
<file path=[Content_Types].xml><?xml version="1.0" encoding="utf-8"?>
<Types xmlns="http://schemas.openxmlformats.org/package/2006/content-types">
  <Default Extension="docx" ContentType="application/vnd.openxmlformats-officedocument.wordprocessingml.document"/>
  <Default Extension="jpeg" ContentType="image/jpeg"/>
  <Default Extension="pdf" ContentType="application/pdf"/>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84"/>
  </p:notesMasterIdLst>
  <p:handoutMasterIdLst>
    <p:handoutMasterId r:id="rId85"/>
  </p:handoutMasterIdLst>
  <p:sldIdLst>
    <p:sldId id="256" r:id="rId2"/>
    <p:sldId id="276" r:id="rId3"/>
    <p:sldId id="277" r:id="rId4"/>
    <p:sldId id="278" r:id="rId5"/>
    <p:sldId id="279" r:id="rId6"/>
    <p:sldId id="280" r:id="rId7"/>
    <p:sldId id="257" r:id="rId8"/>
    <p:sldId id="258" r:id="rId9"/>
    <p:sldId id="281" r:id="rId10"/>
    <p:sldId id="282" r:id="rId11"/>
    <p:sldId id="283" r:id="rId12"/>
    <p:sldId id="285" r:id="rId13"/>
    <p:sldId id="286" r:id="rId14"/>
    <p:sldId id="287" r:id="rId15"/>
    <p:sldId id="259" r:id="rId16"/>
    <p:sldId id="310" r:id="rId17"/>
    <p:sldId id="288" r:id="rId18"/>
    <p:sldId id="260" r:id="rId19"/>
    <p:sldId id="289" r:id="rId20"/>
    <p:sldId id="311" r:id="rId21"/>
    <p:sldId id="261" r:id="rId22"/>
    <p:sldId id="316" r:id="rId23"/>
    <p:sldId id="317" r:id="rId24"/>
    <p:sldId id="318" r:id="rId25"/>
    <p:sldId id="312" r:id="rId26"/>
    <p:sldId id="313" r:id="rId27"/>
    <p:sldId id="291" r:id="rId28"/>
    <p:sldId id="314" r:id="rId29"/>
    <p:sldId id="262" r:id="rId30"/>
    <p:sldId id="319" r:id="rId31"/>
    <p:sldId id="264" r:id="rId32"/>
    <p:sldId id="315" r:id="rId33"/>
    <p:sldId id="320" r:id="rId34"/>
    <p:sldId id="265" r:id="rId35"/>
    <p:sldId id="338" r:id="rId36"/>
    <p:sldId id="321" r:id="rId37"/>
    <p:sldId id="324" r:id="rId38"/>
    <p:sldId id="323" r:id="rId39"/>
    <p:sldId id="266" r:id="rId40"/>
    <p:sldId id="322" r:id="rId41"/>
    <p:sldId id="325" r:id="rId42"/>
    <p:sldId id="332" r:id="rId43"/>
    <p:sldId id="331" r:id="rId44"/>
    <p:sldId id="326" r:id="rId45"/>
    <p:sldId id="268" r:id="rId46"/>
    <p:sldId id="302" r:id="rId47"/>
    <p:sldId id="269" r:id="rId48"/>
    <p:sldId id="303" r:id="rId49"/>
    <p:sldId id="304" r:id="rId50"/>
    <p:sldId id="333" r:id="rId51"/>
    <p:sldId id="270" r:id="rId52"/>
    <p:sldId id="340" r:id="rId53"/>
    <p:sldId id="339" r:id="rId54"/>
    <p:sldId id="341" r:id="rId55"/>
    <p:sldId id="342" r:id="rId56"/>
    <p:sldId id="335" r:id="rId57"/>
    <p:sldId id="343" r:id="rId58"/>
    <p:sldId id="344" r:id="rId59"/>
    <p:sldId id="336" r:id="rId60"/>
    <p:sldId id="345" r:id="rId61"/>
    <p:sldId id="346" r:id="rId62"/>
    <p:sldId id="305" r:id="rId63"/>
    <p:sldId id="271" r:id="rId64"/>
    <p:sldId id="306" r:id="rId65"/>
    <p:sldId id="272" r:id="rId66"/>
    <p:sldId id="292" r:id="rId67"/>
    <p:sldId id="294" r:id="rId68"/>
    <p:sldId id="293" r:id="rId69"/>
    <p:sldId id="273" r:id="rId70"/>
    <p:sldId id="295" r:id="rId71"/>
    <p:sldId id="296" r:id="rId72"/>
    <p:sldId id="297" r:id="rId73"/>
    <p:sldId id="298" r:id="rId74"/>
    <p:sldId id="299" r:id="rId75"/>
    <p:sldId id="301" r:id="rId76"/>
    <p:sldId id="347" r:id="rId77"/>
    <p:sldId id="348" r:id="rId78"/>
    <p:sldId id="274" r:id="rId79"/>
    <p:sldId id="349" r:id="rId80"/>
    <p:sldId id="350" r:id="rId81"/>
    <p:sldId id="275" r:id="rId82"/>
    <p:sldId id="309" r:id="rId83"/>
  </p:sldIdLst>
  <p:sldSz cx="9144000" cy="6858000" type="screen4x3"/>
  <p:notesSz cx="6858000" cy="9144000"/>
  <p:defaultTextStyle>
    <a:defPPr>
      <a:defRPr lang="en-US"/>
    </a:defPPr>
    <a:lvl1pPr algn="l" defTabSz="457200" rtl="0" fontAlgn="base">
      <a:spcBef>
        <a:spcPct val="0"/>
      </a:spcBef>
      <a:spcAft>
        <a:spcPct val="0"/>
      </a:spcAft>
      <a:defRPr sz="2400" kern="1200">
        <a:solidFill>
          <a:schemeClr val="tx1"/>
        </a:solidFill>
        <a:latin typeface="Arial" charset="0"/>
        <a:ea typeface="ＭＳ Ｐゴシック" charset="-128"/>
        <a:cs typeface="ＭＳ Ｐゴシック" charset="-128"/>
      </a:defRPr>
    </a:lvl1pPr>
    <a:lvl2pPr marL="457200" algn="l" defTabSz="457200" rtl="0" fontAlgn="base">
      <a:spcBef>
        <a:spcPct val="0"/>
      </a:spcBef>
      <a:spcAft>
        <a:spcPct val="0"/>
      </a:spcAft>
      <a:defRPr sz="2400" kern="1200">
        <a:solidFill>
          <a:schemeClr val="tx1"/>
        </a:solidFill>
        <a:latin typeface="Arial" charset="0"/>
        <a:ea typeface="ＭＳ Ｐゴシック" charset="-128"/>
        <a:cs typeface="ＭＳ Ｐゴシック" charset="-128"/>
      </a:defRPr>
    </a:lvl2pPr>
    <a:lvl3pPr marL="914400" algn="l" defTabSz="457200" rtl="0" fontAlgn="base">
      <a:spcBef>
        <a:spcPct val="0"/>
      </a:spcBef>
      <a:spcAft>
        <a:spcPct val="0"/>
      </a:spcAft>
      <a:defRPr sz="2400" kern="1200">
        <a:solidFill>
          <a:schemeClr val="tx1"/>
        </a:solidFill>
        <a:latin typeface="Arial" charset="0"/>
        <a:ea typeface="ＭＳ Ｐゴシック" charset="-128"/>
        <a:cs typeface="ＭＳ Ｐゴシック" charset="-128"/>
      </a:defRPr>
    </a:lvl3pPr>
    <a:lvl4pPr marL="1371600" algn="l" defTabSz="457200" rtl="0" fontAlgn="base">
      <a:spcBef>
        <a:spcPct val="0"/>
      </a:spcBef>
      <a:spcAft>
        <a:spcPct val="0"/>
      </a:spcAft>
      <a:defRPr sz="2400" kern="1200">
        <a:solidFill>
          <a:schemeClr val="tx1"/>
        </a:solidFill>
        <a:latin typeface="Arial" charset="0"/>
        <a:ea typeface="ＭＳ Ｐゴシック" charset="-128"/>
        <a:cs typeface="ＭＳ Ｐゴシック" charset="-128"/>
      </a:defRPr>
    </a:lvl4pPr>
    <a:lvl5pPr marL="1828800" algn="l" defTabSz="457200" rtl="0" fontAlgn="base">
      <a:spcBef>
        <a:spcPct val="0"/>
      </a:spcBef>
      <a:spcAft>
        <a:spcPct val="0"/>
      </a:spcAft>
      <a:defRPr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clrMode="bw" scaleToFitPaper="1" frameSlides="1"/>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notesMaster" Target="notesMasters/notesMaster1.xml"/><Relationship Id="rId89"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F13E72A6-F1CE-9A44-92E1-BCD7317752E8}" type="datetime1">
              <a:rPr lang="en-US"/>
              <a:pPr>
                <a:defRPr/>
              </a:pPr>
              <a:t>1/28/2020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smtClean="0"/>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03440264-03AB-7A44-911E-26A2AEFC15F4}" type="slidenum">
              <a:rPr lang="en-US"/>
              <a:pPr>
                <a:defRPr/>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EB352ED9-E653-9A47-B7A3-C5AB53D5C0B6}" type="datetime1">
              <a:rPr lang="en-US"/>
              <a:pPr>
                <a:defRPr/>
              </a:pPr>
              <a:t>1/28/2020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smtClean="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460DBBD1-181E-744E-89E7-45F0EE4D9123}" type="slidenum">
              <a:rPr lang="en-US"/>
              <a:pPr>
                <a:defRPr/>
              </a:pPr>
              <a:t>‹#›</a:t>
            </a:fld>
            <a:endParaRPr lang="en-US"/>
          </a:p>
        </p:txBody>
      </p:sp>
    </p:spTree>
  </p:cSld>
  <p:clrMap bg1="lt1" tx1="dk1" bg2="lt2" tx2="dk2" accent1="accent1" accent2="accent2" accent3="accent3" accent4="accent4" accent5="accent5" accent6="accent6" hlink="hlink" folHlink="folHlink"/>
  <p:hf hdr="0" ftr="0" dt="0"/>
  <p:notesStyle>
    <a:lvl1pPr algn="l" defTabSz="457200" rtl="0" fontAlgn="base">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defTabSz="457200" rtl="0" fontAlgn="base">
      <a:spcBef>
        <a:spcPct val="30000"/>
      </a:spcBef>
      <a:spcAft>
        <a:spcPct val="0"/>
      </a:spcAft>
      <a:defRPr sz="1200" kern="1200">
        <a:solidFill>
          <a:schemeClr val="tx1"/>
        </a:solidFill>
        <a:latin typeface="+mn-lt"/>
        <a:ea typeface="ＭＳ Ｐゴシック" charset="-128"/>
        <a:cs typeface="+mn-cs"/>
      </a:defRPr>
    </a:lvl2pPr>
    <a:lvl3pPr marL="914400" algn="l" defTabSz="457200" rtl="0" fontAlgn="base">
      <a:spcBef>
        <a:spcPct val="30000"/>
      </a:spcBef>
      <a:spcAft>
        <a:spcPct val="0"/>
      </a:spcAft>
      <a:defRPr sz="1200" kern="1200">
        <a:solidFill>
          <a:schemeClr val="tx1"/>
        </a:solidFill>
        <a:latin typeface="+mn-lt"/>
        <a:ea typeface="ＭＳ Ｐゴシック" charset="-128"/>
        <a:cs typeface="+mn-cs"/>
      </a:defRPr>
    </a:lvl3pPr>
    <a:lvl4pPr marL="1371600" algn="l" defTabSz="457200" rtl="0" fontAlgn="base">
      <a:spcBef>
        <a:spcPct val="30000"/>
      </a:spcBef>
      <a:spcAft>
        <a:spcPct val="0"/>
      </a:spcAft>
      <a:defRPr sz="1200" kern="1200">
        <a:solidFill>
          <a:schemeClr val="tx1"/>
        </a:solidFill>
        <a:latin typeface="+mn-lt"/>
        <a:ea typeface="ＭＳ Ｐゴシック" charset="-128"/>
        <a:cs typeface="+mn-cs"/>
      </a:defRPr>
    </a:lvl4pPr>
    <a:lvl5pPr marL="1828800" algn="l" defTabSz="457200" rtl="0" fontAlgn="base">
      <a:spcBef>
        <a:spcPct val="30000"/>
      </a:spcBef>
      <a:spcAft>
        <a:spcPct val="0"/>
      </a:spcAft>
      <a:defRPr sz="1200" kern="1200">
        <a:solidFill>
          <a:schemeClr val="tx1"/>
        </a:solidFill>
        <a:latin typeface="+mn-lt"/>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0B7B8CCC-C6F6-C744-8767-7124C04F432F}" type="datetime1">
              <a:rPr lang="en-US" smtClean="0"/>
              <a:t>1/28/2020</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Chapter 4 Requirements engineering</a:t>
            </a:r>
          </a:p>
        </p:txBody>
      </p:sp>
      <p:sp>
        <p:nvSpPr>
          <p:cNvPr id="6" name="Slide Number Placeholder 5"/>
          <p:cNvSpPr>
            <a:spLocks noGrp="1"/>
          </p:cNvSpPr>
          <p:nvPr>
            <p:ph type="sldNum" sz="quarter" idx="12"/>
          </p:nvPr>
        </p:nvSpPr>
        <p:spPr/>
        <p:txBody>
          <a:bodyPr/>
          <a:lstStyle>
            <a:lvl1pPr>
              <a:defRPr/>
            </a:lvl1pPr>
          </a:lstStyle>
          <a:p>
            <a:pPr>
              <a:defRPr/>
            </a:pPr>
            <a:fld id="{B0C4763A-EFD4-7742-8F31-9C2F9300C28A}"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lvl1pPr>
              <a:defRPr/>
            </a:lvl1pPr>
          </a:lstStyle>
          <a:p>
            <a:pPr>
              <a:defRPr/>
            </a:pPr>
            <a:fld id="{AB6CDEEB-0315-E64A-962D-B94AA3A20008}" type="datetime1">
              <a:rPr lang="en-US" smtClean="0"/>
              <a:t>1/28/2020</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Chapter 4 Requirements engineering</a:t>
            </a:r>
          </a:p>
        </p:txBody>
      </p:sp>
      <p:sp>
        <p:nvSpPr>
          <p:cNvPr id="6" name="Slide Number Placeholder 5"/>
          <p:cNvSpPr>
            <a:spLocks noGrp="1"/>
          </p:cNvSpPr>
          <p:nvPr>
            <p:ph type="sldNum" sz="quarter" idx="12"/>
          </p:nvPr>
        </p:nvSpPr>
        <p:spPr/>
        <p:txBody>
          <a:bodyPr/>
          <a:lstStyle>
            <a:lvl1pPr>
              <a:defRPr/>
            </a:lvl1pPr>
          </a:lstStyle>
          <a:p>
            <a:pPr>
              <a:defRPr/>
            </a:pPr>
            <a:fld id="{44887004-E5E5-6642-9C91-F2E102A03E8F}"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lvl1pPr>
              <a:defRPr/>
            </a:lvl1pPr>
          </a:lstStyle>
          <a:p>
            <a:pPr>
              <a:defRPr/>
            </a:pPr>
            <a:fld id="{99260568-3727-E744-9DC3-F092D60BBC91}" type="datetime1">
              <a:rPr lang="en-US" smtClean="0"/>
              <a:t>1/28/2020</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Chapter 4 Requirements engineering</a:t>
            </a:r>
          </a:p>
        </p:txBody>
      </p:sp>
      <p:sp>
        <p:nvSpPr>
          <p:cNvPr id="6" name="Slide Number Placeholder 5"/>
          <p:cNvSpPr>
            <a:spLocks noGrp="1"/>
          </p:cNvSpPr>
          <p:nvPr>
            <p:ph type="sldNum" sz="quarter" idx="12"/>
          </p:nvPr>
        </p:nvSpPr>
        <p:spPr/>
        <p:txBody>
          <a:bodyPr/>
          <a:lstStyle>
            <a:lvl1pPr>
              <a:defRPr/>
            </a:lvl1pPr>
          </a:lstStyle>
          <a:p>
            <a:pPr>
              <a:defRPr/>
            </a:pPr>
            <a:fld id="{76C17DF0-9E2E-E045-840A-782E3E137E64}"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spcBef>
                <a:spcPts val="600"/>
              </a:spcBef>
              <a:spcAft>
                <a:spcPts val="600"/>
              </a:spcAft>
              <a:buFont typeface="Wingdings" charset="2"/>
              <a:buChar char="²"/>
              <a:defRPr sz="2400">
                <a:solidFill>
                  <a:srgbClr val="46424D"/>
                </a:solidFill>
                <a:latin typeface="Arial"/>
                <a:cs typeface="Arial"/>
              </a:defRPr>
            </a:lvl1pPr>
            <a:lvl2pPr>
              <a:spcBef>
                <a:spcPts val="300"/>
              </a:spcBef>
              <a:spcAft>
                <a:spcPts val="300"/>
              </a:spcAft>
              <a:buFont typeface="Wingdings" charset="2"/>
              <a:buChar char="§"/>
              <a:defRPr sz="2000">
                <a:solidFill>
                  <a:srgbClr val="46424D"/>
                </a:solidFill>
                <a:latin typeface="Arial"/>
                <a:cs typeface="Arial"/>
              </a:defRPr>
            </a:lvl2pPr>
            <a:lvl3pPr>
              <a:defRPr sz="1800">
                <a:solidFill>
                  <a:srgbClr val="46424D"/>
                </a:solidFill>
                <a:latin typeface="Arial"/>
                <a:cs typeface="Arial"/>
              </a:defRPr>
            </a:lvl3pPr>
            <a:lvl4pPr>
              <a:defRPr sz="1800">
                <a:solidFill>
                  <a:srgbClr val="46424D"/>
                </a:solidFill>
                <a:latin typeface="Arial"/>
                <a:cs typeface="Arial"/>
              </a:defRPr>
            </a:lvl4pPr>
            <a:lvl5pPr>
              <a:defRPr sz="1800">
                <a:solidFill>
                  <a:srgbClr val="46424D"/>
                </a:solidFill>
                <a:latin typeface="Arial"/>
                <a:cs typeface="Aria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D904E52A-2476-1340-A5C3-5A2D80BAD226}" type="datetime1">
              <a:rPr lang="en-US" smtClean="0"/>
              <a:t>1/28/2020</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Chapter 4 Requirements engineering</a:t>
            </a:r>
          </a:p>
        </p:txBody>
      </p:sp>
      <p:sp>
        <p:nvSpPr>
          <p:cNvPr id="6" name="Slide Number Placeholder 5"/>
          <p:cNvSpPr>
            <a:spLocks noGrp="1"/>
          </p:cNvSpPr>
          <p:nvPr>
            <p:ph type="sldNum" sz="quarter" idx="12"/>
          </p:nvPr>
        </p:nvSpPr>
        <p:spPr/>
        <p:txBody>
          <a:bodyPr/>
          <a:lstStyle>
            <a:lvl1pPr>
              <a:defRPr/>
            </a:lvl1pPr>
          </a:lstStyle>
          <a:p>
            <a:pPr>
              <a:defRPr/>
            </a:pPr>
            <a:fld id="{825F70CE-84E9-D04C-9B15-10C693AA0F2A}"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lvl1pPr>
              <a:defRPr/>
            </a:lvl1pPr>
          </a:lstStyle>
          <a:p>
            <a:pPr>
              <a:defRPr/>
            </a:pPr>
            <a:fld id="{EC7F83E1-178D-8C43-BF4A-AE3EB8F3FFD3}" type="datetime1">
              <a:rPr lang="en-US" smtClean="0"/>
              <a:t>1/28/2020</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Chapter 4 Requirements engineering</a:t>
            </a:r>
          </a:p>
        </p:txBody>
      </p:sp>
      <p:sp>
        <p:nvSpPr>
          <p:cNvPr id="6" name="Slide Number Placeholder 5"/>
          <p:cNvSpPr>
            <a:spLocks noGrp="1"/>
          </p:cNvSpPr>
          <p:nvPr>
            <p:ph type="sldNum" sz="quarter" idx="12"/>
          </p:nvPr>
        </p:nvSpPr>
        <p:spPr/>
        <p:txBody>
          <a:bodyPr/>
          <a:lstStyle>
            <a:lvl1pPr>
              <a:defRPr/>
            </a:lvl1pPr>
          </a:lstStyle>
          <a:p>
            <a:pPr>
              <a:defRPr/>
            </a:pPr>
            <a:fld id="{87BA459C-C1F9-AB4D-8E61-68C53B56A064}"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3"/>
          <p:cNvSpPr>
            <a:spLocks noGrp="1"/>
          </p:cNvSpPr>
          <p:nvPr>
            <p:ph type="dt" sz="half" idx="10"/>
          </p:nvPr>
        </p:nvSpPr>
        <p:spPr/>
        <p:txBody>
          <a:bodyPr/>
          <a:lstStyle>
            <a:lvl1pPr>
              <a:defRPr/>
            </a:lvl1pPr>
          </a:lstStyle>
          <a:p>
            <a:pPr>
              <a:defRPr/>
            </a:pPr>
            <a:fld id="{F33490DA-C9DF-CB45-8664-ABF7A824EA6C}" type="datetime1">
              <a:rPr lang="en-US" smtClean="0"/>
              <a:t>1/28/2020</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Chapter 4 Requirements engineering</a:t>
            </a:r>
          </a:p>
        </p:txBody>
      </p:sp>
      <p:sp>
        <p:nvSpPr>
          <p:cNvPr id="7" name="Slide Number Placeholder 5"/>
          <p:cNvSpPr>
            <a:spLocks noGrp="1"/>
          </p:cNvSpPr>
          <p:nvPr>
            <p:ph type="sldNum" sz="quarter" idx="12"/>
          </p:nvPr>
        </p:nvSpPr>
        <p:spPr/>
        <p:txBody>
          <a:bodyPr/>
          <a:lstStyle>
            <a:lvl1pPr>
              <a:defRPr/>
            </a:lvl1pPr>
          </a:lstStyle>
          <a:p>
            <a:pPr>
              <a:defRPr/>
            </a:pPr>
            <a:fld id="{9AFB4A4D-A64F-7740-9E0E-188E9BA474F0}"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3"/>
          <p:cNvSpPr>
            <a:spLocks noGrp="1"/>
          </p:cNvSpPr>
          <p:nvPr>
            <p:ph type="dt" sz="half" idx="10"/>
          </p:nvPr>
        </p:nvSpPr>
        <p:spPr/>
        <p:txBody>
          <a:bodyPr/>
          <a:lstStyle>
            <a:lvl1pPr>
              <a:defRPr/>
            </a:lvl1pPr>
          </a:lstStyle>
          <a:p>
            <a:pPr>
              <a:defRPr/>
            </a:pPr>
            <a:fld id="{EDDC695B-01A5-4C45-BEA1-8984F49CB2EF}" type="datetime1">
              <a:rPr lang="en-US" smtClean="0"/>
              <a:t>1/28/2020</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a:t>Chapter 4 Requirements engineering</a:t>
            </a:r>
          </a:p>
        </p:txBody>
      </p:sp>
      <p:sp>
        <p:nvSpPr>
          <p:cNvPr id="9" name="Slide Number Placeholder 5"/>
          <p:cNvSpPr>
            <a:spLocks noGrp="1"/>
          </p:cNvSpPr>
          <p:nvPr>
            <p:ph type="sldNum" sz="quarter" idx="12"/>
          </p:nvPr>
        </p:nvSpPr>
        <p:spPr/>
        <p:txBody>
          <a:bodyPr/>
          <a:lstStyle>
            <a:lvl1pPr>
              <a:defRPr/>
            </a:lvl1pPr>
          </a:lstStyle>
          <a:p>
            <a:pPr>
              <a:defRPr/>
            </a:pPr>
            <a:fld id="{8DAA6009-9928-FF4C-9FC0-9A5BA7AB80BB}"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EA413090-8E42-D147-A70A-C9AE1F079D69}" type="datetime1">
              <a:rPr lang="en-US" smtClean="0"/>
              <a:t>1/28/2020</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a:t>Chapter 4 Requirements engineering</a:t>
            </a:r>
          </a:p>
        </p:txBody>
      </p:sp>
      <p:sp>
        <p:nvSpPr>
          <p:cNvPr id="5" name="Slide Number Placeholder 5"/>
          <p:cNvSpPr>
            <a:spLocks noGrp="1"/>
          </p:cNvSpPr>
          <p:nvPr>
            <p:ph type="sldNum" sz="quarter" idx="12"/>
          </p:nvPr>
        </p:nvSpPr>
        <p:spPr/>
        <p:txBody>
          <a:bodyPr/>
          <a:lstStyle>
            <a:lvl1pPr>
              <a:defRPr/>
            </a:lvl1pPr>
          </a:lstStyle>
          <a:p>
            <a:pPr>
              <a:defRPr/>
            </a:pPr>
            <a:fld id="{7DCDB1BE-A08E-2A4A-80F9-ED5208CC2745}"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05D02FA-23E5-9145-8D5A-9638243413AD}" type="datetime1">
              <a:rPr lang="en-US" smtClean="0"/>
              <a:t>1/28/2020</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a:t>Chapter 4 Requirements engineering</a:t>
            </a:r>
          </a:p>
        </p:txBody>
      </p:sp>
      <p:sp>
        <p:nvSpPr>
          <p:cNvPr id="4" name="Slide Number Placeholder 5"/>
          <p:cNvSpPr>
            <a:spLocks noGrp="1"/>
          </p:cNvSpPr>
          <p:nvPr>
            <p:ph type="sldNum" sz="quarter" idx="12"/>
          </p:nvPr>
        </p:nvSpPr>
        <p:spPr/>
        <p:txBody>
          <a:bodyPr/>
          <a:lstStyle>
            <a:lvl1pPr>
              <a:defRPr/>
            </a:lvl1pPr>
          </a:lstStyle>
          <a:p>
            <a:pPr>
              <a:defRPr/>
            </a:pPr>
            <a:fld id="{2CA09BA1-70B4-4A48-A4C4-6DB291E465CB}"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3"/>
          <p:cNvSpPr>
            <a:spLocks noGrp="1"/>
          </p:cNvSpPr>
          <p:nvPr>
            <p:ph type="dt" sz="half" idx="10"/>
          </p:nvPr>
        </p:nvSpPr>
        <p:spPr/>
        <p:txBody>
          <a:bodyPr/>
          <a:lstStyle>
            <a:lvl1pPr>
              <a:defRPr/>
            </a:lvl1pPr>
          </a:lstStyle>
          <a:p>
            <a:pPr>
              <a:defRPr/>
            </a:pPr>
            <a:fld id="{902FC95B-596E-0D40-A740-F50075B914A9}" type="datetime1">
              <a:rPr lang="en-US" smtClean="0"/>
              <a:t>1/28/2020</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Chapter 4 Requirements engineering</a:t>
            </a:r>
          </a:p>
        </p:txBody>
      </p:sp>
      <p:sp>
        <p:nvSpPr>
          <p:cNvPr id="7" name="Slide Number Placeholder 5"/>
          <p:cNvSpPr>
            <a:spLocks noGrp="1"/>
          </p:cNvSpPr>
          <p:nvPr>
            <p:ph type="sldNum" sz="quarter" idx="12"/>
          </p:nvPr>
        </p:nvSpPr>
        <p:spPr/>
        <p:txBody>
          <a:bodyPr/>
          <a:lstStyle>
            <a:lvl1pPr>
              <a:defRPr/>
            </a:lvl1pPr>
          </a:lstStyle>
          <a:p>
            <a:pPr>
              <a:defRPr/>
            </a:pPr>
            <a:fld id="{AC48FB37-48D1-0F43-9835-C4ADFC9E29C1}"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a:t>Click icon to add picture</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3"/>
          <p:cNvSpPr>
            <a:spLocks noGrp="1"/>
          </p:cNvSpPr>
          <p:nvPr>
            <p:ph type="dt" sz="half" idx="10"/>
          </p:nvPr>
        </p:nvSpPr>
        <p:spPr/>
        <p:txBody>
          <a:bodyPr/>
          <a:lstStyle>
            <a:lvl1pPr>
              <a:defRPr/>
            </a:lvl1pPr>
          </a:lstStyle>
          <a:p>
            <a:pPr>
              <a:defRPr/>
            </a:pPr>
            <a:fld id="{F0500769-F39E-4A4D-A4CE-92D09FFFECC9}" type="datetime1">
              <a:rPr lang="en-US" smtClean="0"/>
              <a:t>1/28/2020</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Chapter 4 Requirements engineering</a:t>
            </a:r>
          </a:p>
        </p:txBody>
      </p:sp>
      <p:sp>
        <p:nvSpPr>
          <p:cNvPr id="7" name="Slide Number Placeholder 5"/>
          <p:cNvSpPr>
            <a:spLocks noGrp="1"/>
          </p:cNvSpPr>
          <p:nvPr>
            <p:ph type="sldNum" sz="quarter" idx="12"/>
          </p:nvPr>
        </p:nvSpPr>
        <p:spPr/>
        <p:txBody>
          <a:bodyPr/>
          <a:lstStyle>
            <a:lvl1pPr>
              <a:defRPr/>
            </a:lvl1pPr>
          </a:lstStyle>
          <a:p>
            <a:pPr>
              <a:defRPr/>
            </a:pPr>
            <a:fld id="{32B5C7A3-6224-2444-BEEE-16F152F7EB8A}"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7293232"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t>Click to edit Master title style</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cs typeface="+mn-cs"/>
              </a:defRPr>
            </a:lvl1pPr>
          </a:lstStyle>
          <a:p>
            <a:pPr>
              <a:defRPr/>
            </a:pPr>
            <a:fld id="{0C440C91-0FBE-0F48-8DA2-B770B0FEE374}" type="datetime1">
              <a:rPr lang="en-US" smtClean="0"/>
              <a:t>1/28/2020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r>
              <a:rPr lang="en-US"/>
              <a:t>Chapter 4 Requirements engineering</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cs typeface="+mn-cs"/>
              </a:defRPr>
            </a:lvl1pPr>
          </a:lstStyle>
          <a:p>
            <a:pPr>
              <a:defRPr/>
            </a:pPr>
            <a:fld id="{4606AE16-8D53-A649-9482-7C8DBD7175B3}" type="slidenum">
              <a:rPr lang="en-US" smtClean="0"/>
              <a:pPr>
                <a:defRPr/>
              </a:pPr>
              <a:t>‹#›</a:t>
            </a:fld>
            <a:endParaRPr lang="en-US"/>
          </a:p>
        </p:txBody>
      </p:sp>
      <p:pic>
        <p:nvPicPr>
          <p:cNvPr id="7" name="Picture 6" descr="Cover.jpg"/>
          <p:cNvPicPr>
            <a:picLocks noChangeAspect="1"/>
          </p:cNvPicPr>
          <p:nvPr/>
        </p:nvPicPr>
        <p:blipFill>
          <a:blip r:embed="rId13"/>
          <a:stretch>
            <a:fillRect/>
          </a:stretch>
        </p:blipFill>
        <p:spPr>
          <a:xfrm>
            <a:off x="7750432" y="287213"/>
            <a:ext cx="923795" cy="1143000"/>
          </a:xfrm>
          <a:prstGeom prst="rect">
            <a:avLst/>
          </a:prstGeom>
        </p:spPr>
      </p:pic>
      <p:cxnSp>
        <p:nvCxnSpPr>
          <p:cNvPr id="9" name="Straight Connector 8"/>
          <p:cNvCxnSpPr/>
          <p:nvPr/>
        </p:nvCxnSpPr>
        <p:spPr>
          <a:xfrm>
            <a:off x="457200" y="1419226"/>
            <a:ext cx="7305805"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dt="0"/>
  <p:txStyles>
    <p:titleStyle>
      <a:lvl1pPr algn="l" defTabSz="457200" rtl="0" eaLnBrk="1" fontAlgn="base" hangingPunct="1">
        <a:spcBef>
          <a:spcPct val="0"/>
        </a:spcBef>
        <a:spcAft>
          <a:spcPct val="0"/>
        </a:spcAft>
        <a:defRPr sz="2400" b="1" u="none" kern="1200">
          <a:solidFill>
            <a:srgbClr val="46424D"/>
          </a:solidFill>
          <a:latin typeface="Arial"/>
          <a:ea typeface="ＭＳ Ｐゴシック" charset="-128"/>
          <a:cs typeface="Arial"/>
        </a:defRPr>
      </a:lvl1pPr>
      <a:lvl2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2pPr>
      <a:lvl3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3pPr>
      <a:lvl4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4pPr>
      <a:lvl5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5pPr>
      <a:lvl6pPr marL="4572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d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pd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package" Target="../embeddings/Microsoft_Word_Document.docx"/><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43.xml.rels><?xml version="1.0" encoding="UTF-8" standalone="yes"?>
<Relationships xmlns="http://schemas.openxmlformats.org/package/2006/relationships"><Relationship Id="rId3" Type="http://schemas.openxmlformats.org/officeDocument/2006/relationships/package" Target="../embeddings/Microsoft_Word_Document1.docx"/><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2.pdf"/><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4.pdf"/><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package" Target="../embeddings/Microsoft_Word_Document2.docx"/><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63.xml.rels><?xml version="1.0" encoding="UTF-8" standalone="yes"?>
<Relationships xmlns="http://schemas.openxmlformats.org/package/2006/relationships"><Relationship Id="rId3" Type="http://schemas.openxmlformats.org/officeDocument/2006/relationships/package" Target="../embeddings/Microsoft_Word_Document3.docx"/><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7.pdf"/><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8.pd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2.pdf"/><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9.pdf"/><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df"/><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0.pdf"/><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ctrTitle"/>
          </p:nvPr>
        </p:nvSpPr>
        <p:spPr/>
        <p:txBody>
          <a:bodyPr/>
          <a:lstStyle/>
          <a:p>
            <a:pPr eaLnBrk="1" hangingPunct="1"/>
            <a:r>
              <a:rPr lang="en-US" dirty="0"/>
              <a:t>Chapter 4 – Requirements Engineering</a:t>
            </a:r>
          </a:p>
        </p:txBody>
      </p:sp>
      <p:sp>
        <p:nvSpPr>
          <p:cNvPr id="3" name="Subtitle 2"/>
          <p:cNvSpPr>
            <a:spLocks noGrp="1"/>
          </p:cNvSpPr>
          <p:nvPr>
            <p:ph type="subTitle" idx="1"/>
          </p:nvPr>
        </p:nvSpPr>
        <p:spPr/>
        <p:txBody>
          <a:bodyPr/>
          <a:lstStyle/>
          <a:p>
            <a:pPr eaLnBrk="1" fontAlgn="auto" hangingPunct="1">
              <a:spcAft>
                <a:spcPts val="0"/>
              </a:spcAft>
              <a:buFont typeface="Arial"/>
              <a:buNone/>
              <a:defRPr/>
            </a:pPr>
            <a:r>
              <a:rPr lang="en-US" dirty="0">
                <a:ea typeface="+mn-ea"/>
                <a:cs typeface="+mn-cs"/>
              </a:rPr>
              <a:t>Lecture 1</a:t>
            </a:r>
          </a:p>
        </p:txBody>
      </p:sp>
      <p:sp>
        <p:nvSpPr>
          <p:cNvPr id="4" name="Slide Number Placeholder 3"/>
          <p:cNvSpPr>
            <a:spLocks noGrp="1"/>
          </p:cNvSpPr>
          <p:nvPr>
            <p:ph type="sldNum" sz="quarter" idx="12"/>
          </p:nvPr>
        </p:nvSpPr>
        <p:spPr/>
        <p:txBody>
          <a:bodyPr/>
          <a:lstStyle/>
          <a:p>
            <a:pPr>
              <a:defRPr/>
            </a:pPr>
            <a:fld id="{B0C4763A-EFD4-7742-8F31-9C2F9300C28A}" type="slidenum">
              <a:rPr lang="en-US" smtClean="0"/>
              <a:pPr>
                <a:defRPr/>
              </a:pPr>
              <a:t>1</a:t>
            </a:fld>
            <a:endParaRPr lang="en-US"/>
          </a:p>
        </p:txBody>
      </p:sp>
      <p:sp>
        <p:nvSpPr>
          <p:cNvPr id="5" name="Footer Placeholder 4"/>
          <p:cNvSpPr>
            <a:spLocks noGrp="1"/>
          </p:cNvSpPr>
          <p:nvPr>
            <p:ph type="ftr" sz="quarter" idx="11"/>
          </p:nvPr>
        </p:nvSpPr>
        <p:spPr/>
        <p:txBody>
          <a:bodyPr/>
          <a:lstStyle/>
          <a:p>
            <a:pPr>
              <a:defRPr/>
            </a:pPr>
            <a:r>
              <a:rPr lang="en-US"/>
              <a:t>Chapter 4 Requirements engineering</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GB"/>
              <a:t>Functional requirements</a:t>
            </a:r>
          </a:p>
        </p:txBody>
      </p:sp>
      <p:sp>
        <p:nvSpPr>
          <p:cNvPr id="39939" name="Rectangle 3"/>
          <p:cNvSpPr>
            <a:spLocks noGrp="1" noChangeArrowheads="1"/>
          </p:cNvSpPr>
          <p:nvPr>
            <p:ph idx="1"/>
          </p:nvPr>
        </p:nvSpPr>
        <p:spPr/>
        <p:txBody>
          <a:bodyPr/>
          <a:lstStyle/>
          <a:p>
            <a:r>
              <a:rPr lang="en-GB" dirty="0"/>
              <a:t>Describe functionality or system services.</a:t>
            </a:r>
          </a:p>
          <a:p>
            <a:r>
              <a:rPr lang="en-GB" dirty="0"/>
              <a:t>Depend on the type of software, expected users and the type of system where the software is used.</a:t>
            </a:r>
          </a:p>
          <a:p>
            <a:r>
              <a:rPr lang="en-GB" dirty="0"/>
              <a:t>Functional user requirements may be high-level statements of what the system should do.</a:t>
            </a:r>
          </a:p>
          <a:p>
            <a:r>
              <a:rPr lang="en-GB" dirty="0"/>
              <a:t>Functional system requirements should describe the system services in detail.</a:t>
            </a:r>
          </a:p>
        </p:txBody>
      </p:sp>
      <p:sp>
        <p:nvSpPr>
          <p:cNvPr id="4" name="Slide Number Placeholder 3"/>
          <p:cNvSpPr>
            <a:spLocks noGrp="1"/>
          </p:cNvSpPr>
          <p:nvPr>
            <p:ph type="sldNum" sz="quarter" idx="12"/>
          </p:nvPr>
        </p:nvSpPr>
        <p:spPr/>
        <p:txBody>
          <a:bodyPr/>
          <a:lstStyle/>
          <a:p>
            <a:pPr>
              <a:defRPr/>
            </a:pPr>
            <a:fld id="{825F70CE-84E9-D04C-9B15-10C693AA0F2A}" type="slidenum">
              <a:rPr lang="en-US" smtClean="0"/>
              <a:pPr>
                <a:defRPr/>
              </a:pPr>
              <a:t>10</a:t>
            </a:fld>
            <a:endParaRPr lang="en-US"/>
          </a:p>
        </p:txBody>
      </p:sp>
      <p:sp>
        <p:nvSpPr>
          <p:cNvPr id="5" name="Footer Placeholder 4"/>
          <p:cNvSpPr>
            <a:spLocks noGrp="1"/>
          </p:cNvSpPr>
          <p:nvPr>
            <p:ph type="ftr" sz="quarter" idx="11"/>
          </p:nvPr>
        </p:nvSpPr>
        <p:spPr/>
        <p:txBody>
          <a:bodyPr/>
          <a:lstStyle/>
          <a:p>
            <a:pPr>
              <a:defRPr/>
            </a:pPr>
            <a:r>
              <a:rPr lang="en-US"/>
              <a:t>Chapter 4 Requirements engineering</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r>
              <a:rPr lang="en-US" dirty="0"/>
              <a:t>Functional requirements for the MHC-PMS</a:t>
            </a:r>
          </a:p>
        </p:txBody>
      </p:sp>
      <p:sp>
        <p:nvSpPr>
          <p:cNvPr id="77827" name="Rectangle 3"/>
          <p:cNvSpPr>
            <a:spLocks noGrp="1" noChangeArrowheads="1"/>
          </p:cNvSpPr>
          <p:nvPr>
            <p:ph idx="1"/>
          </p:nvPr>
        </p:nvSpPr>
        <p:spPr/>
        <p:txBody>
          <a:bodyPr/>
          <a:lstStyle/>
          <a:p>
            <a:r>
              <a:rPr lang="en-US" dirty="0"/>
              <a:t>A user shall be able to search the appointments lists for all clinics.</a:t>
            </a:r>
            <a:endParaRPr lang="en-GB" dirty="0"/>
          </a:p>
          <a:p>
            <a:r>
              <a:rPr lang="en-US" dirty="0"/>
              <a:t>The system shall generate each day, for each clinic, a list of patients who are expected to attend appointments that day. </a:t>
            </a:r>
            <a:endParaRPr lang="en-GB" dirty="0"/>
          </a:p>
          <a:p>
            <a:r>
              <a:rPr lang="en-US" dirty="0"/>
              <a:t>Each staff member using the system shall be uniquely identified by his or her 8-digit employee number.</a:t>
            </a:r>
            <a:r>
              <a:rPr lang="en-GB" dirty="0"/>
              <a:t> </a:t>
            </a:r>
            <a:endParaRPr lang="en-US" dirty="0"/>
          </a:p>
        </p:txBody>
      </p:sp>
      <p:sp>
        <p:nvSpPr>
          <p:cNvPr id="4" name="Slide Number Placeholder 3"/>
          <p:cNvSpPr>
            <a:spLocks noGrp="1"/>
          </p:cNvSpPr>
          <p:nvPr>
            <p:ph type="sldNum" sz="quarter" idx="12"/>
          </p:nvPr>
        </p:nvSpPr>
        <p:spPr/>
        <p:txBody>
          <a:bodyPr/>
          <a:lstStyle/>
          <a:p>
            <a:pPr>
              <a:defRPr/>
            </a:pPr>
            <a:fld id="{825F70CE-84E9-D04C-9B15-10C693AA0F2A}" type="slidenum">
              <a:rPr lang="en-US" smtClean="0"/>
              <a:pPr>
                <a:defRPr/>
              </a:pPr>
              <a:t>11</a:t>
            </a:fld>
            <a:endParaRPr lang="en-US"/>
          </a:p>
        </p:txBody>
      </p:sp>
      <p:sp>
        <p:nvSpPr>
          <p:cNvPr id="5" name="Footer Placeholder 4"/>
          <p:cNvSpPr>
            <a:spLocks noGrp="1"/>
          </p:cNvSpPr>
          <p:nvPr>
            <p:ph type="ftr" sz="quarter" idx="11"/>
          </p:nvPr>
        </p:nvSpPr>
        <p:spPr/>
        <p:txBody>
          <a:bodyPr/>
          <a:lstStyle/>
          <a:p>
            <a:pPr>
              <a:defRPr/>
            </a:pPr>
            <a:r>
              <a:rPr lang="en-US"/>
              <a:t>Chapter 4 Requirements engineering</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GB" dirty="0"/>
              <a:t>Requirements imprecision</a:t>
            </a:r>
          </a:p>
        </p:txBody>
      </p:sp>
      <p:sp>
        <p:nvSpPr>
          <p:cNvPr id="41987" name="Rectangle 3"/>
          <p:cNvSpPr>
            <a:spLocks noGrp="1" noChangeArrowheads="1"/>
          </p:cNvSpPr>
          <p:nvPr>
            <p:ph idx="1"/>
          </p:nvPr>
        </p:nvSpPr>
        <p:spPr/>
        <p:txBody>
          <a:bodyPr/>
          <a:lstStyle/>
          <a:p>
            <a:r>
              <a:rPr lang="en-GB" dirty="0"/>
              <a:t>Problems arise when requirements are not precisely stated.</a:t>
            </a:r>
          </a:p>
          <a:p>
            <a:r>
              <a:rPr lang="en-GB" dirty="0"/>
              <a:t>Ambiguous requirements may be interpreted in different ways by developers and users.</a:t>
            </a:r>
          </a:p>
          <a:p>
            <a:r>
              <a:rPr lang="en-GB" dirty="0"/>
              <a:t>Consider the term ‘search’ in requirement 1</a:t>
            </a:r>
          </a:p>
          <a:p>
            <a:pPr lvl="1"/>
            <a:r>
              <a:rPr lang="en-GB" dirty="0"/>
              <a:t>User intention – search for a patient name across all appointments in all clinics;</a:t>
            </a:r>
          </a:p>
          <a:p>
            <a:pPr lvl="1"/>
            <a:r>
              <a:rPr lang="en-GB" dirty="0"/>
              <a:t>Developer interpretation – search for a patient name in an individual clinic. User chooses clinic then search.</a:t>
            </a:r>
          </a:p>
        </p:txBody>
      </p:sp>
      <p:sp>
        <p:nvSpPr>
          <p:cNvPr id="4" name="Slide Number Placeholder 3"/>
          <p:cNvSpPr>
            <a:spLocks noGrp="1"/>
          </p:cNvSpPr>
          <p:nvPr>
            <p:ph type="sldNum" sz="quarter" idx="12"/>
          </p:nvPr>
        </p:nvSpPr>
        <p:spPr/>
        <p:txBody>
          <a:bodyPr/>
          <a:lstStyle/>
          <a:p>
            <a:pPr>
              <a:defRPr/>
            </a:pPr>
            <a:fld id="{825F70CE-84E9-D04C-9B15-10C693AA0F2A}" type="slidenum">
              <a:rPr lang="en-US" smtClean="0"/>
              <a:pPr>
                <a:defRPr/>
              </a:pPr>
              <a:t>12</a:t>
            </a:fld>
            <a:endParaRPr lang="en-US"/>
          </a:p>
        </p:txBody>
      </p:sp>
      <p:sp>
        <p:nvSpPr>
          <p:cNvPr id="5" name="Footer Placeholder 4"/>
          <p:cNvSpPr>
            <a:spLocks noGrp="1"/>
          </p:cNvSpPr>
          <p:nvPr>
            <p:ph type="ftr" sz="quarter" idx="11"/>
          </p:nvPr>
        </p:nvSpPr>
        <p:spPr/>
        <p:txBody>
          <a:bodyPr/>
          <a:lstStyle/>
          <a:p>
            <a:pPr>
              <a:defRPr/>
            </a:pPr>
            <a:r>
              <a:rPr lang="en-US"/>
              <a:t>Chapter 4 Requirements engineering</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GB" dirty="0"/>
              <a:t>Requirements completeness and consistency</a:t>
            </a:r>
          </a:p>
        </p:txBody>
      </p:sp>
      <p:sp>
        <p:nvSpPr>
          <p:cNvPr id="43011" name="Rectangle 3"/>
          <p:cNvSpPr>
            <a:spLocks noGrp="1" noChangeArrowheads="1"/>
          </p:cNvSpPr>
          <p:nvPr>
            <p:ph idx="1"/>
          </p:nvPr>
        </p:nvSpPr>
        <p:spPr/>
        <p:txBody>
          <a:bodyPr/>
          <a:lstStyle/>
          <a:p>
            <a:r>
              <a:rPr lang="en-GB" sz="2400" dirty="0"/>
              <a:t>In principle, requirements should be both complete and consistent.</a:t>
            </a:r>
          </a:p>
          <a:p>
            <a:r>
              <a:rPr lang="en-GB" sz="2400" dirty="0"/>
              <a:t>Complete</a:t>
            </a:r>
          </a:p>
          <a:p>
            <a:pPr lvl="1"/>
            <a:r>
              <a:rPr lang="en-GB" dirty="0"/>
              <a:t>They should include descriptions of all facilities required.</a:t>
            </a:r>
          </a:p>
          <a:p>
            <a:r>
              <a:rPr lang="en-GB" sz="2400" dirty="0"/>
              <a:t>Consistent</a:t>
            </a:r>
          </a:p>
          <a:p>
            <a:pPr lvl="1"/>
            <a:r>
              <a:rPr lang="en-GB" dirty="0"/>
              <a:t>There should be no conflicts or contradictions in the descriptions of the system facilities.</a:t>
            </a:r>
          </a:p>
          <a:p>
            <a:r>
              <a:rPr lang="en-GB" sz="2400" dirty="0">
                <a:solidFill>
                  <a:srgbClr val="FF0000"/>
                </a:solidFill>
              </a:rPr>
              <a:t>In practice, it is impossible to produce a complete and consistent requirements document.</a:t>
            </a:r>
          </a:p>
        </p:txBody>
      </p:sp>
      <p:sp>
        <p:nvSpPr>
          <p:cNvPr id="4" name="Slide Number Placeholder 3"/>
          <p:cNvSpPr>
            <a:spLocks noGrp="1"/>
          </p:cNvSpPr>
          <p:nvPr>
            <p:ph type="sldNum" sz="quarter" idx="12"/>
          </p:nvPr>
        </p:nvSpPr>
        <p:spPr/>
        <p:txBody>
          <a:bodyPr/>
          <a:lstStyle/>
          <a:p>
            <a:pPr>
              <a:defRPr/>
            </a:pPr>
            <a:fld id="{825F70CE-84E9-D04C-9B15-10C693AA0F2A}" type="slidenum">
              <a:rPr lang="en-US" smtClean="0"/>
              <a:pPr>
                <a:defRPr/>
              </a:pPr>
              <a:t>13</a:t>
            </a:fld>
            <a:endParaRPr lang="en-US"/>
          </a:p>
        </p:txBody>
      </p:sp>
      <p:sp>
        <p:nvSpPr>
          <p:cNvPr id="5" name="Footer Placeholder 4"/>
          <p:cNvSpPr>
            <a:spLocks noGrp="1"/>
          </p:cNvSpPr>
          <p:nvPr>
            <p:ph type="ftr" sz="quarter" idx="11"/>
          </p:nvPr>
        </p:nvSpPr>
        <p:spPr/>
        <p:txBody>
          <a:bodyPr/>
          <a:lstStyle/>
          <a:p>
            <a:pPr>
              <a:defRPr/>
            </a:pPr>
            <a:r>
              <a:rPr lang="en-US"/>
              <a:t>Chapter 4 Requirements engineering</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noFill/>
          <a:ln/>
        </p:spPr>
        <p:txBody>
          <a:bodyPr lIns="90487" tIns="44450" rIns="90487" bIns="44450"/>
          <a:lstStyle/>
          <a:p>
            <a:r>
              <a:rPr lang="en-GB"/>
              <a:t>Non-functional requirements</a:t>
            </a:r>
          </a:p>
        </p:txBody>
      </p:sp>
      <p:sp>
        <p:nvSpPr>
          <p:cNvPr id="35843" name="Rectangle 3"/>
          <p:cNvSpPr>
            <a:spLocks noGrp="1" noChangeArrowheads="1"/>
          </p:cNvSpPr>
          <p:nvPr>
            <p:ph idx="1"/>
          </p:nvPr>
        </p:nvSpPr>
        <p:spPr>
          <a:noFill/>
          <a:ln/>
        </p:spPr>
        <p:txBody>
          <a:bodyPr lIns="90487" tIns="44450" rIns="90487" bIns="44450"/>
          <a:lstStyle/>
          <a:p>
            <a:pPr>
              <a:lnSpc>
                <a:spcPct val="90000"/>
              </a:lnSpc>
            </a:pPr>
            <a:r>
              <a:rPr lang="en-GB" dirty="0">
                <a:solidFill>
                  <a:srgbClr val="FF0000"/>
                </a:solidFill>
              </a:rPr>
              <a:t>These define system properties and constraints e.g. reliability, response time and storage requirements. Constraints are I/O device capability, system representations, etc.</a:t>
            </a:r>
          </a:p>
          <a:p>
            <a:pPr>
              <a:lnSpc>
                <a:spcPct val="90000"/>
              </a:lnSpc>
            </a:pPr>
            <a:r>
              <a:rPr lang="en-GB" dirty="0">
                <a:solidFill>
                  <a:srgbClr val="FF0000"/>
                </a:solidFill>
              </a:rPr>
              <a:t>Process requirements may also be specified mandating a particular IDE, programming language or development method.</a:t>
            </a:r>
          </a:p>
          <a:p>
            <a:pPr>
              <a:lnSpc>
                <a:spcPct val="90000"/>
              </a:lnSpc>
            </a:pPr>
            <a:r>
              <a:rPr lang="en-GB" dirty="0">
                <a:solidFill>
                  <a:srgbClr val="FF0000"/>
                </a:solidFill>
              </a:rPr>
              <a:t>Non-functional requirements may be more critical than functional requirements. If these are not met, the system may be useless.</a:t>
            </a:r>
          </a:p>
        </p:txBody>
      </p:sp>
      <p:sp>
        <p:nvSpPr>
          <p:cNvPr id="4" name="Slide Number Placeholder 3"/>
          <p:cNvSpPr>
            <a:spLocks noGrp="1"/>
          </p:cNvSpPr>
          <p:nvPr>
            <p:ph type="sldNum" sz="quarter" idx="12"/>
          </p:nvPr>
        </p:nvSpPr>
        <p:spPr/>
        <p:txBody>
          <a:bodyPr/>
          <a:lstStyle/>
          <a:p>
            <a:pPr>
              <a:defRPr/>
            </a:pPr>
            <a:fld id="{825F70CE-84E9-D04C-9B15-10C693AA0F2A}" type="slidenum">
              <a:rPr lang="en-US" smtClean="0"/>
              <a:pPr>
                <a:defRPr/>
              </a:pPr>
              <a:t>14</a:t>
            </a:fld>
            <a:endParaRPr lang="en-US"/>
          </a:p>
        </p:txBody>
      </p:sp>
      <p:sp>
        <p:nvSpPr>
          <p:cNvPr id="5" name="Footer Placeholder 4"/>
          <p:cNvSpPr>
            <a:spLocks noGrp="1"/>
          </p:cNvSpPr>
          <p:nvPr>
            <p:ph type="ftr" sz="quarter" idx="11"/>
          </p:nvPr>
        </p:nvSpPr>
        <p:spPr/>
        <p:txBody>
          <a:bodyPr/>
          <a:lstStyle/>
          <a:p>
            <a:pPr>
              <a:defRPr/>
            </a:pPr>
            <a:r>
              <a:rPr lang="en-US"/>
              <a:t>Chapter 4 Requirements engineering</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eaLnBrk="1" hangingPunct="1"/>
            <a:r>
              <a:rPr lang="en-US" dirty="0"/>
              <a:t>Types of nonfunctional requirement</a:t>
            </a:r>
            <a:r>
              <a:rPr lang="en-GB" dirty="0"/>
              <a:t> </a:t>
            </a:r>
            <a:endParaRPr lang="en-US" dirty="0"/>
          </a:p>
        </p:txBody>
      </p:sp>
      <p:pic>
        <p:nvPicPr>
          <p:cNvPr id="4" name="Picture 3" descr="4.3 Non-functionalReq.eps"/>
          <p:cNvPicPr>
            <a:picLocks noChangeAspect="1"/>
          </p:cNvPicPr>
          <p:nvPr/>
        </p:nvPicPr>
        <mc:AlternateContent xmlns:mc="http://schemas.openxmlformats.org/markup-compatibility/2006">
          <mc:Choice xmlns="" xmlns:mv="urn:schemas-microsoft-com:mac:vml" xmlns:ma="http://schemas.microsoft.com/office/mac/drawingml/2008/main" Requires="ma">
            <p:blipFill>
              <a:blip r:embed="rId2"/>
              <a:stretch>
                <a:fillRect/>
              </a:stretch>
            </p:blipFill>
          </mc:Choice>
          <mc:Fallback>
            <p:blipFill>
              <a:blip r:embed="rId3"/>
              <a:stretch>
                <a:fillRect/>
              </a:stretch>
            </p:blipFill>
          </mc:Fallback>
        </mc:AlternateContent>
        <p:spPr>
          <a:xfrm>
            <a:off x="990600" y="1911350"/>
            <a:ext cx="6915549" cy="3879850"/>
          </a:xfrm>
          <a:prstGeom prst="rect">
            <a:avLst/>
          </a:prstGeom>
        </p:spPr>
      </p:pic>
      <p:sp>
        <p:nvSpPr>
          <p:cNvPr id="5" name="Slide Number Placeholder 4"/>
          <p:cNvSpPr>
            <a:spLocks noGrp="1"/>
          </p:cNvSpPr>
          <p:nvPr>
            <p:ph type="sldNum" sz="quarter" idx="12"/>
          </p:nvPr>
        </p:nvSpPr>
        <p:spPr/>
        <p:txBody>
          <a:bodyPr/>
          <a:lstStyle/>
          <a:p>
            <a:pPr>
              <a:defRPr/>
            </a:pPr>
            <a:fld id="{825F70CE-84E9-D04C-9B15-10C693AA0F2A}" type="slidenum">
              <a:rPr lang="en-US" smtClean="0"/>
              <a:pPr>
                <a:defRPr/>
              </a:pPr>
              <a:t>15</a:t>
            </a:fld>
            <a:endParaRPr lang="en-US"/>
          </a:p>
        </p:txBody>
      </p:sp>
      <p:sp>
        <p:nvSpPr>
          <p:cNvPr id="6" name="Footer Placeholder 5"/>
          <p:cNvSpPr>
            <a:spLocks noGrp="1"/>
          </p:cNvSpPr>
          <p:nvPr>
            <p:ph type="ftr" sz="quarter" idx="11"/>
          </p:nvPr>
        </p:nvSpPr>
        <p:spPr/>
        <p:txBody>
          <a:bodyPr/>
          <a:lstStyle/>
          <a:p>
            <a:pPr>
              <a:defRPr/>
            </a:pPr>
            <a:r>
              <a:rPr lang="en-US"/>
              <a:t>Chapter 4 Requirements engineering</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Non-functional requirements implementation</a:t>
            </a:r>
          </a:p>
        </p:txBody>
      </p:sp>
      <p:sp>
        <p:nvSpPr>
          <p:cNvPr id="3" name="Content Placeholder 2"/>
          <p:cNvSpPr>
            <a:spLocks noGrp="1"/>
          </p:cNvSpPr>
          <p:nvPr>
            <p:ph idx="1"/>
          </p:nvPr>
        </p:nvSpPr>
        <p:spPr/>
        <p:txBody>
          <a:bodyPr/>
          <a:lstStyle/>
          <a:p>
            <a:r>
              <a:rPr lang="en-US" dirty="0"/>
              <a:t>Non-functional requirements may affect the overall architecture of a system rather than the individual components. </a:t>
            </a:r>
          </a:p>
          <a:p>
            <a:pPr lvl="1"/>
            <a:r>
              <a:rPr lang="en-US" dirty="0"/>
              <a:t>For example, to ensure that performance requirements are met, you may have to organize the system to minimize communications between components.</a:t>
            </a:r>
            <a:endParaRPr lang="en-GB" dirty="0"/>
          </a:p>
          <a:p>
            <a:r>
              <a:rPr lang="en-US" dirty="0"/>
              <a:t>A single non-functional requirement, such as a security requirement, may generate a number of related functional requirements that define system services that are required. </a:t>
            </a:r>
          </a:p>
          <a:p>
            <a:pPr lvl="1"/>
            <a:r>
              <a:rPr lang="en-US" dirty="0"/>
              <a:t>It may also generate requirements that restrict existing requirements. </a:t>
            </a:r>
          </a:p>
        </p:txBody>
      </p:sp>
      <p:sp>
        <p:nvSpPr>
          <p:cNvPr id="4" name="Slide Number Placeholder 3"/>
          <p:cNvSpPr>
            <a:spLocks noGrp="1"/>
          </p:cNvSpPr>
          <p:nvPr>
            <p:ph type="sldNum" sz="quarter" idx="12"/>
          </p:nvPr>
        </p:nvSpPr>
        <p:spPr/>
        <p:txBody>
          <a:bodyPr/>
          <a:lstStyle/>
          <a:p>
            <a:pPr>
              <a:defRPr/>
            </a:pPr>
            <a:fld id="{825F70CE-84E9-D04C-9B15-10C693AA0F2A}" type="slidenum">
              <a:rPr lang="en-US" smtClean="0"/>
              <a:pPr>
                <a:defRPr/>
              </a:pPr>
              <a:t>16</a:t>
            </a:fld>
            <a:endParaRPr lang="en-US"/>
          </a:p>
        </p:txBody>
      </p:sp>
      <p:sp>
        <p:nvSpPr>
          <p:cNvPr id="5" name="Footer Placeholder 4"/>
          <p:cNvSpPr>
            <a:spLocks noGrp="1"/>
          </p:cNvSpPr>
          <p:nvPr>
            <p:ph type="ftr" sz="quarter" idx="11"/>
          </p:nvPr>
        </p:nvSpPr>
        <p:spPr/>
        <p:txBody>
          <a:bodyPr/>
          <a:lstStyle/>
          <a:p>
            <a:pPr>
              <a:defRPr/>
            </a:pPr>
            <a:r>
              <a:rPr lang="en-US"/>
              <a:t>Chapter 4 Requirements engineering</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noFill/>
          <a:ln/>
        </p:spPr>
        <p:txBody>
          <a:bodyPr lIns="90487" tIns="44450" rIns="90487" bIns="44450"/>
          <a:lstStyle/>
          <a:p>
            <a:r>
              <a:rPr lang="en-GB"/>
              <a:t>Non-functional classifications</a:t>
            </a:r>
          </a:p>
        </p:txBody>
      </p:sp>
      <p:sp>
        <p:nvSpPr>
          <p:cNvPr id="36867" name="Rectangle 3"/>
          <p:cNvSpPr>
            <a:spLocks noGrp="1" noChangeArrowheads="1"/>
          </p:cNvSpPr>
          <p:nvPr>
            <p:ph idx="1"/>
          </p:nvPr>
        </p:nvSpPr>
        <p:spPr>
          <a:noFill/>
          <a:ln/>
        </p:spPr>
        <p:txBody>
          <a:bodyPr lIns="90487" tIns="44450" rIns="90487" bIns="44450"/>
          <a:lstStyle/>
          <a:p>
            <a:r>
              <a:rPr lang="en-GB" sz="2400"/>
              <a:t>Product requirements</a:t>
            </a:r>
          </a:p>
          <a:p>
            <a:pPr lvl="1"/>
            <a:r>
              <a:rPr lang="en-GB" sz="2000"/>
              <a:t>Requirements which specify that the delivered product must behave in a particular way e.g. execution speed, reliability, etc.</a:t>
            </a:r>
          </a:p>
          <a:p>
            <a:r>
              <a:rPr lang="en-GB" sz="2400"/>
              <a:t>Organisational requirements</a:t>
            </a:r>
          </a:p>
          <a:p>
            <a:pPr lvl="1"/>
            <a:r>
              <a:rPr lang="en-GB" sz="2000"/>
              <a:t>Requirements which are a consequence of organisational policies and procedures e.g. process standards used, implementation requirements, etc.</a:t>
            </a:r>
          </a:p>
          <a:p>
            <a:r>
              <a:rPr lang="en-GB" sz="2400"/>
              <a:t>External requirements</a:t>
            </a:r>
          </a:p>
          <a:p>
            <a:pPr lvl="1"/>
            <a:r>
              <a:rPr lang="en-GB" sz="2000"/>
              <a:t>Requirements which arise from factors which are external to the system and its development process e.g. interoperability requirements, legislative requirements, etc.</a:t>
            </a:r>
          </a:p>
        </p:txBody>
      </p:sp>
      <p:sp>
        <p:nvSpPr>
          <p:cNvPr id="4" name="Slide Number Placeholder 3"/>
          <p:cNvSpPr>
            <a:spLocks noGrp="1"/>
          </p:cNvSpPr>
          <p:nvPr>
            <p:ph type="sldNum" sz="quarter" idx="12"/>
          </p:nvPr>
        </p:nvSpPr>
        <p:spPr/>
        <p:txBody>
          <a:bodyPr/>
          <a:lstStyle/>
          <a:p>
            <a:pPr>
              <a:defRPr/>
            </a:pPr>
            <a:fld id="{825F70CE-84E9-D04C-9B15-10C693AA0F2A}" type="slidenum">
              <a:rPr lang="en-US" smtClean="0"/>
              <a:pPr>
                <a:defRPr/>
              </a:pPr>
              <a:t>17</a:t>
            </a:fld>
            <a:endParaRPr lang="en-US"/>
          </a:p>
        </p:txBody>
      </p:sp>
      <p:sp>
        <p:nvSpPr>
          <p:cNvPr id="5" name="Footer Placeholder 4"/>
          <p:cNvSpPr>
            <a:spLocks noGrp="1"/>
          </p:cNvSpPr>
          <p:nvPr>
            <p:ph type="ftr" sz="quarter" idx="11"/>
          </p:nvPr>
        </p:nvSpPr>
        <p:spPr/>
        <p:txBody>
          <a:bodyPr/>
          <a:lstStyle/>
          <a:p>
            <a:pPr>
              <a:defRPr/>
            </a:pPr>
            <a:r>
              <a:rPr lang="en-US"/>
              <a:t>Chapter 4 Requirements engineering</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Title 1"/>
          <p:cNvSpPr>
            <a:spLocks noGrp="1"/>
          </p:cNvSpPr>
          <p:nvPr>
            <p:ph type="title"/>
          </p:nvPr>
        </p:nvSpPr>
        <p:spPr/>
        <p:txBody>
          <a:bodyPr/>
          <a:lstStyle/>
          <a:p>
            <a:pPr eaLnBrk="1" hangingPunct="1"/>
            <a:r>
              <a:rPr lang="en-US" dirty="0"/>
              <a:t>Examples of nonfunctional requirements in the MHC-PMS</a:t>
            </a:r>
            <a:r>
              <a:rPr lang="en-GB" dirty="0"/>
              <a:t> </a:t>
            </a:r>
            <a:endParaRPr lang="en-US" dirty="0"/>
          </a:p>
        </p:txBody>
      </p:sp>
      <p:graphicFrame>
        <p:nvGraphicFramePr>
          <p:cNvPr id="4" name="Table 3"/>
          <p:cNvGraphicFramePr>
            <a:graphicFrameLocks noGrp="1"/>
          </p:cNvGraphicFramePr>
          <p:nvPr/>
        </p:nvGraphicFramePr>
        <p:xfrm>
          <a:off x="968632" y="1905000"/>
          <a:ext cx="6781800" cy="4495800"/>
        </p:xfrm>
        <a:graphic>
          <a:graphicData uri="http://schemas.openxmlformats.org/drawingml/2006/table">
            <a:tbl>
              <a:tblPr firstRow="1" bandRow="1">
                <a:tableStyleId>{69CF1AB2-1976-4502-BF36-3FF5EA218861}</a:tableStyleId>
              </a:tblPr>
              <a:tblGrid>
                <a:gridCol w="6781800">
                  <a:extLst>
                    <a:ext uri="{9D8B030D-6E8A-4147-A177-3AD203B41FA5}">
                      <a16:colId xmlns:a16="http://schemas.microsoft.com/office/drawing/2014/main" val="20000"/>
                    </a:ext>
                  </a:extLst>
                </a:gridCol>
              </a:tblGrid>
              <a:tr h="4495800">
                <a:tc>
                  <a:txBody>
                    <a:bodyPr/>
                    <a:lstStyle/>
                    <a:p>
                      <a:r>
                        <a:rPr lang="en-GB" sz="1800" b="1" kern="1200" dirty="0"/>
                        <a:t>Product requirement</a:t>
                      </a:r>
                    </a:p>
                    <a:p>
                      <a:r>
                        <a:rPr lang="en-GB" sz="1800" b="0" kern="1200" dirty="0"/>
                        <a:t>The MHC-PMS shall be available to all clinics during normal working hours (Mon–Fri, 0830–17.30). Downtime within normal working hours shall not exceed five seconds in any one day.</a:t>
                      </a:r>
                    </a:p>
                    <a:p>
                      <a:endParaRPr lang="en-GB" sz="1800" b="0" kern="1200" dirty="0"/>
                    </a:p>
                    <a:p>
                      <a:r>
                        <a:rPr lang="en-GB" sz="1800" b="1" kern="1200" dirty="0"/>
                        <a:t>Organizational requirement</a:t>
                      </a:r>
                      <a:br>
                        <a:rPr lang="en-GB" sz="1800" b="0" kern="1200" dirty="0"/>
                      </a:br>
                      <a:r>
                        <a:rPr lang="en-GB" sz="1800" b="0" kern="1200" dirty="0"/>
                        <a:t>Users of the MHC-PMS system shall authenticate themselves using their health authority identity card.</a:t>
                      </a:r>
                    </a:p>
                    <a:p>
                      <a:endParaRPr lang="en-GB" sz="1800" b="0" kern="1200" dirty="0"/>
                    </a:p>
                    <a:p>
                      <a:r>
                        <a:rPr lang="en-GB" sz="1800" b="1" kern="1200" dirty="0"/>
                        <a:t>External requirement</a:t>
                      </a:r>
                      <a:br>
                        <a:rPr lang="en-GB" sz="1800" b="0" kern="1200" dirty="0"/>
                      </a:br>
                      <a:r>
                        <a:rPr lang="en-GB" sz="1800" b="0" kern="1200" dirty="0"/>
                        <a:t>The system shall implement patient privacy provisions as set out in HStan-03-2006-priv. </a:t>
                      </a:r>
                    </a:p>
                    <a:p>
                      <a:endParaRPr lang="en-US" b="0" dirty="0"/>
                    </a:p>
                  </a:txBody>
                  <a:tcPr/>
                </a:tc>
                <a:extLst>
                  <a:ext uri="{0D108BD9-81ED-4DB2-BD59-A6C34878D82A}">
                    <a16:rowId xmlns:a16="http://schemas.microsoft.com/office/drawing/2014/main" val="10000"/>
                  </a:ext>
                </a:extLst>
              </a:tr>
            </a:tbl>
          </a:graphicData>
        </a:graphic>
      </p:graphicFrame>
      <p:sp>
        <p:nvSpPr>
          <p:cNvPr id="5" name="Slide Number Placeholder 4"/>
          <p:cNvSpPr>
            <a:spLocks noGrp="1"/>
          </p:cNvSpPr>
          <p:nvPr>
            <p:ph type="sldNum" sz="quarter" idx="12"/>
          </p:nvPr>
        </p:nvSpPr>
        <p:spPr/>
        <p:txBody>
          <a:bodyPr/>
          <a:lstStyle/>
          <a:p>
            <a:pPr>
              <a:defRPr/>
            </a:pPr>
            <a:fld id="{825F70CE-84E9-D04C-9B15-10C693AA0F2A}" type="slidenum">
              <a:rPr lang="en-US" smtClean="0"/>
              <a:pPr>
                <a:defRPr/>
              </a:pPr>
              <a:t>18</a:t>
            </a:fld>
            <a:endParaRPr lang="en-US"/>
          </a:p>
        </p:txBody>
      </p:sp>
      <p:sp>
        <p:nvSpPr>
          <p:cNvPr id="6" name="Footer Placeholder 5"/>
          <p:cNvSpPr>
            <a:spLocks noGrp="1"/>
          </p:cNvSpPr>
          <p:nvPr>
            <p:ph type="ftr" sz="quarter" idx="11"/>
          </p:nvPr>
        </p:nvSpPr>
        <p:spPr/>
        <p:txBody>
          <a:bodyPr/>
          <a:lstStyle/>
          <a:p>
            <a:pPr>
              <a:defRPr/>
            </a:pPr>
            <a:r>
              <a:rPr lang="en-US"/>
              <a:t>Chapter 4 Requirements engineering</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GB"/>
              <a:t>Goals and requirements</a:t>
            </a:r>
          </a:p>
        </p:txBody>
      </p:sp>
      <p:sp>
        <p:nvSpPr>
          <p:cNvPr id="44035" name="Rectangle 3"/>
          <p:cNvSpPr>
            <a:spLocks noGrp="1" noChangeArrowheads="1"/>
          </p:cNvSpPr>
          <p:nvPr>
            <p:ph type="body" idx="1"/>
          </p:nvPr>
        </p:nvSpPr>
        <p:spPr/>
        <p:txBody>
          <a:bodyPr/>
          <a:lstStyle/>
          <a:p>
            <a:r>
              <a:rPr lang="en-GB" sz="2400" dirty="0"/>
              <a:t>Non-functional requirements may be very difficult to state precisely and imprecise requirements may be difficult to verify. </a:t>
            </a:r>
          </a:p>
          <a:p>
            <a:r>
              <a:rPr lang="en-GB" sz="2400" dirty="0"/>
              <a:t>Goal</a:t>
            </a:r>
          </a:p>
          <a:p>
            <a:pPr lvl="1"/>
            <a:r>
              <a:rPr lang="en-GB" sz="2000" dirty="0">
                <a:solidFill>
                  <a:srgbClr val="FF0000"/>
                </a:solidFill>
              </a:rPr>
              <a:t>A general intention of the user such as ease of use.</a:t>
            </a:r>
          </a:p>
          <a:p>
            <a:r>
              <a:rPr lang="en-GB" sz="2400" dirty="0"/>
              <a:t>Verifiable non-functional requirement</a:t>
            </a:r>
          </a:p>
          <a:p>
            <a:pPr lvl="1"/>
            <a:r>
              <a:rPr lang="en-GB" sz="2000" dirty="0"/>
              <a:t>A statement using some measure that can be objectively tested.</a:t>
            </a:r>
          </a:p>
          <a:p>
            <a:r>
              <a:rPr lang="en-GB" sz="2400" dirty="0"/>
              <a:t>Goals are helpful to developers as they convey the intentions of the system users.</a:t>
            </a:r>
          </a:p>
        </p:txBody>
      </p:sp>
      <p:sp>
        <p:nvSpPr>
          <p:cNvPr id="4" name="Slide Number Placeholder 3"/>
          <p:cNvSpPr>
            <a:spLocks noGrp="1"/>
          </p:cNvSpPr>
          <p:nvPr>
            <p:ph type="sldNum" sz="quarter" idx="12"/>
          </p:nvPr>
        </p:nvSpPr>
        <p:spPr/>
        <p:txBody>
          <a:bodyPr/>
          <a:lstStyle/>
          <a:p>
            <a:pPr>
              <a:defRPr/>
            </a:pPr>
            <a:fld id="{825F70CE-84E9-D04C-9B15-10C693AA0F2A}" type="slidenum">
              <a:rPr lang="en-US" smtClean="0"/>
              <a:pPr>
                <a:defRPr/>
              </a:pPr>
              <a:t>19</a:t>
            </a:fld>
            <a:endParaRPr lang="en-US"/>
          </a:p>
        </p:txBody>
      </p:sp>
      <p:sp>
        <p:nvSpPr>
          <p:cNvPr id="5" name="Footer Placeholder 4"/>
          <p:cNvSpPr>
            <a:spLocks noGrp="1"/>
          </p:cNvSpPr>
          <p:nvPr>
            <p:ph type="ftr" sz="quarter" idx="11"/>
          </p:nvPr>
        </p:nvSpPr>
        <p:spPr/>
        <p:txBody>
          <a:bodyPr/>
          <a:lstStyle/>
          <a:p>
            <a:pPr>
              <a:defRPr/>
            </a:pPr>
            <a:r>
              <a:rPr lang="en-US"/>
              <a:t>Chapter 4 Requirements engineering</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Topics covered</a:t>
            </a:r>
          </a:p>
        </p:txBody>
      </p:sp>
      <p:sp>
        <p:nvSpPr>
          <p:cNvPr id="3" name="Content Placeholder 2"/>
          <p:cNvSpPr>
            <a:spLocks noGrp="1"/>
          </p:cNvSpPr>
          <p:nvPr>
            <p:ph idx="1"/>
          </p:nvPr>
        </p:nvSpPr>
        <p:spPr/>
        <p:txBody>
          <a:bodyPr/>
          <a:lstStyle/>
          <a:p>
            <a:r>
              <a:rPr lang="en-US" dirty="0"/>
              <a:t>Functional and non-functional requirements</a:t>
            </a:r>
            <a:endParaRPr lang="en-GB" dirty="0"/>
          </a:p>
          <a:p>
            <a:r>
              <a:rPr lang="en-US" dirty="0"/>
              <a:t>The software requirements document </a:t>
            </a:r>
            <a:endParaRPr lang="en-GB" dirty="0"/>
          </a:p>
          <a:p>
            <a:r>
              <a:rPr lang="en-US" dirty="0"/>
              <a:t>Requirements specification</a:t>
            </a:r>
            <a:endParaRPr lang="en-GB" dirty="0"/>
          </a:p>
          <a:p>
            <a:r>
              <a:rPr lang="en-US" dirty="0"/>
              <a:t>Requirements engineering processes</a:t>
            </a:r>
            <a:endParaRPr lang="en-GB" dirty="0"/>
          </a:p>
          <a:p>
            <a:r>
              <a:rPr lang="en-US" dirty="0"/>
              <a:t>Requirements elicitation and analysis</a:t>
            </a:r>
            <a:endParaRPr lang="en-GB" dirty="0"/>
          </a:p>
          <a:p>
            <a:r>
              <a:rPr lang="en-US" dirty="0"/>
              <a:t>Requirements validation</a:t>
            </a:r>
            <a:endParaRPr lang="en-GB" dirty="0"/>
          </a:p>
          <a:p>
            <a:r>
              <a:rPr lang="en-US" dirty="0"/>
              <a:t>Requirements management</a:t>
            </a:r>
            <a:endParaRPr lang="en-GB" dirty="0"/>
          </a:p>
          <a:p>
            <a:endParaRPr lang="en-US" dirty="0"/>
          </a:p>
        </p:txBody>
      </p:sp>
      <p:sp>
        <p:nvSpPr>
          <p:cNvPr id="4" name="Slide Number Placeholder 3"/>
          <p:cNvSpPr>
            <a:spLocks noGrp="1"/>
          </p:cNvSpPr>
          <p:nvPr>
            <p:ph type="sldNum" sz="quarter" idx="12"/>
          </p:nvPr>
        </p:nvSpPr>
        <p:spPr/>
        <p:txBody>
          <a:bodyPr/>
          <a:lstStyle/>
          <a:p>
            <a:pPr>
              <a:defRPr/>
            </a:pPr>
            <a:fld id="{825F70CE-84E9-D04C-9B15-10C693AA0F2A}" type="slidenum">
              <a:rPr lang="en-US" smtClean="0"/>
              <a:pPr>
                <a:defRPr/>
              </a:pPr>
              <a:t>2</a:t>
            </a:fld>
            <a:endParaRPr lang="en-US"/>
          </a:p>
        </p:txBody>
      </p:sp>
      <p:sp>
        <p:nvSpPr>
          <p:cNvPr id="5" name="Footer Placeholder 4"/>
          <p:cNvSpPr>
            <a:spLocks noGrp="1"/>
          </p:cNvSpPr>
          <p:nvPr>
            <p:ph type="ftr" sz="quarter" idx="11"/>
          </p:nvPr>
        </p:nvSpPr>
        <p:spPr/>
        <p:txBody>
          <a:bodyPr/>
          <a:lstStyle/>
          <a:p>
            <a:pPr>
              <a:defRPr/>
            </a:pPr>
            <a:r>
              <a:rPr lang="en-US"/>
              <a:t>Chapter 4 Requirements engineering</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Usability requirements</a:t>
            </a:r>
          </a:p>
        </p:txBody>
      </p:sp>
      <p:sp>
        <p:nvSpPr>
          <p:cNvPr id="3" name="Content Placeholder 2"/>
          <p:cNvSpPr>
            <a:spLocks noGrp="1"/>
          </p:cNvSpPr>
          <p:nvPr>
            <p:ph idx="1"/>
          </p:nvPr>
        </p:nvSpPr>
        <p:spPr/>
        <p:txBody>
          <a:bodyPr/>
          <a:lstStyle/>
          <a:p>
            <a:r>
              <a:rPr lang="en-US" dirty="0">
                <a:solidFill>
                  <a:srgbClr val="FF0000"/>
                </a:solidFill>
              </a:rPr>
              <a:t>The system should be easy to use </a:t>
            </a:r>
            <a:r>
              <a:rPr lang="en-US" dirty="0"/>
              <a:t>by medical staff and should be organized in such a way that user errors are minimized. (Goal)</a:t>
            </a:r>
          </a:p>
          <a:p>
            <a:r>
              <a:rPr lang="en-US" dirty="0"/>
              <a:t>Medical staff shall be able to use all the system functions after four hours of training. After this training, the average number of errors made by experienced users shall not exceed two per hour of system use. (Testable non-functional requirement)</a:t>
            </a:r>
            <a:endParaRPr lang="en-GB" dirty="0"/>
          </a:p>
          <a:p>
            <a:endParaRPr lang="en-GB" dirty="0"/>
          </a:p>
          <a:p>
            <a:endParaRPr lang="en-US" dirty="0"/>
          </a:p>
        </p:txBody>
      </p:sp>
      <p:sp>
        <p:nvSpPr>
          <p:cNvPr id="4" name="Slide Number Placeholder 3"/>
          <p:cNvSpPr>
            <a:spLocks noGrp="1"/>
          </p:cNvSpPr>
          <p:nvPr>
            <p:ph type="sldNum" sz="quarter" idx="12"/>
          </p:nvPr>
        </p:nvSpPr>
        <p:spPr/>
        <p:txBody>
          <a:bodyPr/>
          <a:lstStyle/>
          <a:p>
            <a:pPr>
              <a:defRPr/>
            </a:pPr>
            <a:fld id="{825F70CE-84E9-D04C-9B15-10C693AA0F2A}" type="slidenum">
              <a:rPr lang="en-US" smtClean="0"/>
              <a:pPr>
                <a:defRPr/>
              </a:pPr>
              <a:t>20</a:t>
            </a:fld>
            <a:endParaRPr lang="en-US"/>
          </a:p>
        </p:txBody>
      </p:sp>
      <p:sp>
        <p:nvSpPr>
          <p:cNvPr id="5" name="Footer Placeholder 4"/>
          <p:cNvSpPr>
            <a:spLocks noGrp="1"/>
          </p:cNvSpPr>
          <p:nvPr>
            <p:ph type="ftr" sz="quarter" idx="11"/>
          </p:nvPr>
        </p:nvSpPr>
        <p:spPr/>
        <p:txBody>
          <a:bodyPr/>
          <a:lstStyle/>
          <a:p>
            <a:pPr>
              <a:defRPr/>
            </a:pPr>
            <a:r>
              <a:rPr lang="en-US"/>
              <a:t>Chapter 4 Requirements engineering</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hangingPunct="1"/>
            <a:r>
              <a:rPr lang="en-US" dirty="0">
                <a:solidFill>
                  <a:srgbClr val="FF0000"/>
                </a:solidFill>
              </a:rPr>
              <a:t>Metrics for specifying nonfunctional requirements</a:t>
            </a:r>
          </a:p>
        </p:txBody>
      </p:sp>
      <p:graphicFrame>
        <p:nvGraphicFramePr>
          <p:cNvPr id="4" name="Table 3"/>
          <p:cNvGraphicFramePr>
            <a:graphicFrameLocks noGrp="1"/>
          </p:cNvGraphicFramePr>
          <p:nvPr/>
        </p:nvGraphicFramePr>
        <p:xfrm>
          <a:off x="990600" y="1600200"/>
          <a:ext cx="7620000" cy="4876800"/>
        </p:xfrm>
        <a:graphic>
          <a:graphicData uri="http://schemas.openxmlformats.org/drawingml/2006/table">
            <a:tbl>
              <a:tblPr/>
              <a:tblGrid>
                <a:gridCol w="2952750">
                  <a:extLst>
                    <a:ext uri="{9D8B030D-6E8A-4147-A177-3AD203B41FA5}">
                      <a16:colId xmlns:a16="http://schemas.microsoft.com/office/drawing/2014/main" val="20000"/>
                    </a:ext>
                  </a:extLst>
                </a:gridCol>
                <a:gridCol w="4667250">
                  <a:extLst>
                    <a:ext uri="{9D8B030D-6E8A-4147-A177-3AD203B41FA5}">
                      <a16:colId xmlns:a16="http://schemas.microsoft.com/office/drawing/2014/main" val="20001"/>
                    </a:ext>
                  </a:extLst>
                </a:gridCol>
              </a:tblGrid>
              <a:tr h="397418">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rgbClr val="000000"/>
                          </a:solidFill>
                          <a:effectLst/>
                          <a:latin typeface="Arial"/>
                          <a:ea typeface="Times New Roman" charset="0"/>
                          <a:cs typeface="Arial"/>
                        </a:rPr>
                        <a:t>Property</a:t>
                      </a:r>
                    </a:p>
                  </a:txBody>
                  <a:tcPr marL="73025" marR="73025" marT="9144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rgbClr val="000000"/>
                          </a:solidFill>
                          <a:effectLst/>
                          <a:latin typeface="Arial"/>
                          <a:ea typeface="Times New Roman" charset="0"/>
                          <a:cs typeface="Arial"/>
                        </a:rPr>
                        <a:t>Measure</a:t>
                      </a:r>
                    </a:p>
                  </a:txBody>
                  <a:tcPr marL="73025" marR="73025" marT="9144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684781">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Speed</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Processed transactions/second</a:t>
                      </a:r>
                    </a:p>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User/event response time</a:t>
                      </a:r>
                    </a:p>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Screen refresh time</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1"/>
                  </a:ext>
                </a:extLst>
              </a:tr>
              <a:tr h="489129">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a:ea typeface="Times New Roman" charset="0"/>
                          <a:cs typeface="Arial"/>
                        </a:rPr>
                        <a:t>Size</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Mbytes</a:t>
                      </a:r>
                    </a:p>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Number of ROM chips</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2"/>
                  </a:ext>
                </a:extLst>
              </a:tr>
              <a:tr h="489129">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a:ea typeface="Times New Roman" charset="0"/>
                          <a:cs typeface="Arial"/>
                        </a:rPr>
                        <a:t>Ease of use</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Training time</a:t>
                      </a:r>
                    </a:p>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Number of help frames</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3"/>
                  </a:ext>
                </a:extLst>
              </a:tr>
              <a:tr h="88043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a:ea typeface="Times New Roman" charset="0"/>
                          <a:cs typeface="Arial"/>
                        </a:rPr>
                        <a:t>Reliability</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Mean time to failure</a:t>
                      </a:r>
                    </a:p>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Probability of unavailability</a:t>
                      </a:r>
                    </a:p>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Rate of failure occurrence</a:t>
                      </a:r>
                    </a:p>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Availability</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4"/>
                  </a:ext>
                </a:extLst>
              </a:tr>
              <a:tr h="684781">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a:ea typeface="Times New Roman" charset="0"/>
                          <a:cs typeface="Arial"/>
                        </a:rPr>
                        <a:t>Robustness</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Time to restart after failure</a:t>
                      </a:r>
                    </a:p>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Percentage of events causing failure</a:t>
                      </a:r>
                    </a:p>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Probability of data corruption on failure</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5"/>
                  </a:ext>
                </a:extLst>
              </a:tr>
              <a:tr h="489129">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a:ea typeface="Times New Roman" charset="0"/>
                          <a:cs typeface="Arial"/>
                        </a:rPr>
                        <a:t>Portability</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Percentage of target dependent statements</a:t>
                      </a:r>
                    </a:p>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Number of target systems</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6"/>
                  </a:ext>
                </a:extLst>
              </a:tr>
            </a:tbl>
          </a:graphicData>
        </a:graphic>
      </p:graphicFrame>
      <p:sp>
        <p:nvSpPr>
          <p:cNvPr id="5" name="Slide Number Placeholder 4"/>
          <p:cNvSpPr>
            <a:spLocks noGrp="1"/>
          </p:cNvSpPr>
          <p:nvPr>
            <p:ph type="sldNum" sz="quarter" idx="12"/>
          </p:nvPr>
        </p:nvSpPr>
        <p:spPr/>
        <p:txBody>
          <a:bodyPr/>
          <a:lstStyle/>
          <a:p>
            <a:pPr>
              <a:defRPr/>
            </a:pPr>
            <a:fld id="{825F70CE-84E9-D04C-9B15-10C693AA0F2A}" type="slidenum">
              <a:rPr lang="en-US" smtClean="0"/>
              <a:pPr>
                <a:defRPr/>
              </a:pPr>
              <a:t>21</a:t>
            </a:fld>
            <a:endParaRPr lang="en-US"/>
          </a:p>
        </p:txBody>
      </p:sp>
      <p:sp>
        <p:nvSpPr>
          <p:cNvPr id="6" name="Footer Placeholder 5"/>
          <p:cNvSpPr>
            <a:spLocks noGrp="1"/>
          </p:cNvSpPr>
          <p:nvPr>
            <p:ph type="ftr" sz="quarter" idx="11"/>
          </p:nvPr>
        </p:nvSpPr>
        <p:spPr/>
        <p:txBody>
          <a:bodyPr/>
          <a:lstStyle/>
          <a:p>
            <a:pPr>
              <a:defRPr/>
            </a:pPr>
            <a:r>
              <a:rPr lang="en-US"/>
              <a:t>Chapter 4 Requirements engineering</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GB" dirty="0">
                <a:solidFill>
                  <a:srgbClr val="FF0000"/>
                </a:solidFill>
              </a:rPr>
              <a:t>Domain requirements</a:t>
            </a:r>
          </a:p>
        </p:txBody>
      </p:sp>
      <p:sp>
        <p:nvSpPr>
          <p:cNvPr id="49155" name="Rectangle 3"/>
          <p:cNvSpPr>
            <a:spLocks noGrp="1" noChangeArrowheads="1"/>
          </p:cNvSpPr>
          <p:nvPr>
            <p:ph type="body" idx="1"/>
          </p:nvPr>
        </p:nvSpPr>
        <p:spPr/>
        <p:txBody>
          <a:bodyPr/>
          <a:lstStyle/>
          <a:p>
            <a:r>
              <a:rPr lang="en-GB" dirty="0"/>
              <a:t>The system’s operational domain imposes requirements on the system.</a:t>
            </a:r>
          </a:p>
          <a:p>
            <a:pPr lvl="1"/>
            <a:r>
              <a:rPr lang="en-GB" dirty="0"/>
              <a:t>For example, </a:t>
            </a:r>
            <a:r>
              <a:rPr lang="en-GB" dirty="0">
                <a:solidFill>
                  <a:srgbClr val="FF0000"/>
                </a:solidFill>
              </a:rPr>
              <a:t>a train control system has to take into account the braking characteristics in different weather conditions</a:t>
            </a:r>
            <a:r>
              <a:rPr lang="en-GB" dirty="0"/>
              <a:t>.</a:t>
            </a:r>
          </a:p>
          <a:p>
            <a:r>
              <a:rPr lang="en-GB" dirty="0"/>
              <a:t>Domain requirements be new functional requirements, constraints on existing requirements or define specific computations.</a:t>
            </a:r>
          </a:p>
          <a:p>
            <a:r>
              <a:rPr lang="en-GB" dirty="0"/>
              <a:t>If domain requirements are not satisfied, the system may be unworkable.</a:t>
            </a:r>
          </a:p>
        </p:txBody>
      </p:sp>
      <p:sp>
        <p:nvSpPr>
          <p:cNvPr id="4" name="Slide Number Placeholder 3"/>
          <p:cNvSpPr>
            <a:spLocks noGrp="1"/>
          </p:cNvSpPr>
          <p:nvPr>
            <p:ph type="sldNum" sz="quarter" idx="12"/>
          </p:nvPr>
        </p:nvSpPr>
        <p:spPr/>
        <p:txBody>
          <a:bodyPr/>
          <a:lstStyle/>
          <a:p>
            <a:pPr>
              <a:defRPr/>
            </a:pPr>
            <a:fld id="{825F70CE-84E9-D04C-9B15-10C693AA0F2A}" type="slidenum">
              <a:rPr lang="en-US" smtClean="0"/>
              <a:pPr>
                <a:defRPr/>
              </a:pPr>
              <a:t>22</a:t>
            </a:fld>
            <a:endParaRPr lang="en-US"/>
          </a:p>
        </p:txBody>
      </p:sp>
      <p:sp>
        <p:nvSpPr>
          <p:cNvPr id="5" name="Footer Placeholder 4"/>
          <p:cNvSpPr>
            <a:spLocks noGrp="1"/>
          </p:cNvSpPr>
          <p:nvPr>
            <p:ph type="ftr" sz="quarter" idx="11"/>
          </p:nvPr>
        </p:nvSpPr>
        <p:spPr/>
        <p:txBody>
          <a:bodyPr/>
          <a:lstStyle/>
          <a:p>
            <a:pPr>
              <a:defRPr/>
            </a:pPr>
            <a:r>
              <a:rPr lang="en-US"/>
              <a:t>Chapter 4 Requirements engineering</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5" name="Rectangle 5"/>
          <p:cNvSpPr>
            <a:spLocks noGrp="1" noChangeArrowheads="1"/>
          </p:cNvSpPr>
          <p:nvPr>
            <p:ph type="title"/>
          </p:nvPr>
        </p:nvSpPr>
        <p:spPr/>
        <p:txBody>
          <a:bodyPr/>
          <a:lstStyle/>
          <a:p>
            <a:r>
              <a:rPr lang="en-GB"/>
              <a:t>Train protection system</a:t>
            </a:r>
          </a:p>
        </p:txBody>
      </p:sp>
      <p:sp>
        <p:nvSpPr>
          <p:cNvPr id="51206" name="Rectangle 6"/>
          <p:cNvSpPr>
            <a:spLocks noGrp="1" noChangeArrowheads="1"/>
          </p:cNvSpPr>
          <p:nvPr>
            <p:ph type="body" idx="1"/>
          </p:nvPr>
        </p:nvSpPr>
        <p:spPr/>
        <p:txBody>
          <a:bodyPr/>
          <a:lstStyle/>
          <a:p>
            <a:r>
              <a:rPr lang="en-GB" dirty="0"/>
              <a:t>This is a domain requirement for a train protection system:</a:t>
            </a:r>
          </a:p>
          <a:p>
            <a:r>
              <a:rPr lang="en-GB" dirty="0"/>
              <a:t>The deceleration of the train shall be computed as:</a:t>
            </a:r>
          </a:p>
          <a:p>
            <a:pPr lvl="1"/>
            <a:r>
              <a:rPr lang="en-GB" dirty="0" err="1"/>
              <a:t>Dtrain</a:t>
            </a:r>
            <a:r>
              <a:rPr lang="en-GB" dirty="0"/>
              <a:t> = </a:t>
            </a:r>
            <a:r>
              <a:rPr lang="en-GB" dirty="0" err="1"/>
              <a:t>Dcontrol</a:t>
            </a:r>
            <a:r>
              <a:rPr lang="en-GB" dirty="0"/>
              <a:t> + </a:t>
            </a:r>
            <a:r>
              <a:rPr lang="en-GB" dirty="0" err="1"/>
              <a:t>Dgradient</a:t>
            </a:r>
            <a:r>
              <a:rPr lang="en-GB" dirty="0"/>
              <a:t> </a:t>
            </a:r>
          </a:p>
          <a:p>
            <a:pPr lvl="1"/>
            <a:endParaRPr lang="en-GB" dirty="0"/>
          </a:p>
          <a:p>
            <a:pPr lvl="1"/>
            <a:r>
              <a:rPr lang="en-GB" dirty="0"/>
              <a:t>where </a:t>
            </a:r>
            <a:r>
              <a:rPr lang="en-GB" dirty="0" err="1"/>
              <a:t>Dgradient</a:t>
            </a:r>
            <a:r>
              <a:rPr lang="en-GB" dirty="0"/>
              <a:t> is 9.81ms2 * compensated gradient/alpha and where the values of 9.81ms2 /alpha are known for different types of train.</a:t>
            </a:r>
          </a:p>
          <a:p>
            <a:r>
              <a:rPr lang="en-GB" dirty="0"/>
              <a:t>It is difficult for a non-specialist to understand the implications of this and how it interacts with other requirements.</a:t>
            </a:r>
          </a:p>
        </p:txBody>
      </p:sp>
      <p:sp>
        <p:nvSpPr>
          <p:cNvPr id="6" name="Slide Number Placeholder 5"/>
          <p:cNvSpPr>
            <a:spLocks noGrp="1"/>
          </p:cNvSpPr>
          <p:nvPr>
            <p:ph type="sldNum" sz="quarter" idx="12"/>
          </p:nvPr>
        </p:nvSpPr>
        <p:spPr/>
        <p:txBody>
          <a:bodyPr/>
          <a:lstStyle/>
          <a:p>
            <a:pPr>
              <a:defRPr/>
            </a:pPr>
            <a:fld id="{825F70CE-84E9-D04C-9B15-10C693AA0F2A}" type="slidenum">
              <a:rPr lang="en-US" smtClean="0"/>
              <a:pPr>
                <a:defRPr/>
              </a:pPr>
              <a:t>23</a:t>
            </a:fld>
            <a:endParaRPr lang="en-US"/>
          </a:p>
        </p:txBody>
      </p:sp>
      <p:sp>
        <p:nvSpPr>
          <p:cNvPr id="7" name="Footer Placeholder 6"/>
          <p:cNvSpPr>
            <a:spLocks noGrp="1"/>
          </p:cNvSpPr>
          <p:nvPr>
            <p:ph type="ftr" sz="quarter" idx="11"/>
          </p:nvPr>
        </p:nvSpPr>
        <p:spPr/>
        <p:txBody>
          <a:bodyPr/>
          <a:lstStyle/>
          <a:p>
            <a:pPr>
              <a:defRPr/>
            </a:pPr>
            <a:r>
              <a:rPr lang="en-US"/>
              <a:t>Chapter 4 Requirements engineering</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en-GB"/>
              <a:t>Domain requirements problems</a:t>
            </a:r>
          </a:p>
        </p:txBody>
      </p:sp>
      <p:sp>
        <p:nvSpPr>
          <p:cNvPr id="53251" name="Rectangle 3"/>
          <p:cNvSpPr>
            <a:spLocks noGrp="1" noChangeArrowheads="1"/>
          </p:cNvSpPr>
          <p:nvPr>
            <p:ph type="body" idx="1"/>
          </p:nvPr>
        </p:nvSpPr>
        <p:spPr/>
        <p:txBody>
          <a:bodyPr/>
          <a:lstStyle/>
          <a:p>
            <a:r>
              <a:rPr lang="en-GB"/>
              <a:t>Understandability</a:t>
            </a:r>
          </a:p>
          <a:p>
            <a:pPr lvl="1"/>
            <a:r>
              <a:rPr lang="en-GB"/>
              <a:t>Requirements are expressed in the language of the application domain;</a:t>
            </a:r>
          </a:p>
          <a:p>
            <a:pPr lvl="1"/>
            <a:r>
              <a:rPr lang="en-GB"/>
              <a:t>This is often not understood by software engineers developing the system.</a:t>
            </a:r>
          </a:p>
          <a:p>
            <a:r>
              <a:rPr lang="en-GB"/>
              <a:t>Implicitness</a:t>
            </a:r>
          </a:p>
          <a:p>
            <a:pPr lvl="1"/>
            <a:r>
              <a:rPr lang="en-GB"/>
              <a:t>Domain specialists understand the area so well that they do not think of making the domain requirements explicit.</a:t>
            </a:r>
          </a:p>
        </p:txBody>
      </p:sp>
      <p:sp>
        <p:nvSpPr>
          <p:cNvPr id="4" name="Slide Number Placeholder 3"/>
          <p:cNvSpPr>
            <a:spLocks noGrp="1"/>
          </p:cNvSpPr>
          <p:nvPr>
            <p:ph type="sldNum" sz="quarter" idx="12"/>
          </p:nvPr>
        </p:nvSpPr>
        <p:spPr/>
        <p:txBody>
          <a:bodyPr/>
          <a:lstStyle/>
          <a:p>
            <a:pPr>
              <a:defRPr/>
            </a:pPr>
            <a:fld id="{825F70CE-84E9-D04C-9B15-10C693AA0F2A}" type="slidenum">
              <a:rPr lang="en-US" smtClean="0"/>
              <a:pPr>
                <a:defRPr/>
              </a:pPr>
              <a:t>24</a:t>
            </a:fld>
            <a:endParaRPr lang="en-US"/>
          </a:p>
        </p:txBody>
      </p:sp>
      <p:sp>
        <p:nvSpPr>
          <p:cNvPr id="5" name="Footer Placeholder 4"/>
          <p:cNvSpPr>
            <a:spLocks noGrp="1"/>
          </p:cNvSpPr>
          <p:nvPr>
            <p:ph type="ftr" sz="quarter" idx="11"/>
          </p:nvPr>
        </p:nvSpPr>
        <p:spPr/>
        <p:txBody>
          <a:bodyPr/>
          <a:lstStyle/>
          <a:p>
            <a:pPr>
              <a:defRPr/>
            </a:pPr>
            <a:r>
              <a:rPr lang="en-US"/>
              <a:t>Chapter 4 Requirements engineering</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points</a:t>
            </a:r>
          </a:p>
        </p:txBody>
      </p:sp>
      <p:sp>
        <p:nvSpPr>
          <p:cNvPr id="3" name="Content Placeholder 2"/>
          <p:cNvSpPr>
            <a:spLocks noGrp="1"/>
          </p:cNvSpPr>
          <p:nvPr>
            <p:ph idx="1"/>
          </p:nvPr>
        </p:nvSpPr>
        <p:spPr/>
        <p:txBody>
          <a:bodyPr/>
          <a:lstStyle/>
          <a:p>
            <a:r>
              <a:rPr lang="en-US" dirty="0">
                <a:solidFill>
                  <a:srgbClr val="FF0000"/>
                </a:solidFill>
              </a:rPr>
              <a:t>Requirements for a software system set out what the system should do and define constraints on its operation and implementation.</a:t>
            </a:r>
            <a:endParaRPr lang="en-GB" dirty="0">
              <a:solidFill>
                <a:srgbClr val="FF0000"/>
              </a:solidFill>
            </a:endParaRPr>
          </a:p>
          <a:p>
            <a:r>
              <a:rPr lang="en-US" dirty="0">
                <a:solidFill>
                  <a:srgbClr val="FF0000"/>
                </a:solidFill>
              </a:rPr>
              <a:t>Functional requirements are statements of the services that the system must provide or are descriptions of how some computations must be carried out. </a:t>
            </a:r>
            <a:endParaRPr lang="en-GB" dirty="0">
              <a:solidFill>
                <a:srgbClr val="FF0000"/>
              </a:solidFill>
            </a:endParaRPr>
          </a:p>
          <a:p>
            <a:r>
              <a:rPr lang="en-US" dirty="0">
                <a:solidFill>
                  <a:srgbClr val="FF0000"/>
                </a:solidFill>
              </a:rPr>
              <a:t>Non-functional requirements often constrain the system being developed and the development process being used. </a:t>
            </a:r>
          </a:p>
          <a:p>
            <a:r>
              <a:rPr lang="en-US" dirty="0"/>
              <a:t>They often relate to the emergent properties of the system and therefore apply to the system as a whole.</a:t>
            </a:r>
            <a:endParaRPr lang="en-GB" dirty="0"/>
          </a:p>
          <a:p>
            <a:endParaRPr lang="en-US" dirty="0"/>
          </a:p>
        </p:txBody>
      </p:sp>
      <p:sp>
        <p:nvSpPr>
          <p:cNvPr id="4" name="Slide Number Placeholder 3"/>
          <p:cNvSpPr>
            <a:spLocks noGrp="1"/>
          </p:cNvSpPr>
          <p:nvPr>
            <p:ph type="sldNum" sz="quarter" idx="12"/>
          </p:nvPr>
        </p:nvSpPr>
        <p:spPr/>
        <p:txBody>
          <a:bodyPr/>
          <a:lstStyle/>
          <a:p>
            <a:pPr>
              <a:defRPr/>
            </a:pPr>
            <a:fld id="{825F70CE-84E9-D04C-9B15-10C693AA0F2A}" type="slidenum">
              <a:rPr lang="en-US" smtClean="0"/>
              <a:pPr>
                <a:defRPr/>
              </a:pPr>
              <a:t>25</a:t>
            </a:fld>
            <a:endParaRPr lang="en-US"/>
          </a:p>
        </p:txBody>
      </p:sp>
      <p:sp>
        <p:nvSpPr>
          <p:cNvPr id="5" name="Footer Placeholder 4"/>
          <p:cNvSpPr>
            <a:spLocks noGrp="1"/>
          </p:cNvSpPr>
          <p:nvPr>
            <p:ph type="ftr" sz="quarter" idx="11"/>
          </p:nvPr>
        </p:nvSpPr>
        <p:spPr/>
        <p:txBody>
          <a:bodyPr/>
          <a:lstStyle/>
          <a:p>
            <a:pPr>
              <a:defRPr/>
            </a:pPr>
            <a:r>
              <a:rPr lang="en-US"/>
              <a:t>Chapter 4 Requirements engineering</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ctrTitle"/>
          </p:nvPr>
        </p:nvSpPr>
        <p:spPr/>
        <p:txBody>
          <a:bodyPr/>
          <a:lstStyle/>
          <a:p>
            <a:pPr eaLnBrk="1" hangingPunct="1"/>
            <a:r>
              <a:rPr lang="en-US" dirty="0"/>
              <a:t>Chapter 4 – Requirements Engineering</a:t>
            </a:r>
          </a:p>
        </p:txBody>
      </p:sp>
      <p:sp>
        <p:nvSpPr>
          <p:cNvPr id="3" name="Subtitle 2"/>
          <p:cNvSpPr>
            <a:spLocks noGrp="1"/>
          </p:cNvSpPr>
          <p:nvPr>
            <p:ph type="subTitle" idx="1"/>
          </p:nvPr>
        </p:nvSpPr>
        <p:spPr/>
        <p:txBody>
          <a:bodyPr/>
          <a:lstStyle/>
          <a:p>
            <a:pPr eaLnBrk="1" fontAlgn="auto" hangingPunct="1">
              <a:spcAft>
                <a:spcPts val="0"/>
              </a:spcAft>
              <a:buFont typeface="Arial"/>
              <a:buNone/>
              <a:defRPr/>
            </a:pPr>
            <a:r>
              <a:rPr lang="en-US" dirty="0">
                <a:ea typeface="+mn-ea"/>
                <a:cs typeface="+mn-cs"/>
              </a:rPr>
              <a:t>Lecture 2</a:t>
            </a:r>
          </a:p>
        </p:txBody>
      </p:sp>
      <p:sp>
        <p:nvSpPr>
          <p:cNvPr id="4" name="Slide Number Placeholder 3"/>
          <p:cNvSpPr>
            <a:spLocks noGrp="1"/>
          </p:cNvSpPr>
          <p:nvPr>
            <p:ph type="sldNum" sz="quarter" idx="12"/>
          </p:nvPr>
        </p:nvSpPr>
        <p:spPr/>
        <p:txBody>
          <a:bodyPr/>
          <a:lstStyle/>
          <a:p>
            <a:pPr>
              <a:defRPr/>
            </a:pPr>
            <a:fld id="{B0C4763A-EFD4-7742-8F31-9C2F9300C28A}" type="slidenum">
              <a:rPr lang="en-US" smtClean="0"/>
              <a:pPr>
                <a:defRPr/>
              </a:pPr>
              <a:t>26</a:t>
            </a:fld>
            <a:endParaRPr lang="en-US"/>
          </a:p>
        </p:txBody>
      </p:sp>
      <p:sp>
        <p:nvSpPr>
          <p:cNvPr id="5" name="Footer Placeholder 4"/>
          <p:cNvSpPr>
            <a:spLocks noGrp="1"/>
          </p:cNvSpPr>
          <p:nvPr>
            <p:ph type="ftr" sz="quarter" idx="11"/>
          </p:nvPr>
        </p:nvSpPr>
        <p:spPr/>
        <p:txBody>
          <a:bodyPr/>
          <a:lstStyle/>
          <a:p>
            <a:pPr>
              <a:defRPr/>
            </a:pPr>
            <a:r>
              <a:rPr lang="en-US"/>
              <a:t>Chapter 4 Requirements engineering</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noFill/>
          <a:ln/>
        </p:spPr>
        <p:txBody>
          <a:bodyPr lIns="90487" tIns="44450" rIns="90487" bIns="44450"/>
          <a:lstStyle/>
          <a:p>
            <a:r>
              <a:rPr lang="en-GB" dirty="0"/>
              <a:t>The software requirements document</a:t>
            </a:r>
          </a:p>
        </p:txBody>
      </p:sp>
      <p:sp>
        <p:nvSpPr>
          <p:cNvPr id="16387" name="Rectangle 3"/>
          <p:cNvSpPr>
            <a:spLocks noGrp="1" noChangeArrowheads="1"/>
          </p:cNvSpPr>
          <p:nvPr>
            <p:ph type="body" idx="1"/>
          </p:nvPr>
        </p:nvSpPr>
        <p:spPr>
          <a:noFill/>
          <a:ln/>
        </p:spPr>
        <p:txBody>
          <a:bodyPr lIns="90487" tIns="44450" rIns="90487" bIns="44450"/>
          <a:lstStyle/>
          <a:p>
            <a:r>
              <a:rPr lang="en-GB" dirty="0"/>
              <a:t>The software requirements document is the official statement of what is required of the system developers.</a:t>
            </a:r>
          </a:p>
          <a:p>
            <a:r>
              <a:rPr lang="en-GB" dirty="0"/>
              <a:t>Should include both a definition of user requirements and a specification of the system requirements.</a:t>
            </a:r>
          </a:p>
          <a:p>
            <a:r>
              <a:rPr lang="en-GB" dirty="0">
                <a:solidFill>
                  <a:srgbClr val="FF0000"/>
                </a:solidFill>
              </a:rPr>
              <a:t>It is NOT a design document. As far as possible, it should set of WHAT the system should do rather than HOW it should do it.</a:t>
            </a:r>
          </a:p>
        </p:txBody>
      </p:sp>
      <p:sp>
        <p:nvSpPr>
          <p:cNvPr id="4" name="Slide Number Placeholder 3"/>
          <p:cNvSpPr>
            <a:spLocks noGrp="1"/>
          </p:cNvSpPr>
          <p:nvPr>
            <p:ph type="sldNum" sz="quarter" idx="12"/>
          </p:nvPr>
        </p:nvSpPr>
        <p:spPr/>
        <p:txBody>
          <a:bodyPr/>
          <a:lstStyle/>
          <a:p>
            <a:pPr>
              <a:defRPr/>
            </a:pPr>
            <a:fld id="{825F70CE-84E9-D04C-9B15-10C693AA0F2A}" type="slidenum">
              <a:rPr lang="en-US" smtClean="0"/>
              <a:pPr>
                <a:defRPr/>
              </a:pPr>
              <a:t>27</a:t>
            </a:fld>
            <a:endParaRPr lang="en-US"/>
          </a:p>
        </p:txBody>
      </p:sp>
      <p:sp>
        <p:nvSpPr>
          <p:cNvPr id="5" name="Footer Placeholder 4"/>
          <p:cNvSpPr>
            <a:spLocks noGrp="1"/>
          </p:cNvSpPr>
          <p:nvPr>
            <p:ph type="ftr" sz="quarter" idx="11"/>
          </p:nvPr>
        </p:nvSpPr>
        <p:spPr/>
        <p:txBody>
          <a:bodyPr/>
          <a:lstStyle/>
          <a:p>
            <a:pPr>
              <a:defRPr/>
            </a:pPr>
            <a:r>
              <a:rPr lang="en-US"/>
              <a:t>Chapter 4 Requirements engineering</a:t>
            </a:r>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Agile methods and requirements</a:t>
            </a:r>
          </a:p>
        </p:txBody>
      </p:sp>
      <p:sp>
        <p:nvSpPr>
          <p:cNvPr id="3" name="Content Placeholder 2"/>
          <p:cNvSpPr>
            <a:spLocks noGrp="1"/>
          </p:cNvSpPr>
          <p:nvPr>
            <p:ph idx="1"/>
          </p:nvPr>
        </p:nvSpPr>
        <p:spPr/>
        <p:txBody>
          <a:bodyPr/>
          <a:lstStyle/>
          <a:p>
            <a:r>
              <a:rPr lang="en-US" dirty="0">
                <a:solidFill>
                  <a:srgbClr val="FF0000"/>
                </a:solidFill>
              </a:rPr>
              <a:t>Many agile methods argue that producing a requirements document is a waste of time as requirements change so quickly.</a:t>
            </a:r>
          </a:p>
          <a:p>
            <a:r>
              <a:rPr lang="en-US" dirty="0"/>
              <a:t>The document is therefore always out of date.</a:t>
            </a:r>
          </a:p>
          <a:p>
            <a:r>
              <a:rPr lang="en-US" dirty="0">
                <a:solidFill>
                  <a:srgbClr val="FF0000"/>
                </a:solidFill>
              </a:rPr>
              <a:t>Methods such as XP use incremental requirements </a:t>
            </a:r>
            <a:r>
              <a:rPr lang="en-US" dirty="0"/>
              <a:t>engineering and express requirements as ‘user stories’ (discussed in Chapter 3).</a:t>
            </a:r>
          </a:p>
          <a:p>
            <a:r>
              <a:rPr lang="en-US" dirty="0"/>
              <a:t>This is practical for business systems but problematic for systems that require a lot of pre-delivery analysis (e.g. critical systems) or systems developed by several teams.</a:t>
            </a:r>
          </a:p>
        </p:txBody>
      </p:sp>
      <p:sp>
        <p:nvSpPr>
          <p:cNvPr id="4" name="Slide Number Placeholder 3"/>
          <p:cNvSpPr>
            <a:spLocks noGrp="1"/>
          </p:cNvSpPr>
          <p:nvPr>
            <p:ph type="sldNum" sz="quarter" idx="12"/>
          </p:nvPr>
        </p:nvSpPr>
        <p:spPr/>
        <p:txBody>
          <a:bodyPr/>
          <a:lstStyle/>
          <a:p>
            <a:pPr>
              <a:defRPr/>
            </a:pPr>
            <a:fld id="{825F70CE-84E9-D04C-9B15-10C693AA0F2A}" type="slidenum">
              <a:rPr lang="en-US" smtClean="0"/>
              <a:pPr>
                <a:defRPr/>
              </a:pPr>
              <a:t>28</a:t>
            </a:fld>
            <a:endParaRPr lang="en-US"/>
          </a:p>
        </p:txBody>
      </p:sp>
      <p:sp>
        <p:nvSpPr>
          <p:cNvPr id="5" name="Footer Placeholder 4"/>
          <p:cNvSpPr>
            <a:spLocks noGrp="1"/>
          </p:cNvSpPr>
          <p:nvPr>
            <p:ph type="ftr" sz="quarter" idx="11"/>
          </p:nvPr>
        </p:nvSpPr>
        <p:spPr/>
        <p:txBody>
          <a:bodyPr/>
          <a:lstStyle/>
          <a:p>
            <a:pPr>
              <a:defRPr/>
            </a:pPr>
            <a:r>
              <a:rPr lang="en-US"/>
              <a:t>Chapter 4 Requirements engineering</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pPr eaLnBrk="1" hangingPunct="1"/>
            <a:r>
              <a:rPr lang="en-US" dirty="0">
                <a:solidFill>
                  <a:srgbClr val="FF0000"/>
                </a:solidFill>
              </a:rPr>
              <a:t>Users of a requirements document</a:t>
            </a:r>
            <a:r>
              <a:rPr lang="en-GB" dirty="0">
                <a:solidFill>
                  <a:srgbClr val="FF0000"/>
                </a:solidFill>
              </a:rPr>
              <a:t> </a:t>
            </a:r>
            <a:endParaRPr lang="en-US" dirty="0">
              <a:solidFill>
                <a:srgbClr val="FF0000"/>
              </a:solidFill>
            </a:endParaRPr>
          </a:p>
        </p:txBody>
      </p:sp>
      <p:pic>
        <p:nvPicPr>
          <p:cNvPr id="4" name="Picture 3" descr="4.6 ReqDocUsers.eps"/>
          <p:cNvPicPr>
            <a:picLocks noChangeAspect="1"/>
          </p:cNvPicPr>
          <p:nvPr/>
        </p:nvPicPr>
        <mc:AlternateContent xmlns:mc="http://schemas.openxmlformats.org/markup-compatibility/2006">
          <mc:Choice xmlns="" xmlns:mv="urn:schemas-microsoft-com:mac:vml" xmlns:ma="http://schemas.microsoft.com/office/mac/drawingml/2008/main" Requires="ma">
            <p:blipFill>
              <a:blip r:embed="rId2"/>
              <a:stretch>
                <a:fillRect/>
              </a:stretch>
            </p:blipFill>
          </mc:Choice>
          <mc:Fallback>
            <p:blipFill>
              <a:blip r:embed="rId3"/>
              <a:stretch>
                <a:fillRect/>
              </a:stretch>
            </p:blipFill>
          </mc:Fallback>
        </mc:AlternateContent>
        <p:spPr>
          <a:xfrm>
            <a:off x="2514600" y="1486176"/>
            <a:ext cx="3810000" cy="4870174"/>
          </a:xfrm>
          <a:prstGeom prst="rect">
            <a:avLst/>
          </a:prstGeom>
        </p:spPr>
      </p:pic>
      <p:sp>
        <p:nvSpPr>
          <p:cNvPr id="5" name="Slide Number Placeholder 4"/>
          <p:cNvSpPr>
            <a:spLocks noGrp="1"/>
          </p:cNvSpPr>
          <p:nvPr>
            <p:ph type="sldNum" sz="quarter" idx="12"/>
          </p:nvPr>
        </p:nvSpPr>
        <p:spPr/>
        <p:txBody>
          <a:bodyPr/>
          <a:lstStyle/>
          <a:p>
            <a:pPr>
              <a:defRPr/>
            </a:pPr>
            <a:fld id="{825F70CE-84E9-D04C-9B15-10C693AA0F2A}" type="slidenum">
              <a:rPr lang="en-US" smtClean="0"/>
              <a:pPr>
                <a:defRPr/>
              </a:pPr>
              <a:t>29</a:t>
            </a:fld>
            <a:endParaRPr lang="en-US"/>
          </a:p>
        </p:txBody>
      </p:sp>
      <p:sp>
        <p:nvSpPr>
          <p:cNvPr id="6" name="Footer Placeholder 5"/>
          <p:cNvSpPr>
            <a:spLocks noGrp="1"/>
          </p:cNvSpPr>
          <p:nvPr>
            <p:ph type="ftr" sz="quarter" idx="11"/>
          </p:nvPr>
        </p:nvSpPr>
        <p:spPr/>
        <p:txBody>
          <a:bodyPr/>
          <a:lstStyle/>
          <a:p>
            <a:pPr>
              <a:defRPr/>
            </a:pPr>
            <a:r>
              <a:rPr lang="en-US"/>
              <a:t>Chapter 4 Requirements engineering</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noFill/>
          <a:ln/>
        </p:spPr>
        <p:txBody>
          <a:bodyPr lIns="90487" tIns="44450" rIns="90487" bIns="44450"/>
          <a:lstStyle/>
          <a:p>
            <a:r>
              <a:rPr lang="en-GB"/>
              <a:t>Requirements engineering</a:t>
            </a:r>
          </a:p>
        </p:txBody>
      </p:sp>
      <p:sp>
        <p:nvSpPr>
          <p:cNvPr id="7171" name="Rectangle 3"/>
          <p:cNvSpPr>
            <a:spLocks noGrp="1" noChangeArrowheads="1"/>
          </p:cNvSpPr>
          <p:nvPr>
            <p:ph idx="1"/>
          </p:nvPr>
        </p:nvSpPr>
        <p:spPr>
          <a:noFill/>
          <a:ln/>
        </p:spPr>
        <p:txBody>
          <a:bodyPr lIns="90487" tIns="44450" rIns="90487" bIns="44450"/>
          <a:lstStyle/>
          <a:p>
            <a:r>
              <a:rPr lang="en-GB" dirty="0">
                <a:solidFill>
                  <a:srgbClr val="FF0000"/>
                </a:solidFill>
              </a:rPr>
              <a:t>The process of establishing the services that the customer requires from a system and the constraints under which it operates and is developed.</a:t>
            </a:r>
          </a:p>
          <a:p>
            <a:r>
              <a:rPr lang="en-GB" dirty="0">
                <a:solidFill>
                  <a:srgbClr val="FF0000"/>
                </a:solidFill>
              </a:rPr>
              <a:t>The requirements themselves are the descriptions of the system services and constraints that are generated during the requirements engineering process.</a:t>
            </a:r>
          </a:p>
        </p:txBody>
      </p:sp>
      <p:sp>
        <p:nvSpPr>
          <p:cNvPr id="4" name="Slide Number Placeholder 3"/>
          <p:cNvSpPr>
            <a:spLocks noGrp="1"/>
          </p:cNvSpPr>
          <p:nvPr>
            <p:ph type="sldNum" sz="quarter" idx="12"/>
          </p:nvPr>
        </p:nvSpPr>
        <p:spPr/>
        <p:txBody>
          <a:bodyPr/>
          <a:lstStyle/>
          <a:p>
            <a:pPr>
              <a:defRPr/>
            </a:pPr>
            <a:fld id="{825F70CE-84E9-D04C-9B15-10C693AA0F2A}" type="slidenum">
              <a:rPr lang="en-US" smtClean="0"/>
              <a:pPr>
                <a:defRPr/>
              </a:pPr>
              <a:t>3</a:t>
            </a:fld>
            <a:endParaRPr lang="en-US"/>
          </a:p>
        </p:txBody>
      </p:sp>
      <p:sp>
        <p:nvSpPr>
          <p:cNvPr id="5" name="Footer Placeholder 4"/>
          <p:cNvSpPr>
            <a:spLocks noGrp="1"/>
          </p:cNvSpPr>
          <p:nvPr>
            <p:ph type="ftr" sz="quarter" idx="11"/>
          </p:nvPr>
        </p:nvSpPr>
        <p:spPr/>
        <p:txBody>
          <a:bodyPr/>
          <a:lstStyle/>
          <a:p>
            <a:pPr>
              <a:defRPr/>
            </a:pPr>
            <a:r>
              <a:rPr lang="en-US"/>
              <a:t>Chapter 4 Requirements engineering</a:t>
            </a: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Requirements document variability</a:t>
            </a:r>
          </a:p>
        </p:txBody>
      </p:sp>
      <p:sp>
        <p:nvSpPr>
          <p:cNvPr id="3" name="Content Placeholder 2"/>
          <p:cNvSpPr>
            <a:spLocks noGrp="1"/>
          </p:cNvSpPr>
          <p:nvPr>
            <p:ph idx="1"/>
          </p:nvPr>
        </p:nvSpPr>
        <p:spPr/>
        <p:txBody>
          <a:bodyPr/>
          <a:lstStyle/>
          <a:p>
            <a:r>
              <a:rPr lang="en-US" dirty="0"/>
              <a:t>Information in requirements document depends on type of system and the approach to development used.</a:t>
            </a:r>
          </a:p>
          <a:p>
            <a:r>
              <a:rPr lang="en-US" dirty="0"/>
              <a:t>Systems developed incrementally will, typically, have less detail in the requirements document.</a:t>
            </a:r>
          </a:p>
          <a:p>
            <a:r>
              <a:rPr lang="en-US" dirty="0"/>
              <a:t>Requirements documents standards have been designed e.g. IEEE standard. These are mostly applicable to the requirements for large systems engineering projects.</a:t>
            </a:r>
          </a:p>
        </p:txBody>
      </p:sp>
      <p:sp>
        <p:nvSpPr>
          <p:cNvPr id="4" name="Footer Placeholder 3"/>
          <p:cNvSpPr>
            <a:spLocks noGrp="1"/>
          </p:cNvSpPr>
          <p:nvPr>
            <p:ph type="ftr" sz="quarter" idx="11"/>
          </p:nvPr>
        </p:nvSpPr>
        <p:spPr/>
        <p:txBody>
          <a:bodyPr/>
          <a:lstStyle/>
          <a:p>
            <a:pPr>
              <a:defRPr/>
            </a:pPr>
            <a:r>
              <a:rPr lang="en-US"/>
              <a:t>Chapter 4 Requirements engineering</a:t>
            </a:r>
          </a:p>
        </p:txBody>
      </p:sp>
      <p:sp>
        <p:nvSpPr>
          <p:cNvPr id="5" name="Slide Number Placeholder 4"/>
          <p:cNvSpPr>
            <a:spLocks noGrp="1"/>
          </p:cNvSpPr>
          <p:nvPr>
            <p:ph type="sldNum" sz="quarter" idx="12"/>
          </p:nvPr>
        </p:nvSpPr>
        <p:spPr/>
        <p:txBody>
          <a:bodyPr/>
          <a:lstStyle/>
          <a:p>
            <a:pPr>
              <a:defRPr/>
            </a:pPr>
            <a:fld id="{825F70CE-84E9-D04C-9B15-10C693AA0F2A}" type="slidenum">
              <a:rPr lang="en-US" smtClean="0"/>
              <a:pPr>
                <a:defRPr/>
              </a:pPr>
              <a:t>30</a:t>
            </a:fld>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176213" y="206375"/>
            <a:ext cx="7367587" cy="1089025"/>
          </a:xfrm>
        </p:spPr>
        <p:txBody>
          <a:bodyPr/>
          <a:lstStyle/>
          <a:p>
            <a:pPr eaLnBrk="1" hangingPunct="1"/>
            <a:r>
              <a:rPr lang="en-US" dirty="0"/>
              <a:t>The structure of a requirements</a:t>
            </a:r>
            <a:r>
              <a:rPr lang="en-US" b="1" dirty="0"/>
              <a:t> </a:t>
            </a:r>
            <a:r>
              <a:rPr lang="en-US" dirty="0"/>
              <a:t>document</a:t>
            </a:r>
            <a:r>
              <a:rPr lang="en-GB" dirty="0"/>
              <a:t> </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062468986"/>
              </p:ext>
            </p:extLst>
          </p:nvPr>
        </p:nvGraphicFramePr>
        <p:xfrm>
          <a:off x="762000" y="1828800"/>
          <a:ext cx="7924800" cy="4480560"/>
        </p:xfrm>
        <a:graphic>
          <a:graphicData uri="http://schemas.openxmlformats.org/drawingml/2006/table">
            <a:tbl>
              <a:tblPr/>
              <a:tblGrid>
                <a:gridCol w="1905000">
                  <a:extLst>
                    <a:ext uri="{9D8B030D-6E8A-4147-A177-3AD203B41FA5}">
                      <a16:colId xmlns:a16="http://schemas.microsoft.com/office/drawing/2014/main" val="20000"/>
                    </a:ext>
                  </a:extLst>
                </a:gridCol>
                <a:gridCol w="6019800">
                  <a:extLst>
                    <a:ext uri="{9D8B030D-6E8A-4147-A177-3AD203B41FA5}">
                      <a16:colId xmlns:a16="http://schemas.microsoft.com/office/drawing/2014/main" val="20001"/>
                    </a:ext>
                  </a:extLst>
                </a:gridCol>
              </a:tblGrid>
              <a:tr h="37147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a:ln>
                            <a:noFill/>
                          </a:ln>
                          <a:solidFill>
                            <a:srgbClr val="000000"/>
                          </a:solidFill>
                          <a:effectLst/>
                          <a:latin typeface="Arial" charset="0"/>
                          <a:ea typeface="Times New Roman" charset="0"/>
                          <a:cs typeface="Times New Roman" charset="0"/>
                        </a:rPr>
                        <a:t>Chapter</a:t>
                      </a:r>
                      <a:endParaRPr kumimoji="0" lang="en-GB" sz="1400" b="1" i="0" u="none" strike="noStrike" cap="none" normalizeH="0" baseline="0">
                        <a:ln>
                          <a:noFill/>
                        </a:ln>
                        <a:solidFill>
                          <a:srgbClr val="000000"/>
                        </a:solidFill>
                        <a:effectLst/>
                        <a:latin typeface="Arial" charset="0"/>
                        <a:ea typeface="Times New Roman" charset="0"/>
                        <a:cs typeface="Times New Roman" charset="0"/>
                      </a:endParaRPr>
                    </a:p>
                  </a:txBody>
                  <a:tcPr marL="54610" marR="54610" marT="9144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000000"/>
                          </a:solidFill>
                          <a:effectLst/>
                          <a:latin typeface="Arial" charset="0"/>
                          <a:ea typeface="Times New Roman" charset="0"/>
                          <a:cs typeface="Times New Roman" charset="0"/>
                        </a:rPr>
                        <a:t>Description</a:t>
                      </a:r>
                      <a:endParaRPr kumimoji="0" lang="en-GB" sz="1400" b="1" i="0" u="none" strike="noStrike" cap="none" normalizeH="0" baseline="0" dirty="0">
                        <a:ln>
                          <a:noFill/>
                        </a:ln>
                        <a:solidFill>
                          <a:srgbClr val="000000"/>
                        </a:solidFill>
                        <a:effectLst/>
                        <a:latin typeface="Arial" charset="0"/>
                        <a:ea typeface="Times New Roman" charset="0"/>
                        <a:cs typeface="Times New Roman" charset="0"/>
                      </a:endParaRPr>
                    </a:p>
                  </a:txBody>
                  <a:tcPr marL="54610" marR="54610" marT="9144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37147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FF0000"/>
                          </a:solidFill>
                          <a:effectLst/>
                          <a:latin typeface="Arial" charset="0"/>
                          <a:ea typeface="Times New Roman" charset="0"/>
                          <a:cs typeface="Times New Roman" charset="0"/>
                        </a:rPr>
                        <a:t>Preface</a:t>
                      </a:r>
                      <a:endParaRPr kumimoji="0" lang="en-GB" sz="1400" b="0" i="0" u="none" strike="noStrike" cap="none" normalizeH="0" baseline="0" dirty="0">
                        <a:ln>
                          <a:noFill/>
                        </a:ln>
                        <a:solidFill>
                          <a:srgbClr val="FF0000"/>
                        </a:solidFill>
                        <a:effectLst/>
                        <a:latin typeface="Arial" charset="0"/>
                        <a:ea typeface="Times New Roman" charset="0"/>
                        <a:cs typeface="Times New Roman" charset="0"/>
                      </a:endParaRP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rgbClr val="000000"/>
                          </a:solidFill>
                          <a:effectLst/>
                          <a:latin typeface="Arial" charset="0"/>
                          <a:ea typeface="Times New Roman" charset="0"/>
                          <a:cs typeface="Times New Roman" charset="0"/>
                        </a:rPr>
                        <a:t>This should define the expected readership of the document and describe its version history, including a rationale for the creation of a new version and a summary of the changes made in each version. </a:t>
                      </a:r>
                      <a:endParaRPr kumimoji="0" lang="en-GB" sz="1400" b="0" i="0" u="none" strike="noStrike" cap="none" normalizeH="0" baseline="0">
                        <a:ln>
                          <a:noFill/>
                        </a:ln>
                        <a:solidFill>
                          <a:srgbClr val="000000"/>
                        </a:solidFill>
                        <a:effectLst/>
                        <a:latin typeface="Arial" charset="0"/>
                        <a:ea typeface="Times New Roman" charset="0"/>
                        <a:cs typeface="Times New Roman" charset="0"/>
                      </a:endParaRP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1"/>
                  </a:ext>
                </a:extLst>
              </a:tr>
              <a:tr h="37147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FF0000"/>
                          </a:solidFill>
                          <a:effectLst/>
                          <a:latin typeface="Arial" charset="0"/>
                          <a:ea typeface="Times New Roman" charset="0"/>
                          <a:cs typeface="Times New Roman" charset="0"/>
                        </a:rPr>
                        <a:t>Introduction</a:t>
                      </a:r>
                      <a:endParaRPr kumimoji="0" lang="en-GB" sz="1400" b="0" i="0" u="none" strike="noStrike" cap="none" normalizeH="0" baseline="0" dirty="0">
                        <a:ln>
                          <a:noFill/>
                        </a:ln>
                        <a:solidFill>
                          <a:srgbClr val="FF0000"/>
                        </a:solidFill>
                        <a:effectLst/>
                        <a:latin typeface="Arial" charset="0"/>
                        <a:ea typeface="Times New Roman" charset="0"/>
                        <a:cs typeface="Times New Roman" charset="0"/>
                      </a:endParaRP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rgbClr val="000000"/>
                          </a:solidFill>
                          <a:effectLst/>
                          <a:latin typeface="Arial" charset="0"/>
                          <a:ea typeface="Times New Roman" charset="0"/>
                          <a:cs typeface="Times New Roman" charset="0"/>
                        </a:rPr>
                        <a:t>This should describe the need for the system. It should briefly describe the system’s functions and explain how it will work with other systems. It should also describe how the system fits into the overall business or strategic objectives of the organization commissioning the software.</a:t>
                      </a:r>
                      <a:endParaRPr kumimoji="0" lang="en-GB" sz="1400" b="0" i="0" u="none" strike="noStrike" cap="none" normalizeH="0" baseline="0">
                        <a:ln>
                          <a:noFill/>
                        </a:ln>
                        <a:solidFill>
                          <a:srgbClr val="000000"/>
                        </a:solidFill>
                        <a:effectLst/>
                        <a:latin typeface="Arial" charset="0"/>
                        <a:ea typeface="Times New Roman" charset="0"/>
                        <a:cs typeface="Times New Roman" charset="0"/>
                      </a:endParaRP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2"/>
                  </a:ext>
                </a:extLst>
              </a:tr>
              <a:tr h="37147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FF0000"/>
                          </a:solidFill>
                          <a:effectLst/>
                          <a:latin typeface="Arial" charset="0"/>
                          <a:ea typeface="Times New Roman" charset="0"/>
                          <a:cs typeface="Times New Roman" charset="0"/>
                        </a:rPr>
                        <a:t>Glossary</a:t>
                      </a:r>
                      <a:endParaRPr kumimoji="0" lang="en-GB" sz="1400" b="0" i="0" u="none" strike="noStrike" cap="none" normalizeH="0" baseline="0" dirty="0">
                        <a:ln>
                          <a:noFill/>
                        </a:ln>
                        <a:solidFill>
                          <a:srgbClr val="FF0000"/>
                        </a:solidFill>
                        <a:effectLst/>
                        <a:latin typeface="Arial" charset="0"/>
                        <a:ea typeface="Times New Roman" charset="0"/>
                        <a:cs typeface="Times New Roman" charset="0"/>
                      </a:endParaRP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rgbClr val="000000"/>
                          </a:solidFill>
                          <a:effectLst/>
                          <a:latin typeface="Arial" charset="0"/>
                          <a:ea typeface="Times New Roman" charset="0"/>
                          <a:cs typeface="Times New Roman" charset="0"/>
                        </a:rPr>
                        <a:t>This should define the technical terms used in the document. You should not make assumptions about the experience or expertise of the reader.</a:t>
                      </a:r>
                      <a:endParaRPr kumimoji="0" lang="en-GB" sz="1400" b="0" i="0" u="none" strike="noStrike" cap="none" normalizeH="0" baseline="0">
                        <a:ln>
                          <a:noFill/>
                        </a:ln>
                        <a:solidFill>
                          <a:srgbClr val="000000"/>
                        </a:solidFill>
                        <a:effectLst/>
                        <a:latin typeface="Arial" charset="0"/>
                        <a:ea typeface="Times New Roman" charset="0"/>
                        <a:cs typeface="Times New Roman" charset="0"/>
                      </a:endParaRP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3"/>
                  </a:ext>
                </a:extLst>
              </a:tr>
              <a:tr h="37147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FF0000"/>
                          </a:solidFill>
                          <a:effectLst/>
                          <a:latin typeface="Arial" charset="0"/>
                          <a:ea typeface="Times New Roman" charset="0"/>
                          <a:cs typeface="Times New Roman" charset="0"/>
                        </a:rPr>
                        <a:t>User requirements definition</a:t>
                      </a:r>
                      <a:endParaRPr kumimoji="0" lang="en-GB" sz="1400" b="0" i="0" u="none" strike="noStrike" cap="none" normalizeH="0" baseline="0" dirty="0">
                        <a:ln>
                          <a:noFill/>
                        </a:ln>
                        <a:solidFill>
                          <a:srgbClr val="FF0000"/>
                        </a:solidFill>
                        <a:effectLst/>
                        <a:latin typeface="Arial" charset="0"/>
                        <a:ea typeface="Times New Roman" charset="0"/>
                        <a:cs typeface="Times New Roman" charset="0"/>
                      </a:endParaRP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rgbClr val="000000"/>
                          </a:solidFill>
                          <a:effectLst/>
                          <a:latin typeface="Arial" charset="0"/>
                          <a:ea typeface="Times New Roman" charset="0"/>
                          <a:cs typeface="Times New Roman" charset="0"/>
                        </a:rPr>
                        <a:t>Here, you describe the services provided for the user. The nonfunctional system requirements should also be described in this section. This description may use natural language, diagrams, or other notations that are understandable to customers. Product and process standards that must be followed should be specified.</a:t>
                      </a:r>
                      <a:endParaRPr kumimoji="0" lang="en-GB" sz="1400" b="0" i="0" u="none" strike="noStrike" cap="none" normalizeH="0" baseline="0">
                        <a:ln>
                          <a:noFill/>
                        </a:ln>
                        <a:solidFill>
                          <a:srgbClr val="000000"/>
                        </a:solidFill>
                        <a:effectLst/>
                        <a:latin typeface="Arial" charset="0"/>
                        <a:ea typeface="Times New Roman" charset="0"/>
                        <a:cs typeface="Times New Roman" charset="0"/>
                      </a:endParaRP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4"/>
                  </a:ext>
                </a:extLst>
              </a:tr>
              <a:tr h="37147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FF0000"/>
                          </a:solidFill>
                          <a:effectLst/>
                          <a:latin typeface="Arial" charset="0"/>
                          <a:ea typeface="Times New Roman" charset="0"/>
                          <a:cs typeface="Times New Roman" charset="0"/>
                        </a:rPr>
                        <a:t>System architecture</a:t>
                      </a:r>
                      <a:endParaRPr kumimoji="0" lang="en-GB" sz="1400" b="0" i="0" u="none" strike="noStrike" cap="none" normalizeH="0" baseline="0" dirty="0">
                        <a:ln>
                          <a:noFill/>
                        </a:ln>
                        <a:solidFill>
                          <a:srgbClr val="FF0000"/>
                        </a:solidFill>
                        <a:effectLst/>
                        <a:latin typeface="Arial" charset="0"/>
                        <a:ea typeface="Times New Roman" charset="0"/>
                        <a:cs typeface="Times New Roman" charset="0"/>
                      </a:endParaRP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000000"/>
                          </a:solidFill>
                          <a:effectLst/>
                          <a:latin typeface="Arial" charset="0"/>
                          <a:ea typeface="Times New Roman" charset="0"/>
                          <a:cs typeface="Times New Roman" charset="0"/>
                        </a:rPr>
                        <a:t>This chapter should present a high-level overview of the anticipated system architecture, showing the distribution of functions across system modules. Architectural components that are reused should be highlighted.</a:t>
                      </a:r>
                      <a:endParaRPr kumimoji="0" lang="en-GB" sz="1400" b="0" i="0" u="none" strike="noStrike" cap="none" normalizeH="0" baseline="0" dirty="0">
                        <a:ln>
                          <a:noFill/>
                        </a:ln>
                        <a:solidFill>
                          <a:srgbClr val="000000"/>
                        </a:solidFill>
                        <a:effectLst/>
                        <a:latin typeface="Arial" charset="0"/>
                        <a:ea typeface="Times New Roman" charset="0"/>
                        <a:cs typeface="Times New Roman" charset="0"/>
                      </a:endParaRP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5"/>
                  </a:ext>
                </a:extLst>
              </a:tr>
            </a:tbl>
          </a:graphicData>
        </a:graphic>
      </p:graphicFrame>
      <p:sp>
        <p:nvSpPr>
          <p:cNvPr id="5" name="Slide Number Placeholder 4"/>
          <p:cNvSpPr>
            <a:spLocks noGrp="1"/>
          </p:cNvSpPr>
          <p:nvPr>
            <p:ph type="sldNum" sz="quarter" idx="12"/>
          </p:nvPr>
        </p:nvSpPr>
        <p:spPr/>
        <p:txBody>
          <a:bodyPr/>
          <a:lstStyle/>
          <a:p>
            <a:pPr>
              <a:defRPr/>
            </a:pPr>
            <a:fld id="{825F70CE-84E9-D04C-9B15-10C693AA0F2A}" type="slidenum">
              <a:rPr lang="en-US" smtClean="0"/>
              <a:pPr>
                <a:defRPr/>
              </a:pPr>
              <a:t>31</a:t>
            </a:fld>
            <a:endParaRPr lang="en-US"/>
          </a:p>
        </p:txBody>
      </p:sp>
      <p:sp>
        <p:nvSpPr>
          <p:cNvPr id="6" name="Footer Placeholder 5"/>
          <p:cNvSpPr>
            <a:spLocks noGrp="1"/>
          </p:cNvSpPr>
          <p:nvPr>
            <p:ph type="ftr" sz="quarter" idx="11"/>
          </p:nvPr>
        </p:nvSpPr>
        <p:spPr/>
        <p:txBody>
          <a:bodyPr/>
          <a:lstStyle/>
          <a:p>
            <a:pPr>
              <a:defRPr/>
            </a:pPr>
            <a:r>
              <a:rPr lang="en-US"/>
              <a:t>Chapter 4 Requirements engineering</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structure of a requirements document</a:t>
            </a:r>
            <a:r>
              <a:rPr lang="en-GB" dirty="0"/>
              <a:t>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16580510"/>
              </p:ext>
            </p:extLst>
          </p:nvPr>
        </p:nvGraphicFramePr>
        <p:xfrm>
          <a:off x="457200" y="1676400"/>
          <a:ext cx="8229600" cy="4680813"/>
        </p:xfrm>
        <a:graphic>
          <a:graphicData uri="http://schemas.openxmlformats.org/drawingml/2006/table">
            <a:tbl>
              <a:tblPr firstRow="1" bandRow="1">
                <a:tableStyleId>{5C22544A-7EE6-4342-B048-85BDC9FD1C3A}</a:tableStyleId>
              </a:tblPr>
              <a:tblGrid>
                <a:gridCol w="1676400">
                  <a:extLst>
                    <a:ext uri="{9D8B030D-6E8A-4147-A177-3AD203B41FA5}">
                      <a16:colId xmlns:a16="http://schemas.microsoft.com/office/drawing/2014/main" val="20000"/>
                    </a:ext>
                  </a:extLst>
                </a:gridCol>
                <a:gridCol w="6553200">
                  <a:extLst>
                    <a:ext uri="{9D8B030D-6E8A-4147-A177-3AD203B41FA5}">
                      <a16:colId xmlns:a16="http://schemas.microsoft.com/office/drawing/2014/main" val="20001"/>
                    </a:ext>
                  </a:extLst>
                </a:gridCol>
              </a:tblGrid>
              <a:tr h="319976">
                <a:tc>
                  <a:txBody>
                    <a:bodyPr/>
                    <a:lstStyle/>
                    <a:p>
                      <a:r>
                        <a:rPr lang="en-US" sz="1400" dirty="0">
                          <a:solidFill>
                            <a:schemeClr val="tx1"/>
                          </a:solidFill>
                          <a:latin typeface="Arial"/>
                          <a:cs typeface="Arial"/>
                        </a:rPr>
                        <a:t>Chapter</a:t>
                      </a:r>
                    </a:p>
                  </a:txBody>
                  <a:tcPr/>
                </a:tc>
                <a:tc>
                  <a:txBody>
                    <a:bodyPr/>
                    <a:lstStyle/>
                    <a:p>
                      <a:r>
                        <a:rPr lang="en-US" sz="1400" dirty="0">
                          <a:solidFill>
                            <a:schemeClr val="tx1"/>
                          </a:solidFill>
                          <a:latin typeface="Arial"/>
                          <a:cs typeface="Arial"/>
                        </a:rPr>
                        <a:t>Description</a:t>
                      </a:r>
                    </a:p>
                  </a:txBody>
                  <a:tcPr/>
                </a:tc>
                <a:extLst>
                  <a:ext uri="{0D108BD9-81ED-4DB2-BD59-A6C34878D82A}">
                    <a16:rowId xmlns:a16="http://schemas.microsoft.com/office/drawing/2014/main" val="10000"/>
                  </a:ext>
                </a:extLst>
              </a:tr>
              <a:tr h="698907">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FF0000"/>
                          </a:solidFill>
                          <a:effectLst/>
                          <a:latin typeface="Arial"/>
                          <a:ea typeface="Times New Roman" charset="0"/>
                          <a:cs typeface="Arial"/>
                        </a:rPr>
                        <a:t>System requirements specification</a:t>
                      </a:r>
                      <a:endParaRPr kumimoji="0" lang="en-GB" sz="1400" b="0" i="0" u="none" strike="noStrike" cap="none" normalizeH="0" baseline="0" dirty="0">
                        <a:ln>
                          <a:noFill/>
                        </a:ln>
                        <a:solidFill>
                          <a:srgbClr val="FF0000"/>
                        </a:solidFill>
                        <a:effectLst/>
                        <a:latin typeface="Arial"/>
                        <a:ea typeface="Times New Roman" charset="0"/>
                        <a:cs typeface="Arial"/>
                      </a:endParaRPr>
                    </a:p>
                  </a:txBody>
                  <a:tcPr marL="54610" marR="54610" marT="0" marB="91440" horzOverflow="overflow"/>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rgbClr val="000000"/>
                          </a:solidFill>
                          <a:effectLst/>
                          <a:latin typeface="Arial"/>
                          <a:ea typeface="Times New Roman" charset="0"/>
                          <a:cs typeface="Arial"/>
                        </a:rPr>
                        <a:t>This should describe the functional and nonfunctional requirements in more detail. If necessary, further detail may also be added to the nonfunctional requirements. Interfaces to other systems may be defined.</a:t>
                      </a:r>
                      <a:endParaRPr kumimoji="0" lang="en-GB" sz="1400" b="0" i="0" u="none" strike="noStrike" cap="none" normalizeH="0" baseline="0">
                        <a:ln>
                          <a:noFill/>
                        </a:ln>
                        <a:solidFill>
                          <a:srgbClr val="000000"/>
                        </a:solidFill>
                        <a:effectLst/>
                        <a:latin typeface="Arial"/>
                        <a:ea typeface="Times New Roman" charset="0"/>
                        <a:cs typeface="Arial"/>
                      </a:endParaRPr>
                    </a:p>
                  </a:txBody>
                  <a:tcPr marL="54610" marR="54610" marT="0" marB="91440" horzOverflow="overflow"/>
                </a:tc>
                <a:extLst>
                  <a:ext uri="{0D108BD9-81ED-4DB2-BD59-A6C34878D82A}">
                    <a16:rowId xmlns:a16="http://schemas.microsoft.com/office/drawing/2014/main" val="10001"/>
                  </a:ext>
                </a:extLst>
              </a:tr>
              <a:tr h="815281">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FF0000"/>
                          </a:solidFill>
                          <a:effectLst/>
                          <a:latin typeface="Arial"/>
                          <a:ea typeface="Times New Roman" charset="0"/>
                          <a:cs typeface="Arial"/>
                        </a:rPr>
                        <a:t>System models</a:t>
                      </a:r>
                      <a:endParaRPr kumimoji="0" lang="en-GB" sz="1400" b="0" i="0" u="none" strike="noStrike" cap="none" normalizeH="0" baseline="0" dirty="0">
                        <a:ln>
                          <a:noFill/>
                        </a:ln>
                        <a:solidFill>
                          <a:srgbClr val="FF0000"/>
                        </a:solidFill>
                        <a:effectLst/>
                        <a:latin typeface="Arial"/>
                        <a:ea typeface="Times New Roman" charset="0"/>
                        <a:cs typeface="Arial"/>
                      </a:endParaRPr>
                    </a:p>
                  </a:txBody>
                  <a:tcPr marL="54610" marR="54610" marT="0" marB="91440" horzOverflow="overflow"/>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rgbClr val="000000"/>
                          </a:solidFill>
                          <a:effectLst/>
                          <a:latin typeface="Arial"/>
                          <a:ea typeface="Times New Roman" charset="0"/>
                          <a:cs typeface="Arial"/>
                        </a:rPr>
                        <a:t>This might include graphical system models showing the relationships between the system components and the system and its environment. Examples of possible models are object models, data-flow models, or semantic data models. </a:t>
                      </a:r>
                      <a:endParaRPr kumimoji="0" lang="en-GB" sz="1400" b="0" i="0" u="none" strike="noStrike" cap="none" normalizeH="0" baseline="0">
                        <a:ln>
                          <a:noFill/>
                        </a:ln>
                        <a:solidFill>
                          <a:srgbClr val="000000"/>
                        </a:solidFill>
                        <a:effectLst/>
                        <a:latin typeface="Arial"/>
                        <a:ea typeface="Times New Roman" charset="0"/>
                        <a:cs typeface="Arial"/>
                      </a:endParaRPr>
                    </a:p>
                  </a:txBody>
                  <a:tcPr marL="54610" marR="54610" marT="0" marB="91440" horzOverflow="overflow"/>
                </a:tc>
                <a:extLst>
                  <a:ext uri="{0D108BD9-81ED-4DB2-BD59-A6C34878D82A}">
                    <a16:rowId xmlns:a16="http://schemas.microsoft.com/office/drawing/2014/main" val="10002"/>
                  </a:ext>
                </a:extLst>
              </a:tr>
              <a:tr h="999377">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FF0000"/>
                          </a:solidFill>
                          <a:effectLst/>
                          <a:latin typeface="Arial"/>
                          <a:ea typeface="Times New Roman" charset="0"/>
                          <a:cs typeface="Arial"/>
                        </a:rPr>
                        <a:t>System evolution</a:t>
                      </a:r>
                      <a:endParaRPr kumimoji="0" lang="en-GB" sz="1400" b="0" i="0" u="none" strike="noStrike" cap="none" normalizeH="0" baseline="0" dirty="0">
                        <a:ln>
                          <a:noFill/>
                        </a:ln>
                        <a:solidFill>
                          <a:srgbClr val="FF0000"/>
                        </a:solidFill>
                        <a:effectLst/>
                        <a:latin typeface="Arial"/>
                        <a:ea typeface="Times New Roman" charset="0"/>
                        <a:cs typeface="Arial"/>
                      </a:endParaRPr>
                    </a:p>
                  </a:txBody>
                  <a:tcPr marL="54610" marR="54610" marT="0" marB="91440" horzOverflow="overflow"/>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rgbClr val="000000"/>
                          </a:solidFill>
                          <a:effectLst/>
                          <a:latin typeface="Arial"/>
                          <a:ea typeface="Times New Roman" charset="0"/>
                          <a:cs typeface="Arial"/>
                        </a:rPr>
                        <a:t>This should describe the fundamental assumptions on which the system is based, and any anticipated changes due to hardware evolution, changing user needs, and so on. This section is useful for system designers as it may help them avoid design decisions that would constrain likely future changes to the system.</a:t>
                      </a:r>
                      <a:endParaRPr kumimoji="0" lang="en-GB" sz="1400" b="0" i="0" u="none" strike="noStrike" cap="none" normalizeH="0" baseline="0">
                        <a:ln>
                          <a:noFill/>
                        </a:ln>
                        <a:solidFill>
                          <a:srgbClr val="000000"/>
                        </a:solidFill>
                        <a:effectLst/>
                        <a:latin typeface="Arial"/>
                        <a:ea typeface="Times New Roman" charset="0"/>
                        <a:cs typeface="Arial"/>
                      </a:endParaRPr>
                    </a:p>
                  </a:txBody>
                  <a:tcPr marL="54610" marR="54610" marT="0" marB="91440" horzOverflow="overflow"/>
                </a:tc>
                <a:extLst>
                  <a:ext uri="{0D108BD9-81ED-4DB2-BD59-A6C34878D82A}">
                    <a16:rowId xmlns:a16="http://schemas.microsoft.com/office/drawing/2014/main" val="10003"/>
                  </a:ext>
                </a:extLst>
              </a:tr>
              <a:tr h="1183473">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FF0000"/>
                          </a:solidFill>
                          <a:effectLst/>
                          <a:latin typeface="Arial"/>
                          <a:ea typeface="Times New Roman" charset="0"/>
                          <a:cs typeface="Arial"/>
                        </a:rPr>
                        <a:t>Appendices</a:t>
                      </a:r>
                      <a:endParaRPr kumimoji="0" lang="en-GB" sz="1400" b="0" i="0" u="none" strike="noStrike" cap="none" normalizeH="0" baseline="0" dirty="0">
                        <a:ln>
                          <a:noFill/>
                        </a:ln>
                        <a:solidFill>
                          <a:srgbClr val="FF0000"/>
                        </a:solidFill>
                        <a:effectLst/>
                        <a:latin typeface="Arial"/>
                        <a:ea typeface="Times New Roman" charset="0"/>
                        <a:cs typeface="Arial"/>
                      </a:endParaRPr>
                    </a:p>
                  </a:txBody>
                  <a:tcPr marL="54610" marR="54610" marT="0" marB="91440" horzOverflow="overflow"/>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rgbClr val="000000"/>
                          </a:solidFill>
                          <a:effectLst/>
                          <a:latin typeface="Arial"/>
                          <a:ea typeface="Times New Roman" charset="0"/>
                          <a:cs typeface="Arial"/>
                        </a:rPr>
                        <a:t>These should provide detailed, specific information that is related to the application being developed; for example, hardware and database descriptions. Hardware requirements define the minimal and optimal configurations for the system. Database requirements define the logical organization of the data used by the system and the relationships between data. </a:t>
                      </a:r>
                      <a:endParaRPr kumimoji="0" lang="en-GB" sz="1400" b="0" i="0" u="none" strike="noStrike" cap="none" normalizeH="0" baseline="0">
                        <a:ln>
                          <a:noFill/>
                        </a:ln>
                        <a:solidFill>
                          <a:srgbClr val="000000"/>
                        </a:solidFill>
                        <a:effectLst/>
                        <a:latin typeface="Arial"/>
                        <a:ea typeface="Times New Roman" charset="0"/>
                        <a:cs typeface="Arial"/>
                      </a:endParaRPr>
                    </a:p>
                  </a:txBody>
                  <a:tcPr marL="54610" marR="54610" marT="0" marB="91440" horzOverflow="overflow"/>
                </a:tc>
                <a:extLst>
                  <a:ext uri="{0D108BD9-81ED-4DB2-BD59-A6C34878D82A}">
                    <a16:rowId xmlns:a16="http://schemas.microsoft.com/office/drawing/2014/main" val="10004"/>
                  </a:ext>
                </a:extLst>
              </a:tr>
              <a:tr h="631186">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rgbClr val="000000"/>
                          </a:solidFill>
                          <a:effectLst/>
                          <a:latin typeface="Arial"/>
                          <a:ea typeface="Times New Roman" charset="0"/>
                          <a:cs typeface="Arial"/>
                        </a:rPr>
                        <a:t>Index</a:t>
                      </a:r>
                      <a:endParaRPr kumimoji="0" lang="en-GB" sz="1400" b="0" i="0" u="none" strike="noStrike" cap="none" normalizeH="0" baseline="0">
                        <a:ln>
                          <a:noFill/>
                        </a:ln>
                        <a:solidFill>
                          <a:srgbClr val="000000"/>
                        </a:solidFill>
                        <a:effectLst/>
                        <a:latin typeface="Arial"/>
                        <a:ea typeface="Times New Roman" charset="0"/>
                        <a:cs typeface="Arial"/>
                      </a:endParaRPr>
                    </a:p>
                  </a:txBody>
                  <a:tcPr marL="54610" marR="54610" marT="0" marB="91440" horzOverflow="overflow"/>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000000"/>
                          </a:solidFill>
                          <a:effectLst/>
                          <a:latin typeface="Arial"/>
                          <a:ea typeface="Times New Roman" charset="0"/>
                          <a:cs typeface="Arial"/>
                        </a:rPr>
                        <a:t>Several indexes to the document may be included. As well as a normal alphabetic index, there may be an index of diagrams, an index of functions, and so on.</a:t>
                      </a:r>
                      <a:endParaRPr kumimoji="0" lang="en-GB" sz="1400" b="0" i="0" u="none" strike="noStrike" cap="none" normalizeH="0" baseline="0" dirty="0">
                        <a:ln>
                          <a:noFill/>
                        </a:ln>
                        <a:solidFill>
                          <a:srgbClr val="000000"/>
                        </a:solidFill>
                        <a:effectLst/>
                        <a:latin typeface="Arial"/>
                        <a:ea typeface="Times New Roman" charset="0"/>
                        <a:cs typeface="Arial"/>
                      </a:endParaRPr>
                    </a:p>
                  </a:txBody>
                  <a:tcPr marL="54610" marR="54610" marT="0" marB="91440" horzOverflow="overflow"/>
                </a:tc>
                <a:extLst>
                  <a:ext uri="{0D108BD9-81ED-4DB2-BD59-A6C34878D82A}">
                    <a16:rowId xmlns:a16="http://schemas.microsoft.com/office/drawing/2014/main" val="10005"/>
                  </a:ext>
                </a:extLst>
              </a:tr>
            </a:tbl>
          </a:graphicData>
        </a:graphic>
      </p:graphicFrame>
      <p:sp>
        <p:nvSpPr>
          <p:cNvPr id="5" name="Slide Number Placeholder 4"/>
          <p:cNvSpPr>
            <a:spLocks noGrp="1"/>
          </p:cNvSpPr>
          <p:nvPr>
            <p:ph type="sldNum" sz="quarter" idx="12"/>
          </p:nvPr>
        </p:nvSpPr>
        <p:spPr/>
        <p:txBody>
          <a:bodyPr/>
          <a:lstStyle/>
          <a:p>
            <a:pPr>
              <a:defRPr/>
            </a:pPr>
            <a:fld id="{825F70CE-84E9-D04C-9B15-10C693AA0F2A}" type="slidenum">
              <a:rPr lang="en-US" smtClean="0"/>
              <a:pPr>
                <a:defRPr/>
              </a:pPr>
              <a:t>32</a:t>
            </a:fld>
            <a:endParaRPr lang="en-US"/>
          </a:p>
        </p:txBody>
      </p:sp>
      <p:sp>
        <p:nvSpPr>
          <p:cNvPr id="6" name="Footer Placeholder 5"/>
          <p:cNvSpPr>
            <a:spLocks noGrp="1"/>
          </p:cNvSpPr>
          <p:nvPr>
            <p:ph type="ftr" sz="quarter" idx="11"/>
          </p:nvPr>
        </p:nvSpPr>
        <p:spPr/>
        <p:txBody>
          <a:bodyPr/>
          <a:lstStyle/>
          <a:p>
            <a:pPr>
              <a:defRPr/>
            </a:pPr>
            <a:r>
              <a:rPr lang="en-US"/>
              <a:t>Chapter 4 Requirements engineering</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Requirements specification</a:t>
            </a:r>
          </a:p>
        </p:txBody>
      </p:sp>
      <p:sp>
        <p:nvSpPr>
          <p:cNvPr id="3" name="Content Placeholder 2"/>
          <p:cNvSpPr>
            <a:spLocks noGrp="1"/>
          </p:cNvSpPr>
          <p:nvPr>
            <p:ph idx="1"/>
          </p:nvPr>
        </p:nvSpPr>
        <p:spPr/>
        <p:txBody>
          <a:bodyPr/>
          <a:lstStyle/>
          <a:p>
            <a:r>
              <a:rPr lang="en-US" dirty="0"/>
              <a:t>The process of writing don the user and system requirements in a requirements document.</a:t>
            </a:r>
          </a:p>
          <a:p>
            <a:r>
              <a:rPr lang="en-US" dirty="0"/>
              <a:t>User requirements have to be understandable by end-users and customers who do not have a technical background.</a:t>
            </a:r>
          </a:p>
          <a:p>
            <a:r>
              <a:rPr lang="en-US" dirty="0"/>
              <a:t>System requirements are more detailed requirements and may include more technical information.</a:t>
            </a:r>
          </a:p>
          <a:p>
            <a:r>
              <a:rPr lang="en-US" dirty="0"/>
              <a:t>The requirements may be part of a contract for the system development</a:t>
            </a:r>
          </a:p>
          <a:p>
            <a:pPr lvl="1"/>
            <a:r>
              <a:rPr lang="en-US" dirty="0"/>
              <a:t>It is therefore important that these are as complete as possible.</a:t>
            </a:r>
          </a:p>
        </p:txBody>
      </p:sp>
      <p:sp>
        <p:nvSpPr>
          <p:cNvPr id="4" name="Footer Placeholder 3"/>
          <p:cNvSpPr>
            <a:spLocks noGrp="1"/>
          </p:cNvSpPr>
          <p:nvPr>
            <p:ph type="ftr" sz="quarter" idx="11"/>
          </p:nvPr>
        </p:nvSpPr>
        <p:spPr/>
        <p:txBody>
          <a:bodyPr/>
          <a:lstStyle/>
          <a:p>
            <a:pPr>
              <a:defRPr/>
            </a:pPr>
            <a:r>
              <a:rPr lang="en-US"/>
              <a:t>Chapter 4 Requirements engineering</a:t>
            </a:r>
          </a:p>
        </p:txBody>
      </p:sp>
      <p:sp>
        <p:nvSpPr>
          <p:cNvPr id="5" name="Slide Number Placeholder 4"/>
          <p:cNvSpPr>
            <a:spLocks noGrp="1"/>
          </p:cNvSpPr>
          <p:nvPr>
            <p:ph type="sldNum" sz="quarter" idx="12"/>
          </p:nvPr>
        </p:nvSpPr>
        <p:spPr/>
        <p:txBody>
          <a:bodyPr/>
          <a:lstStyle/>
          <a:p>
            <a:pPr>
              <a:defRPr/>
            </a:pPr>
            <a:fld id="{825F70CE-84E9-D04C-9B15-10C693AA0F2A}" type="slidenum">
              <a:rPr lang="en-US" smtClean="0"/>
              <a:pPr>
                <a:defRPr/>
              </a:pPr>
              <a:t>33</a:t>
            </a:fld>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pPr eaLnBrk="1" hangingPunct="1"/>
            <a:r>
              <a:rPr lang="en-US" dirty="0"/>
              <a:t>Ways of writing a system requirements specification </a:t>
            </a:r>
          </a:p>
        </p:txBody>
      </p:sp>
      <p:graphicFrame>
        <p:nvGraphicFramePr>
          <p:cNvPr id="5" name="Table 4"/>
          <p:cNvGraphicFramePr>
            <a:graphicFrameLocks noGrp="1"/>
          </p:cNvGraphicFramePr>
          <p:nvPr>
            <p:extLst>
              <p:ext uri="{D42A27DB-BD31-4B8C-83A1-F6EECF244321}">
                <p14:modId xmlns:p14="http://schemas.microsoft.com/office/powerpoint/2010/main" val="4269656557"/>
              </p:ext>
            </p:extLst>
          </p:nvPr>
        </p:nvGraphicFramePr>
        <p:xfrm>
          <a:off x="685800" y="1595479"/>
          <a:ext cx="7924800" cy="4927242"/>
        </p:xfrm>
        <a:graphic>
          <a:graphicData uri="http://schemas.openxmlformats.org/drawingml/2006/table">
            <a:tbl>
              <a:tblPr/>
              <a:tblGrid>
                <a:gridCol w="1733550">
                  <a:extLst>
                    <a:ext uri="{9D8B030D-6E8A-4147-A177-3AD203B41FA5}">
                      <a16:colId xmlns:a16="http://schemas.microsoft.com/office/drawing/2014/main" val="20000"/>
                    </a:ext>
                  </a:extLst>
                </a:gridCol>
                <a:gridCol w="6191250">
                  <a:extLst>
                    <a:ext uri="{9D8B030D-6E8A-4147-A177-3AD203B41FA5}">
                      <a16:colId xmlns:a16="http://schemas.microsoft.com/office/drawing/2014/main" val="20001"/>
                    </a:ext>
                  </a:extLst>
                </a:gridCol>
              </a:tblGrid>
              <a:tr h="37026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a:ln>
                            <a:noFill/>
                          </a:ln>
                          <a:solidFill>
                            <a:srgbClr val="FF0000"/>
                          </a:solidFill>
                          <a:effectLst/>
                          <a:latin typeface="Arial"/>
                          <a:ea typeface="Times New Roman" charset="0"/>
                          <a:cs typeface="Arial"/>
                        </a:rPr>
                        <a:t>Notation</a:t>
                      </a:r>
                      <a:endParaRPr kumimoji="0" lang="en-US" sz="1400" b="1" i="0" u="none" strike="noStrike" cap="none" normalizeH="0" baseline="0" dirty="0">
                        <a:ln>
                          <a:noFill/>
                        </a:ln>
                        <a:solidFill>
                          <a:srgbClr val="FF0000"/>
                        </a:solidFill>
                        <a:effectLst/>
                        <a:latin typeface="Arial"/>
                        <a:ea typeface="Arial" charset="0"/>
                        <a:cs typeface="Arial"/>
                      </a:endParaRPr>
                    </a:p>
                  </a:txBody>
                  <a:tcPr marL="73025" marR="73025" marT="9144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a:ln>
                            <a:noFill/>
                          </a:ln>
                          <a:solidFill>
                            <a:srgbClr val="000000"/>
                          </a:solidFill>
                          <a:effectLst/>
                          <a:latin typeface="Arial"/>
                          <a:ea typeface="Times New Roman" charset="0"/>
                          <a:cs typeface="Arial"/>
                        </a:rPr>
                        <a:t>Description</a:t>
                      </a:r>
                    </a:p>
                  </a:txBody>
                  <a:tcPr marL="73025" marR="73025" marT="9144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62784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a:ln>
                            <a:noFill/>
                          </a:ln>
                          <a:solidFill>
                            <a:srgbClr val="FF0000"/>
                          </a:solidFill>
                          <a:effectLst/>
                          <a:latin typeface="Arial"/>
                          <a:ea typeface="Times New Roman" charset="0"/>
                          <a:cs typeface="Arial"/>
                        </a:rPr>
                        <a:t>Natural language</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dirty="0">
                          <a:ln>
                            <a:noFill/>
                          </a:ln>
                          <a:solidFill>
                            <a:srgbClr val="000000"/>
                          </a:solidFill>
                          <a:effectLst/>
                          <a:latin typeface="Arial"/>
                          <a:ea typeface="Times New Roman" charset="0"/>
                          <a:cs typeface="Arial"/>
                        </a:rPr>
                        <a:t>The requirements are written using numbered sentences in natural language. Each sentence should express one requirement.</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1"/>
                  </a:ext>
                </a:extLst>
              </a:tr>
              <a:tr h="62784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dirty="0">
                          <a:ln>
                            <a:noFill/>
                          </a:ln>
                          <a:solidFill>
                            <a:srgbClr val="FF0000"/>
                          </a:solidFill>
                          <a:effectLst/>
                          <a:latin typeface="Arial"/>
                          <a:ea typeface="Times New Roman" charset="0"/>
                          <a:cs typeface="Arial"/>
                        </a:rPr>
                        <a:t>Structured natural language </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dirty="0">
                          <a:ln>
                            <a:noFill/>
                          </a:ln>
                          <a:solidFill>
                            <a:srgbClr val="000000"/>
                          </a:solidFill>
                          <a:effectLst/>
                          <a:latin typeface="Arial"/>
                          <a:ea typeface="Times New Roman" charset="0"/>
                          <a:cs typeface="Arial"/>
                        </a:rPr>
                        <a:t>The requirements are written in natural language on a standard form or template. Each field provides information about an aspect of the requirement.</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2"/>
                  </a:ext>
                </a:extLst>
              </a:tr>
              <a:tr h="982014">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dirty="0">
                          <a:ln>
                            <a:noFill/>
                          </a:ln>
                          <a:solidFill>
                            <a:srgbClr val="FF0000"/>
                          </a:solidFill>
                          <a:effectLst/>
                          <a:latin typeface="Arial"/>
                          <a:ea typeface="Times New Roman" charset="0"/>
                          <a:cs typeface="Arial"/>
                        </a:rPr>
                        <a:t>Design description languages</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dirty="0">
                          <a:ln>
                            <a:noFill/>
                          </a:ln>
                          <a:solidFill>
                            <a:srgbClr val="000000"/>
                          </a:solidFill>
                          <a:effectLst/>
                          <a:latin typeface="Arial"/>
                          <a:ea typeface="Times New Roman" charset="0"/>
                          <a:cs typeface="Arial"/>
                        </a:rPr>
                        <a:t>This approach uses a language like a programming language, but with more abstract features to specify the requirements by defining an operational model of the system. This approach is now rarely used although it can be useful for interface specifications.</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3"/>
                  </a:ext>
                </a:extLst>
              </a:tr>
              <a:tr h="62784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dirty="0">
                          <a:ln>
                            <a:noFill/>
                          </a:ln>
                          <a:solidFill>
                            <a:srgbClr val="FF0000"/>
                          </a:solidFill>
                          <a:effectLst/>
                          <a:latin typeface="Arial"/>
                          <a:ea typeface="Times New Roman" charset="0"/>
                          <a:cs typeface="Arial"/>
                        </a:rPr>
                        <a:t>Graphical notations</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dirty="0">
                          <a:ln>
                            <a:noFill/>
                          </a:ln>
                          <a:solidFill>
                            <a:srgbClr val="000000"/>
                          </a:solidFill>
                          <a:effectLst/>
                          <a:latin typeface="Arial"/>
                          <a:ea typeface="Times New Roman" charset="0"/>
                          <a:cs typeface="Arial"/>
                        </a:rPr>
                        <a:t>Graphical models, supplemented by text annotations, are used to define the functional requirements for the system; </a:t>
                      </a:r>
                      <a:r>
                        <a:rPr kumimoji="0" lang="en-GB" sz="1400" b="0" i="0" u="none" strike="noStrike" cap="none" normalizeH="0" baseline="0" dirty="0">
                          <a:ln>
                            <a:noFill/>
                          </a:ln>
                          <a:solidFill>
                            <a:srgbClr val="FF0000"/>
                          </a:solidFill>
                          <a:effectLst/>
                          <a:latin typeface="Arial"/>
                          <a:ea typeface="Times New Roman" charset="0"/>
                          <a:cs typeface="Arial"/>
                        </a:rPr>
                        <a:t>UML </a:t>
                      </a:r>
                      <a:r>
                        <a:rPr lang="en-US" sz="1800" b="0" i="0" kern="1200" dirty="0">
                          <a:solidFill>
                            <a:srgbClr val="FF0000"/>
                          </a:solidFill>
                          <a:effectLst/>
                          <a:latin typeface="+mn-lt"/>
                          <a:ea typeface="+mn-ea"/>
                          <a:cs typeface="+mn-cs"/>
                        </a:rPr>
                        <a:t>Unified Modeling Language</a:t>
                      </a:r>
                      <a:r>
                        <a:rPr kumimoji="0" lang="en-GB" sz="1400" b="0" i="0" u="none" strike="noStrike" cap="none" normalizeH="0" baseline="0" dirty="0">
                          <a:ln>
                            <a:noFill/>
                          </a:ln>
                          <a:solidFill>
                            <a:srgbClr val="000000"/>
                          </a:solidFill>
                          <a:effectLst/>
                          <a:latin typeface="Arial"/>
                          <a:ea typeface="Times New Roman" charset="0"/>
                          <a:cs typeface="Arial"/>
                        </a:rPr>
                        <a:t> use case and sequence diagrams are commonly used.</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4"/>
                  </a:ext>
                </a:extLst>
              </a:tr>
              <a:tr h="1336183">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dirty="0">
                          <a:ln>
                            <a:noFill/>
                          </a:ln>
                          <a:solidFill>
                            <a:srgbClr val="FF0000"/>
                          </a:solidFill>
                          <a:effectLst/>
                          <a:latin typeface="Arial"/>
                          <a:ea typeface="Times New Roman" charset="0"/>
                          <a:cs typeface="Arial"/>
                        </a:rPr>
                        <a:t>Mathematical specifications</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dirty="0">
                          <a:ln>
                            <a:noFill/>
                          </a:ln>
                          <a:solidFill>
                            <a:srgbClr val="000000"/>
                          </a:solidFill>
                          <a:effectLst/>
                          <a:latin typeface="Arial"/>
                          <a:ea typeface="Times New Roman" charset="0"/>
                          <a:cs typeface="Arial"/>
                        </a:rPr>
                        <a:t>These notations are based on mathematical concepts such as finite-state machines or sets. Although these unambiguous specifications can reduce the ambiguity in a requirements document, most customers don’t understand a formal specification. They cannot check that it represents what they want and are reluctant to accept it as a system contract</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5"/>
                  </a:ext>
                </a:extLst>
              </a:tr>
            </a:tbl>
          </a:graphicData>
        </a:graphic>
      </p:graphicFrame>
      <p:sp>
        <p:nvSpPr>
          <p:cNvPr id="4" name="Slide Number Placeholder 3"/>
          <p:cNvSpPr>
            <a:spLocks noGrp="1"/>
          </p:cNvSpPr>
          <p:nvPr>
            <p:ph type="sldNum" sz="quarter" idx="12"/>
          </p:nvPr>
        </p:nvSpPr>
        <p:spPr/>
        <p:txBody>
          <a:bodyPr/>
          <a:lstStyle/>
          <a:p>
            <a:pPr>
              <a:defRPr/>
            </a:pPr>
            <a:fld id="{825F70CE-84E9-D04C-9B15-10C693AA0F2A}" type="slidenum">
              <a:rPr lang="en-US" smtClean="0"/>
              <a:pPr>
                <a:defRPr/>
              </a:pPr>
              <a:t>34</a:t>
            </a:fld>
            <a:endParaRPr lang="en-US"/>
          </a:p>
        </p:txBody>
      </p:sp>
      <p:sp>
        <p:nvSpPr>
          <p:cNvPr id="6" name="Footer Placeholder 5"/>
          <p:cNvSpPr>
            <a:spLocks noGrp="1"/>
          </p:cNvSpPr>
          <p:nvPr>
            <p:ph type="ftr" sz="quarter" idx="11"/>
          </p:nvPr>
        </p:nvSpPr>
        <p:spPr/>
        <p:txBody>
          <a:bodyPr/>
          <a:lstStyle/>
          <a:p>
            <a:pPr>
              <a:defRPr/>
            </a:pPr>
            <a:r>
              <a:rPr lang="en-US"/>
              <a:t>Chapter 4 Requirements engineering</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r>
              <a:rPr lang="en-GB"/>
              <a:t>Requirements and design</a:t>
            </a:r>
          </a:p>
        </p:txBody>
      </p:sp>
      <p:sp>
        <p:nvSpPr>
          <p:cNvPr id="63491" name="Rectangle 3"/>
          <p:cNvSpPr>
            <a:spLocks noGrp="1" noChangeArrowheads="1"/>
          </p:cNvSpPr>
          <p:nvPr>
            <p:ph type="body" idx="1"/>
          </p:nvPr>
        </p:nvSpPr>
        <p:spPr/>
        <p:txBody>
          <a:bodyPr/>
          <a:lstStyle/>
          <a:p>
            <a:pPr>
              <a:lnSpc>
                <a:spcPct val="90000"/>
              </a:lnSpc>
            </a:pPr>
            <a:r>
              <a:rPr lang="en-GB" dirty="0"/>
              <a:t>In principle, requirements should state what the system should do and the design should describe how it does this.</a:t>
            </a:r>
          </a:p>
          <a:p>
            <a:pPr>
              <a:lnSpc>
                <a:spcPct val="90000"/>
              </a:lnSpc>
            </a:pPr>
            <a:r>
              <a:rPr lang="en-GB" dirty="0"/>
              <a:t>In practice, requirements and design are inseparable</a:t>
            </a:r>
          </a:p>
          <a:p>
            <a:pPr lvl="1">
              <a:lnSpc>
                <a:spcPct val="90000"/>
              </a:lnSpc>
            </a:pPr>
            <a:r>
              <a:rPr lang="en-GB" dirty="0"/>
              <a:t>A system architecture may be designed to structure the requirements;</a:t>
            </a:r>
          </a:p>
          <a:p>
            <a:pPr lvl="1">
              <a:lnSpc>
                <a:spcPct val="90000"/>
              </a:lnSpc>
            </a:pPr>
            <a:r>
              <a:rPr lang="en-GB" dirty="0"/>
              <a:t>The system may inter-operate with other systems that generate design requirements;</a:t>
            </a:r>
          </a:p>
          <a:p>
            <a:pPr lvl="1">
              <a:lnSpc>
                <a:spcPct val="90000"/>
              </a:lnSpc>
            </a:pPr>
            <a:r>
              <a:rPr lang="en-GB" dirty="0"/>
              <a:t>The use of a specific architecture to satisfy non-functional requirements may be a domain requirement.</a:t>
            </a:r>
            <a:endParaRPr lang="en-GB" sz="1800" dirty="0"/>
          </a:p>
          <a:p>
            <a:pPr lvl="1">
              <a:lnSpc>
                <a:spcPct val="90000"/>
              </a:lnSpc>
            </a:pPr>
            <a:r>
              <a:rPr lang="en-GB" sz="1800" dirty="0"/>
              <a:t>This may be the consequence of a regulatory requirement.</a:t>
            </a:r>
            <a:endParaRPr lang="en-GB"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Natural language specification</a:t>
            </a:r>
          </a:p>
        </p:txBody>
      </p:sp>
      <p:sp>
        <p:nvSpPr>
          <p:cNvPr id="3" name="Content Placeholder 2"/>
          <p:cNvSpPr>
            <a:spLocks noGrp="1"/>
          </p:cNvSpPr>
          <p:nvPr>
            <p:ph idx="1"/>
          </p:nvPr>
        </p:nvSpPr>
        <p:spPr/>
        <p:txBody>
          <a:bodyPr/>
          <a:lstStyle/>
          <a:p>
            <a:r>
              <a:rPr lang="en-US" dirty="0">
                <a:solidFill>
                  <a:srgbClr val="FF0000"/>
                </a:solidFill>
              </a:rPr>
              <a:t>Requirements are written as natural language sentences supplemented by diagrams and tables.</a:t>
            </a:r>
          </a:p>
          <a:p>
            <a:r>
              <a:rPr lang="en-US" dirty="0"/>
              <a:t>Used for writing requirements because it is expressive, intuitive and universal. This means that the requirements  can be understood by users and customers.</a:t>
            </a:r>
          </a:p>
        </p:txBody>
      </p:sp>
      <p:sp>
        <p:nvSpPr>
          <p:cNvPr id="4" name="Footer Placeholder 3"/>
          <p:cNvSpPr>
            <a:spLocks noGrp="1"/>
          </p:cNvSpPr>
          <p:nvPr>
            <p:ph type="ftr" sz="quarter" idx="11"/>
          </p:nvPr>
        </p:nvSpPr>
        <p:spPr/>
        <p:txBody>
          <a:bodyPr/>
          <a:lstStyle/>
          <a:p>
            <a:pPr>
              <a:defRPr/>
            </a:pPr>
            <a:r>
              <a:rPr lang="en-US"/>
              <a:t>Chapter 4 Requirements engineering</a:t>
            </a:r>
          </a:p>
        </p:txBody>
      </p:sp>
      <p:sp>
        <p:nvSpPr>
          <p:cNvPr id="5" name="Slide Number Placeholder 4"/>
          <p:cNvSpPr>
            <a:spLocks noGrp="1"/>
          </p:cNvSpPr>
          <p:nvPr>
            <p:ph type="sldNum" sz="quarter" idx="12"/>
          </p:nvPr>
        </p:nvSpPr>
        <p:spPr/>
        <p:txBody>
          <a:bodyPr/>
          <a:lstStyle/>
          <a:p>
            <a:pPr>
              <a:defRPr/>
            </a:pPr>
            <a:fld id="{825F70CE-84E9-D04C-9B15-10C693AA0F2A}" type="slidenum">
              <a:rPr lang="en-US" smtClean="0"/>
              <a:pPr>
                <a:defRPr/>
              </a:pPr>
              <a:t>36</a:t>
            </a:fld>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381000" y="266700"/>
            <a:ext cx="8229600" cy="1104900"/>
          </a:xfrm>
        </p:spPr>
        <p:txBody>
          <a:bodyPr/>
          <a:lstStyle/>
          <a:p>
            <a:r>
              <a:rPr lang="en-GB"/>
              <a:t>Guidelines for writing requirements</a:t>
            </a:r>
          </a:p>
        </p:txBody>
      </p:sp>
      <p:sp>
        <p:nvSpPr>
          <p:cNvPr id="61443" name="Rectangle 3"/>
          <p:cNvSpPr>
            <a:spLocks noGrp="1" noChangeArrowheads="1"/>
          </p:cNvSpPr>
          <p:nvPr>
            <p:ph type="body" idx="1"/>
          </p:nvPr>
        </p:nvSpPr>
        <p:spPr/>
        <p:txBody>
          <a:bodyPr/>
          <a:lstStyle/>
          <a:p>
            <a:r>
              <a:rPr lang="en-GB" dirty="0"/>
              <a:t>Invent a standard format and </a:t>
            </a:r>
            <a:r>
              <a:rPr lang="en-GB" dirty="0">
                <a:solidFill>
                  <a:srgbClr val="FF0000"/>
                </a:solidFill>
              </a:rPr>
              <a:t>use it for all requirements</a:t>
            </a:r>
            <a:r>
              <a:rPr lang="en-GB" dirty="0"/>
              <a:t>.</a:t>
            </a:r>
          </a:p>
          <a:p>
            <a:r>
              <a:rPr lang="en-GB" dirty="0"/>
              <a:t>Use language in a </a:t>
            </a:r>
            <a:r>
              <a:rPr lang="en-GB" dirty="0">
                <a:solidFill>
                  <a:srgbClr val="FF0000"/>
                </a:solidFill>
              </a:rPr>
              <a:t>consistent</a:t>
            </a:r>
            <a:r>
              <a:rPr lang="en-GB" dirty="0"/>
              <a:t> way. Use shall for mandatory requirements, should for desirable requirements.</a:t>
            </a:r>
          </a:p>
          <a:p>
            <a:r>
              <a:rPr lang="en-GB" dirty="0"/>
              <a:t>Use text highlighting to identify key parts of the requirement.</a:t>
            </a:r>
          </a:p>
          <a:p>
            <a:r>
              <a:rPr lang="en-GB" dirty="0"/>
              <a:t>Avoid the use of computer jargon.</a:t>
            </a:r>
          </a:p>
          <a:p>
            <a:r>
              <a:rPr lang="en-GB" dirty="0"/>
              <a:t>Include an explanation (rationale) of why a requirement is necessary.</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n-GB"/>
              <a:t>Problems with natural language</a:t>
            </a:r>
          </a:p>
        </p:txBody>
      </p:sp>
      <p:sp>
        <p:nvSpPr>
          <p:cNvPr id="55299" name="Rectangle 3"/>
          <p:cNvSpPr>
            <a:spLocks noGrp="1" noChangeArrowheads="1"/>
          </p:cNvSpPr>
          <p:nvPr>
            <p:ph type="body" idx="1"/>
          </p:nvPr>
        </p:nvSpPr>
        <p:spPr/>
        <p:txBody>
          <a:bodyPr/>
          <a:lstStyle/>
          <a:p>
            <a:r>
              <a:rPr lang="en-GB" dirty="0"/>
              <a:t>Lack of clarity </a:t>
            </a:r>
          </a:p>
          <a:p>
            <a:pPr lvl="1"/>
            <a:r>
              <a:rPr lang="en-GB" dirty="0"/>
              <a:t>Precision is difficult without making the document difficult to read.</a:t>
            </a:r>
          </a:p>
          <a:p>
            <a:r>
              <a:rPr lang="en-GB" dirty="0"/>
              <a:t>Requirements confusion</a:t>
            </a:r>
          </a:p>
          <a:p>
            <a:pPr lvl="1"/>
            <a:r>
              <a:rPr lang="en-GB" dirty="0">
                <a:solidFill>
                  <a:srgbClr val="FF0000"/>
                </a:solidFill>
              </a:rPr>
              <a:t>Functional and non-functional requirements tend to be mixed-up.</a:t>
            </a:r>
          </a:p>
          <a:p>
            <a:r>
              <a:rPr lang="en-GB" dirty="0"/>
              <a:t>Requirements amalgamation</a:t>
            </a:r>
          </a:p>
          <a:p>
            <a:pPr lvl="1"/>
            <a:r>
              <a:rPr lang="en-GB" dirty="0"/>
              <a:t>Several different requirements may be expressed together.</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Title 1"/>
          <p:cNvSpPr>
            <a:spLocks noGrp="1"/>
          </p:cNvSpPr>
          <p:nvPr>
            <p:ph type="title"/>
          </p:nvPr>
        </p:nvSpPr>
        <p:spPr/>
        <p:txBody>
          <a:bodyPr/>
          <a:lstStyle/>
          <a:p>
            <a:pPr eaLnBrk="1" hangingPunct="1"/>
            <a:r>
              <a:rPr lang="en-US" dirty="0"/>
              <a:t>Example requirements for the insulin pump software system</a:t>
            </a:r>
            <a:r>
              <a:rPr lang="en-GB" dirty="0"/>
              <a:t> </a:t>
            </a:r>
            <a:endParaRPr lang="en-US" dirty="0"/>
          </a:p>
        </p:txBody>
      </p:sp>
      <p:graphicFrame>
        <p:nvGraphicFramePr>
          <p:cNvPr id="4" name="Table 3"/>
          <p:cNvGraphicFramePr>
            <a:graphicFrameLocks noGrp="1"/>
          </p:cNvGraphicFramePr>
          <p:nvPr/>
        </p:nvGraphicFramePr>
        <p:xfrm>
          <a:off x="1524000" y="2209800"/>
          <a:ext cx="6096000" cy="3383280"/>
        </p:xfrm>
        <a:graphic>
          <a:graphicData uri="http://schemas.openxmlformats.org/drawingml/2006/table">
            <a:tbl>
              <a:tblPr firstRow="1" bandRow="1">
                <a:tableStyleId>{69CF1AB2-1976-4502-BF36-3FF5EA218861}</a:tableStyleId>
              </a:tblPr>
              <a:tblGrid>
                <a:gridCol w="6096000">
                  <a:extLst>
                    <a:ext uri="{9D8B030D-6E8A-4147-A177-3AD203B41FA5}">
                      <a16:colId xmlns:a16="http://schemas.microsoft.com/office/drawing/2014/main" val="20000"/>
                    </a:ext>
                  </a:extLst>
                </a:gridCol>
              </a:tblGrid>
              <a:tr h="370840">
                <a:tc>
                  <a:txBody>
                    <a:bodyPr/>
                    <a:lstStyle/>
                    <a:p>
                      <a:r>
                        <a:rPr lang="en-GB" sz="1800" b="0" kern="1200" dirty="0"/>
                        <a:t>3.2 The system shall measure the blood sugar and deliver insulin, if required, every 10 minutes.</a:t>
                      </a:r>
                      <a:r>
                        <a:rPr lang="en-GB" sz="1800" b="0" i="1" kern="1200" dirty="0"/>
                        <a:t> (Changes in blood sugar are relatively slow so more frequent measurement is unnecessary; less frequent measurement could lead to unnecessarily high sugar levels.)</a:t>
                      </a:r>
                    </a:p>
                    <a:p>
                      <a:endParaRPr lang="en-GB" sz="1800" b="0" kern="1200" dirty="0"/>
                    </a:p>
                    <a:p>
                      <a:r>
                        <a:rPr lang="en-GB" sz="1800" b="0" kern="1200" dirty="0"/>
                        <a:t>3.6 The system shall run a self-test routine every minute with the conditions to be tested and the associated actions defined in Table 1.</a:t>
                      </a:r>
                      <a:r>
                        <a:rPr lang="en-GB" sz="1800" b="0" i="1" kern="1200" dirty="0"/>
                        <a:t> (A self-test routine can discover hardware and software problems and alert the user to the fact the normal operation may be impossible.)</a:t>
                      </a:r>
                    </a:p>
                    <a:p>
                      <a:endParaRPr lang="en-US" dirty="0"/>
                    </a:p>
                  </a:txBody>
                  <a:tcPr/>
                </a:tc>
                <a:extLst>
                  <a:ext uri="{0D108BD9-81ED-4DB2-BD59-A6C34878D82A}">
                    <a16:rowId xmlns:a16="http://schemas.microsoft.com/office/drawing/2014/main" val="10000"/>
                  </a:ext>
                </a:extLst>
              </a:tr>
            </a:tbl>
          </a:graphicData>
        </a:graphic>
      </p:graphicFrame>
      <p:sp>
        <p:nvSpPr>
          <p:cNvPr id="5" name="Slide Number Placeholder 4"/>
          <p:cNvSpPr>
            <a:spLocks noGrp="1"/>
          </p:cNvSpPr>
          <p:nvPr>
            <p:ph type="sldNum" sz="quarter" idx="12"/>
          </p:nvPr>
        </p:nvSpPr>
        <p:spPr/>
        <p:txBody>
          <a:bodyPr/>
          <a:lstStyle/>
          <a:p>
            <a:pPr>
              <a:defRPr/>
            </a:pPr>
            <a:fld id="{825F70CE-84E9-D04C-9B15-10C693AA0F2A}" type="slidenum">
              <a:rPr lang="en-US" smtClean="0"/>
              <a:pPr>
                <a:defRPr/>
              </a:pPr>
              <a:t>39</a:t>
            </a:fld>
            <a:endParaRPr lang="en-US"/>
          </a:p>
        </p:txBody>
      </p:sp>
      <p:sp>
        <p:nvSpPr>
          <p:cNvPr id="6" name="Footer Placeholder 5"/>
          <p:cNvSpPr>
            <a:spLocks noGrp="1"/>
          </p:cNvSpPr>
          <p:nvPr>
            <p:ph type="ftr" sz="quarter" idx="11"/>
          </p:nvPr>
        </p:nvSpPr>
        <p:spPr/>
        <p:txBody>
          <a:bodyPr/>
          <a:lstStyle/>
          <a:p>
            <a:pPr>
              <a:defRPr/>
            </a:pPr>
            <a:r>
              <a:rPr lang="en-US"/>
              <a:t>Chapter 4 Requirements engineering</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noFill/>
          <a:ln/>
        </p:spPr>
        <p:txBody>
          <a:bodyPr lIns="90487" tIns="44450" rIns="90487" bIns="44450"/>
          <a:lstStyle/>
          <a:p>
            <a:r>
              <a:rPr lang="en-GB"/>
              <a:t>What is a requirement?</a:t>
            </a:r>
          </a:p>
        </p:txBody>
      </p:sp>
      <p:sp>
        <p:nvSpPr>
          <p:cNvPr id="8195" name="Rectangle 3"/>
          <p:cNvSpPr>
            <a:spLocks noGrp="1" noChangeArrowheads="1"/>
          </p:cNvSpPr>
          <p:nvPr>
            <p:ph idx="1"/>
          </p:nvPr>
        </p:nvSpPr>
        <p:spPr>
          <a:noFill/>
          <a:ln/>
        </p:spPr>
        <p:txBody>
          <a:bodyPr lIns="90487" tIns="44450" rIns="90487" bIns="44450"/>
          <a:lstStyle/>
          <a:p>
            <a:pPr>
              <a:lnSpc>
                <a:spcPct val="90000"/>
              </a:lnSpc>
            </a:pPr>
            <a:r>
              <a:rPr lang="en-GB" dirty="0"/>
              <a:t>It may range from a high-level abstract statement of a service or of a system constraint </a:t>
            </a:r>
            <a:r>
              <a:rPr lang="en-GB" dirty="0">
                <a:solidFill>
                  <a:srgbClr val="FF0000"/>
                </a:solidFill>
              </a:rPr>
              <a:t>to a detailed mathematical functional specification</a:t>
            </a:r>
            <a:r>
              <a:rPr lang="en-GB" dirty="0"/>
              <a:t>.</a:t>
            </a:r>
          </a:p>
          <a:p>
            <a:pPr>
              <a:lnSpc>
                <a:spcPct val="90000"/>
              </a:lnSpc>
            </a:pPr>
            <a:r>
              <a:rPr lang="en-GB" dirty="0"/>
              <a:t>This is inevitable as requirements may serve a dual function</a:t>
            </a:r>
          </a:p>
          <a:p>
            <a:pPr lvl="1">
              <a:lnSpc>
                <a:spcPct val="90000"/>
              </a:lnSpc>
            </a:pPr>
            <a:r>
              <a:rPr lang="en-GB" dirty="0">
                <a:solidFill>
                  <a:srgbClr val="FF0000"/>
                </a:solidFill>
              </a:rPr>
              <a:t>May be the basis for a bid for a contract - therefore must be open to interpretation;</a:t>
            </a:r>
          </a:p>
          <a:p>
            <a:pPr lvl="1">
              <a:lnSpc>
                <a:spcPct val="90000"/>
              </a:lnSpc>
            </a:pPr>
            <a:r>
              <a:rPr lang="en-GB" dirty="0">
                <a:solidFill>
                  <a:srgbClr val="FF0000"/>
                </a:solidFill>
              </a:rPr>
              <a:t>May be the basis for the contract itself - therefore must be defined in detail;</a:t>
            </a:r>
          </a:p>
          <a:p>
            <a:pPr lvl="1">
              <a:lnSpc>
                <a:spcPct val="90000"/>
              </a:lnSpc>
            </a:pPr>
            <a:r>
              <a:rPr lang="en-GB" dirty="0"/>
              <a:t>Both these statements may be called requirements.</a:t>
            </a:r>
          </a:p>
        </p:txBody>
      </p:sp>
      <p:sp>
        <p:nvSpPr>
          <p:cNvPr id="4" name="Slide Number Placeholder 3"/>
          <p:cNvSpPr>
            <a:spLocks noGrp="1"/>
          </p:cNvSpPr>
          <p:nvPr>
            <p:ph type="sldNum" sz="quarter" idx="12"/>
          </p:nvPr>
        </p:nvSpPr>
        <p:spPr/>
        <p:txBody>
          <a:bodyPr/>
          <a:lstStyle/>
          <a:p>
            <a:pPr>
              <a:defRPr/>
            </a:pPr>
            <a:fld id="{825F70CE-84E9-D04C-9B15-10C693AA0F2A}" type="slidenum">
              <a:rPr lang="en-US" smtClean="0"/>
              <a:pPr>
                <a:defRPr/>
              </a:pPr>
              <a:t>4</a:t>
            </a:fld>
            <a:endParaRPr lang="en-US"/>
          </a:p>
        </p:txBody>
      </p:sp>
      <p:sp>
        <p:nvSpPr>
          <p:cNvPr id="5" name="Footer Placeholder 4"/>
          <p:cNvSpPr>
            <a:spLocks noGrp="1"/>
          </p:cNvSpPr>
          <p:nvPr>
            <p:ph type="ftr" sz="quarter" idx="11"/>
          </p:nvPr>
        </p:nvSpPr>
        <p:spPr/>
        <p:txBody>
          <a:bodyPr/>
          <a:lstStyle/>
          <a:p>
            <a:pPr>
              <a:defRPr/>
            </a:pPr>
            <a:r>
              <a:rPr lang="en-US"/>
              <a:t>Chapter 4 Requirements engineering</a:t>
            </a:r>
          </a:p>
        </p:txBody>
      </p:sp>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Structured specifications</a:t>
            </a:r>
          </a:p>
        </p:txBody>
      </p:sp>
      <p:sp>
        <p:nvSpPr>
          <p:cNvPr id="3" name="Content Placeholder 2"/>
          <p:cNvSpPr>
            <a:spLocks noGrp="1"/>
          </p:cNvSpPr>
          <p:nvPr>
            <p:ph idx="1"/>
          </p:nvPr>
        </p:nvSpPr>
        <p:spPr/>
        <p:txBody>
          <a:bodyPr/>
          <a:lstStyle/>
          <a:p>
            <a:r>
              <a:rPr lang="en-US" dirty="0"/>
              <a:t>An approach to writing requirements where the freedom of the requirements writer is limited and requirements are written in a standard way.</a:t>
            </a:r>
          </a:p>
          <a:p>
            <a:r>
              <a:rPr lang="en-US" dirty="0"/>
              <a:t>This works well for some types of requirements e.g. requirements for embedded control system but is sometimes too rigid for writing business system requirements.</a:t>
            </a:r>
          </a:p>
        </p:txBody>
      </p:sp>
      <p:sp>
        <p:nvSpPr>
          <p:cNvPr id="4" name="Footer Placeholder 3"/>
          <p:cNvSpPr>
            <a:spLocks noGrp="1"/>
          </p:cNvSpPr>
          <p:nvPr>
            <p:ph type="ftr" sz="quarter" idx="11"/>
          </p:nvPr>
        </p:nvSpPr>
        <p:spPr/>
        <p:txBody>
          <a:bodyPr/>
          <a:lstStyle/>
          <a:p>
            <a:pPr>
              <a:defRPr/>
            </a:pPr>
            <a:r>
              <a:rPr lang="en-US"/>
              <a:t>Chapter 4 Requirements engineering</a:t>
            </a:r>
          </a:p>
        </p:txBody>
      </p:sp>
      <p:sp>
        <p:nvSpPr>
          <p:cNvPr id="5" name="Slide Number Placeholder 4"/>
          <p:cNvSpPr>
            <a:spLocks noGrp="1"/>
          </p:cNvSpPr>
          <p:nvPr>
            <p:ph type="sldNum" sz="quarter" idx="12"/>
          </p:nvPr>
        </p:nvSpPr>
        <p:spPr/>
        <p:txBody>
          <a:bodyPr/>
          <a:lstStyle/>
          <a:p>
            <a:pPr>
              <a:defRPr/>
            </a:pPr>
            <a:fld id="{825F70CE-84E9-D04C-9B15-10C693AA0F2A}" type="slidenum">
              <a:rPr lang="en-US" smtClean="0"/>
              <a:pPr>
                <a:defRPr/>
              </a:pPr>
              <a:t>40</a:t>
            </a:fld>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noFill/>
          <a:ln/>
        </p:spPr>
        <p:txBody>
          <a:bodyPr lIns="90487" tIns="44450" rIns="90487" bIns="44450"/>
          <a:lstStyle/>
          <a:p>
            <a:r>
              <a:rPr lang="en-GB"/>
              <a:t>Form-based specifications</a:t>
            </a:r>
          </a:p>
        </p:txBody>
      </p:sp>
      <p:sp>
        <p:nvSpPr>
          <p:cNvPr id="67587" name="Rectangle 3"/>
          <p:cNvSpPr>
            <a:spLocks noGrp="1" noChangeArrowheads="1"/>
          </p:cNvSpPr>
          <p:nvPr>
            <p:ph type="body" idx="1"/>
          </p:nvPr>
        </p:nvSpPr>
        <p:spPr>
          <a:noFill/>
          <a:ln/>
        </p:spPr>
        <p:txBody>
          <a:bodyPr lIns="90487" tIns="44450" rIns="90487" bIns="44450"/>
          <a:lstStyle/>
          <a:p>
            <a:r>
              <a:rPr lang="en-GB" dirty="0"/>
              <a:t>Definition of the function or entity.</a:t>
            </a:r>
          </a:p>
          <a:p>
            <a:r>
              <a:rPr lang="en-GB" dirty="0"/>
              <a:t>Description of inputs and where they come from.</a:t>
            </a:r>
          </a:p>
          <a:p>
            <a:r>
              <a:rPr lang="en-GB" dirty="0"/>
              <a:t>Description of outputs and where they go to.</a:t>
            </a:r>
          </a:p>
          <a:p>
            <a:r>
              <a:rPr lang="en-GB" dirty="0"/>
              <a:t>Information about the information needed for the computation and other entities used.</a:t>
            </a:r>
          </a:p>
          <a:p>
            <a:r>
              <a:rPr lang="en-GB" dirty="0"/>
              <a:t>Description of the action to be taken.</a:t>
            </a:r>
          </a:p>
          <a:p>
            <a:r>
              <a:rPr lang="en-GB" dirty="0"/>
              <a:t>Pre and post conditions (if appropriate).</a:t>
            </a:r>
          </a:p>
          <a:p>
            <a:r>
              <a:rPr lang="en-GB" dirty="0"/>
              <a:t>The side effects (if any) of the function.</a:t>
            </a:r>
          </a:p>
        </p:txBody>
      </p:sp>
    </p:spTree>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Title 1"/>
          <p:cNvSpPr>
            <a:spLocks noGrp="1"/>
          </p:cNvSpPr>
          <p:nvPr>
            <p:ph type="title"/>
          </p:nvPr>
        </p:nvSpPr>
        <p:spPr/>
        <p:txBody>
          <a:bodyPr/>
          <a:lstStyle/>
          <a:p>
            <a:pPr eaLnBrk="1" hangingPunct="1"/>
            <a:r>
              <a:rPr lang="en-US" dirty="0"/>
              <a:t>A structured specification of a requirement for an insulin pump</a:t>
            </a:r>
            <a:r>
              <a:rPr lang="en-GB" dirty="0"/>
              <a:t> </a:t>
            </a:r>
            <a:endParaRPr lang="en-US" dirty="0"/>
          </a:p>
        </p:txBody>
      </p:sp>
      <p:graphicFrame>
        <p:nvGraphicFramePr>
          <p:cNvPr id="27650" name="Object 2"/>
          <p:cNvGraphicFramePr>
            <a:graphicFrameLocks noChangeAspect="1"/>
          </p:cNvGraphicFramePr>
          <p:nvPr/>
        </p:nvGraphicFramePr>
        <p:xfrm>
          <a:off x="1143000" y="2057400"/>
          <a:ext cx="5943600" cy="3314700"/>
        </p:xfrm>
        <a:graphic>
          <a:graphicData uri="http://schemas.openxmlformats.org/presentationml/2006/ole">
            <mc:AlternateContent xmlns:mc="http://schemas.openxmlformats.org/markup-compatibility/2006">
              <mc:Choice xmlns:v="urn:schemas-microsoft-com:vml" Requires="v">
                <p:oleObj spid="_x0000_s131078" name="Document" r:id="rId3" imgW="5943600" imgH="3314700" progId="Word.Document.12">
                  <p:embed/>
                </p:oleObj>
              </mc:Choice>
              <mc:Fallback>
                <p:oleObj name="Document" r:id="rId3" imgW="5943600" imgH="3314700" progId="Word.Document.12">
                  <p:embed/>
                  <p:pic>
                    <p:nvPicPr>
                      <p:cNvPr id="0" name="AutoShape 2"/>
                      <p:cNvPicPr>
                        <a:picLocks noChangeAspect="1"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143000" y="2057400"/>
                        <a:ext cx="5943600" cy="3314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4" name="Slide Number Placeholder 3"/>
          <p:cNvSpPr>
            <a:spLocks noGrp="1"/>
          </p:cNvSpPr>
          <p:nvPr>
            <p:ph type="sldNum" sz="quarter" idx="12"/>
          </p:nvPr>
        </p:nvSpPr>
        <p:spPr/>
        <p:txBody>
          <a:bodyPr/>
          <a:lstStyle/>
          <a:p>
            <a:pPr>
              <a:defRPr/>
            </a:pPr>
            <a:fld id="{825F70CE-84E9-D04C-9B15-10C693AA0F2A}" type="slidenum">
              <a:rPr lang="en-US" smtClean="0"/>
              <a:pPr>
                <a:defRPr/>
              </a:pPr>
              <a:t>42</a:t>
            </a:fld>
            <a:endParaRPr lang="en-US"/>
          </a:p>
        </p:txBody>
      </p:sp>
      <p:sp>
        <p:nvSpPr>
          <p:cNvPr id="5" name="Footer Placeholder 4"/>
          <p:cNvSpPr>
            <a:spLocks noGrp="1"/>
          </p:cNvSpPr>
          <p:nvPr>
            <p:ph type="ftr" sz="quarter" idx="11"/>
          </p:nvPr>
        </p:nvSpPr>
        <p:spPr/>
        <p:txBody>
          <a:bodyPr/>
          <a:lstStyle/>
          <a:p>
            <a:pPr>
              <a:defRPr/>
            </a:pPr>
            <a:r>
              <a:rPr lang="en-US"/>
              <a:t>Chapter 4 Requirements engineering</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Title 1"/>
          <p:cNvSpPr>
            <a:spLocks noGrp="1"/>
          </p:cNvSpPr>
          <p:nvPr>
            <p:ph type="title"/>
          </p:nvPr>
        </p:nvSpPr>
        <p:spPr/>
        <p:txBody>
          <a:bodyPr/>
          <a:lstStyle/>
          <a:p>
            <a:pPr eaLnBrk="1" hangingPunct="1"/>
            <a:r>
              <a:rPr lang="en-US" dirty="0"/>
              <a:t>A structured specification of a requirement for an insulin pump</a:t>
            </a:r>
            <a:r>
              <a:rPr lang="en-GB" dirty="0"/>
              <a:t> </a:t>
            </a:r>
            <a:endParaRPr lang="en-US" dirty="0"/>
          </a:p>
        </p:txBody>
      </p:sp>
      <p:graphicFrame>
        <p:nvGraphicFramePr>
          <p:cNvPr id="27650" name="Object 2"/>
          <p:cNvGraphicFramePr>
            <a:graphicFrameLocks noChangeAspect="1"/>
          </p:cNvGraphicFramePr>
          <p:nvPr/>
        </p:nvGraphicFramePr>
        <p:xfrm>
          <a:off x="1295400" y="1690688"/>
          <a:ext cx="5943600" cy="4445000"/>
        </p:xfrm>
        <a:graphic>
          <a:graphicData uri="http://schemas.openxmlformats.org/presentationml/2006/ole">
            <mc:AlternateContent xmlns:mc="http://schemas.openxmlformats.org/markup-compatibility/2006">
              <mc:Choice xmlns:v="urn:schemas-microsoft-com:vml" Requires="v">
                <p:oleObj spid="_x0000_s130054" name="Document" r:id="rId3" imgW="5943600" imgH="4445000" progId="Word.Document.12">
                  <p:embed/>
                </p:oleObj>
              </mc:Choice>
              <mc:Fallback>
                <p:oleObj name="Document" r:id="rId3" imgW="5943600" imgH="4445000" progId="Word.Document.12">
                  <p:embed/>
                  <p:pic>
                    <p:nvPicPr>
                      <p:cNvPr id="0" name="AutoShape 2"/>
                      <p:cNvPicPr>
                        <a:picLocks noChangeAspect="1"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295400" y="1690688"/>
                        <a:ext cx="5943600" cy="4445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4" name="Slide Number Placeholder 3"/>
          <p:cNvSpPr>
            <a:spLocks noGrp="1"/>
          </p:cNvSpPr>
          <p:nvPr>
            <p:ph type="sldNum" sz="quarter" idx="12"/>
          </p:nvPr>
        </p:nvSpPr>
        <p:spPr/>
        <p:txBody>
          <a:bodyPr/>
          <a:lstStyle/>
          <a:p>
            <a:pPr>
              <a:defRPr/>
            </a:pPr>
            <a:fld id="{825F70CE-84E9-D04C-9B15-10C693AA0F2A}" type="slidenum">
              <a:rPr lang="en-US" smtClean="0"/>
              <a:pPr>
                <a:defRPr/>
              </a:pPr>
              <a:t>43</a:t>
            </a:fld>
            <a:endParaRPr lang="en-US"/>
          </a:p>
        </p:txBody>
      </p:sp>
      <p:sp>
        <p:nvSpPr>
          <p:cNvPr id="5" name="Footer Placeholder 4"/>
          <p:cNvSpPr>
            <a:spLocks noGrp="1"/>
          </p:cNvSpPr>
          <p:nvPr>
            <p:ph type="ftr" sz="quarter" idx="11"/>
          </p:nvPr>
        </p:nvSpPr>
        <p:spPr/>
        <p:txBody>
          <a:bodyPr/>
          <a:lstStyle/>
          <a:p>
            <a:pPr>
              <a:defRPr/>
            </a:pPr>
            <a:r>
              <a:rPr lang="en-US"/>
              <a:t>Chapter 4 Requirements engineering</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r>
              <a:rPr lang="en-US"/>
              <a:t>Tabular specification</a:t>
            </a:r>
          </a:p>
        </p:txBody>
      </p:sp>
      <p:sp>
        <p:nvSpPr>
          <p:cNvPr id="82947" name="Rectangle 3"/>
          <p:cNvSpPr>
            <a:spLocks noGrp="1" noChangeArrowheads="1"/>
          </p:cNvSpPr>
          <p:nvPr>
            <p:ph type="body" idx="1"/>
          </p:nvPr>
        </p:nvSpPr>
        <p:spPr/>
        <p:txBody>
          <a:bodyPr/>
          <a:lstStyle/>
          <a:p>
            <a:r>
              <a:rPr lang="en-US" dirty="0">
                <a:solidFill>
                  <a:srgbClr val="FF0000"/>
                </a:solidFill>
              </a:rPr>
              <a:t>Used to supplement natural language</a:t>
            </a:r>
            <a:r>
              <a:rPr lang="en-US" dirty="0"/>
              <a:t>.</a:t>
            </a:r>
          </a:p>
          <a:p>
            <a:r>
              <a:rPr lang="en-US" dirty="0">
                <a:solidFill>
                  <a:srgbClr val="FF0000"/>
                </a:solidFill>
              </a:rPr>
              <a:t>Particularly useful when you have to define a number of possible alternative courses of action.</a:t>
            </a:r>
          </a:p>
          <a:p>
            <a:r>
              <a:rPr lang="en-US" dirty="0"/>
              <a:t>For example, the insulin pump systems bases its computations on the rate of change of blood sugar level and the tabular specification explains how to calculate the insulin requirement for different scenarios.</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pPr eaLnBrk="1" hangingPunct="1"/>
            <a:r>
              <a:rPr lang="en-US" dirty="0"/>
              <a:t>Tabular specification of computation for an insulin pump</a:t>
            </a:r>
            <a:r>
              <a:rPr lang="en-GB" dirty="0"/>
              <a:t> </a:t>
            </a:r>
            <a:endParaRPr lang="en-US" dirty="0"/>
          </a:p>
        </p:txBody>
      </p:sp>
      <p:graphicFrame>
        <p:nvGraphicFramePr>
          <p:cNvPr id="4" name="Table 3"/>
          <p:cNvGraphicFramePr>
            <a:graphicFrameLocks noGrp="1"/>
          </p:cNvGraphicFramePr>
          <p:nvPr/>
        </p:nvGraphicFramePr>
        <p:xfrm>
          <a:off x="685800" y="1981200"/>
          <a:ext cx="6461125" cy="3481389"/>
        </p:xfrm>
        <a:graphic>
          <a:graphicData uri="http://schemas.openxmlformats.org/drawingml/2006/table">
            <a:tbl>
              <a:tblPr/>
              <a:tblGrid>
                <a:gridCol w="3810000">
                  <a:extLst>
                    <a:ext uri="{9D8B030D-6E8A-4147-A177-3AD203B41FA5}">
                      <a16:colId xmlns:a16="http://schemas.microsoft.com/office/drawing/2014/main" val="20000"/>
                    </a:ext>
                  </a:extLst>
                </a:gridCol>
                <a:gridCol w="2651125">
                  <a:extLst>
                    <a:ext uri="{9D8B030D-6E8A-4147-A177-3AD203B41FA5}">
                      <a16:colId xmlns:a16="http://schemas.microsoft.com/office/drawing/2014/main" val="20001"/>
                    </a:ext>
                  </a:extLst>
                </a:gridCol>
              </a:tblGrid>
              <a:tr h="449263">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rgbClr val="000000"/>
                          </a:solidFill>
                          <a:effectLst/>
                          <a:latin typeface="Arial"/>
                          <a:ea typeface="Times New Roman" charset="0"/>
                          <a:cs typeface="Arial"/>
                        </a:rPr>
                        <a:t>Condition</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rgbClr val="000000"/>
                          </a:solidFill>
                          <a:effectLst/>
                          <a:latin typeface="Arial"/>
                          <a:ea typeface="Times New Roman" charset="0"/>
                          <a:cs typeface="Arial"/>
                        </a:rPr>
                        <a:t>Action</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449263">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Sugar level falling (r2 &lt; r1)</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err="1">
                          <a:ln>
                            <a:noFill/>
                          </a:ln>
                          <a:solidFill>
                            <a:srgbClr val="000000"/>
                          </a:solidFill>
                          <a:effectLst/>
                          <a:latin typeface="Arial"/>
                          <a:ea typeface="Times New Roman" charset="0"/>
                          <a:cs typeface="Arial"/>
                        </a:rPr>
                        <a:t>CompDose</a:t>
                      </a:r>
                      <a:r>
                        <a:rPr kumimoji="0" lang="en-GB" sz="1600" b="0" i="0" u="none" strike="noStrike" cap="none" normalizeH="0" baseline="0" dirty="0">
                          <a:ln>
                            <a:noFill/>
                          </a:ln>
                          <a:solidFill>
                            <a:srgbClr val="000000"/>
                          </a:solidFill>
                          <a:effectLst/>
                          <a:latin typeface="Arial"/>
                          <a:ea typeface="Times New Roman" charset="0"/>
                          <a:cs typeface="Arial"/>
                        </a:rPr>
                        <a:t> = 0</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1"/>
                  </a:ext>
                </a:extLst>
              </a:tr>
              <a:tr h="449263">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Sugar level stable (r2 = r1)</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err="1">
                          <a:ln>
                            <a:noFill/>
                          </a:ln>
                          <a:solidFill>
                            <a:srgbClr val="000000"/>
                          </a:solidFill>
                          <a:effectLst/>
                          <a:latin typeface="Arial"/>
                          <a:ea typeface="Times New Roman" charset="0"/>
                          <a:cs typeface="Arial"/>
                        </a:rPr>
                        <a:t>CompDose</a:t>
                      </a:r>
                      <a:r>
                        <a:rPr kumimoji="0" lang="en-GB" sz="1600" b="0" i="0" u="none" strike="noStrike" cap="none" normalizeH="0" baseline="0" dirty="0">
                          <a:ln>
                            <a:noFill/>
                          </a:ln>
                          <a:solidFill>
                            <a:srgbClr val="000000"/>
                          </a:solidFill>
                          <a:effectLst/>
                          <a:latin typeface="Arial"/>
                          <a:ea typeface="Times New Roman" charset="0"/>
                          <a:cs typeface="Arial"/>
                        </a:rPr>
                        <a:t> = 0</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2"/>
                  </a:ext>
                </a:extLst>
              </a:tr>
              <a:tr h="449263">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Sugar level increasing and rate of increase decreasing </a:t>
                      </a:r>
                      <a:br>
                        <a:rPr kumimoji="0" lang="en-GB" sz="1600" b="0" i="0" u="none" strike="noStrike" cap="none" normalizeH="0" baseline="0" dirty="0">
                          <a:ln>
                            <a:noFill/>
                          </a:ln>
                          <a:solidFill>
                            <a:srgbClr val="000000"/>
                          </a:solidFill>
                          <a:effectLst/>
                          <a:latin typeface="Arial"/>
                          <a:ea typeface="Times New Roman" charset="0"/>
                          <a:cs typeface="Arial"/>
                        </a:rPr>
                      </a:br>
                      <a:r>
                        <a:rPr kumimoji="0" lang="en-GB" sz="1600" b="0" i="0" u="none" strike="noStrike" cap="none" normalizeH="0" baseline="0" dirty="0">
                          <a:ln>
                            <a:noFill/>
                          </a:ln>
                          <a:solidFill>
                            <a:srgbClr val="000000"/>
                          </a:solidFill>
                          <a:effectLst/>
                          <a:latin typeface="Arial"/>
                          <a:ea typeface="Times New Roman" charset="0"/>
                          <a:cs typeface="Arial"/>
                        </a:rPr>
                        <a:t>((r2 – r1) &lt; (r1 – r0))</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err="1">
                          <a:ln>
                            <a:noFill/>
                          </a:ln>
                          <a:solidFill>
                            <a:srgbClr val="000000"/>
                          </a:solidFill>
                          <a:effectLst/>
                          <a:latin typeface="Arial"/>
                          <a:ea typeface="Times New Roman" charset="0"/>
                          <a:cs typeface="Arial"/>
                        </a:rPr>
                        <a:t>CompDose</a:t>
                      </a:r>
                      <a:r>
                        <a:rPr kumimoji="0" lang="en-GB" sz="1600" b="0" i="0" u="none" strike="noStrike" cap="none" normalizeH="0" baseline="0" dirty="0">
                          <a:ln>
                            <a:noFill/>
                          </a:ln>
                          <a:solidFill>
                            <a:srgbClr val="000000"/>
                          </a:solidFill>
                          <a:effectLst/>
                          <a:latin typeface="Arial"/>
                          <a:ea typeface="Times New Roman" charset="0"/>
                          <a:cs typeface="Arial"/>
                        </a:rPr>
                        <a:t> = 0</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3"/>
                  </a:ext>
                </a:extLst>
              </a:tr>
              <a:tr h="609600">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Sugar level increasing and rate of increase stable or increasing </a:t>
                      </a:r>
                      <a:br>
                        <a:rPr kumimoji="0" lang="en-GB" sz="1600" b="0" i="0" u="none" strike="noStrike" cap="none" normalizeH="0" baseline="0" dirty="0">
                          <a:ln>
                            <a:noFill/>
                          </a:ln>
                          <a:solidFill>
                            <a:srgbClr val="000000"/>
                          </a:solidFill>
                          <a:effectLst/>
                          <a:latin typeface="Arial"/>
                          <a:ea typeface="Times New Roman" charset="0"/>
                          <a:cs typeface="Arial"/>
                        </a:rPr>
                      </a:br>
                      <a:r>
                        <a:rPr kumimoji="0" lang="en-GB" sz="1600" b="0" i="0" u="none" strike="noStrike" cap="none" normalizeH="0" baseline="0" dirty="0">
                          <a:ln>
                            <a:noFill/>
                          </a:ln>
                          <a:solidFill>
                            <a:srgbClr val="000000"/>
                          </a:solidFill>
                          <a:effectLst/>
                          <a:latin typeface="Arial"/>
                          <a:ea typeface="Times New Roman" charset="0"/>
                          <a:cs typeface="Arial"/>
                        </a:rPr>
                        <a:t>((r2 – r1) ≥ (r1 – r0))</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err="1">
                          <a:ln>
                            <a:noFill/>
                          </a:ln>
                          <a:solidFill>
                            <a:srgbClr val="000000"/>
                          </a:solidFill>
                          <a:effectLst/>
                          <a:latin typeface="Arial"/>
                          <a:ea typeface="Times New Roman" charset="0"/>
                          <a:cs typeface="Arial"/>
                        </a:rPr>
                        <a:t>CompDose</a:t>
                      </a:r>
                      <a:r>
                        <a:rPr kumimoji="0" lang="en-GB" sz="1600" b="0" i="0" u="none" strike="noStrike" cap="none" normalizeH="0" baseline="0" dirty="0">
                          <a:ln>
                            <a:noFill/>
                          </a:ln>
                          <a:solidFill>
                            <a:srgbClr val="000000"/>
                          </a:solidFill>
                          <a:effectLst/>
                          <a:latin typeface="Arial"/>
                          <a:ea typeface="Times New Roman" charset="0"/>
                          <a:cs typeface="Arial"/>
                        </a:rPr>
                        <a:t> = </a:t>
                      </a:r>
                      <a:br>
                        <a:rPr kumimoji="0" lang="en-GB" sz="1600" b="0" i="0" u="none" strike="noStrike" cap="none" normalizeH="0" baseline="0" dirty="0">
                          <a:ln>
                            <a:noFill/>
                          </a:ln>
                          <a:solidFill>
                            <a:srgbClr val="000000"/>
                          </a:solidFill>
                          <a:effectLst/>
                          <a:latin typeface="Arial"/>
                          <a:ea typeface="Times New Roman" charset="0"/>
                          <a:cs typeface="Arial"/>
                        </a:rPr>
                      </a:br>
                      <a:r>
                        <a:rPr kumimoji="0" lang="en-GB" sz="1600" b="0" i="0" u="none" strike="noStrike" cap="none" normalizeH="0" baseline="0" dirty="0">
                          <a:ln>
                            <a:noFill/>
                          </a:ln>
                          <a:solidFill>
                            <a:srgbClr val="000000"/>
                          </a:solidFill>
                          <a:effectLst/>
                          <a:latin typeface="Arial"/>
                          <a:ea typeface="Times New Roman" charset="0"/>
                          <a:cs typeface="Arial"/>
                        </a:rPr>
                        <a:t>      round ((r2 – r1)/4)</a:t>
                      </a:r>
                    </a:p>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If rounded result = 0 then </a:t>
                      </a:r>
                    </a:p>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err="1">
                          <a:ln>
                            <a:noFill/>
                          </a:ln>
                          <a:solidFill>
                            <a:srgbClr val="000000"/>
                          </a:solidFill>
                          <a:effectLst/>
                          <a:latin typeface="Arial"/>
                          <a:ea typeface="Times New Roman" charset="0"/>
                          <a:cs typeface="Arial"/>
                        </a:rPr>
                        <a:t>CompDose</a:t>
                      </a:r>
                      <a:r>
                        <a:rPr kumimoji="0" lang="en-GB" sz="1600" b="0" i="0" u="none" strike="noStrike" cap="none" normalizeH="0" baseline="0" dirty="0">
                          <a:ln>
                            <a:noFill/>
                          </a:ln>
                          <a:solidFill>
                            <a:srgbClr val="000000"/>
                          </a:solidFill>
                          <a:effectLst/>
                          <a:latin typeface="Arial"/>
                          <a:ea typeface="Times New Roman" charset="0"/>
                          <a:cs typeface="Arial"/>
                        </a:rPr>
                        <a:t> = </a:t>
                      </a:r>
                      <a:r>
                        <a:rPr kumimoji="0" lang="en-GB" sz="1600" b="0" i="0" u="none" strike="noStrike" cap="none" normalizeH="0" baseline="0" dirty="0" err="1">
                          <a:ln>
                            <a:noFill/>
                          </a:ln>
                          <a:solidFill>
                            <a:srgbClr val="000000"/>
                          </a:solidFill>
                          <a:effectLst/>
                          <a:latin typeface="Arial"/>
                          <a:ea typeface="Times New Roman" charset="0"/>
                          <a:cs typeface="Arial"/>
                        </a:rPr>
                        <a:t>MinimumDose</a:t>
                      </a:r>
                      <a:endParaRPr kumimoji="0" lang="en-GB" sz="1600" b="0" i="0" u="none" strike="noStrike" cap="none" normalizeH="0" baseline="0" dirty="0">
                        <a:ln>
                          <a:noFill/>
                        </a:ln>
                        <a:solidFill>
                          <a:srgbClr val="000000"/>
                        </a:solidFill>
                        <a:effectLst/>
                        <a:latin typeface="Arial"/>
                        <a:ea typeface="Times New Roman" charset="0"/>
                        <a:cs typeface="Arial"/>
                      </a:endParaRP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4"/>
                  </a:ext>
                </a:extLst>
              </a:tr>
            </a:tbl>
          </a:graphicData>
        </a:graphic>
      </p:graphicFrame>
      <p:sp>
        <p:nvSpPr>
          <p:cNvPr id="5" name="Slide Number Placeholder 4"/>
          <p:cNvSpPr>
            <a:spLocks noGrp="1"/>
          </p:cNvSpPr>
          <p:nvPr>
            <p:ph type="sldNum" sz="quarter" idx="12"/>
          </p:nvPr>
        </p:nvSpPr>
        <p:spPr/>
        <p:txBody>
          <a:bodyPr/>
          <a:lstStyle/>
          <a:p>
            <a:pPr>
              <a:defRPr/>
            </a:pPr>
            <a:fld id="{825F70CE-84E9-D04C-9B15-10C693AA0F2A}" type="slidenum">
              <a:rPr lang="en-US" smtClean="0"/>
              <a:pPr>
                <a:defRPr/>
              </a:pPr>
              <a:t>45</a:t>
            </a:fld>
            <a:endParaRPr lang="en-US"/>
          </a:p>
        </p:txBody>
      </p:sp>
      <p:sp>
        <p:nvSpPr>
          <p:cNvPr id="6" name="Footer Placeholder 5"/>
          <p:cNvSpPr>
            <a:spLocks noGrp="1"/>
          </p:cNvSpPr>
          <p:nvPr>
            <p:ph type="ftr" sz="quarter" idx="11"/>
          </p:nvPr>
        </p:nvSpPr>
        <p:spPr/>
        <p:txBody>
          <a:bodyPr/>
          <a:lstStyle/>
          <a:p>
            <a:pPr>
              <a:defRPr/>
            </a:pPr>
            <a:r>
              <a:rPr lang="en-US"/>
              <a:t>Chapter 4 Requirements engineering</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GB" dirty="0"/>
              <a:t>Requirements engineering processes</a:t>
            </a:r>
          </a:p>
        </p:txBody>
      </p:sp>
      <p:sp>
        <p:nvSpPr>
          <p:cNvPr id="44035" name="Rectangle 3"/>
          <p:cNvSpPr>
            <a:spLocks noGrp="1" noChangeArrowheads="1"/>
          </p:cNvSpPr>
          <p:nvPr>
            <p:ph type="body" idx="1"/>
          </p:nvPr>
        </p:nvSpPr>
        <p:spPr/>
        <p:txBody>
          <a:bodyPr/>
          <a:lstStyle/>
          <a:p>
            <a:pPr>
              <a:lnSpc>
                <a:spcPct val="90000"/>
              </a:lnSpc>
            </a:pPr>
            <a:r>
              <a:rPr lang="en-GB" dirty="0"/>
              <a:t>The processes used for RE vary widely depending on the application domain, the people involved and the organisation developing the requirements.</a:t>
            </a:r>
          </a:p>
          <a:p>
            <a:pPr>
              <a:lnSpc>
                <a:spcPct val="90000"/>
              </a:lnSpc>
            </a:pPr>
            <a:r>
              <a:rPr lang="en-GB" dirty="0"/>
              <a:t>However, there are a number of generic activities common to all processes</a:t>
            </a:r>
          </a:p>
          <a:p>
            <a:pPr lvl="1">
              <a:lnSpc>
                <a:spcPct val="90000"/>
              </a:lnSpc>
            </a:pPr>
            <a:r>
              <a:rPr lang="en-GB" dirty="0">
                <a:solidFill>
                  <a:srgbClr val="FF0000"/>
                </a:solidFill>
              </a:rPr>
              <a:t>Requirements elicitation;</a:t>
            </a:r>
          </a:p>
          <a:p>
            <a:pPr lvl="1">
              <a:lnSpc>
                <a:spcPct val="90000"/>
              </a:lnSpc>
            </a:pPr>
            <a:r>
              <a:rPr lang="en-GB" dirty="0">
                <a:solidFill>
                  <a:srgbClr val="FF0000"/>
                </a:solidFill>
              </a:rPr>
              <a:t>Requirements analysis;</a:t>
            </a:r>
          </a:p>
          <a:p>
            <a:pPr lvl="1">
              <a:lnSpc>
                <a:spcPct val="90000"/>
              </a:lnSpc>
            </a:pPr>
            <a:r>
              <a:rPr lang="en-GB" dirty="0">
                <a:solidFill>
                  <a:srgbClr val="FF0000"/>
                </a:solidFill>
              </a:rPr>
              <a:t>Requirements validation;</a:t>
            </a:r>
          </a:p>
          <a:p>
            <a:pPr lvl="1">
              <a:lnSpc>
                <a:spcPct val="90000"/>
              </a:lnSpc>
            </a:pPr>
            <a:r>
              <a:rPr lang="en-GB" dirty="0">
                <a:solidFill>
                  <a:srgbClr val="FF0000"/>
                </a:solidFill>
              </a:rPr>
              <a:t>Requirements management</a:t>
            </a:r>
            <a:r>
              <a:rPr lang="en-GB" dirty="0"/>
              <a:t>.</a:t>
            </a:r>
          </a:p>
          <a:p>
            <a:pPr>
              <a:lnSpc>
                <a:spcPct val="90000"/>
              </a:lnSpc>
            </a:pPr>
            <a:r>
              <a:rPr lang="en-GB" dirty="0"/>
              <a:t>In practice, RE is an iterative activity in which these processes are interleaved.</a:t>
            </a:r>
          </a:p>
        </p:txBody>
      </p:sp>
      <p:sp>
        <p:nvSpPr>
          <p:cNvPr id="4" name="Slide Number Placeholder 3"/>
          <p:cNvSpPr>
            <a:spLocks noGrp="1"/>
          </p:cNvSpPr>
          <p:nvPr>
            <p:ph type="sldNum" sz="quarter" idx="12"/>
          </p:nvPr>
        </p:nvSpPr>
        <p:spPr/>
        <p:txBody>
          <a:bodyPr/>
          <a:lstStyle/>
          <a:p>
            <a:pPr>
              <a:defRPr/>
            </a:pPr>
            <a:fld id="{825F70CE-84E9-D04C-9B15-10C693AA0F2A}" type="slidenum">
              <a:rPr lang="en-US" smtClean="0"/>
              <a:pPr>
                <a:defRPr/>
              </a:pPr>
              <a:t>46</a:t>
            </a:fld>
            <a:endParaRPr lang="en-US"/>
          </a:p>
        </p:txBody>
      </p:sp>
      <p:sp>
        <p:nvSpPr>
          <p:cNvPr id="5" name="Footer Placeholder 4"/>
          <p:cNvSpPr>
            <a:spLocks noGrp="1"/>
          </p:cNvSpPr>
          <p:nvPr>
            <p:ph type="ftr" sz="quarter" idx="11"/>
          </p:nvPr>
        </p:nvSpPr>
        <p:spPr/>
        <p:txBody>
          <a:bodyPr/>
          <a:lstStyle/>
          <a:p>
            <a:pPr>
              <a:defRPr/>
            </a:pPr>
            <a:r>
              <a:rPr lang="en-US"/>
              <a:t>Chapter 4 Requirements engineering</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pPr eaLnBrk="1" hangingPunct="1"/>
            <a:r>
              <a:rPr lang="en-US" dirty="0"/>
              <a:t>A spiral view of the requirements engineering process</a:t>
            </a:r>
            <a:r>
              <a:rPr lang="en-GB" dirty="0"/>
              <a:t> </a:t>
            </a:r>
            <a:endParaRPr lang="en-US" dirty="0"/>
          </a:p>
        </p:txBody>
      </p:sp>
      <p:pic>
        <p:nvPicPr>
          <p:cNvPr id="4" name="Picture 3" descr="4.12 ReqEngSpiral.eps"/>
          <p:cNvPicPr>
            <a:picLocks noChangeAspect="1"/>
          </p:cNvPicPr>
          <p:nvPr/>
        </p:nvPicPr>
        <mc:AlternateContent xmlns:mc="http://schemas.openxmlformats.org/markup-compatibility/2006">
          <mc:Choice xmlns="" xmlns:mv="urn:schemas-microsoft-com:mac:vml" xmlns:ma="http://schemas.microsoft.com/office/mac/drawingml/2008/main" Requires="ma">
            <p:blipFill>
              <a:blip r:embed="rId2"/>
              <a:stretch>
                <a:fillRect/>
              </a:stretch>
            </p:blipFill>
          </mc:Choice>
          <mc:Fallback>
            <p:blipFill>
              <a:blip r:embed="rId3"/>
              <a:stretch>
                <a:fillRect/>
              </a:stretch>
            </p:blipFill>
          </mc:Fallback>
        </mc:AlternateContent>
        <p:spPr>
          <a:xfrm>
            <a:off x="1974849" y="1417638"/>
            <a:ext cx="5510667" cy="4756150"/>
          </a:xfrm>
          <a:prstGeom prst="rect">
            <a:avLst/>
          </a:prstGeom>
        </p:spPr>
      </p:pic>
      <p:sp>
        <p:nvSpPr>
          <p:cNvPr id="5" name="Slide Number Placeholder 4"/>
          <p:cNvSpPr>
            <a:spLocks noGrp="1"/>
          </p:cNvSpPr>
          <p:nvPr>
            <p:ph type="sldNum" sz="quarter" idx="12"/>
          </p:nvPr>
        </p:nvSpPr>
        <p:spPr/>
        <p:txBody>
          <a:bodyPr/>
          <a:lstStyle/>
          <a:p>
            <a:pPr>
              <a:defRPr/>
            </a:pPr>
            <a:fld id="{825F70CE-84E9-D04C-9B15-10C693AA0F2A}" type="slidenum">
              <a:rPr lang="en-US" smtClean="0"/>
              <a:pPr>
                <a:defRPr/>
              </a:pPr>
              <a:t>47</a:t>
            </a:fld>
            <a:endParaRPr lang="en-US"/>
          </a:p>
        </p:txBody>
      </p:sp>
      <p:sp>
        <p:nvSpPr>
          <p:cNvPr id="6" name="Footer Placeholder 5"/>
          <p:cNvSpPr>
            <a:spLocks noGrp="1"/>
          </p:cNvSpPr>
          <p:nvPr>
            <p:ph type="ftr" sz="quarter" idx="11"/>
          </p:nvPr>
        </p:nvSpPr>
        <p:spPr/>
        <p:txBody>
          <a:bodyPr/>
          <a:lstStyle/>
          <a:p>
            <a:pPr>
              <a:defRPr/>
            </a:pPr>
            <a:r>
              <a:rPr lang="en-US"/>
              <a:t>Chapter 4 Requirements engineering</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noFill/>
          <a:ln/>
        </p:spPr>
        <p:txBody>
          <a:bodyPr lIns="90487" tIns="44450" rIns="90487" bIns="44450"/>
          <a:lstStyle/>
          <a:p>
            <a:r>
              <a:rPr lang="en-GB" dirty="0"/>
              <a:t>Requirements elicitation and analysis</a:t>
            </a:r>
          </a:p>
        </p:txBody>
      </p:sp>
      <p:sp>
        <p:nvSpPr>
          <p:cNvPr id="7171" name="Rectangle 3"/>
          <p:cNvSpPr>
            <a:spLocks noGrp="1" noChangeArrowheads="1"/>
          </p:cNvSpPr>
          <p:nvPr>
            <p:ph type="body" idx="1"/>
          </p:nvPr>
        </p:nvSpPr>
        <p:spPr>
          <a:noFill/>
          <a:ln/>
        </p:spPr>
        <p:txBody>
          <a:bodyPr lIns="90487" tIns="44450" rIns="90487" bIns="44450"/>
          <a:lstStyle/>
          <a:p>
            <a:r>
              <a:rPr lang="en-GB" sz="2400" dirty="0"/>
              <a:t>Sometimes called requirements elicitation or requirements discovery.</a:t>
            </a:r>
          </a:p>
          <a:p>
            <a:r>
              <a:rPr lang="en-GB" sz="2400" dirty="0">
                <a:solidFill>
                  <a:srgbClr val="FF0000"/>
                </a:solidFill>
              </a:rPr>
              <a:t>Involves technical staff working with customers to find out about the application domain, the services that the system should provide and the system’s operational constraints.</a:t>
            </a:r>
          </a:p>
          <a:p>
            <a:r>
              <a:rPr lang="en-GB" sz="2400" dirty="0"/>
              <a:t>May involve end-users, managers, engineers involved in maintenance, domain experts, trade unions, etc. These are called </a:t>
            </a:r>
            <a:r>
              <a:rPr lang="en-GB" sz="2400" i="1" dirty="0"/>
              <a:t>stakeholders.</a:t>
            </a:r>
          </a:p>
        </p:txBody>
      </p:sp>
      <p:sp>
        <p:nvSpPr>
          <p:cNvPr id="4" name="Slide Number Placeholder 3"/>
          <p:cNvSpPr>
            <a:spLocks noGrp="1"/>
          </p:cNvSpPr>
          <p:nvPr>
            <p:ph type="sldNum" sz="quarter" idx="12"/>
          </p:nvPr>
        </p:nvSpPr>
        <p:spPr/>
        <p:txBody>
          <a:bodyPr/>
          <a:lstStyle/>
          <a:p>
            <a:pPr>
              <a:defRPr/>
            </a:pPr>
            <a:fld id="{825F70CE-84E9-D04C-9B15-10C693AA0F2A}" type="slidenum">
              <a:rPr lang="en-US" smtClean="0"/>
              <a:pPr>
                <a:defRPr/>
              </a:pPr>
              <a:t>48</a:t>
            </a:fld>
            <a:endParaRPr lang="en-US"/>
          </a:p>
        </p:txBody>
      </p:sp>
      <p:sp>
        <p:nvSpPr>
          <p:cNvPr id="5" name="Footer Placeholder 4"/>
          <p:cNvSpPr>
            <a:spLocks noGrp="1"/>
          </p:cNvSpPr>
          <p:nvPr>
            <p:ph type="ftr" sz="quarter" idx="11"/>
          </p:nvPr>
        </p:nvSpPr>
        <p:spPr/>
        <p:txBody>
          <a:bodyPr/>
          <a:lstStyle/>
          <a:p>
            <a:pPr>
              <a:defRPr/>
            </a:pPr>
            <a:r>
              <a:rPr lang="en-US"/>
              <a:t>Chapter 4 Requirements engineering</a:t>
            </a:r>
          </a:p>
        </p:txBody>
      </p:sp>
    </p:spTree>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81000" y="266700"/>
            <a:ext cx="8458200" cy="1104900"/>
          </a:xfrm>
          <a:noFill/>
          <a:ln/>
        </p:spPr>
        <p:txBody>
          <a:bodyPr lIns="90487" tIns="44450" rIns="90487" bIns="44450"/>
          <a:lstStyle/>
          <a:p>
            <a:r>
              <a:rPr lang="en-GB"/>
              <a:t>Problems of requirements analysis</a:t>
            </a:r>
          </a:p>
        </p:txBody>
      </p:sp>
      <p:sp>
        <p:nvSpPr>
          <p:cNvPr id="8195" name="Rectangle 3"/>
          <p:cNvSpPr>
            <a:spLocks noGrp="1" noChangeArrowheads="1"/>
          </p:cNvSpPr>
          <p:nvPr>
            <p:ph type="body" idx="1"/>
          </p:nvPr>
        </p:nvSpPr>
        <p:spPr>
          <a:noFill/>
          <a:ln/>
        </p:spPr>
        <p:txBody>
          <a:bodyPr lIns="90487" tIns="44450" rIns="90487" bIns="44450"/>
          <a:lstStyle/>
          <a:p>
            <a:r>
              <a:rPr lang="en-GB" sz="2400" dirty="0">
                <a:solidFill>
                  <a:srgbClr val="FF0000"/>
                </a:solidFill>
              </a:rPr>
              <a:t>Stakeholders don’t know what they really want.</a:t>
            </a:r>
          </a:p>
          <a:p>
            <a:r>
              <a:rPr lang="en-GB" sz="2400" dirty="0">
                <a:solidFill>
                  <a:srgbClr val="FF0000"/>
                </a:solidFill>
              </a:rPr>
              <a:t>Stakeholders express requirements in their own terms.</a:t>
            </a:r>
          </a:p>
          <a:p>
            <a:r>
              <a:rPr lang="en-GB" sz="2400" dirty="0">
                <a:solidFill>
                  <a:srgbClr val="FF0000"/>
                </a:solidFill>
              </a:rPr>
              <a:t>Different stakeholders may have conflicting requirements.</a:t>
            </a:r>
          </a:p>
          <a:p>
            <a:r>
              <a:rPr lang="en-GB" sz="2400" dirty="0"/>
              <a:t>Organisational and political factors may influence the system requirements.</a:t>
            </a:r>
          </a:p>
          <a:p>
            <a:r>
              <a:rPr lang="en-GB" sz="2400" dirty="0"/>
              <a:t>The requirements change during the analysis process. New stakeholders may emerge and the business environment may change.</a:t>
            </a:r>
          </a:p>
        </p:txBody>
      </p:sp>
      <p:sp>
        <p:nvSpPr>
          <p:cNvPr id="4" name="Slide Number Placeholder 3"/>
          <p:cNvSpPr>
            <a:spLocks noGrp="1"/>
          </p:cNvSpPr>
          <p:nvPr>
            <p:ph type="sldNum" sz="quarter" idx="12"/>
          </p:nvPr>
        </p:nvSpPr>
        <p:spPr/>
        <p:txBody>
          <a:bodyPr/>
          <a:lstStyle/>
          <a:p>
            <a:pPr>
              <a:defRPr/>
            </a:pPr>
            <a:fld id="{825F70CE-84E9-D04C-9B15-10C693AA0F2A}" type="slidenum">
              <a:rPr lang="en-US" smtClean="0"/>
              <a:pPr>
                <a:defRPr/>
              </a:pPr>
              <a:t>49</a:t>
            </a:fld>
            <a:endParaRPr lang="en-US"/>
          </a:p>
        </p:txBody>
      </p:sp>
      <p:sp>
        <p:nvSpPr>
          <p:cNvPr id="5" name="Footer Placeholder 4"/>
          <p:cNvSpPr>
            <a:spLocks noGrp="1"/>
          </p:cNvSpPr>
          <p:nvPr>
            <p:ph type="ftr" sz="quarter" idx="11"/>
          </p:nvPr>
        </p:nvSpPr>
        <p:spPr/>
        <p:txBody>
          <a:bodyPr/>
          <a:lstStyle/>
          <a:p>
            <a:pPr>
              <a:defRPr/>
            </a:pPr>
            <a:r>
              <a:rPr lang="en-US"/>
              <a:t>Chapter 4 Requirements engineering</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GB"/>
              <a:t>Requirements abstraction (Davis)</a:t>
            </a:r>
          </a:p>
        </p:txBody>
      </p:sp>
      <p:sp>
        <p:nvSpPr>
          <p:cNvPr id="6" name="Rectangle 5"/>
          <p:cNvSpPr/>
          <p:nvPr/>
        </p:nvSpPr>
        <p:spPr>
          <a:xfrm>
            <a:off x="457200" y="1951673"/>
            <a:ext cx="8305800" cy="2862322"/>
          </a:xfrm>
          <a:prstGeom prst="rect">
            <a:avLst/>
          </a:prstGeom>
        </p:spPr>
        <p:txBody>
          <a:bodyPr wrap="square">
            <a:spAutoFit/>
          </a:bodyPr>
          <a:lstStyle/>
          <a:p>
            <a:r>
              <a:rPr lang="en-US" sz="2000" dirty="0">
                <a:solidFill>
                  <a:srgbClr val="000000"/>
                </a:solidFill>
                <a:latin typeface="Arial"/>
                <a:ea typeface="Times New Roman"/>
                <a:cs typeface="Arial"/>
              </a:rPr>
              <a:t>“If a company wishes to let a contract for a large software development project, it must define its needs in a sufficiently abstract way that a solution is not pre-defined. The requirements must be written so that several contractors can bid for the contract, offering, perhaps, different ways of meeting the client organization’s needs. Once a contract has been awarded, the contractor must write a system definition for the client in more detail so that the client understands and can validate what the software will do. Both of these documents may be called the requirements document for the system.”</a:t>
            </a:r>
            <a:endParaRPr lang="en-US" sz="2000" dirty="0">
              <a:latin typeface="Arial"/>
              <a:cs typeface="Arial"/>
            </a:endParaRPr>
          </a:p>
        </p:txBody>
      </p:sp>
      <p:sp>
        <p:nvSpPr>
          <p:cNvPr id="7" name="Slide Number Placeholder 6"/>
          <p:cNvSpPr>
            <a:spLocks noGrp="1"/>
          </p:cNvSpPr>
          <p:nvPr>
            <p:ph type="sldNum" sz="quarter" idx="12"/>
          </p:nvPr>
        </p:nvSpPr>
        <p:spPr/>
        <p:txBody>
          <a:bodyPr/>
          <a:lstStyle/>
          <a:p>
            <a:pPr>
              <a:defRPr/>
            </a:pPr>
            <a:fld id="{825F70CE-84E9-D04C-9B15-10C693AA0F2A}" type="slidenum">
              <a:rPr lang="en-US" smtClean="0"/>
              <a:pPr>
                <a:defRPr/>
              </a:pPr>
              <a:t>5</a:t>
            </a:fld>
            <a:endParaRPr lang="en-US"/>
          </a:p>
        </p:txBody>
      </p:sp>
      <p:sp>
        <p:nvSpPr>
          <p:cNvPr id="8" name="Footer Placeholder 7"/>
          <p:cNvSpPr>
            <a:spLocks noGrp="1"/>
          </p:cNvSpPr>
          <p:nvPr>
            <p:ph type="ftr" sz="quarter" idx="11"/>
          </p:nvPr>
        </p:nvSpPr>
        <p:spPr/>
        <p:txBody>
          <a:bodyPr/>
          <a:lstStyle/>
          <a:p>
            <a:pPr>
              <a:defRPr/>
            </a:pPr>
            <a:r>
              <a:rPr lang="en-US"/>
              <a:t>Chapter 4 Requirements engineering</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Requirements elicitation and analysis</a:t>
            </a:r>
          </a:p>
        </p:txBody>
      </p:sp>
      <p:sp>
        <p:nvSpPr>
          <p:cNvPr id="3" name="Content Placeholder 2"/>
          <p:cNvSpPr>
            <a:spLocks noGrp="1"/>
          </p:cNvSpPr>
          <p:nvPr>
            <p:ph idx="1"/>
          </p:nvPr>
        </p:nvSpPr>
        <p:spPr/>
        <p:txBody>
          <a:bodyPr/>
          <a:lstStyle/>
          <a:p>
            <a:r>
              <a:rPr lang="en-US" dirty="0"/>
              <a:t>Software engineers work with a range of system stakeholders to find out about the application domain, the services that the system should provide, the required system performance, hardware constraints, other systems, etc.</a:t>
            </a:r>
          </a:p>
          <a:p>
            <a:r>
              <a:rPr lang="en-US" dirty="0"/>
              <a:t>Stages include:</a:t>
            </a:r>
          </a:p>
          <a:p>
            <a:pPr lvl="1"/>
            <a:r>
              <a:rPr lang="en-US" dirty="0"/>
              <a:t>Requirements discovery,</a:t>
            </a:r>
          </a:p>
          <a:p>
            <a:pPr lvl="1"/>
            <a:r>
              <a:rPr lang="en-US" dirty="0"/>
              <a:t>Requirements classification and organization,</a:t>
            </a:r>
          </a:p>
          <a:p>
            <a:pPr lvl="1"/>
            <a:r>
              <a:rPr lang="en-US" dirty="0"/>
              <a:t>Requirements prioritization and negotiation,</a:t>
            </a:r>
          </a:p>
          <a:p>
            <a:pPr lvl="1"/>
            <a:r>
              <a:rPr lang="en-US" dirty="0"/>
              <a:t>Requirements specification.</a:t>
            </a:r>
          </a:p>
          <a:p>
            <a:endParaRPr lang="en-US" dirty="0"/>
          </a:p>
        </p:txBody>
      </p:sp>
      <p:sp>
        <p:nvSpPr>
          <p:cNvPr id="4" name="Footer Placeholder 3"/>
          <p:cNvSpPr>
            <a:spLocks noGrp="1"/>
          </p:cNvSpPr>
          <p:nvPr>
            <p:ph type="ftr" sz="quarter" idx="11"/>
          </p:nvPr>
        </p:nvSpPr>
        <p:spPr/>
        <p:txBody>
          <a:bodyPr/>
          <a:lstStyle/>
          <a:p>
            <a:pPr>
              <a:defRPr/>
            </a:pPr>
            <a:r>
              <a:rPr lang="en-US"/>
              <a:t>Chapter 4 Requirements engineering</a:t>
            </a:r>
          </a:p>
        </p:txBody>
      </p:sp>
      <p:sp>
        <p:nvSpPr>
          <p:cNvPr id="5" name="Slide Number Placeholder 4"/>
          <p:cNvSpPr>
            <a:spLocks noGrp="1"/>
          </p:cNvSpPr>
          <p:nvPr>
            <p:ph type="sldNum" sz="quarter" idx="12"/>
          </p:nvPr>
        </p:nvSpPr>
        <p:spPr/>
        <p:txBody>
          <a:bodyPr/>
          <a:lstStyle/>
          <a:p>
            <a:pPr>
              <a:defRPr/>
            </a:pPr>
            <a:fld id="{825F70CE-84E9-D04C-9B15-10C693AA0F2A}" type="slidenum">
              <a:rPr lang="en-US" smtClean="0"/>
              <a:pPr>
                <a:defRPr/>
              </a:pPr>
              <a:t>50</a:t>
            </a:fld>
            <a:endParaRPr 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pPr eaLnBrk="1" hangingPunct="1"/>
            <a:r>
              <a:rPr lang="en-US" dirty="0"/>
              <a:t>The</a:t>
            </a:r>
            <a:r>
              <a:rPr lang="en-US" b="1" dirty="0"/>
              <a:t> </a:t>
            </a:r>
            <a:r>
              <a:rPr lang="en-US" dirty="0"/>
              <a:t>requirements elicitation and analysis process</a:t>
            </a:r>
            <a:r>
              <a:rPr lang="en-GB" dirty="0"/>
              <a:t> </a:t>
            </a:r>
            <a:endParaRPr lang="en-US" dirty="0"/>
          </a:p>
        </p:txBody>
      </p:sp>
      <p:pic>
        <p:nvPicPr>
          <p:cNvPr id="4" name="Picture 3" descr="4.13 RequirementsElicitation.eps"/>
          <p:cNvPicPr>
            <a:picLocks noChangeAspect="1"/>
          </p:cNvPicPr>
          <p:nvPr/>
        </p:nvPicPr>
        <mc:AlternateContent xmlns:mc="http://schemas.openxmlformats.org/markup-compatibility/2006">
          <mc:Choice xmlns="" xmlns:mv="urn:schemas-microsoft-com:mac:vml" xmlns:ma="http://schemas.microsoft.com/office/mac/drawingml/2008/main" Requires="ma">
            <p:blipFill>
              <a:blip r:embed="rId2"/>
              <a:stretch>
                <a:fillRect/>
              </a:stretch>
            </p:blipFill>
          </mc:Choice>
          <mc:Fallback>
            <p:blipFill>
              <a:blip r:embed="rId3"/>
              <a:stretch>
                <a:fillRect/>
              </a:stretch>
            </p:blipFill>
          </mc:Fallback>
        </mc:AlternateContent>
        <p:spPr>
          <a:xfrm>
            <a:off x="1752600" y="1752600"/>
            <a:ext cx="4881613" cy="3206750"/>
          </a:xfrm>
          <a:prstGeom prst="rect">
            <a:avLst/>
          </a:prstGeom>
        </p:spPr>
      </p:pic>
      <p:sp>
        <p:nvSpPr>
          <p:cNvPr id="5" name="Slide Number Placeholder 4"/>
          <p:cNvSpPr>
            <a:spLocks noGrp="1"/>
          </p:cNvSpPr>
          <p:nvPr>
            <p:ph type="sldNum" sz="quarter" idx="12"/>
          </p:nvPr>
        </p:nvSpPr>
        <p:spPr/>
        <p:txBody>
          <a:bodyPr/>
          <a:lstStyle/>
          <a:p>
            <a:pPr>
              <a:defRPr/>
            </a:pPr>
            <a:fld id="{825F70CE-84E9-D04C-9B15-10C693AA0F2A}" type="slidenum">
              <a:rPr lang="en-US" smtClean="0"/>
              <a:pPr>
                <a:defRPr/>
              </a:pPr>
              <a:t>51</a:t>
            </a:fld>
            <a:endParaRPr lang="en-US"/>
          </a:p>
        </p:txBody>
      </p:sp>
      <p:sp>
        <p:nvSpPr>
          <p:cNvPr id="6" name="Footer Placeholder 5"/>
          <p:cNvSpPr>
            <a:spLocks noGrp="1"/>
          </p:cNvSpPr>
          <p:nvPr>
            <p:ph type="ftr" sz="quarter" idx="11"/>
          </p:nvPr>
        </p:nvSpPr>
        <p:spPr/>
        <p:txBody>
          <a:bodyPr/>
          <a:lstStyle/>
          <a:p>
            <a:pPr>
              <a:defRPr/>
            </a:pPr>
            <a:r>
              <a:rPr lang="en-US"/>
              <a:t>Chapter 4 Requirements engineering</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noFill/>
          <a:ln/>
        </p:spPr>
        <p:txBody>
          <a:bodyPr lIns="90487" tIns="44450" rIns="90487" bIns="44450"/>
          <a:lstStyle/>
          <a:p>
            <a:r>
              <a:rPr lang="en-GB"/>
              <a:t>Process activities</a:t>
            </a:r>
          </a:p>
        </p:txBody>
      </p:sp>
      <p:sp>
        <p:nvSpPr>
          <p:cNvPr id="10243" name="Rectangle 3"/>
          <p:cNvSpPr>
            <a:spLocks noGrp="1" noChangeArrowheads="1"/>
          </p:cNvSpPr>
          <p:nvPr>
            <p:ph type="body" idx="1"/>
          </p:nvPr>
        </p:nvSpPr>
        <p:spPr>
          <a:noFill/>
          <a:ln/>
        </p:spPr>
        <p:txBody>
          <a:bodyPr lIns="90487" tIns="44450" rIns="90487" bIns="44450"/>
          <a:lstStyle/>
          <a:p>
            <a:pPr>
              <a:lnSpc>
                <a:spcPct val="90000"/>
              </a:lnSpc>
            </a:pPr>
            <a:r>
              <a:rPr lang="en-GB" sz="2400" dirty="0">
                <a:solidFill>
                  <a:srgbClr val="FF0000"/>
                </a:solidFill>
              </a:rPr>
              <a:t>Requirements discovery</a:t>
            </a:r>
          </a:p>
          <a:p>
            <a:pPr lvl="1">
              <a:lnSpc>
                <a:spcPct val="90000"/>
              </a:lnSpc>
            </a:pPr>
            <a:r>
              <a:rPr lang="en-GB" sz="2000" dirty="0">
                <a:solidFill>
                  <a:srgbClr val="FF0000"/>
                </a:solidFill>
              </a:rPr>
              <a:t>Interacting with stakeholders to discover their requirements. Domain requirements are also discovered at this stage.</a:t>
            </a:r>
          </a:p>
          <a:p>
            <a:pPr>
              <a:lnSpc>
                <a:spcPct val="90000"/>
              </a:lnSpc>
            </a:pPr>
            <a:r>
              <a:rPr lang="en-GB" sz="2400" dirty="0">
                <a:solidFill>
                  <a:srgbClr val="FF0000"/>
                </a:solidFill>
              </a:rPr>
              <a:t>Requirements classification and organisation</a:t>
            </a:r>
          </a:p>
          <a:p>
            <a:pPr lvl="1">
              <a:lnSpc>
                <a:spcPct val="90000"/>
              </a:lnSpc>
            </a:pPr>
            <a:r>
              <a:rPr lang="en-GB" sz="2000" dirty="0">
                <a:solidFill>
                  <a:srgbClr val="FF0000"/>
                </a:solidFill>
              </a:rPr>
              <a:t>Groups related requirements and organises them into coherent clusters.</a:t>
            </a:r>
          </a:p>
          <a:p>
            <a:pPr>
              <a:lnSpc>
                <a:spcPct val="90000"/>
              </a:lnSpc>
            </a:pPr>
            <a:r>
              <a:rPr lang="en-GB" sz="2400" dirty="0">
                <a:solidFill>
                  <a:srgbClr val="FF0000"/>
                </a:solidFill>
              </a:rPr>
              <a:t>Prioritisation and negotiation</a:t>
            </a:r>
          </a:p>
          <a:p>
            <a:pPr lvl="1">
              <a:lnSpc>
                <a:spcPct val="90000"/>
              </a:lnSpc>
            </a:pPr>
            <a:r>
              <a:rPr lang="en-GB" sz="2000" dirty="0">
                <a:solidFill>
                  <a:srgbClr val="FF0000"/>
                </a:solidFill>
              </a:rPr>
              <a:t>Prioritising requirements and resolving requirements conflicts.</a:t>
            </a:r>
          </a:p>
          <a:p>
            <a:pPr>
              <a:lnSpc>
                <a:spcPct val="90000"/>
              </a:lnSpc>
            </a:pPr>
            <a:r>
              <a:rPr lang="en-GB" sz="2400" dirty="0">
                <a:solidFill>
                  <a:srgbClr val="FF0000"/>
                </a:solidFill>
              </a:rPr>
              <a:t>Requirements specification</a:t>
            </a:r>
          </a:p>
          <a:p>
            <a:pPr lvl="1">
              <a:lnSpc>
                <a:spcPct val="90000"/>
              </a:lnSpc>
            </a:pPr>
            <a:r>
              <a:rPr lang="en-GB" sz="2000" dirty="0">
                <a:solidFill>
                  <a:srgbClr val="FF0000"/>
                </a:solidFill>
              </a:rPr>
              <a:t>Requirements are documented and input into the next round of the spiral.</a:t>
            </a:r>
          </a:p>
        </p:txBody>
      </p:sp>
    </p:spTree>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81000" y="266700"/>
            <a:ext cx="8458200" cy="1104900"/>
          </a:xfrm>
          <a:noFill/>
          <a:ln/>
        </p:spPr>
        <p:txBody>
          <a:bodyPr lIns="90487" tIns="44450" rIns="90487" bIns="44450"/>
          <a:lstStyle/>
          <a:p>
            <a:r>
              <a:rPr lang="en-GB" dirty="0"/>
              <a:t>Problems of requirements elicitation</a:t>
            </a:r>
          </a:p>
        </p:txBody>
      </p:sp>
      <p:sp>
        <p:nvSpPr>
          <p:cNvPr id="8195" name="Rectangle 3"/>
          <p:cNvSpPr>
            <a:spLocks noGrp="1" noChangeArrowheads="1"/>
          </p:cNvSpPr>
          <p:nvPr>
            <p:ph type="body" idx="1"/>
          </p:nvPr>
        </p:nvSpPr>
        <p:spPr>
          <a:noFill/>
          <a:ln/>
        </p:spPr>
        <p:txBody>
          <a:bodyPr lIns="90487" tIns="44450" rIns="90487" bIns="44450"/>
          <a:lstStyle/>
          <a:p>
            <a:r>
              <a:rPr lang="en-GB" sz="2400"/>
              <a:t>Stakeholders don’t know what they really want.</a:t>
            </a:r>
          </a:p>
          <a:p>
            <a:r>
              <a:rPr lang="en-GB" sz="2400"/>
              <a:t>Stakeholders express requirements in their own terms.</a:t>
            </a:r>
          </a:p>
          <a:p>
            <a:r>
              <a:rPr lang="en-GB" sz="2400"/>
              <a:t>Different stakeholders may have conflicting requirements.</a:t>
            </a:r>
          </a:p>
          <a:p>
            <a:r>
              <a:rPr lang="en-GB" sz="2400"/>
              <a:t>Organisational and political factors may influence the system requirements.</a:t>
            </a:r>
          </a:p>
          <a:p>
            <a:r>
              <a:rPr lang="en-GB" sz="2400"/>
              <a:t>The requirements change during the analysis process. New stakeholders may emerge and the business environment change.</a:t>
            </a:r>
          </a:p>
        </p:txBody>
      </p:sp>
    </p:spTree>
  </p:cSld>
  <p:clrMapOvr>
    <a:masterClrMapping/>
  </p:clrMapOv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points</a:t>
            </a:r>
          </a:p>
        </p:txBody>
      </p:sp>
      <p:sp>
        <p:nvSpPr>
          <p:cNvPr id="3" name="Content Placeholder 2"/>
          <p:cNvSpPr>
            <a:spLocks noGrp="1"/>
          </p:cNvSpPr>
          <p:nvPr>
            <p:ph idx="1"/>
          </p:nvPr>
        </p:nvSpPr>
        <p:spPr>
          <a:xfrm>
            <a:off x="457200" y="1600200"/>
            <a:ext cx="8382000" cy="4525963"/>
          </a:xfrm>
        </p:spPr>
        <p:txBody>
          <a:bodyPr/>
          <a:lstStyle/>
          <a:p>
            <a:r>
              <a:rPr lang="en-US" dirty="0"/>
              <a:t>The software requirements document is an agreed statement of the system requirements. It should be organized so that both system customers and software developers can use it.</a:t>
            </a:r>
            <a:endParaRPr lang="en-GB" dirty="0"/>
          </a:p>
          <a:p>
            <a:r>
              <a:rPr lang="en-US" dirty="0"/>
              <a:t>The requirements engineering process is an iterative process including requirements elicitation, specification and validation.</a:t>
            </a:r>
            <a:endParaRPr lang="en-GB" dirty="0"/>
          </a:p>
          <a:p>
            <a:r>
              <a:rPr lang="en-US" dirty="0"/>
              <a:t>Requirements elicitation and analysis is an iterative process that can be represented as a spiral of activities – requirements discovery, requirements classification and organization, requirements negotiation and requirements documentation.</a:t>
            </a:r>
            <a:r>
              <a:rPr lang="en-GB" dirty="0"/>
              <a:t> </a:t>
            </a:r>
            <a:endParaRPr lang="en-US" dirty="0"/>
          </a:p>
        </p:txBody>
      </p:sp>
      <p:sp>
        <p:nvSpPr>
          <p:cNvPr id="4" name="Footer Placeholder 3"/>
          <p:cNvSpPr>
            <a:spLocks noGrp="1"/>
          </p:cNvSpPr>
          <p:nvPr>
            <p:ph type="ftr" sz="quarter" idx="11"/>
          </p:nvPr>
        </p:nvSpPr>
        <p:spPr/>
        <p:txBody>
          <a:bodyPr/>
          <a:lstStyle/>
          <a:p>
            <a:pPr>
              <a:defRPr/>
            </a:pPr>
            <a:r>
              <a:rPr lang="en-US"/>
              <a:t>Chapter 4 Requirements engineering</a:t>
            </a:r>
          </a:p>
        </p:txBody>
      </p:sp>
      <p:sp>
        <p:nvSpPr>
          <p:cNvPr id="5" name="Slide Number Placeholder 4"/>
          <p:cNvSpPr>
            <a:spLocks noGrp="1"/>
          </p:cNvSpPr>
          <p:nvPr>
            <p:ph type="sldNum" sz="quarter" idx="12"/>
          </p:nvPr>
        </p:nvSpPr>
        <p:spPr/>
        <p:txBody>
          <a:bodyPr/>
          <a:lstStyle/>
          <a:p>
            <a:pPr>
              <a:defRPr/>
            </a:pPr>
            <a:fld id="{825F70CE-84E9-D04C-9B15-10C693AA0F2A}" type="slidenum">
              <a:rPr lang="en-US" smtClean="0"/>
              <a:pPr>
                <a:defRPr/>
              </a:pPr>
              <a:t>54</a:t>
            </a:fld>
            <a:endParaRPr lang="en-US"/>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ctrTitle"/>
          </p:nvPr>
        </p:nvSpPr>
        <p:spPr/>
        <p:txBody>
          <a:bodyPr/>
          <a:lstStyle/>
          <a:p>
            <a:pPr eaLnBrk="1" hangingPunct="1"/>
            <a:r>
              <a:rPr lang="en-US" dirty="0"/>
              <a:t>Chapter 4 – Requirements Engineering</a:t>
            </a:r>
          </a:p>
        </p:txBody>
      </p:sp>
      <p:sp>
        <p:nvSpPr>
          <p:cNvPr id="3" name="Subtitle 2"/>
          <p:cNvSpPr>
            <a:spLocks noGrp="1"/>
          </p:cNvSpPr>
          <p:nvPr>
            <p:ph type="subTitle" idx="1"/>
          </p:nvPr>
        </p:nvSpPr>
        <p:spPr/>
        <p:txBody>
          <a:bodyPr/>
          <a:lstStyle/>
          <a:p>
            <a:pPr eaLnBrk="1" fontAlgn="auto" hangingPunct="1">
              <a:spcAft>
                <a:spcPts val="0"/>
              </a:spcAft>
              <a:buFont typeface="Arial"/>
              <a:buNone/>
              <a:defRPr/>
            </a:pPr>
            <a:r>
              <a:rPr lang="en-US" dirty="0">
                <a:ea typeface="+mn-ea"/>
                <a:cs typeface="+mn-cs"/>
              </a:rPr>
              <a:t>Lecture 3</a:t>
            </a:r>
          </a:p>
        </p:txBody>
      </p:sp>
      <p:sp>
        <p:nvSpPr>
          <p:cNvPr id="4" name="Slide Number Placeholder 3"/>
          <p:cNvSpPr>
            <a:spLocks noGrp="1"/>
          </p:cNvSpPr>
          <p:nvPr>
            <p:ph type="sldNum" sz="quarter" idx="12"/>
          </p:nvPr>
        </p:nvSpPr>
        <p:spPr/>
        <p:txBody>
          <a:bodyPr/>
          <a:lstStyle/>
          <a:p>
            <a:pPr>
              <a:defRPr/>
            </a:pPr>
            <a:fld id="{B0C4763A-EFD4-7742-8F31-9C2F9300C28A}" type="slidenum">
              <a:rPr lang="en-US" smtClean="0"/>
              <a:pPr>
                <a:defRPr/>
              </a:pPr>
              <a:t>55</a:t>
            </a:fld>
            <a:endParaRPr lang="en-US"/>
          </a:p>
        </p:txBody>
      </p:sp>
      <p:sp>
        <p:nvSpPr>
          <p:cNvPr id="5" name="Footer Placeholder 4"/>
          <p:cNvSpPr>
            <a:spLocks noGrp="1"/>
          </p:cNvSpPr>
          <p:nvPr>
            <p:ph type="ftr" sz="quarter" idx="11"/>
          </p:nvPr>
        </p:nvSpPr>
        <p:spPr/>
        <p:txBody>
          <a:bodyPr/>
          <a:lstStyle/>
          <a:p>
            <a:pPr>
              <a:defRPr/>
            </a:pPr>
            <a:r>
              <a:rPr lang="en-US"/>
              <a:t>Chapter 4 Requirements engineering</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Requirements discovery</a:t>
            </a:r>
          </a:p>
        </p:txBody>
      </p:sp>
      <p:sp>
        <p:nvSpPr>
          <p:cNvPr id="3" name="Content Placeholder 2"/>
          <p:cNvSpPr>
            <a:spLocks noGrp="1"/>
          </p:cNvSpPr>
          <p:nvPr>
            <p:ph idx="1"/>
          </p:nvPr>
        </p:nvSpPr>
        <p:spPr/>
        <p:txBody>
          <a:bodyPr/>
          <a:lstStyle/>
          <a:p>
            <a:r>
              <a:rPr lang="en-US" dirty="0"/>
              <a:t>The process of gathering information about the required and existing systems and distilling the user and system requirements from this information.</a:t>
            </a:r>
          </a:p>
          <a:p>
            <a:r>
              <a:rPr lang="en-US" dirty="0"/>
              <a:t>Interaction is with system stakeholders from managers to external regulators.</a:t>
            </a:r>
          </a:p>
          <a:p>
            <a:r>
              <a:rPr lang="en-US" dirty="0"/>
              <a:t>Systems normally have a range of stakeholders.</a:t>
            </a:r>
          </a:p>
        </p:txBody>
      </p:sp>
      <p:sp>
        <p:nvSpPr>
          <p:cNvPr id="4" name="Footer Placeholder 3"/>
          <p:cNvSpPr>
            <a:spLocks noGrp="1"/>
          </p:cNvSpPr>
          <p:nvPr>
            <p:ph type="ftr" sz="quarter" idx="11"/>
          </p:nvPr>
        </p:nvSpPr>
        <p:spPr/>
        <p:txBody>
          <a:bodyPr/>
          <a:lstStyle/>
          <a:p>
            <a:pPr>
              <a:defRPr/>
            </a:pPr>
            <a:r>
              <a:rPr lang="en-US"/>
              <a:t>Chapter 4 Requirements engineering</a:t>
            </a:r>
          </a:p>
        </p:txBody>
      </p:sp>
      <p:sp>
        <p:nvSpPr>
          <p:cNvPr id="5" name="Slide Number Placeholder 4"/>
          <p:cNvSpPr>
            <a:spLocks noGrp="1"/>
          </p:cNvSpPr>
          <p:nvPr>
            <p:ph type="sldNum" sz="quarter" idx="12"/>
          </p:nvPr>
        </p:nvSpPr>
        <p:spPr/>
        <p:txBody>
          <a:bodyPr/>
          <a:lstStyle/>
          <a:p>
            <a:pPr>
              <a:defRPr/>
            </a:pPr>
            <a:fld id="{825F70CE-84E9-D04C-9B15-10C693AA0F2A}" type="slidenum">
              <a:rPr lang="en-US" smtClean="0"/>
              <a:pPr>
                <a:defRPr/>
              </a:pPr>
              <a:t>56</a:t>
            </a:fld>
            <a:endParaRPr lang="en-US"/>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Stakeholders in the MHC-PMS</a:t>
            </a:r>
          </a:p>
        </p:txBody>
      </p:sp>
      <p:sp>
        <p:nvSpPr>
          <p:cNvPr id="3" name="Content Placeholder 2"/>
          <p:cNvSpPr>
            <a:spLocks noGrp="1"/>
          </p:cNvSpPr>
          <p:nvPr>
            <p:ph idx="1"/>
          </p:nvPr>
        </p:nvSpPr>
        <p:spPr/>
        <p:txBody>
          <a:bodyPr/>
          <a:lstStyle/>
          <a:p>
            <a:r>
              <a:rPr lang="en-US" dirty="0"/>
              <a:t>Patients</a:t>
            </a:r>
            <a:r>
              <a:rPr lang="en-US" i="1" dirty="0"/>
              <a:t> </a:t>
            </a:r>
            <a:r>
              <a:rPr lang="en-US" dirty="0"/>
              <a:t>whose information is recorded in the system.</a:t>
            </a:r>
            <a:endParaRPr lang="en-GB" dirty="0"/>
          </a:p>
          <a:p>
            <a:r>
              <a:rPr lang="en-US" dirty="0"/>
              <a:t>Doctors</a:t>
            </a:r>
            <a:r>
              <a:rPr lang="en-US" i="1" dirty="0"/>
              <a:t> </a:t>
            </a:r>
            <a:r>
              <a:rPr lang="en-US" dirty="0"/>
              <a:t>who are responsible for assessing and treating patients.</a:t>
            </a:r>
            <a:endParaRPr lang="en-GB" dirty="0"/>
          </a:p>
          <a:p>
            <a:r>
              <a:rPr lang="en-US" dirty="0"/>
              <a:t>Nurses who coordinate the consultations with doctors and administer some treatments.</a:t>
            </a:r>
            <a:endParaRPr lang="en-GB" dirty="0"/>
          </a:p>
          <a:p>
            <a:r>
              <a:rPr lang="en-US" dirty="0"/>
              <a:t>Medical receptionists</a:t>
            </a:r>
            <a:r>
              <a:rPr lang="en-US" i="1" dirty="0"/>
              <a:t> </a:t>
            </a:r>
            <a:r>
              <a:rPr lang="en-US" dirty="0"/>
              <a:t>who manage patients’ appointments.</a:t>
            </a:r>
            <a:endParaRPr lang="en-GB" dirty="0"/>
          </a:p>
          <a:p>
            <a:r>
              <a:rPr lang="en-US" dirty="0"/>
              <a:t>IT staff who are responsible for installing and maintaining the system.</a:t>
            </a:r>
            <a:endParaRPr lang="en-GB" dirty="0"/>
          </a:p>
          <a:p>
            <a:pPr>
              <a:buNone/>
            </a:pPr>
            <a:r>
              <a:rPr lang="en-US" dirty="0"/>
              <a:t>	</a:t>
            </a:r>
          </a:p>
        </p:txBody>
      </p:sp>
      <p:sp>
        <p:nvSpPr>
          <p:cNvPr id="4" name="Footer Placeholder 3"/>
          <p:cNvSpPr>
            <a:spLocks noGrp="1"/>
          </p:cNvSpPr>
          <p:nvPr>
            <p:ph type="ftr" sz="quarter" idx="11"/>
          </p:nvPr>
        </p:nvSpPr>
        <p:spPr/>
        <p:txBody>
          <a:bodyPr/>
          <a:lstStyle/>
          <a:p>
            <a:pPr>
              <a:defRPr/>
            </a:pPr>
            <a:r>
              <a:rPr lang="en-US"/>
              <a:t>Chapter 4 Requirements engineering</a:t>
            </a:r>
          </a:p>
        </p:txBody>
      </p:sp>
      <p:sp>
        <p:nvSpPr>
          <p:cNvPr id="5" name="Slide Number Placeholder 4"/>
          <p:cNvSpPr>
            <a:spLocks noGrp="1"/>
          </p:cNvSpPr>
          <p:nvPr>
            <p:ph type="sldNum" sz="quarter" idx="12"/>
          </p:nvPr>
        </p:nvSpPr>
        <p:spPr/>
        <p:txBody>
          <a:bodyPr/>
          <a:lstStyle/>
          <a:p>
            <a:pPr>
              <a:defRPr/>
            </a:pPr>
            <a:fld id="{825F70CE-84E9-D04C-9B15-10C693AA0F2A}" type="slidenum">
              <a:rPr lang="en-US" smtClean="0"/>
              <a:pPr>
                <a:defRPr/>
              </a:pPr>
              <a:t>57</a:t>
            </a:fld>
            <a:endParaRPr lang="en-US"/>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Stakeholders in the MHC-PMS</a:t>
            </a:r>
          </a:p>
        </p:txBody>
      </p:sp>
      <p:sp>
        <p:nvSpPr>
          <p:cNvPr id="3" name="Content Placeholder 2"/>
          <p:cNvSpPr>
            <a:spLocks noGrp="1"/>
          </p:cNvSpPr>
          <p:nvPr>
            <p:ph idx="1"/>
          </p:nvPr>
        </p:nvSpPr>
        <p:spPr/>
        <p:txBody>
          <a:bodyPr/>
          <a:lstStyle/>
          <a:p>
            <a:r>
              <a:rPr lang="en-US" dirty="0"/>
              <a:t>A medical ethics manager who must ensure that the system meets current ethical guidelines for patient care.</a:t>
            </a:r>
            <a:endParaRPr lang="en-GB" dirty="0"/>
          </a:p>
          <a:p>
            <a:r>
              <a:rPr lang="en-US" dirty="0"/>
              <a:t>Health care managers</a:t>
            </a:r>
            <a:r>
              <a:rPr lang="en-US" i="1" dirty="0"/>
              <a:t> </a:t>
            </a:r>
            <a:r>
              <a:rPr lang="en-US" dirty="0"/>
              <a:t>who obtain management information from the system.</a:t>
            </a:r>
            <a:endParaRPr lang="en-GB" dirty="0"/>
          </a:p>
          <a:p>
            <a:r>
              <a:rPr lang="en-US" dirty="0"/>
              <a:t>Medical records staff</a:t>
            </a:r>
            <a:r>
              <a:rPr lang="en-US" i="1" dirty="0"/>
              <a:t> </a:t>
            </a:r>
            <a:r>
              <a:rPr lang="en-US" dirty="0"/>
              <a:t>who are responsible for ensuring that system information can be maintained and preserved, and that record keeping procedures have been properly implemented.</a:t>
            </a:r>
            <a:endParaRPr lang="en-GB" dirty="0"/>
          </a:p>
          <a:p>
            <a:endParaRPr lang="en-US" dirty="0"/>
          </a:p>
        </p:txBody>
      </p:sp>
      <p:sp>
        <p:nvSpPr>
          <p:cNvPr id="4" name="Footer Placeholder 3"/>
          <p:cNvSpPr>
            <a:spLocks noGrp="1"/>
          </p:cNvSpPr>
          <p:nvPr>
            <p:ph type="ftr" sz="quarter" idx="11"/>
          </p:nvPr>
        </p:nvSpPr>
        <p:spPr/>
        <p:txBody>
          <a:bodyPr/>
          <a:lstStyle/>
          <a:p>
            <a:pPr>
              <a:defRPr/>
            </a:pPr>
            <a:r>
              <a:rPr lang="en-US"/>
              <a:t>Chapter 4 Requirements engineering</a:t>
            </a:r>
          </a:p>
        </p:txBody>
      </p:sp>
      <p:sp>
        <p:nvSpPr>
          <p:cNvPr id="5" name="Slide Number Placeholder 4"/>
          <p:cNvSpPr>
            <a:spLocks noGrp="1"/>
          </p:cNvSpPr>
          <p:nvPr>
            <p:ph type="sldNum" sz="quarter" idx="12"/>
          </p:nvPr>
        </p:nvSpPr>
        <p:spPr/>
        <p:txBody>
          <a:bodyPr/>
          <a:lstStyle/>
          <a:p>
            <a:pPr>
              <a:defRPr/>
            </a:pPr>
            <a:fld id="{825F70CE-84E9-D04C-9B15-10C693AA0F2A}" type="slidenum">
              <a:rPr lang="en-US" smtClean="0"/>
              <a:pPr>
                <a:defRPr/>
              </a:pPr>
              <a:t>58</a:t>
            </a:fld>
            <a:endParaRPr lang="en-US"/>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Interviewing</a:t>
            </a:r>
          </a:p>
        </p:txBody>
      </p:sp>
      <p:sp>
        <p:nvSpPr>
          <p:cNvPr id="3" name="Content Placeholder 2"/>
          <p:cNvSpPr>
            <a:spLocks noGrp="1"/>
          </p:cNvSpPr>
          <p:nvPr>
            <p:ph idx="1"/>
          </p:nvPr>
        </p:nvSpPr>
        <p:spPr/>
        <p:txBody>
          <a:bodyPr/>
          <a:lstStyle/>
          <a:p>
            <a:r>
              <a:rPr lang="en-US" dirty="0">
                <a:solidFill>
                  <a:srgbClr val="FF0000"/>
                </a:solidFill>
              </a:rPr>
              <a:t>Formal or informal interviews with stakeholders are part of most RE processes.</a:t>
            </a:r>
          </a:p>
          <a:p>
            <a:r>
              <a:rPr lang="en-US" dirty="0">
                <a:solidFill>
                  <a:srgbClr val="FF0000"/>
                </a:solidFill>
              </a:rPr>
              <a:t>Types of interview</a:t>
            </a:r>
          </a:p>
          <a:p>
            <a:pPr lvl="1"/>
            <a:r>
              <a:rPr lang="en-US" dirty="0">
                <a:solidFill>
                  <a:srgbClr val="FF0000"/>
                </a:solidFill>
              </a:rPr>
              <a:t>Closed interviews based on pre-determined list of questions</a:t>
            </a:r>
          </a:p>
          <a:p>
            <a:pPr lvl="1"/>
            <a:r>
              <a:rPr lang="en-US" dirty="0">
                <a:solidFill>
                  <a:srgbClr val="FF0000"/>
                </a:solidFill>
              </a:rPr>
              <a:t>Open interviews where various issues are explored with stakeholders.</a:t>
            </a:r>
          </a:p>
          <a:p>
            <a:r>
              <a:rPr lang="en-US" dirty="0"/>
              <a:t>Effective interviewing</a:t>
            </a:r>
          </a:p>
          <a:p>
            <a:pPr lvl="1"/>
            <a:r>
              <a:rPr lang="en-US" dirty="0"/>
              <a:t>Be open-minded, avoid pre-conceived ideas about the requirements and are willing to listen to stakeholders. </a:t>
            </a:r>
            <a:endParaRPr lang="en-GB" dirty="0"/>
          </a:p>
          <a:p>
            <a:pPr lvl="1"/>
            <a:r>
              <a:rPr lang="en-US" dirty="0"/>
              <a:t>Prompt the interviewee to get discussions going using a springboard question, a requirements proposal, or by working together on a prototype system. </a:t>
            </a:r>
          </a:p>
        </p:txBody>
      </p:sp>
      <p:sp>
        <p:nvSpPr>
          <p:cNvPr id="4" name="Footer Placeholder 3"/>
          <p:cNvSpPr>
            <a:spLocks noGrp="1"/>
          </p:cNvSpPr>
          <p:nvPr>
            <p:ph type="ftr" sz="quarter" idx="11"/>
          </p:nvPr>
        </p:nvSpPr>
        <p:spPr/>
        <p:txBody>
          <a:bodyPr/>
          <a:lstStyle/>
          <a:p>
            <a:pPr>
              <a:defRPr/>
            </a:pPr>
            <a:r>
              <a:rPr lang="en-US"/>
              <a:t>Chapter 4 Requirements engineering</a:t>
            </a:r>
          </a:p>
        </p:txBody>
      </p:sp>
      <p:sp>
        <p:nvSpPr>
          <p:cNvPr id="5" name="Slide Number Placeholder 4"/>
          <p:cNvSpPr>
            <a:spLocks noGrp="1"/>
          </p:cNvSpPr>
          <p:nvPr>
            <p:ph type="sldNum" sz="quarter" idx="12"/>
          </p:nvPr>
        </p:nvSpPr>
        <p:spPr/>
        <p:txBody>
          <a:bodyPr/>
          <a:lstStyle/>
          <a:p>
            <a:pPr>
              <a:defRPr/>
            </a:pPr>
            <a:fld id="{825F70CE-84E9-D04C-9B15-10C693AA0F2A}" type="slidenum">
              <a:rPr lang="en-US" smtClean="0"/>
              <a:pPr>
                <a:defRPr/>
              </a:pPr>
              <a:t>59</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533400" y="304800"/>
            <a:ext cx="8915400" cy="1104900"/>
          </a:xfrm>
          <a:noFill/>
          <a:ln/>
        </p:spPr>
        <p:txBody>
          <a:bodyPr lIns="90487" tIns="44450" rIns="90487" bIns="44450"/>
          <a:lstStyle/>
          <a:p>
            <a:r>
              <a:rPr lang="en-GB"/>
              <a:t>Types of requirement</a:t>
            </a:r>
          </a:p>
        </p:txBody>
      </p:sp>
      <p:sp>
        <p:nvSpPr>
          <p:cNvPr id="9219" name="Rectangle 3"/>
          <p:cNvSpPr>
            <a:spLocks noGrp="1" noChangeArrowheads="1"/>
          </p:cNvSpPr>
          <p:nvPr>
            <p:ph idx="1"/>
          </p:nvPr>
        </p:nvSpPr>
        <p:spPr>
          <a:noFill/>
          <a:ln/>
        </p:spPr>
        <p:txBody>
          <a:bodyPr lIns="90487" tIns="44450" rIns="90487" bIns="44450"/>
          <a:lstStyle/>
          <a:p>
            <a:r>
              <a:rPr lang="en-GB" dirty="0">
                <a:solidFill>
                  <a:srgbClr val="FF0000"/>
                </a:solidFill>
              </a:rPr>
              <a:t>User requirements</a:t>
            </a:r>
          </a:p>
          <a:p>
            <a:pPr lvl="1"/>
            <a:r>
              <a:rPr lang="en-GB" dirty="0"/>
              <a:t>Statements in natural language plus diagrams of the services the system provides and its operational constraints. Written for customers.</a:t>
            </a:r>
          </a:p>
          <a:p>
            <a:r>
              <a:rPr lang="en-GB" dirty="0">
                <a:solidFill>
                  <a:srgbClr val="FF0000"/>
                </a:solidFill>
              </a:rPr>
              <a:t>System requirements</a:t>
            </a:r>
          </a:p>
          <a:p>
            <a:pPr lvl="1"/>
            <a:r>
              <a:rPr lang="en-GB" dirty="0"/>
              <a:t>A structured document setting out detailed descriptions of the system’s functions, services and operational constraints. Defines what should be implemented so may be part of a contract between client and contractor.</a:t>
            </a:r>
          </a:p>
        </p:txBody>
      </p:sp>
      <p:sp>
        <p:nvSpPr>
          <p:cNvPr id="4" name="Slide Number Placeholder 3"/>
          <p:cNvSpPr>
            <a:spLocks noGrp="1"/>
          </p:cNvSpPr>
          <p:nvPr>
            <p:ph type="sldNum" sz="quarter" idx="12"/>
          </p:nvPr>
        </p:nvSpPr>
        <p:spPr/>
        <p:txBody>
          <a:bodyPr/>
          <a:lstStyle/>
          <a:p>
            <a:pPr>
              <a:defRPr/>
            </a:pPr>
            <a:fld id="{825F70CE-84E9-D04C-9B15-10C693AA0F2A}" type="slidenum">
              <a:rPr lang="en-US" smtClean="0"/>
              <a:pPr>
                <a:defRPr/>
              </a:pPr>
              <a:t>6</a:t>
            </a:fld>
            <a:endParaRPr lang="en-US"/>
          </a:p>
        </p:txBody>
      </p:sp>
      <p:sp>
        <p:nvSpPr>
          <p:cNvPr id="5" name="Footer Placeholder 4"/>
          <p:cNvSpPr>
            <a:spLocks noGrp="1"/>
          </p:cNvSpPr>
          <p:nvPr>
            <p:ph type="ftr" sz="quarter" idx="11"/>
          </p:nvPr>
        </p:nvSpPr>
        <p:spPr/>
        <p:txBody>
          <a:bodyPr/>
          <a:lstStyle/>
          <a:p>
            <a:pPr>
              <a:defRPr/>
            </a:pPr>
            <a:r>
              <a:rPr lang="en-US"/>
              <a:t>Chapter 4 Requirements engineering</a:t>
            </a:r>
          </a:p>
        </p:txBody>
      </p:sp>
    </p:spTree>
  </p:cSld>
  <p:clrMapOvr>
    <a:masterClrMapping/>
  </p:clrMapOvr>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r>
              <a:rPr lang="en-US"/>
              <a:t>Interviews in practice</a:t>
            </a:r>
          </a:p>
        </p:txBody>
      </p:sp>
      <p:sp>
        <p:nvSpPr>
          <p:cNvPr id="94211" name="Rectangle 3"/>
          <p:cNvSpPr>
            <a:spLocks noGrp="1" noChangeArrowheads="1"/>
          </p:cNvSpPr>
          <p:nvPr>
            <p:ph type="body" idx="1"/>
          </p:nvPr>
        </p:nvSpPr>
        <p:spPr/>
        <p:txBody>
          <a:bodyPr/>
          <a:lstStyle/>
          <a:p>
            <a:pPr>
              <a:lnSpc>
                <a:spcPct val="90000"/>
              </a:lnSpc>
            </a:pPr>
            <a:r>
              <a:rPr lang="en-US" sz="2400" dirty="0"/>
              <a:t>Normally a mix of closed and open-ended interviewing.</a:t>
            </a:r>
          </a:p>
          <a:p>
            <a:pPr>
              <a:lnSpc>
                <a:spcPct val="90000"/>
              </a:lnSpc>
            </a:pPr>
            <a:r>
              <a:rPr lang="en-US" sz="2400" dirty="0"/>
              <a:t>Interviews are good for getting an overall understanding of what stakeholders do and how they might interact with the system.</a:t>
            </a:r>
          </a:p>
          <a:p>
            <a:pPr>
              <a:lnSpc>
                <a:spcPct val="90000"/>
              </a:lnSpc>
            </a:pPr>
            <a:r>
              <a:rPr lang="en-US" sz="2400" dirty="0"/>
              <a:t>Interviews are not good for understanding domain requirements. </a:t>
            </a:r>
            <a:r>
              <a:rPr lang="en-US" sz="2400" dirty="0">
                <a:solidFill>
                  <a:srgbClr val="FF0000"/>
                </a:solidFill>
              </a:rPr>
              <a:t>Customers will not know this</a:t>
            </a:r>
          </a:p>
          <a:p>
            <a:pPr lvl="1">
              <a:lnSpc>
                <a:spcPct val="90000"/>
              </a:lnSpc>
            </a:pPr>
            <a:r>
              <a:rPr lang="en-US" sz="2000" dirty="0"/>
              <a:t>Requirements engineers cannot understand specific domain terminology;</a:t>
            </a:r>
          </a:p>
          <a:p>
            <a:pPr lvl="1">
              <a:lnSpc>
                <a:spcPct val="90000"/>
              </a:lnSpc>
            </a:pPr>
            <a:r>
              <a:rPr lang="en-US" sz="2000" dirty="0"/>
              <a:t>Some domain knowledge is so familiar that people find it hard to articulate or think that it isn’t worth articulating.</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p:txBody>
          <a:bodyPr/>
          <a:lstStyle/>
          <a:p>
            <a:r>
              <a:rPr lang="en-US"/>
              <a:t>Scenarios</a:t>
            </a:r>
          </a:p>
        </p:txBody>
      </p:sp>
      <p:sp>
        <p:nvSpPr>
          <p:cNvPr id="90115" name="Rectangle 3"/>
          <p:cNvSpPr>
            <a:spLocks noGrp="1" noChangeArrowheads="1"/>
          </p:cNvSpPr>
          <p:nvPr>
            <p:ph type="body" idx="1"/>
          </p:nvPr>
        </p:nvSpPr>
        <p:spPr/>
        <p:txBody>
          <a:bodyPr/>
          <a:lstStyle/>
          <a:p>
            <a:r>
              <a:rPr lang="en-US"/>
              <a:t>Scenarios are real-life examples of how a system can be used.</a:t>
            </a:r>
          </a:p>
          <a:p>
            <a:r>
              <a:rPr lang="en-US"/>
              <a:t>They should include</a:t>
            </a:r>
          </a:p>
          <a:p>
            <a:pPr lvl="1"/>
            <a:r>
              <a:rPr lang="en-US"/>
              <a:t>A description of the starting situation;</a:t>
            </a:r>
          </a:p>
          <a:p>
            <a:pPr lvl="1"/>
            <a:r>
              <a:rPr lang="en-US"/>
              <a:t>A description of the normal flow of events;</a:t>
            </a:r>
          </a:p>
          <a:p>
            <a:pPr lvl="1"/>
            <a:r>
              <a:rPr lang="en-US"/>
              <a:t>A description of what can go wrong;</a:t>
            </a:r>
          </a:p>
          <a:p>
            <a:pPr lvl="1"/>
            <a:r>
              <a:rPr lang="en-US"/>
              <a:t>Information about other concurrent activities;</a:t>
            </a:r>
          </a:p>
          <a:p>
            <a:pPr lvl="1"/>
            <a:r>
              <a:rPr lang="en-US"/>
              <a:t>A description of the state when the scenario finishes.</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Title 1"/>
          <p:cNvSpPr>
            <a:spLocks noGrp="1"/>
          </p:cNvSpPr>
          <p:nvPr>
            <p:ph type="title"/>
          </p:nvPr>
        </p:nvSpPr>
        <p:spPr/>
        <p:txBody>
          <a:bodyPr/>
          <a:lstStyle/>
          <a:p>
            <a:pPr eaLnBrk="1" hangingPunct="1"/>
            <a:r>
              <a:rPr lang="en-US" dirty="0"/>
              <a:t>Scenario for collecting medical history in MHC-PMS</a:t>
            </a:r>
            <a:r>
              <a:rPr lang="en-GB" dirty="0"/>
              <a:t> </a:t>
            </a:r>
            <a:endParaRPr lang="en-US" dirty="0"/>
          </a:p>
        </p:txBody>
      </p:sp>
      <p:graphicFrame>
        <p:nvGraphicFramePr>
          <p:cNvPr id="31746" name="Object 2"/>
          <p:cNvGraphicFramePr>
            <a:graphicFrameLocks noChangeAspect="1"/>
          </p:cNvGraphicFramePr>
          <p:nvPr/>
        </p:nvGraphicFramePr>
        <p:xfrm>
          <a:off x="457200" y="1905000"/>
          <a:ext cx="8229600" cy="4394200"/>
        </p:xfrm>
        <a:graphic>
          <a:graphicData uri="http://schemas.openxmlformats.org/presentationml/2006/ole">
            <mc:AlternateContent xmlns:mc="http://schemas.openxmlformats.org/markup-compatibility/2006">
              <mc:Choice xmlns:v="urn:schemas-microsoft-com:vml" Requires="v">
                <p:oleObj spid="_x0000_s97286" name="Document" r:id="rId3" imgW="5943600" imgH="3505200" progId="Word.Document.12">
                  <p:embed/>
                </p:oleObj>
              </mc:Choice>
              <mc:Fallback>
                <p:oleObj name="Document" r:id="rId3" imgW="5943600" imgH="3505200" progId="Word.Document.12">
                  <p:embed/>
                  <p:pic>
                    <p:nvPicPr>
                      <p:cNvPr id="0" name="AutoShape 2"/>
                      <p:cNvPicPr>
                        <a:picLocks noChangeAspect="1" noChangeArrowheads="1"/>
                      </p:cNvPicPr>
                      <p:nvPr/>
                    </p:nvPicPr>
                    <p:blipFill>
                      <a:blip>
                        <a:extLst>
                          <a:ext uri="{28A0092B-C50C-407E-A947-70E740481C1C}">
                            <a14:useLocalDpi xmlns:a14="http://schemas.microsoft.com/office/drawing/2010/main" val="0"/>
                          </a:ext>
                        </a:extLst>
                      </a:blip>
                      <a:srcRect/>
                      <a:stretch>
                        <a:fillRect/>
                      </a:stretch>
                    </p:blipFill>
                    <p:spPr bwMode="auto">
                      <a:xfrm>
                        <a:off x="457200" y="1905000"/>
                        <a:ext cx="8229600" cy="4394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4" name="Slide Number Placeholder 3"/>
          <p:cNvSpPr>
            <a:spLocks noGrp="1"/>
          </p:cNvSpPr>
          <p:nvPr>
            <p:ph type="sldNum" sz="quarter" idx="12"/>
          </p:nvPr>
        </p:nvSpPr>
        <p:spPr/>
        <p:txBody>
          <a:bodyPr/>
          <a:lstStyle/>
          <a:p>
            <a:pPr>
              <a:defRPr/>
            </a:pPr>
            <a:fld id="{825F70CE-84E9-D04C-9B15-10C693AA0F2A}" type="slidenum">
              <a:rPr lang="en-US" smtClean="0"/>
              <a:pPr>
                <a:defRPr/>
              </a:pPr>
              <a:t>62</a:t>
            </a:fld>
            <a:endParaRPr lang="en-US"/>
          </a:p>
        </p:txBody>
      </p:sp>
      <p:sp>
        <p:nvSpPr>
          <p:cNvPr id="5" name="Footer Placeholder 4"/>
          <p:cNvSpPr>
            <a:spLocks noGrp="1"/>
          </p:cNvSpPr>
          <p:nvPr>
            <p:ph type="ftr" sz="quarter" idx="11"/>
          </p:nvPr>
        </p:nvSpPr>
        <p:spPr/>
        <p:txBody>
          <a:bodyPr/>
          <a:lstStyle/>
          <a:p>
            <a:pPr>
              <a:defRPr/>
            </a:pPr>
            <a:r>
              <a:rPr lang="en-US"/>
              <a:t>Chapter 4 Requirements engineering</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Title 1"/>
          <p:cNvSpPr>
            <a:spLocks noGrp="1"/>
          </p:cNvSpPr>
          <p:nvPr>
            <p:ph type="title"/>
          </p:nvPr>
        </p:nvSpPr>
        <p:spPr/>
        <p:txBody>
          <a:bodyPr/>
          <a:lstStyle/>
          <a:p>
            <a:pPr eaLnBrk="1" hangingPunct="1"/>
            <a:r>
              <a:rPr lang="en-US" dirty="0"/>
              <a:t>Scenario for collecting medical history in MHC-PMS</a:t>
            </a:r>
            <a:r>
              <a:rPr lang="en-GB" dirty="0"/>
              <a:t> </a:t>
            </a:r>
            <a:endParaRPr lang="en-US" dirty="0"/>
          </a:p>
        </p:txBody>
      </p:sp>
      <p:graphicFrame>
        <p:nvGraphicFramePr>
          <p:cNvPr id="31746" name="Object 2"/>
          <p:cNvGraphicFramePr>
            <a:graphicFrameLocks noChangeAspect="1"/>
          </p:cNvGraphicFramePr>
          <p:nvPr/>
        </p:nvGraphicFramePr>
        <p:xfrm>
          <a:off x="304800" y="1776412"/>
          <a:ext cx="8534400" cy="4319588"/>
        </p:xfrm>
        <a:graphic>
          <a:graphicData uri="http://schemas.openxmlformats.org/presentationml/2006/ole">
            <mc:AlternateContent xmlns:mc="http://schemas.openxmlformats.org/markup-compatibility/2006">
              <mc:Choice xmlns:v="urn:schemas-microsoft-com:vml" Requires="v">
                <p:oleObj spid="_x0000_s31750" name="Document" r:id="rId3" imgW="5943600" imgH="3937000" progId="Word.Document.12">
                  <p:embed/>
                </p:oleObj>
              </mc:Choice>
              <mc:Fallback>
                <p:oleObj name="Document" r:id="rId3" imgW="5943600" imgH="3937000" progId="Word.Document.12">
                  <p:embed/>
                  <p:pic>
                    <p:nvPicPr>
                      <p:cNvPr id="0" name="AutoShape 2"/>
                      <p:cNvPicPr>
                        <a:picLocks noChangeAspect="1" noChangeArrowheads="1"/>
                      </p:cNvPicPr>
                      <p:nvPr/>
                    </p:nvPicPr>
                    <p:blipFill>
                      <a:blip>
                        <a:extLst>
                          <a:ext uri="{28A0092B-C50C-407E-A947-70E740481C1C}">
                            <a14:useLocalDpi xmlns:a14="http://schemas.microsoft.com/office/drawing/2010/main" val="0"/>
                          </a:ext>
                        </a:extLst>
                      </a:blip>
                      <a:srcRect/>
                      <a:stretch>
                        <a:fillRect/>
                      </a:stretch>
                    </p:blipFill>
                    <p:spPr bwMode="auto">
                      <a:xfrm>
                        <a:off x="304800" y="1776412"/>
                        <a:ext cx="8534400" cy="43195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4" name="Slide Number Placeholder 3"/>
          <p:cNvSpPr>
            <a:spLocks noGrp="1"/>
          </p:cNvSpPr>
          <p:nvPr>
            <p:ph type="sldNum" sz="quarter" idx="12"/>
          </p:nvPr>
        </p:nvSpPr>
        <p:spPr/>
        <p:txBody>
          <a:bodyPr/>
          <a:lstStyle/>
          <a:p>
            <a:pPr>
              <a:defRPr/>
            </a:pPr>
            <a:fld id="{825F70CE-84E9-D04C-9B15-10C693AA0F2A}" type="slidenum">
              <a:rPr lang="en-US" smtClean="0"/>
              <a:pPr>
                <a:defRPr/>
              </a:pPr>
              <a:t>63</a:t>
            </a:fld>
            <a:endParaRPr lang="en-US"/>
          </a:p>
        </p:txBody>
      </p:sp>
      <p:sp>
        <p:nvSpPr>
          <p:cNvPr id="5" name="Footer Placeholder 4"/>
          <p:cNvSpPr>
            <a:spLocks noGrp="1"/>
          </p:cNvSpPr>
          <p:nvPr>
            <p:ph type="ftr" sz="quarter" idx="11"/>
          </p:nvPr>
        </p:nvSpPr>
        <p:spPr/>
        <p:txBody>
          <a:bodyPr/>
          <a:lstStyle/>
          <a:p>
            <a:pPr>
              <a:defRPr/>
            </a:pPr>
            <a:r>
              <a:rPr lang="en-US"/>
              <a:t>Chapter 4 Requirements engineering</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en-GB"/>
              <a:t>Use cases</a:t>
            </a:r>
          </a:p>
        </p:txBody>
      </p:sp>
      <p:sp>
        <p:nvSpPr>
          <p:cNvPr id="48131" name="Rectangle 3"/>
          <p:cNvSpPr>
            <a:spLocks noGrp="1" noChangeArrowheads="1"/>
          </p:cNvSpPr>
          <p:nvPr>
            <p:ph type="body" idx="1"/>
          </p:nvPr>
        </p:nvSpPr>
        <p:spPr/>
        <p:txBody>
          <a:bodyPr/>
          <a:lstStyle/>
          <a:p>
            <a:r>
              <a:rPr lang="en-GB" dirty="0"/>
              <a:t>Use-cases are a scenario based technique in the UML which identify the actors in an interaction and which describe the interaction itself.</a:t>
            </a:r>
          </a:p>
          <a:p>
            <a:r>
              <a:rPr lang="en-GB" dirty="0"/>
              <a:t>A set of use cases should describe all possible interactions with the system.</a:t>
            </a:r>
          </a:p>
          <a:p>
            <a:r>
              <a:rPr lang="en-GB" dirty="0"/>
              <a:t>High-level graphical model supplemented by more detailed tabular description (see Chapter 5).</a:t>
            </a:r>
          </a:p>
          <a:p>
            <a:r>
              <a:rPr lang="en-GB" dirty="0"/>
              <a:t>Sequence diagrams may be used to add detail to use-cases by showing the sequence of event processing in the system.</a:t>
            </a:r>
          </a:p>
        </p:txBody>
      </p:sp>
      <p:sp>
        <p:nvSpPr>
          <p:cNvPr id="4" name="Slide Number Placeholder 3"/>
          <p:cNvSpPr>
            <a:spLocks noGrp="1"/>
          </p:cNvSpPr>
          <p:nvPr>
            <p:ph type="sldNum" sz="quarter" idx="12"/>
          </p:nvPr>
        </p:nvSpPr>
        <p:spPr/>
        <p:txBody>
          <a:bodyPr/>
          <a:lstStyle/>
          <a:p>
            <a:pPr>
              <a:defRPr/>
            </a:pPr>
            <a:fld id="{825F70CE-84E9-D04C-9B15-10C693AA0F2A}" type="slidenum">
              <a:rPr lang="en-US" smtClean="0"/>
              <a:pPr>
                <a:defRPr/>
              </a:pPr>
              <a:t>64</a:t>
            </a:fld>
            <a:endParaRPr lang="en-US"/>
          </a:p>
        </p:txBody>
      </p:sp>
      <p:sp>
        <p:nvSpPr>
          <p:cNvPr id="5" name="Footer Placeholder 4"/>
          <p:cNvSpPr>
            <a:spLocks noGrp="1"/>
          </p:cNvSpPr>
          <p:nvPr>
            <p:ph type="ftr" sz="quarter" idx="11"/>
          </p:nvPr>
        </p:nvSpPr>
        <p:spPr/>
        <p:txBody>
          <a:bodyPr/>
          <a:lstStyle/>
          <a:p>
            <a:pPr>
              <a:defRPr/>
            </a:pPr>
            <a:r>
              <a:rPr lang="en-US"/>
              <a:t>Chapter 4 Requirements engineering</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pPr eaLnBrk="1" hangingPunct="1"/>
            <a:r>
              <a:rPr lang="en-US" dirty="0"/>
              <a:t>Use cases for the MHC-PMS</a:t>
            </a:r>
            <a:r>
              <a:rPr lang="en-GB" dirty="0"/>
              <a:t> </a:t>
            </a:r>
            <a:endParaRPr lang="en-US" dirty="0"/>
          </a:p>
        </p:txBody>
      </p:sp>
      <p:pic>
        <p:nvPicPr>
          <p:cNvPr id="4" name="Picture 3" descr="4.15 UseCases.eps"/>
          <p:cNvPicPr>
            <a:picLocks noChangeAspect="1"/>
          </p:cNvPicPr>
          <p:nvPr/>
        </p:nvPicPr>
        <mc:AlternateContent xmlns:mc="http://schemas.openxmlformats.org/markup-compatibility/2006">
          <mc:Choice xmlns="" xmlns:mv="urn:schemas-microsoft-com:mac:vml" xmlns:ma="http://schemas.microsoft.com/office/mac/drawingml/2008/main" Requires="ma">
            <p:blipFill>
              <a:blip r:embed="rId2"/>
              <a:stretch>
                <a:fillRect/>
              </a:stretch>
            </p:blipFill>
          </mc:Choice>
          <mc:Fallback>
            <p:blipFill>
              <a:blip r:embed="rId3"/>
              <a:stretch>
                <a:fillRect/>
              </a:stretch>
            </p:blipFill>
          </mc:Fallback>
        </mc:AlternateContent>
        <p:spPr>
          <a:xfrm>
            <a:off x="1447799" y="1828800"/>
            <a:ext cx="6555509" cy="3886200"/>
          </a:xfrm>
          <a:prstGeom prst="rect">
            <a:avLst/>
          </a:prstGeom>
        </p:spPr>
      </p:pic>
      <p:sp>
        <p:nvSpPr>
          <p:cNvPr id="5" name="Slide Number Placeholder 4"/>
          <p:cNvSpPr>
            <a:spLocks noGrp="1"/>
          </p:cNvSpPr>
          <p:nvPr>
            <p:ph type="sldNum" sz="quarter" idx="12"/>
          </p:nvPr>
        </p:nvSpPr>
        <p:spPr/>
        <p:txBody>
          <a:bodyPr/>
          <a:lstStyle/>
          <a:p>
            <a:pPr>
              <a:defRPr/>
            </a:pPr>
            <a:fld id="{825F70CE-84E9-D04C-9B15-10C693AA0F2A}" type="slidenum">
              <a:rPr lang="en-US" smtClean="0"/>
              <a:pPr>
                <a:defRPr/>
              </a:pPr>
              <a:t>65</a:t>
            </a:fld>
            <a:endParaRPr lang="en-US"/>
          </a:p>
        </p:txBody>
      </p:sp>
      <p:sp>
        <p:nvSpPr>
          <p:cNvPr id="6" name="Footer Placeholder 5"/>
          <p:cNvSpPr>
            <a:spLocks noGrp="1"/>
          </p:cNvSpPr>
          <p:nvPr>
            <p:ph type="ftr" sz="quarter" idx="11"/>
          </p:nvPr>
        </p:nvSpPr>
        <p:spPr/>
        <p:txBody>
          <a:bodyPr/>
          <a:lstStyle/>
          <a:p>
            <a:pPr>
              <a:defRPr/>
            </a:pPr>
            <a:r>
              <a:rPr lang="en-US"/>
              <a:t>Chapter 4 Requirements engineering</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noFill/>
          <a:ln/>
        </p:spPr>
        <p:txBody>
          <a:bodyPr lIns="90487" tIns="44450" rIns="90487" bIns="44450"/>
          <a:lstStyle/>
          <a:p>
            <a:r>
              <a:rPr lang="en-GB"/>
              <a:t>Ethnography</a:t>
            </a:r>
          </a:p>
        </p:txBody>
      </p:sp>
      <p:sp>
        <p:nvSpPr>
          <p:cNvPr id="36867" name="Rectangle 3"/>
          <p:cNvSpPr>
            <a:spLocks noGrp="1" noChangeArrowheads="1"/>
          </p:cNvSpPr>
          <p:nvPr>
            <p:ph type="body" idx="1"/>
          </p:nvPr>
        </p:nvSpPr>
        <p:spPr>
          <a:noFill/>
          <a:ln/>
        </p:spPr>
        <p:txBody>
          <a:bodyPr lIns="90487" tIns="44450" rIns="90487" bIns="44450"/>
          <a:lstStyle/>
          <a:p>
            <a:r>
              <a:rPr lang="en-GB" sz="2400" dirty="0"/>
              <a:t>A social scientist spends a considerable time observing and analysing how people actually work.</a:t>
            </a:r>
          </a:p>
          <a:p>
            <a:r>
              <a:rPr lang="en-GB" sz="2400" dirty="0"/>
              <a:t>People do not have to explain or articulate their work.</a:t>
            </a:r>
          </a:p>
          <a:p>
            <a:r>
              <a:rPr lang="en-GB" sz="2400" dirty="0"/>
              <a:t>Social and organisational factors of importance may be observed.</a:t>
            </a:r>
          </a:p>
          <a:p>
            <a:r>
              <a:rPr lang="en-GB" sz="2400" dirty="0"/>
              <a:t>Ethnographic studies have shown that work is usually richer and more complex than suggested by simple system models.</a:t>
            </a:r>
          </a:p>
        </p:txBody>
      </p:sp>
      <p:sp>
        <p:nvSpPr>
          <p:cNvPr id="4" name="Slide Number Placeholder 3"/>
          <p:cNvSpPr>
            <a:spLocks noGrp="1"/>
          </p:cNvSpPr>
          <p:nvPr>
            <p:ph type="sldNum" sz="quarter" idx="12"/>
          </p:nvPr>
        </p:nvSpPr>
        <p:spPr/>
        <p:txBody>
          <a:bodyPr/>
          <a:lstStyle/>
          <a:p>
            <a:pPr>
              <a:defRPr/>
            </a:pPr>
            <a:fld id="{825F70CE-84E9-D04C-9B15-10C693AA0F2A}" type="slidenum">
              <a:rPr lang="en-US" smtClean="0"/>
              <a:pPr>
                <a:defRPr/>
              </a:pPr>
              <a:t>66</a:t>
            </a:fld>
            <a:endParaRPr lang="en-US"/>
          </a:p>
        </p:txBody>
      </p:sp>
      <p:sp>
        <p:nvSpPr>
          <p:cNvPr id="5" name="Footer Placeholder 4"/>
          <p:cNvSpPr>
            <a:spLocks noGrp="1"/>
          </p:cNvSpPr>
          <p:nvPr>
            <p:ph type="ftr" sz="quarter" idx="11"/>
          </p:nvPr>
        </p:nvSpPr>
        <p:spPr/>
        <p:txBody>
          <a:bodyPr/>
          <a:lstStyle/>
          <a:p>
            <a:pPr>
              <a:defRPr/>
            </a:pPr>
            <a:r>
              <a:rPr lang="en-US"/>
              <a:t>Chapter 4 Requirements engineering</a:t>
            </a:r>
          </a:p>
        </p:txBody>
      </p:sp>
    </p:spTree>
  </p:cSld>
  <p:clrMapOvr>
    <a:masterClrMapping/>
  </p:clrMapOvr>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r>
              <a:rPr lang="en-GB"/>
              <a:t>Scope of ethnography</a:t>
            </a:r>
          </a:p>
        </p:txBody>
      </p:sp>
      <p:sp>
        <p:nvSpPr>
          <p:cNvPr id="76803" name="Rectangle 3"/>
          <p:cNvSpPr>
            <a:spLocks noGrp="1" noChangeArrowheads="1"/>
          </p:cNvSpPr>
          <p:nvPr>
            <p:ph type="body" idx="1"/>
          </p:nvPr>
        </p:nvSpPr>
        <p:spPr/>
        <p:txBody>
          <a:bodyPr/>
          <a:lstStyle/>
          <a:p>
            <a:r>
              <a:rPr lang="en-GB" dirty="0"/>
              <a:t>Requirements that are derived from the way that people actually work rather than the way I which process definitions suggest that they ought to work.</a:t>
            </a:r>
          </a:p>
          <a:p>
            <a:r>
              <a:rPr lang="en-GB" dirty="0"/>
              <a:t>Requirements that are derived from cooperation and awareness of other people’s activities.</a:t>
            </a:r>
          </a:p>
          <a:p>
            <a:pPr lvl="1"/>
            <a:r>
              <a:rPr lang="en-GB" dirty="0"/>
              <a:t>Awareness of what other people are doing leads to changes in the ways in which we do things.</a:t>
            </a:r>
          </a:p>
          <a:p>
            <a:r>
              <a:rPr lang="en-GB" dirty="0"/>
              <a:t>Ethnography is effective for understanding existing processes but cannot identify new features that should be added to a system.</a:t>
            </a:r>
          </a:p>
        </p:txBody>
      </p:sp>
      <p:sp>
        <p:nvSpPr>
          <p:cNvPr id="4" name="Slide Number Placeholder 3"/>
          <p:cNvSpPr>
            <a:spLocks noGrp="1"/>
          </p:cNvSpPr>
          <p:nvPr>
            <p:ph type="sldNum" sz="quarter" idx="12"/>
          </p:nvPr>
        </p:nvSpPr>
        <p:spPr/>
        <p:txBody>
          <a:bodyPr/>
          <a:lstStyle/>
          <a:p>
            <a:pPr>
              <a:defRPr/>
            </a:pPr>
            <a:fld id="{825F70CE-84E9-D04C-9B15-10C693AA0F2A}" type="slidenum">
              <a:rPr lang="en-US" smtClean="0"/>
              <a:pPr>
                <a:defRPr/>
              </a:pPr>
              <a:t>67</a:t>
            </a:fld>
            <a:endParaRPr lang="en-US"/>
          </a:p>
        </p:txBody>
      </p:sp>
      <p:sp>
        <p:nvSpPr>
          <p:cNvPr id="5" name="Footer Placeholder 4"/>
          <p:cNvSpPr>
            <a:spLocks noGrp="1"/>
          </p:cNvSpPr>
          <p:nvPr>
            <p:ph type="ftr" sz="quarter" idx="11"/>
          </p:nvPr>
        </p:nvSpPr>
        <p:spPr/>
        <p:txBody>
          <a:bodyPr/>
          <a:lstStyle/>
          <a:p>
            <a:pPr>
              <a:defRPr/>
            </a:pPr>
            <a:r>
              <a:rPr lang="en-US"/>
              <a:t>Chapter 4 Requirements engineering</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noFill/>
          <a:ln/>
        </p:spPr>
        <p:txBody>
          <a:bodyPr lIns="90487" tIns="44450" rIns="90487" bIns="44450"/>
          <a:lstStyle/>
          <a:p>
            <a:r>
              <a:rPr lang="en-GB"/>
              <a:t>Focused ethnography</a:t>
            </a:r>
          </a:p>
        </p:txBody>
      </p:sp>
      <p:sp>
        <p:nvSpPr>
          <p:cNvPr id="37891" name="Rectangle 3"/>
          <p:cNvSpPr>
            <a:spLocks noGrp="1" noChangeArrowheads="1"/>
          </p:cNvSpPr>
          <p:nvPr>
            <p:ph type="body" idx="1"/>
          </p:nvPr>
        </p:nvSpPr>
        <p:spPr>
          <a:noFill/>
          <a:ln/>
        </p:spPr>
        <p:txBody>
          <a:bodyPr lIns="90487" tIns="44450" rIns="90487" bIns="44450"/>
          <a:lstStyle/>
          <a:p>
            <a:pPr>
              <a:lnSpc>
                <a:spcPct val="90000"/>
              </a:lnSpc>
            </a:pPr>
            <a:r>
              <a:rPr lang="en-GB"/>
              <a:t>Developed in a project studying the air traffic control process</a:t>
            </a:r>
          </a:p>
          <a:p>
            <a:pPr>
              <a:lnSpc>
                <a:spcPct val="90000"/>
              </a:lnSpc>
            </a:pPr>
            <a:r>
              <a:rPr lang="en-GB"/>
              <a:t>Combines ethnography with prototyping</a:t>
            </a:r>
          </a:p>
          <a:p>
            <a:pPr>
              <a:lnSpc>
                <a:spcPct val="90000"/>
              </a:lnSpc>
            </a:pPr>
            <a:r>
              <a:rPr lang="en-GB"/>
              <a:t>Prototype development results in unanswered questions which focus the ethnographic analysis.</a:t>
            </a:r>
          </a:p>
          <a:p>
            <a:pPr>
              <a:lnSpc>
                <a:spcPct val="90000"/>
              </a:lnSpc>
            </a:pPr>
            <a:r>
              <a:rPr lang="en-GB"/>
              <a:t>The problem with ethnography is that it studies existing practices which may have some historical basis which is no longer relevant.</a:t>
            </a:r>
            <a:endParaRPr lang="en-GB" sz="2400"/>
          </a:p>
        </p:txBody>
      </p:sp>
      <p:sp>
        <p:nvSpPr>
          <p:cNvPr id="4" name="Slide Number Placeholder 3"/>
          <p:cNvSpPr>
            <a:spLocks noGrp="1"/>
          </p:cNvSpPr>
          <p:nvPr>
            <p:ph type="sldNum" sz="quarter" idx="12"/>
          </p:nvPr>
        </p:nvSpPr>
        <p:spPr/>
        <p:txBody>
          <a:bodyPr/>
          <a:lstStyle/>
          <a:p>
            <a:pPr>
              <a:defRPr/>
            </a:pPr>
            <a:fld id="{825F70CE-84E9-D04C-9B15-10C693AA0F2A}" type="slidenum">
              <a:rPr lang="en-US" smtClean="0"/>
              <a:pPr>
                <a:defRPr/>
              </a:pPr>
              <a:t>68</a:t>
            </a:fld>
            <a:endParaRPr lang="en-US"/>
          </a:p>
        </p:txBody>
      </p:sp>
      <p:sp>
        <p:nvSpPr>
          <p:cNvPr id="5" name="Footer Placeholder 4"/>
          <p:cNvSpPr>
            <a:spLocks noGrp="1"/>
          </p:cNvSpPr>
          <p:nvPr>
            <p:ph type="ftr" sz="quarter" idx="11"/>
          </p:nvPr>
        </p:nvSpPr>
        <p:spPr/>
        <p:txBody>
          <a:bodyPr/>
          <a:lstStyle/>
          <a:p>
            <a:pPr>
              <a:defRPr/>
            </a:pPr>
            <a:r>
              <a:rPr lang="en-US"/>
              <a:t>Chapter 4 Requirements engineering</a:t>
            </a:r>
          </a:p>
        </p:txBody>
      </p:sp>
    </p:spTree>
  </p:cSld>
  <p:clrMapOvr>
    <a:masterClrMapping/>
  </p:clrMapOvr>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pPr eaLnBrk="1" hangingPunct="1"/>
            <a:r>
              <a:rPr lang="en-US" dirty="0"/>
              <a:t>Ethnography and prototyping for requirements analysis</a:t>
            </a:r>
            <a:r>
              <a:rPr lang="en-GB" dirty="0"/>
              <a:t> </a:t>
            </a:r>
            <a:endParaRPr lang="en-US" dirty="0"/>
          </a:p>
        </p:txBody>
      </p:sp>
      <p:pic>
        <p:nvPicPr>
          <p:cNvPr id="4" name="Picture 3" descr="4.16 Ethno-prototyping.eps"/>
          <p:cNvPicPr>
            <a:picLocks noChangeAspect="1"/>
          </p:cNvPicPr>
          <p:nvPr/>
        </p:nvPicPr>
        <mc:AlternateContent xmlns:mc="http://schemas.openxmlformats.org/markup-compatibility/2006">
          <mc:Choice xmlns="" xmlns:mv="urn:schemas-microsoft-com:mac:vml" xmlns:ma="http://schemas.microsoft.com/office/mac/drawingml/2008/main" Requires="ma">
            <p:blipFill>
              <a:blip r:embed="rId2"/>
              <a:stretch>
                <a:fillRect/>
              </a:stretch>
            </p:blipFill>
          </mc:Choice>
          <mc:Fallback>
            <p:blipFill>
              <a:blip r:embed="rId3"/>
              <a:stretch>
                <a:fillRect/>
              </a:stretch>
            </p:blipFill>
          </mc:Fallback>
        </mc:AlternateContent>
        <p:spPr>
          <a:xfrm>
            <a:off x="1143000" y="2819400"/>
            <a:ext cx="7394864" cy="1936750"/>
          </a:xfrm>
          <a:prstGeom prst="rect">
            <a:avLst/>
          </a:prstGeom>
        </p:spPr>
      </p:pic>
      <p:sp>
        <p:nvSpPr>
          <p:cNvPr id="5" name="Slide Number Placeholder 4"/>
          <p:cNvSpPr>
            <a:spLocks noGrp="1"/>
          </p:cNvSpPr>
          <p:nvPr>
            <p:ph type="sldNum" sz="quarter" idx="12"/>
          </p:nvPr>
        </p:nvSpPr>
        <p:spPr/>
        <p:txBody>
          <a:bodyPr/>
          <a:lstStyle/>
          <a:p>
            <a:pPr>
              <a:defRPr/>
            </a:pPr>
            <a:fld id="{825F70CE-84E9-D04C-9B15-10C693AA0F2A}" type="slidenum">
              <a:rPr lang="en-US" smtClean="0"/>
              <a:pPr>
                <a:defRPr/>
              </a:pPr>
              <a:t>69</a:t>
            </a:fld>
            <a:endParaRPr lang="en-US"/>
          </a:p>
        </p:txBody>
      </p:sp>
      <p:sp>
        <p:nvSpPr>
          <p:cNvPr id="6" name="Footer Placeholder 5"/>
          <p:cNvSpPr>
            <a:spLocks noGrp="1"/>
          </p:cNvSpPr>
          <p:nvPr>
            <p:ph type="ftr" sz="quarter" idx="11"/>
          </p:nvPr>
        </p:nvSpPr>
        <p:spPr/>
        <p:txBody>
          <a:bodyPr/>
          <a:lstStyle/>
          <a:p>
            <a:pPr>
              <a:defRPr/>
            </a:pPr>
            <a:r>
              <a:rPr lang="en-US"/>
              <a:t>Chapter 4 Requirements engineering</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hangingPunct="1"/>
            <a:r>
              <a:rPr lang="en-US" dirty="0"/>
              <a:t>User and system requirements</a:t>
            </a:r>
            <a:r>
              <a:rPr lang="en-GB" dirty="0"/>
              <a:t> </a:t>
            </a:r>
            <a:endParaRPr lang="en-US" dirty="0"/>
          </a:p>
        </p:txBody>
      </p:sp>
      <p:pic>
        <p:nvPicPr>
          <p:cNvPr id="4" name="Picture 3" descr="4.1 UserSysReqs.eps"/>
          <p:cNvPicPr>
            <a:picLocks noChangeAspect="1"/>
          </p:cNvPicPr>
          <p:nvPr/>
        </p:nvPicPr>
        <mc:AlternateContent xmlns:mc="http://schemas.openxmlformats.org/markup-compatibility/2006">
          <mc:Choice xmlns="" xmlns:mv="urn:schemas-microsoft-com:mac:vml" xmlns:ma="http://schemas.microsoft.com/office/mac/drawingml/2008/main" Requires="ma">
            <p:blipFill>
              <a:blip r:embed="rId2"/>
              <a:stretch>
                <a:fillRect/>
              </a:stretch>
            </p:blipFill>
          </mc:Choice>
          <mc:Fallback>
            <p:blipFill>
              <a:blip r:embed="rId3"/>
              <a:stretch>
                <a:fillRect/>
              </a:stretch>
            </p:blipFill>
          </mc:Fallback>
        </mc:AlternateContent>
        <p:spPr>
          <a:xfrm>
            <a:off x="1143000" y="1626233"/>
            <a:ext cx="6553200" cy="4850767"/>
          </a:xfrm>
          <a:prstGeom prst="rect">
            <a:avLst/>
          </a:prstGeom>
        </p:spPr>
      </p:pic>
      <p:sp>
        <p:nvSpPr>
          <p:cNvPr id="5" name="Slide Number Placeholder 4"/>
          <p:cNvSpPr>
            <a:spLocks noGrp="1"/>
          </p:cNvSpPr>
          <p:nvPr>
            <p:ph type="sldNum" sz="quarter" idx="12"/>
          </p:nvPr>
        </p:nvSpPr>
        <p:spPr/>
        <p:txBody>
          <a:bodyPr/>
          <a:lstStyle/>
          <a:p>
            <a:pPr>
              <a:defRPr/>
            </a:pPr>
            <a:fld id="{825F70CE-84E9-D04C-9B15-10C693AA0F2A}" type="slidenum">
              <a:rPr lang="en-US" smtClean="0"/>
              <a:pPr>
                <a:defRPr/>
              </a:pPr>
              <a:t>7</a:t>
            </a:fld>
            <a:endParaRPr lang="en-US"/>
          </a:p>
        </p:txBody>
      </p:sp>
      <p:sp>
        <p:nvSpPr>
          <p:cNvPr id="6" name="Footer Placeholder 5"/>
          <p:cNvSpPr>
            <a:spLocks noGrp="1"/>
          </p:cNvSpPr>
          <p:nvPr>
            <p:ph type="ftr" sz="quarter" idx="11"/>
          </p:nvPr>
        </p:nvSpPr>
        <p:spPr/>
        <p:txBody>
          <a:bodyPr/>
          <a:lstStyle/>
          <a:p>
            <a:pPr>
              <a:defRPr/>
            </a:pPr>
            <a:r>
              <a:rPr lang="en-US"/>
              <a:t>Chapter 4 Requirements engineering</a:t>
            </a: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noFill/>
          <a:ln/>
        </p:spPr>
        <p:txBody>
          <a:bodyPr lIns="90487" tIns="44450" rIns="90487" bIns="44450"/>
          <a:lstStyle/>
          <a:p>
            <a:r>
              <a:rPr lang="en-GB"/>
              <a:t>Requirements validation</a:t>
            </a:r>
          </a:p>
        </p:txBody>
      </p:sp>
      <p:sp>
        <p:nvSpPr>
          <p:cNvPr id="57347" name="Rectangle 3"/>
          <p:cNvSpPr>
            <a:spLocks noGrp="1" noChangeArrowheads="1"/>
          </p:cNvSpPr>
          <p:nvPr>
            <p:ph type="body" idx="1"/>
          </p:nvPr>
        </p:nvSpPr>
        <p:spPr>
          <a:noFill/>
          <a:ln/>
        </p:spPr>
        <p:txBody>
          <a:bodyPr lIns="90487" tIns="44450" rIns="90487" bIns="44450"/>
          <a:lstStyle/>
          <a:p>
            <a:r>
              <a:rPr lang="en-GB"/>
              <a:t>Concerned with demonstrating that the requirements define the system that the customer really wants.</a:t>
            </a:r>
          </a:p>
          <a:p>
            <a:r>
              <a:rPr lang="en-GB"/>
              <a:t>Requirements error costs are high so validation is very important</a:t>
            </a:r>
          </a:p>
          <a:p>
            <a:pPr lvl="1"/>
            <a:r>
              <a:rPr lang="en-GB"/>
              <a:t>Fixing a requirements error after delivery may cost up to 100 times the cost of fixing an implementation error.</a:t>
            </a:r>
          </a:p>
        </p:txBody>
      </p:sp>
      <p:sp>
        <p:nvSpPr>
          <p:cNvPr id="4" name="Slide Number Placeholder 3"/>
          <p:cNvSpPr>
            <a:spLocks noGrp="1"/>
          </p:cNvSpPr>
          <p:nvPr>
            <p:ph type="sldNum" sz="quarter" idx="12"/>
          </p:nvPr>
        </p:nvSpPr>
        <p:spPr/>
        <p:txBody>
          <a:bodyPr/>
          <a:lstStyle/>
          <a:p>
            <a:pPr>
              <a:defRPr/>
            </a:pPr>
            <a:fld id="{825F70CE-84E9-D04C-9B15-10C693AA0F2A}" type="slidenum">
              <a:rPr lang="en-US" smtClean="0"/>
              <a:pPr>
                <a:defRPr/>
              </a:pPr>
              <a:t>70</a:t>
            </a:fld>
            <a:endParaRPr lang="en-US"/>
          </a:p>
        </p:txBody>
      </p:sp>
      <p:sp>
        <p:nvSpPr>
          <p:cNvPr id="5" name="Footer Placeholder 4"/>
          <p:cNvSpPr>
            <a:spLocks noGrp="1"/>
          </p:cNvSpPr>
          <p:nvPr>
            <p:ph type="ftr" sz="quarter" idx="11"/>
          </p:nvPr>
        </p:nvSpPr>
        <p:spPr/>
        <p:txBody>
          <a:bodyPr/>
          <a:lstStyle/>
          <a:p>
            <a:pPr>
              <a:defRPr/>
            </a:pPr>
            <a:r>
              <a:rPr lang="en-US"/>
              <a:t>Chapter 4 Requirements engineering</a:t>
            </a:r>
          </a:p>
        </p:txBody>
      </p:sp>
    </p:spTree>
  </p:cSld>
  <p:clrMapOvr>
    <a:masterClrMapping/>
  </p:clrMapOvr>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noFill/>
          <a:ln/>
        </p:spPr>
        <p:txBody>
          <a:bodyPr lIns="90487" tIns="44450" rIns="90487" bIns="44450"/>
          <a:lstStyle/>
          <a:p>
            <a:r>
              <a:rPr lang="en-GB"/>
              <a:t>Requirements checking</a:t>
            </a:r>
          </a:p>
        </p:txBody>
      </p:sp>
      <p:sp>
        <p:nvSpPr>
          <p:cNvPr id="58371" name="Rectangle 3"/>
          <p:cNvSpPr>
            <a:spLocks noGrp="1" noChangeArrowheads="1"/>
          </p:cNvSpPr>
          <p:nvPr>
            <p:ph type="body" idx="1"/>
          </p:nvPr>
        </p:nvSpPr>
        <p:spPr>
          <a:noFill/>
          <a:ln/>
        </p:spPr>
        <p:txBody>
          <a:bodyPr lIns="90487" tIns="44450" rIns="90487" bIns="44450"/>
          <a:lstStyle/>
          <a:p>
            <a:r>
              <a:rPr lang="en-GB" sz="2400" dirty="0">
                <a:solidFill>
                  <a:srgbClr val="FF0000"/>
                </a:solidFill>
              </a:rPr>
              <a:t>Validity</a:t>
            </a:r>
            <a:r>
              <a:rPr lang="en-GB" sz="2400" dirty="0"/>
              <a:t>. Does the system provide the functions which best support the customer’s needs?</a:t>
            </a:r>
          </a:p>
          <a:p>
            <a:r>
              <a:rPr lang="en-GB" sz="2400" dirty="0">
                <a:solidFill>
                  <a:srgbClr val="FF0000"/>
                </a:solidFill>
              </a:rPr>
              <a:t>Consistency</a:t>
            </a:r>
            <a:r>
              <a:rPr lang="en-GB" sz="2400" dirty="0"/>
              <a:t>. Are there any requirements conflicts?</a:t>
            </a:r>
          </a:p>
          <a:p>
            <a:r>
              <a:rPr lang="en-GB" sz="2400" dirty="0">
                <a:solidFill>
                  <a:srgbClr val="FF0000"/>
                </a:solidFill>
              </a:rPr>
              <a:t>Completeness</a:t>
            </a:r>
            <a:r>
              <a:rPr lang="en-GB" sz="2400" dirty="0"/>
              <a:t>. Are all functions required by the customer included?</a:t>
            </a:r>
          </a:p>
          <a:p>
            <a:r>
              <a:rPr lang="en-GB" sz="2400" dirty="0">
                <a:solidFill>
                  <a:srgbClr val="FF0000"/>
                </a:solidFill>
              </a:rPr>
              <a:t>Realism</a:t>
            </a:r>
            <a:r>
              <a:rPr lang="en-GB" sz="2400" dirty="0"/>
              <a:t>. Can the requirements be implemented given available budget and technology</a:t>
            </a:r>
          </a:p>
          <a:p>
            <a:r>
              <a:rPr lang="en-GB" sz="2400" dirty="0">
                <a:solidFill>
                  <a:srgbClr val="FF0000"/>
                </a:solidFill>
              </a:rPr>
              <a:t>Verifiability</a:t>
            </a:r>
            <a:r>
              <a:rPr lang="en-GB" sz="2400" dirty="0"/>
              <a:t>. Can the requirements be checked?</a:t>
            </a:r>
          </a:p>
        </p:txBody>
      </p:sp>
      <p:sp>
        <p:nvSpPr>
          <p:cNvPr id="4" name="Slide Number Placeholder 3"/>
          <p:cNvSpPr>
            <a:spLocks noGrp="1"/>
          </p:cNvSpPr>
          <p:nvPr>
            <p:ph type="sldNum" sz="quarter" idx="12"/>
          </p:nvPr>
        </p:nvSpPr>
        <p:spPr/>
        <p:txBody>
          <a:bodyPr/>
          <a:lstStyle/>
          <a:p>
            <a:pPr>
              <a:defRPr/>
            </a:pPr>
            <a:fld id="{825F70CE-84E9-D04C-9B15-10C693AA0F2A}" type="slidenum">
              <a:rPr lang="en-US" smtClean="0"/>
              <a:pPr>
                <a:defRPr/>
              </a:pPr>
              <a:t>71</a:t>
            </a:fld>
            <a:endParaRPr lang="en-US"/>
          </a:p>
        </p:txBody>
      </p:sp>
      <p:sp>
        <p:nvSpPr>
          <p:cNvPr id="5" name="Footer Placeholder 4"/>
          <p:cNvSpPr>
            <a:spLocks noGrp="1"/>
          </p:cNvSpPr>
          <p:nvPr>
            <p:ph type="ftr" sz="quarter" idx="11"/>
          </p:nvPr>
        </p:nvSpPr>
        <p:spPr/>
        <p:txBody>
          <a:bodyPr/>
          <a:lstStyle/>
          <a:p>
            <a:pPr>
              <a:defRPr/>
            </a:pPr>
            <a:r>
              <a:rPr lang="en-US"/>
              <a:t>Chapter 4 Requirements engineering</a:t>
            </a:r>
          </a:p>
        </p:txBody>
      </p:sp>
    </p:spTree>
  </p:cSld>
  <p:clrMapOvr>
    <a:masterClrMapping/>
  </p:clrMapOvr>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a:xfrm>
            <a:off x="381000" y="266700"/>
            <a:ext cx="8305800" cy="1104900"/>
          </a:xfrm>
        </p:spPr>
        <p:txBody>
          <a:bodyPr/>
          <a:lstStyle/>
          <a:p>
            <a:r>
              <a:rPr lang="en-GB"/>
              <a:t>Requirements validation techniques</a:t>
            </a:r>
          </a:p>
        </p:txBody>
      </p:sp>
      <p:sp>
        <p:nvSpPr>
          <p:cNvPr id="77827" name="Rectangle 3"/>
          <p:cNvSpPr>
            <a:spLocks noGrp="1" noChangeArrowheads="1"/>
          </p:cNvSpPr>
          <p:nvPr>
            <p:ph type="body" idx="1"/>
          </p:nvPr>
        </p:nvSpPr>
        <p:spPr/>
        <p:txBody>
          <a:bodyPr/>
          <a:lstStyle/>
          <a:p>
            <a:pPr>
              <a:lnSpc>
                <a:spcPct val="90000"/>
              </a:lnSpc>
            </a:pPr>
            <a:r>
              <a:rPr lang="en-GB" dirty="0"/>
              <a:t>Requirements reviews</a:t>
            </a:r>
          </a:p>
          <a:p>
            <a:pPr lvl="1">
              <a:lnSpc>
                <a:spcPct val="90000"/>
              </a:lnSpc>
            </a:pPr>
            <a:r>
              <a:rPr lang="en-GB" dirty="0"/>
              <a:t>Systematic manual analysis of the requirements.</a:t>
            </a:r>
          </a:p>
          <a:p>
            <a:pPr>
              <a:lnSpc>
                <a:spcPct val="90000"/>
              </a:lnSpc>
            </a:pPr>
            <a:r>
              <a:rPr lang="en-GB" dirty="0"/>
              <a:t>Prototyping</a:t>
            </a:r>
          </a:p>
          <a:p>
            <a:pPr lvl="1">
              <a:lnSpc>
                <a:spcPct val="90000"/>
              </a:lnSpc>
            </a:pPr>
            <a:r>
              <a:rPr lang="en-GB" dirty="0"/>
              <a:t>Using an executable model of the system to check requirements. Covered in Chapter 2.</a:t>
            </a:r>
          </a:p>
          <a:p>
            <a:pPr>
              <a:lnSpc>
                <a:spcPct val="90000"/>
              </a:lnSpc>
            </a:pPr>
            <a:r>
              <a:rPr lang="en-GB" dirty="0"/>
              <a:t>Test-case generation</a:t>
            </a:r>
          </a:p>
          <a:p>
            <a:pPr lvl="1">
              <a:lnSpc>
                <a:spcPct val="90000"/>
              </a:lnSpc>
            </a:pPr>
            <a:r>
              <a:rPr lang="en-GB" dirty="0"/>
              <a:t>Developing tests for requirements to check testability.</a:t>
            </a:r>
          </a:p>
          <a:p>
            <a:pPr>
              <a:lnSpc>
                <a:spcPct val="90000"/>
              </a:lnSpc>
              <a:buFont typeface="Zapf Dingbats" charset="2"/>
              <a:buNone/>
            </a:pPr>
            <a:endParaRPr lang="en-GB" dirty="0"/>
          </a:p>
        </p:txBody>
      </p:sp>
      <p:sp>
        <p:nvSpPr>
          <p:cNvPr id="4" name="Slide Number Placeholder 3"/>
          <p:cNvSpPr>
            <a:spLocks noGrp="1"/>
          </p:cNvSpPr>
          <p:nvPr>
            <p:ph type="sldNum" sz="quarter" idx="12"/>
          </p:nvPr>
        </p:nvSpPr>
        <p:spPr/>
        <p:txBody>
          <a:bodyPr/>
          <a:lstStyle/>
          <a:p>
            <a:pPr>
              <a:defRPr/>
            </a:pPr>
            <a:fld id="{825F70CE-84E9-D04C-9B15-10C693AA0F2A}" type="slidenum">
              <a:rPr lang="en-US" smtClean="0"/>
              <a:pPr>
                <a:defRPr/>
              </a:pPr>
              <a:t>72</a:t>
            </a:fld>
            <a:endParaRPr lang="en-US"/>
          </a:p>
        </p:txBody>
      </p:sp>
      <p:sp>
        <p:nvSpPr>
          <p:cNvPr id="5" name="Footer Placeholder 4"/>
          <p:cNvSpPr>
            <a:spLocks noGrp="1"/>
          </p:cNvSpPr>
          <p:nvPr>
            <p:ph type="ftr" sz="quarter" idx="11"/>
          </p:nvPr>
        </p:nvSpPr>
        <p:spPr/>
        <p:txBody>
          <a:bodyPr/>
          <a:lstStyle/>
          <a:p>
            <a:pPr>
              <a:defRPr/>
            </a:pPr>
            <a:r>
              <a:rPr lang="en-US"/>
              <a:t>Chapter 4 Requirements engineering</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noFill/>
          <a:ln/>
        </p:spPr>
        <p:txBody>
          <a:bodyPr lIns="90487" tIns="44450" rIns="90487" bIns="44450"/>
          <a:lstStyle/>
          <a:p>
            <a:r>
              <a:rPr lang="en-GB"/>
              <a:t>Requirements reviews</a:t>
            </a:r>
          </a:p>
        </p:txBody>
      </p:sp>
      <p:sp>
        <p:nvSpPr>
          <p:cNvPr id="59395" name="Rectangle 3"/>
          <p:cNvSpPr>
            <a:spLocks noGrp="1" noChangeArrowheads="1"/>
          </p:cNvSpPr>
          <p:nvPr>
            <p:ph type="body" idx="1"/>
          </p:nvPr>
        </p:nvSpPr>
        <p:spPr>
          <a:noFill/>
          <a:ln/>
        </p:spPr>
        <p:txBody>
          <a:bodyPr lIns="90487" tIns="44450" rIns="90487" bIns="44450"/>
          <a:lstStyle/>
          <a:p>
            <a:r>
              <a:rPr lang="en-GB"/>
              <a:t>Regular reviews should be held while the requirements definition is being formulated.</a:t>
            </a:r>
          </a:p>
          <a:p>
            <a:r>
              <a:rPr lang="en-GB"/>
              <a:t>Both client and contractor staff should be involved in reviews.</a:t>
            </a:r>
          </a:p>
          <a:p>
            <a:r>
              <a:rPr lang="en-GB"/>
              <a:t>Reviews may be formal (with completed documents) or informal. Good communications between developers, customers and users can resolve problems at an early stage.</a:t>
            </a:r>
          </a:p>
        </p:txBody>
      </p:sp>
      <p:sp>
        <p:nvSpPr>
          <p:cNvPr id="4" name="Slide Number Placeholder 3"/>
          <p:cNvSpPr>
            <a:spLocks noGrp="1"/>
          </p:cNvSpPr>
          <p:nvPr>
            <p:ph type="sldNum" sz="quarter" idx="12"/>
          </p:nvPr>
        </p:nvSpPr>
        <p:spPr/>
        <p:txBody>
          <a:bodyPr/>
          <a:lstStyle/>
          <a:p>
            <a:pPr>
              <a:defRPr/>
            </a:pPr>
            <a:fld id="{825F70CE-84E9-D04C-9B15-10C693AA0F2A}" type="slidenum">
              <a:rPr lang="en-US" smtClean="0"/>
              <a:pPr>
                <a:defRPr/>
              </a:pPr>
              <a:t>73</a:t>
            </a:fld>
            <a:endParaRPr lang="en-US"/>
          </a:p>
        </p:txBody>
      </p:sp>
      <p:sp>
        <p:nvSpPr>
          <p:cNvPr id="5" name="Footer Placeholder 4"/>
          <p:cNvSpPr>
            <a:spLocks noGrp="1"/>
          </p:cNvSpPr>
          <p:nvPr>
            <p:ph type="ftr" sz="quarter" idx="11"/>
          </p:nvPr>
        </p:nvSpPr>
        <p:spPr/>
        <p:txBody>
          <a:bodyPr/>
          <a:lstStyle/>
          <a:p>
            <a:pPr>
              <a:defRPr/>
            </a:pPr>
            <a:r>
              <a:rPr lang="en-US"/>
              <a:t>Chapter 4 Requirements engineering</a:t>
            </a:r>
          </a:p>
        </p:txBody>
      </p:sp>
    </p:spTree>
  </p:cSld>
  <p:clrMapOvr>
    <a:masterClrMapping/>
  </p:clrMapOvr>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noFill/>
          <a:ln/>
        </p:spPr>
        <p:txBody>
          <a:bodyPr lIns="90487" tIns="44450" rIns="90487" bIns="44450"/>
          <a:lstStyle/>
          <a:p>
            <a:r>
              <a:rPr lang="en-GB"/>
              <a:t>Review checks</a:t>
            </a:r>
          </a:p>
        </p:txBody>
      </p:sp>
      <p:sp>
        <p:nvSpPr>
          <p:cNvPr id="60419" name="Rectangle 3"/>
          <p:cNvSpPr>
            <a:spLocks noGrp="1" noChangeArrowheads="1"/>
          </p:cNvSpPr>
          <p:nvPr>
            <p:ph type="body" idx="1"/>
          </p:nvPr>
        </p:nvSpPr>
        <p:spPr>
          <a:noFill/>
          <a:ln/>
        </p:spPr>
        <p:txBody>
          <a:bodyPr lIns="90487" tIns="44450" rIns="90487" bIns="44450"/>
          <a:lstStyle/>
          <a:p>
            <a:pPr>
              <a:lnSpc>
                <a:spcPct val="90000"/>
              </a:lnSpc>
            </a:pPr>
            <a:r>
              <a:rPr lang="en-GB" dirty="0">
                <a:solidFill>
                  <a:srgbClr val="FF0000"/>
                </a:solidFill>
              </a:rPr>
              <a:t>Verifiability</a:t>
            </a:r>
            <a:endParaRPr lang="en-GB" dirty="0"/>
          </a:p>
          <a:p>
            <a:pPr lvl="1">
              <a:lnSpc>
                <a:spcPct val="90000"/>
              </a:lnSpc>
            </a:pPr>
            <a:r>
              <a:rPr lang="en-GB" dirty="0"/>
              <a:t>Is the requirement realistically testable?</a:t>
            </a:r>
          </a:p>
          <a:p>
            <a:pPr>
              <a:lnSpc>
                <a:spcPct val="90000"/>
              </a:lnSpc>
            </a:pPr>
            <a:r>
              <a:rPr lang="en-GB" dirty="0">
                <a:solidFill>
                  <a:srgbClr val="FF0000"/>
                </a:solidFill>
              </a:rPr>
              <a:t>Comprehensibility</a:t>
            </a:r>
            <a:endParaRPr lang="en-GB" dirty="0"/>
          </a:p>
          <a:p>
            <a:pPr lvl="1">
              <a:lnSpc>
                <a:spcPct val="90000"/>
              </a:lnSpc>
            </a:pPr>
            <a:r>
              <a:rPr lang="en-GB" dirty="0"/>
              <a:t>Is the requirement properly understood?</a:t>
            </a:r>
          </a:p>
          <a:p>
            <a:pPr>
              <a:lnSpc>
                <a:spcPct val="90000"/>
              </a:lnSpc>
            </a:pPr>
            <a:r>
              <a:rPr lang="en-GB" dirty="0">
                <a:solidFill>
                  <a:srgbClr val="FF0000"/>
                </a:solidFill>
              </a:rPr>
              <a:t>Traceability</a:t>
            </a:r>
            <a:endParaRPr lang="en-GB" dirty="0"/>
          </a:p>
          <a:p>
            <a:pPr lvl="1">
              <a:lnSpc>
                <a:spcPct val="90000"/>
              </a:lnSpc>
            </a:pPr>
            <a:r>
              <a:rPr lang="en-GB" dirty="0"/>
              <a:t>Is the origin of the requirement clearly stated?</a:t>
            </a:r>
          </a:p>
          <a:p>
            <a:pPr>
              <a:lnSpc>
                <a:spcPct val="90000"/>
              </a:lnSpc>
            </a:pPr>
            <a:r>
              <a:rPr lang="en-GB" dirty="0">
                <a:solidFill>
                  <a:srgbClr val="FF0000"/>
                </a:solidFill>
              </a:rPr>
              <a:t>Adaptability</a:t>
            </a:r>
            <a:endParaRPr lang="en-GB" dirty="0"/>
          </a:p>
          <a:p>
            <a:pPr lvl="1">
              <a:lnSpc>
                <a:spcPct val="90000"/>
              </a:lnSpc>
            </a:pPr>
            <a:r>
              <a:rPr lang="en-GB" dirty="0"/>
              <a:t>Can the requirement be changed without a large impact on other requirements?</a:t>
            </a:r>
          </a:p>
        </p:txBody>
      </p:sp>
      <p:sp>
        <p:nvSpPr>
          <p:cNvPr id="4" name="Slide Number Placeholder 3"/>
          <p:cNvSpPr>
            <a:spLocks noGrp="1"/>
          </p:cNvSpPr>
          <p:nvPr>
            <p:ph type="sldNum" sz="quarter" idx="12"/>
          </p:nvPr>
        </p:nvSpPr>
        <p:spPr/>
        <p:txBody>
          <a:bodyPr/>
          <a:lstStyle/>
          <a:p>
            <a:pPr>
              <a:defRPr/>
            </a:pPr>
            <a:fld id="{825F70CE-84E9-D04C-9B15-10C693AA0F2A}" type="slidenum">
              <a:rPr lang="en-US" smtClean="0"/>
              <a:pPr>
                <a:defRPr/>
              </a:pPr>
              <a:t>74</a:t>
            </a:fld>
            <a:endParaRPr lang="en-US"/>
          </a:p>
        </p:txBody>
      </p:sp>
      <p:sp>
        <p:nvSpPr>
          <p:cNvPr id="5" name="Footer Placeholder 4"/>
          <p:cNvSpPr>
            <a:spLocks noGrp="1"/>
          </p:cNvSpPr>
          <p:nvPr>
            <p:ph type="ftr" sz="quarter" idx="11"/>
          </p:nvPr>
        </p:nvSpPr>
        <p:spPr/>
        <p:txBody>
          <a:bodyPr/>
          <a:lstStyle/>
          <a:p>
            <a:pPr>
              <a:defRPr/>
            </a:pPr>
            <a:r>
              <a:rPr lang="en-US"/>
              <a:t>Chapter 4 Requirements engineering</a:t>
            </a:r>
          </a:p>
        </p:txBody>
      </p:sp>
    </p:spTree>
  </p:cSld>
  <p:clrMapOvr>
    <a:masterClrMapping/>
  </p:clrMapOvr>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n-GB"/>
              <a:t>Requirements management</a:t>
            </a:r>
          </a:p>
        </p:txBody>
      </p:sp>
      <p:sp>
        <p:nvSpPr>
          <p:cNvPr id="55299" name="Rectangle 3"/>
          <p:cNvSpPr>
            <a:spLocks noGrp="1" noChangeArrowheads="1"/>
          </p:cNvSpPr>
          <p:nvPr>
            <p:ph type="body" idx="1"/>
          </p:nvPr>
        </p:nvSpPr>
        <p:spPr/>
        <p:txBody>
          <a:bodyPr/>
          <a:lstStyle/>
          <a:p>
            <a:r>
              <a:rPr lang="en-GB" sz="2400" dirty="0"/>
              <a:t>Requirements management is the process of managing changing requirements during the requirements engineering process and system development.</a:t>
            </a:r>
          </a:p>
          <a:p>
            <a:r>
              <a:rPr lang="en-GB" dirty="0">
                <a:solidFill>
                  <a:srgbClr val="FF0000"/>
                </a:solidFill>
              </a:rPr>
              <a:t>New requirements emerge as a system is being developed and after it has gone into use.</a:t>
            </a:r>
          </a:p>
          <a:p>
            <a:r>
              <a:rPr lang="en-US" dirty="0"/>
              <a:t>You need to keep track of individual requirements and maintain links between dependent requirements so that you can assess the impact of requirements changes. You need to establish a formal process for making change proposals and linking these to system requirements.</a:t>
            </a:r>
            <a:r>
              <a:rPr lang="en-GB" dirty="0"/>
              <a:t> </a:t>
            </a:r>
            <a:endParaRPr lang="en-GB" sz="2400" dirty="0"/>
          </a:p>
        </p:txBody>
      </p:sp>
      <p:sp>
        <p:nvSpPr>
          <p:cNvPr id="4" name="Slide Number Placeholder 3"/>
          <p:cNvSpPr>
            <a:spLocks noGrp="1"/>
          </p:cNvSpPr>
          <p:nvPr>
            <p:ph type="sldNum" sz="quarter" idx="12"/>
          </p:nvPr>
        </p:nvSpPr>
        <p:spPr/>
        <p:txBody>
          <a:bodyPr/>
          <a:lstStyle/>
          <a:p>
            <a:pPr>
              <a:defRPr/>
            </a:pPr>
            <a:fld id="{825F70CE-84E9-D04C-9B15-10C693AA0F2A}" type="slidenum">
              <a:rPr lang="en-US" smtClean="0"/>
              <a:pPr>
                <a:defRPr/>
              </a:pPr>
              <a:t>75</a:t>
            </a:fld>
            <a:endParaRPr lang="en-US"/>
          </a:p>
        </p:txBody>
      </p:sp>
      <p:sp>
        <p:nvSpPr>
          <p:cNvPr id="5" name="Footer Placeholder 4"/>
          <p:cNvSpPr>
            <a:spLocks noGrp="1"/>
          </p:cNvSpPr>
          <p:nvPr>
            <p:ph type="ftr" sz="quarter" idx="11"/>
          </p:nvPr>
        </p:nvSpPr>
        <p:spPr/>
        <p:txBody>
          <a:bodyPr/>
          <a:lstStyle/>
          <a:p>
            <a:pPr>
              <a:defRPr/>
            </a:pPr>
            <a:r>
              <a:rPr lang="en-US"/>
              <a:t>Chapter 4 Requirements engineering</a:t>
            </a: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Changing requirements</a:t>
            </a:r>
          </a:p>
        </p:txBody>
      </p:sp>
      <p:sp>
        <p:nvSpPr>
          <p:cNvPr id="3" name="Content Placeholder 2"/>
          <p:cNvSpPr>
            <a:spLocks noGrp="1"/>
          </p:cNvSpPr>
          <p:nvPr>
            <p:ph idx="1"/>
          </p:nvPr>
        </p:nvSpPr>
        <p:spPr/>
        <p:txBody>
          <a:bodyPr/>
          <a:lstStyle/>
          <a:p>
            <a:r>
              <a:rPr lang="en-US" dirty="0"/>
              <a:t>The business and technical environment of the system always changes after installation. </a:t>
            </a:r>
          </a:p>
          <a:p>
            <a:pPr lvl="1"/>
            <a:r>
              <a:rPr lang="en-US" dirty="0"/>
              <a:t>New hardware may be introduced, it may be necessary to interface the system with other systems, business priorities may change (with consequent changes in the system support required), and new legislation and regulations may be introduced that the system must necessarily abide by. </a:t>
            </a:r>
            <a:endParaRPr lang="en-GB" dirty="0"/>
          </a:p>
          <a:p>
            <a:r>
              <a:rPr lang="en-US" dirty="0"/>
              <a:t>The people who pay for a system and the users of that system are rarely the same people. </a:t>
            </a:r>
          </a:p>
          <a:p>
            <a:pPr lvl="1"/>
            <a:r>
              <a:rPr lang="en-US" dirty="0"/>
              <a:t>System customers impose requirements because of organizational and budgetary constraints. These may conflict with end-user requirements and, after delivery, new features may have to be added for user support if the system is to meet its goals.</a:t>
            </a:r>
            <a:endParaRPr lang="en-GB" dirty="0"/>
          </a:p>
          <a:p>
            <a:endParaRPr lang="en-GB" dirty="0"/>
          </a:p>
          <a:p>
            <a:endParaRPr lang="en-US" dirty="0"/>
          </a:p>
        </p:txBody>
      </p:sp>
      <p:sp>
        <p:nvSpPr>
          <p:cNvPr id="4" name="Footer Placeholder 3"/>
          <p:cNvSpPr>
            <a:spLocks noGrp="1"/>
          </p:cNvSpPr>
          <p:nvPr>
            <p:ph type="ftr" sz="quarter" idx="11"/>
          </p:nvPr>
        </p:nvSpPr>
        <p:spPr/>
        <p:txBody>
          <a:bodyPr/>
          <a:lstStyle/>
          <a:p>
            <a:pPr>
              <a:defRPr/>
            </a:pPr>
            <a:r>
              <a:rPr lang="en-US"/>
              <a:t>Chapter 4 Requirements engineering</a:t>
            </a:r>
          </a:p>
        </p:txBody>
      </p:sp>
      <p:sp>
        <p:nvSpPr>
          <p:cNvPr id="5" name="Slide Number Placeholder 4"/>
          <p:cNvSpPr>
            <a:spLocks noGrp="1"/>
          </p:cNvSpPr>
          <p:nvPr>
            <p:ph type="sldNum" sz="quarter" idx="12"/>
          </p:nvPr>
        </p:nvSpPr>
        <p:spPr/>
        <p:txBody>
          <a:bodyPr/>
          <a:lstStyle/>
          <a:p>
            <a:pPr>
              <a:defRPr/>
            </a:pPr>
            <a:fld id="{825F70CE-84E9-D04C-9B15-10C693AA0F2A}" type="slidenum">
              <a:rPr lang="en-US" smtClean="0"/>
              <a:pPr>
                <a:defRPr/>
              </a:pPr>
              <a:t>76</a:t>
            </a:fld>
            <a:endParaRPr lang="en-US"/>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Changing requirements</a:t>
            </a:r>
          </a:p>
        </p:txBody>
      </p:sp>
      <p:sp>
        <p:nvSpPr>
          <p:cNvPr id="3" name="Content Placeholder 2"/>
          <p:cNvSpPr>
            <a:spLocks noGrp="1"/>
          </p:cNvSpPr>
          <p:nvPr>
            <p:ph idx="1"/>
          </p:nvPr>
        </p:nvSpPr>
        <p:spPr/>
        <p:txBody>
          <a:bodyPr/>
          <a:lstStyle/>
          <a:p>
            <a:r>
              <a:rPr lang="en-US" dirty="0"/>
              <a:t>Large systems usually have a diverse user community, with many users having different requirements and priorities that may be conflicting or contradictory. </a:t>
            </a:r>
          </a:p>
          <a:p>
            <a:pPr lvl="1"/>
            <a:r>
              <a:rPr lang="en-US" dirty="0"/>
              <a:t>The final system requirements are inevitably a compromise between them and, with experience, it is often discovered that the balance of support given to different users has to be changed.</a:t>
            </a:r>
          </a:p>
        </p:txBody>
      </p:sp>
      <p:sp>
        <p:nvSpPr>
          <p:cNvPr id="4" name="Footer Placeholder 3"/>
          <p:cNvSpPr>
            <a:spLocks noGrp="1"/>
          </p:cNvSpPr>
          <p:nvPr>
            <p:ph type="ftr" sz="quarter" idx="11"/>
          </p:nvPr>
        </p:nvSpPr>
        <p:spPr/>
        <p:txBody>
          <a:bodyPr/>
          <a:lstStyle/>
          <a:p>
            <a:pPr>
              <a:defRPr/>
            </a:pPr>
            <a:r>
              <a:rPr lang="en-US"/>
              <a:t>Chapter 4 Requirements engineering</a:t>
            </a:r>
          </a:p>
        </p:txBody>
      </p:sp>
      <p:sp>
        <p:nvSpPr>
          <p:cNvPr id="5" name="Slide Number Placeholder 4"/>
          <p:cNvSpPr>
            <a:spLocks noGrp="1"/>
          </p:cNvSpPr>
          <p:nvPr>
            <p:ph type="sldNum" sz="quarter" idx="12"/>
          </p:nvPr>
        </p:nvSpPr>
        <p:spPr/>
        <p:txBody>
          <a:bodyPr/>
          <a:lstStyle/>
          <a:p>
            <a:pPr>
              <a:defRPr/>
            </a:pPr>
            <a:fld id="{825F70CE-84E9-D04C-9B15-10C693AA0F2A}" type="slidenum">
              <a:rPr lang="en-US" smtClean="0"/>
              <a:pPr>
                <a:defRPr/>
              </a:pPr>
              <a:t>77</a:t>
            </a:fld>
            <a:endParaRPr lang="en-US"/>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pPr eaLnBrk="1" hangingPunct="1"/>
            <a:r>
              <a:rPr lang="en-US" dirty="0"/>
              <a:t>Requirements evolution</a:t>
            </a:r>
            <a:r>
              <a:rPr lang="en-GB" dirty="0"/>
              <a:t> </a:t>
            </a:r>
            <a:endParaRPr lang="en-US" dirty="0"/>
          </a:p>
        </p:txBody>
      </p:sp>
      <p:pic>
        <p:nvPicPr>
          <p:cNvPr id="4" name="Picture 3" descr="4.17 ReqEvolution.eps"/>
          <p:cNvPicPr>
            <a:picLocks noChangeAspect="1"/>
          </p:cNvPicPr>
          <p:nvPr/>
        </p:nvPicPr>
        <mc:AlternateContent xmlns:mc="http://schemas.openxmlformats.org/markup-compatibility/2006">
          <mc:Choice xmlns="" xmlns:mv="urn:schemas-microsoft-com:mac:vml" xmlns:ma="http://schemas.microsoft.com/office/mac/drawingml/2008/main" Requires="ma">
            <p:blipFill>
              <a:blip r:embed="rId2"/>
              <a:stretch>
                <a:fillRect/>
              </a:stretch>
            </p:blipFill>
          </mc:Choice>
          <mc:Fallback>
            <p:blipFill>
              <a:blip r:embed="rId3"/>
              <a:stretch>
                <a:fillRect/>
              </a:stretch>
            </p:blipFill>
          </mc:Fallback>
        </mc:AlternateContent>
        <p:spPr>
          <a:xfrm>
            <a:off x="2133600" y="2514600"/>
            <a:ext cx="5005917" cy="2514600"/>
          </a:xfrm>
          <a:prstGeom prst="rect">
            <a:avLst/>
          </a:prstGeom>
        </p:spPr>
      </p:pic>
      <p:sp>
        <p:nvSpPr>
          <p:cNvPr id="5" name="Slide Number Placeholder 4"/>
          <p:cNvSpPr>
            <a:spLocks noGrp="1"/>
          </p:cNvSpPr>
          <p:nvPr>
            <p:ph type="sldNum" sz="quarter" idx="12"/>
          </p:nvPr>
        </p:nvSpPr>
        <p:spPr/>
        <p:txBody>
          <a:bodyPr/>
          <a:lstStyle/>
          <a:p>
            <a:pPr>
              <a:defRPr/>
            </a:pPr>
            <a:fld id="{825F70CE-84E9-D04C-9B15-10C693AA0F2A}" type="slidenum">
              <a:rPr lang="en-US" smtClean="0"/>
              <a:pPr>
                <a:defRPr/>
              </a:pPr>
              <a:t>78</a:t>
            </a:fld>
            <a:endParaRPr lang="en-US"/>
          </a:p>
        </p:txBody>
      </p:sp>
      <p:sp>
        <p:nvSpPr>
          <p:cNvPr id="6" name="Footer Placeholder 5"/>
          <p:cNvSpPr>
            <a:spLocks noGrp="1"/>
          </p:cNvSpPr>
          <p:nvPr>
            <p:ph type="ftr" sz="quarter" idx="11"/>
          </p:nvPr>
        </p:nvSpPr>
        <p:spPr/>
        <p:txBody>
          <a:bodyPr/>
          <a:lstStyle/>
          <a:p>
            <a:pPr>
              <a:defRPr/>
            </a:pPr>
            <a:r>
              <a:rPr lang="en-US"/>
              <a:t>Chapter 4 Requirements engineering</a:t>
            </a: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Requirements management planning</a:t>
            </a:r>
          </a:p>
        </p:txBody>
      </p:sp>
      <p:sp>
        <p:nvSpPr>
          <p:cNvPr id="3" name="Content Placeholder 2"/>
          <p:cNvSpPr>
            <a:spLocks noGrp="1"/>
          </p:cNvSpPr>
          <p:nvPr>
            <p:ph idx="1"/>
          </p:nvPr>
        </p:nvSpPr>
        <p:spPr>
          <a:xfrm>
            <a:off x="304800" y="1524000"/>
            <a:ext cx="8686800" cy="4525963"/>
          </a:xfrm>
        </p:spPr>
        <p:txBody>
          <a:bodyPr/>
          <a:lstStyle/>
          <a:p>
            <a:r>
              <a:rPr lang="en-US" dirty="0"/>
              <a:t>Establishes the level of requirements management detail that is required.</a:t>
            </a:r>
          </a:p>
          <a:p>
            <a:r>
              <a:rPr lang="en-US" dirty="0"/>
              <a:t>Requirements management decisions:</a:t>
            </a:r>
          </a:p>
          <a:p>
            <a:pPr lvl="1"/>
            <a:r>
              <a:rPr lang="en-US" i="1" dirty="0">
                <a:solidFill>
                  <a:srgbClr val="FF0000"/>
                </a:solidFill>
              </a:rPr>
              <a:t>Requirements identification</a:t>
            </a:r>
            <a:r>
              <a:rPr lang="en-US" dirty="0">
                <a:solidFill>
                  <a:srgbClr val="FF0000"/>
                </a:solidFill>
              </a:rPr>
              <a:t> </a:t>
            </a:r>
            <a:r>
              <a:rPr lang="en-US" dirty="0"/>
              <a:t>Each requirement must be uniquely identified so that it can be cross-referenced with other requirements. </a:t>
            </a:r>
            <a:endParaRPr lang="en-GB" dirty="0"/>
          </a:p>
          <a:p>
            <a:pPr lvl="1"/>
            <a:r>
              <a:rPr lang="en-US" i="1" dirty="0">
                <a:solidFill>
                  <a:srgbClr val="FF0000"/>
                </a:solidFill>
              </a:rPr>
              <a:t>A change management process</a:t>
            </a:r>
            <a:r>
              <a:rPr lang="en-US" dirty="0">
                <a:solidFill>
                  <a:srgbClr val="FF0000"/>
                </a:solidFill>
              </a:rPr>
              <a:t> </a:t>
            </a:r>
            <a:r>
              <a:rPr lang="en-US" dirty="0"/>
              <a:t>This is the set of activities that assess the impact and cost of changes. I discuss this process in more detail in the following section.</a:t>
            </a:r>
            <a:endParaRPr lang="en-GB" dirty="0"/>
          </a:p>
          <a:p>
            <a:pPr lvl="1"/>
            <a:r>
              <a:rPr lang="en-US" i="1" dirty="0">
                <a:solidFill>
                  <a:srgbClr val="FF0000"/>
                </a:solidFill>
              </a:rPr>
              <a:t>Traceability policies</a:t>
            </a:r>
            <a:r>
              <a:rPr lang="en-US" dirty="0">
                <a:solidFill>
                  <a:srgbClr val="FF0000"/>
                </a:solidFill>
              </a:rPr>
              <a:t> </a:t>
            </a:r>
            <a:r>
              <a:rPr lang="en-US" dirty="0"/>
              <a:t>These policies define the relationships between each requirement and between the requirements and the system design that should be recorded. </a:t>
            </a:r>
            <a:endParaRPr lang="en-GB" dirty="0"/>
          </a:p>
          <a:p>
            <a:pPr lvl="1"/>
            <a:r>
              <a:rPr lang="en-US" i="1" dirty="0">
                <a:solidFill>
                  <a:srgbClr val="FF0000"/>
                </a:solidFill>
              </a:rPr>
              <a:t>Tool support</a:t>
            </a:r>
            <a:r>
              <a:rPr lang="en-US" dirty="0">
                <a:solidFill>
                  <a:srgbClr val="FF0000"/>
                </a:solidFill>
              </a:rPr>
              <a:t> </a:t>
            </a:r>
            <a:r>
              <a:rPr lang="en-US" dirty="0"/>
              <a:t>Tools that may be used range from specialist requirements management systems to spreadsheets and simple database systems.</a:t>
            </a:r>
            <a:endParaRPr lang="en-GB" dirty="0"/>
          </a:p>
          <a:p>
            <a:endParaRPr lang="en-US" dirty="0"/>
          </a:p>
        </p:txBody>
      </p:sp>
      <p:sp>
        <p:nvSpPr>
          <p:cNvPr id="4" name="Footer Placeholder 3"/>
          <p:cNvSpPr>
            <a:spLocks noGrp="1"/>
          </p:cNvSpPr>
          <p:nvPr>
            <p:ph type="ftr" sz="quarter" idx="11"/>
          </p:nvPr>
        </p:nvSpPr>
        <p:spPr/>
        <p:txBody>
          <a:bodyPr/>
          <a:lstStyle/>
          <a:p>
            <a:pPr>
              <a:defRPr/>
            </a:pPr>
            <a:r>
              <a:rPr lang="en-US"/>
              <a:t>Chapter 4 Requirements engineering</a:t>
            </a:r>
          </a:p>
        </p:txBody>
      </p:sp>
      <p:sp>
        <p:nvSpPr>
          <p:cNvPr id="5" name="Slide Number Placeholder 4"/>
          <p:cNvSpPr>
            <a:spLocks noGrp="1"/>
          </p:cNvSpPr>
          <p:nvPr>
            <p:ph type="sldNum" sz="quarter" idx="12"/>
          </p:nvPr>
        </p:nvSpPr>
        <p:spPr/>
        <p:txBody>
          <a:bodyPr/>
          <a:lstStyle/>
          <a:p>
            <a:pPr>
              <a:defRPr/>
            </a:pPr>
            <a:fld id="{825F70CE-84E9-D04C-9B15-10C693AA0F2A}" type="slidenum">
              <a:rPr lang="en-US" smtClean="0"/>
              <a:pPr>
                <a:defRPr/>
              </a:pPr>
              <a:t>79</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hangingPunct="1"/>
            <a:r>
              <a:rPr lang="en-US" dirty="0"/>
              <a:t>Readers of different types of requirements specification</a:t>
            </a:r>
            <a:r>
              <a:rPr lang="en-GB" dirty="0"/>
              <a:t> </a:t>
            </a:r>
            <a:endParaRPr lang="en-US" dirty="0"/>
          </a:p>
        </p:txBody>
      </p:sp>
      <p:pic>
        <p:nvPicPr>
          <p:cNvPr id="4" name="Picture 3" descr="4.2 ReqReaders.eps"/>
          <p:cNvPicPr>
            <a:picLocks noChangeAspect="1"/>
          </p:cNvPicPr>
          <p:nvPr/>
        </p:nvPicPr>
        <mc:AlternateContent xmlns:mc="http://schemas.openxmlformats.org/markup-compatibility/2006">
          <mc:Choice xmlns="" xmlns:mv="urn:schemas-microsoft-com:mac:vml" xmlns:ma="http://schemas.microsoft.com/office/mac/drawingml/2008/main" Requires="ma">
            <p:blipFill>
              <a:blip r:embed="rId2"/>
              <a:stretch>
                <a:fillRect/>
              </a:stretch>
            </p:blipFill>
          </mc:Choice>
          <mc:Fallback>
            <p:blipFill>
              <a:blip r:embed="rId3"/>
              <a:stretch>
                <a:fillRect/>
              </a:stretch>
            </p:blipFill>
          </mc:Fallback>
        </mc:AlternateContent>
        <p:spPr>
          <a:xfrm>
            <a:off x="1219200" y="2057400"/>
            <a:ext cx="6531232" cy="3651553"/>
          </a:xfrm>
          <a:prstGeom prst="rect">
            <a:avLst/>
          </a:prstGeom>
        </p:spPr>
      </p:pic>
      <p:sp>
        <p:nvSpPr>
          <p:cNvPr id="5" name="Slide Number Placeholder 4"/>
          <p:cNvSpPr>
            <a:spLocks noGrp="1"/>
          </p:cNvSpPr>
          <p:nvPr>
            <p:ph type="sldNum" sz="quarter" idx="12"/>
          </p:nvPr>
        </p:nvSpPr>
        <p:spPr/>
        <p:txBody>
          <a:bodyPr/>
          <a:lstStyle/>
          <a:p>
            <a:pPr>
              <a:defRPr/>
            </a:pPr>
            <a:fld id="{825F70CE-84E9-D04C-9B15-10C693AA0F2A}" type="slidenum">
              <a:rPr lang="en-US" smtClean="0"/>
              <a:pPr>
                <a:defRPr/>
              </a:pPr>
              <a:t>8</a:t>
            </a:fld>
            <a:endParaRPr lang="en-US"/>
          </a:p>
        </p:txBody>
      </p:sp>
      <p:sp>
        <p:nvSpPr>
          <p:cNvPr id="6" name="Footer Placeholder 5"/>
          <p:cNvSpPr>
            <a:spLocks noGrp="1"/>
          </p:cNvSpPr>
          <p:nvPr>
            <p:ph type="ftr" sz="quarter" idx="11"/>
          </p:nvPr>
        </p:nvSpPr>
        <p:spPr/>
        <p:txBody>
          <a:bodyPr/>
          <a:lstStyle/>
          <a:p>
            <a:pPr>
              <a:defRPr/>
            </a:pPr>
            <a:r>
              <a:rPr lang="en-US"/>
              <a:t>Chapter 4 Requirements engineering</a:t>
            </a: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Requirements change management</a:t>
            </a:r>
          </a:p>
        </p:txBody>
      </p:sp>
      <p:sp>
        <p:nvSpPr>
          <p:cNvPr id="3" name="Content Placeholder 2"/>
          <p:cNvSpPr>
            <a:spLocks noGrp="1"/>
          </p:cNvSpPr>
          <p:nvPr>
            <p:ph idx="1"/>
          </p:nvPr>
        </p:nvSpPr>
        <p:spPr/>
        <p:txBody>
          <a:bodyPr/>
          <a:lstStyle/>
          <a:p>
            <a:r>
              <a:rPr lang="en-US" dirty="0"/>
              <a:t>Deciding if a requirements change should be accepted</a:t>
            </a:r>
          </a:p>
          <a:p>
            <a:pPr lvl="1"/>
            <a:r>
              <a:rPr lang="en-US" i="1" dirty="0">
                <a:solidFill>
                  <a:srgbClr val="FF0000"/>
                </a:solidFill>
              </a:rPr>
              <a:t>Problem analysis and change specification</a:t>
            </a:r>
            <a:r>
              <a:rPr lang="en-US" dirty="0">
                <a:solidFill>
                  <a:srgbClr val="FF0000"/>
                </a:solidFill>
              </a:rPr>
              <a:t> </a:t>
            </a:r>
          </a:p>
          <a:p>
            <a:pPr lvl="2"/>
            <a:r>
              <a:rPr lang="en-US" dirty="0"/>
              <a:t>During this stage, the problem or the change proposal is analyzed to check that it is valid. This analysis is fed back to the change requestor who may respond with a more specific requirements change proposal, or decide to withdraw the request.</a:t>
            </a:r>
            <a:endParaRPr lang="en-GB" dirty="0"/>
          </a:p>
          <a:p>
            <a:pPr lvl="1"/>
            <a:r>
              <a:rPr lang="en-US" i="1" dirty="0">
                <a:solidFill>
                  <a:srgbClr val="FF0000"/>
                </a:solidFill>
              </a:rPr>
              <a:t>Change analysis and costing</a:t>
            </a:r>
            <a:r>
              <a:rPr lang="en-US" dirty="0">
                <a:solidFill>
                  <a:srgbClr val="FF0000"/>
                </a:solidFill>
              </a:rPr>
              <a:t> </a:t>
            </a:r>
          </a:p>
          <a:p>
            <a:pPr lvl="2"/>
            <a:r>
              <a:rPr lang="en-US" dirty="0"/>
              <a:t>The effect of the proposed change is assessed using traceability information and general knowledge of the system requirements. Once this analysis is completed, a decision is made whether or not to proceed with the requirements change.</a:t>
            </a:r>
            <a:endParaRPr lang="en-GB" dirty="0"/>
          </a:p>
          <a:p>
            <a:pPr lvl="1"/>
            <a:r>
              <a:rPr lang="en-US" dirty="0">
                <a:solidFill>
                  <a:srgbClr val="FF0000"/>
                </a:solidFill>
              </a:rPr>
              <a:t>Change implementation</a:t>
            </a:r>
            <a:r>
              <a:rPr lang="en-US" dirty="0"/>
              <a:t> </a:t>
            </a:r>
          </a:p>
          <a:p>
            <a:pPr lvl="2"/>
            <a:r>
              <a:rPr lang="en-US" dirty="0"/>
              <a:t>The requirements document and, where necessary, the system design and implementation, are modified. Ideally, the document should be organized so that changes can be easily implemented.</a:t>
            </a:r>
          </a:p>
        </p:txBody>
      </p:sp>
      <p:sp>
        <p:nvSpPr>
          <p:cNvPr id="4" name="Footer Placeholder 3"/>
          <p:cNvSpPr>
            <a:spLocks noGrp="1"/>
          </p:cNvSpPr>
          <p:nvPr>
            <p:ph type="ftr" sz="quarter" idx="11"/>
          </p:nvPr>
        </p:nvSpPr>
        <p:spPr/>
        <p:txBody>
          <a:bodyPr/>
          <a:lstStyle/>
          <a:p>
            <a:pPr>
              <a:defRPr/>
            </a:pPr>
            <a:r>
              <a:rPr lang="en-US"/>
              <a:t>Chapter 4 Requirements engineering</a:t>
            </a:r>
          </a:p>
        </p:txBody>
      </p:sp>
      <p:sp>
        <p:nvSpPr>
          <p:cNvPr id="5" name="Slide Number Placeholder 4"/>
          <p:cNvSpPr>
            <a:spLocks noGrp="1"/>
          </p:cNvSpPr>
          <p:nvPr>
            <p:ph type="sldNum" sz="quarter" idx="12"/>
          </p:nvPr>
        </p:nvSpPr>
        <p:spPr/>
        <p:txBody>
          <a:bodyPr/>
          <a:lstStyle/>
          <a:p>
            <a:pPr>
              <a:defRPr/>
            </a:pPr>
            <a:fld id="{825F70CE-84E9-D04C-9B15-10C693AA0F2A}" type="slidenum">
              <a:rPr lang="en-US" smtClean="0"/>
              <a:pPr>
                <a:defRPr/>
              </a:pPr>
              <a:t>80</a:t>
            </a:fld>
            <a:endParaRPr lang="en-US"/>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pPr eaLnBrk="1" hangingPunct="1"/>
            <a:r>
              <a:rPr lang="en-US" dirty="0"/>
              <a:t>Requirements change management</a:t>
            </a:r>
            <a:r>
              <a:rPr lang="en-GB" dirty="0"/>
              <a:t> </a:t>
            </a:r>
            <a:endParaRPr lang="en-US" dirty="0"/>
          </a:p>
        </p:txBody>
      </p:sp>
      <p:pic>
        <p:nvPicPr>
          <p:cNvPr id="4" name="Picture 3" descr="4.18 ReqChangeMan.eps"/>
          <p:cNvPicPr>
            <a:picLocks noChangeAspect="1"/>
          </p:cNvPicPr>
          <p:nvPr/>
        </p:nvPicPr>
        <mc:AlternateContent xmlns:mc="http://schemas.openxmlformats.org/markup-compatibility/2006">
          <mc:Choice xmlns="" xmlns:mv="urn:schemas-microsoft-com:mac:vml" xmlns:ma="http://schemas.microsoft.com/office/mac/drawingml/2008/main" Requires="ma">
            <p:blipFill>
              <a:blip r:embed="rId2"/>
              <a:stretch>
                <a:fillRect/>
              </a:stretch>
            </p:blipFill>
          </mc:Choice>
          <mc:Fallback>
            <p:blipFill>
              <a:blip r:embed="rId3"/>
              <a:stretch>
                <a:fillRect/>
              </a:stretch>
            </p:blipFill>
          </mc:Fallback>
        </mc:AlternateContent>
        <p:spPr>
          <a:xfrm>
            <a:off x="228600" y="3136900"/>
            <a:ext cx="8661952" cy="1054100"/>
          </a:xfrm>
          <a:prstGeom prst="rect">
            <a:avLst/>
          </a:prstGeom>
        </p:spPr>
      </p:pic>
      <p:sp>
        <p:nvSpPr>
          <p:cNvPr id="5" name="Slide Number Placeholder 4"/>
          <p:cNvSpPr>
            <a:spLocks noGrp="1"/>
          </p:cNvSpPr>
          <p:nvPr>
            <p:ph type="sldNum" sz="quarter" idx="12"/>
          </p:nvPr>
        </p:nvSpPr>
        <p:spPr/>
        <p:txBody>
          <a:bodyPr/>
          <a:lstStyle/>
          <a:p>
            <a:pPr>
              <a:defRPr/>
            </a:pPr>
            <a:fld id="{825F70CE-84E9-D04C-9B15-10C693AA0F2A}" type="slidenum">
              <a:rPr lang="en-US" smtClean="0"/>
              <a:pPr>
                <a:defRPr/>
              </a:pPr>
              <a:t>81</a:t>
            </a:fld>
            <a:endParaRPr lang="en-US"/>
          </a:p>
        </p:txBody>
      </p:sp>
      <p:sp>
        <p:nvSpPr>
          <p:cNvPr id="6" name="Footer Placeholder 5"/>
          <p:cNvSpPr>
            <a:spLocks noGrp="1"/>
          </p:cNvSpPr>
          <p:nvPr>
            <p:ph type="ftr" sz="quarter" idx="11"/>
          </p:nvPr>
        </p:nvSpPr>
        <p:spPr/>
        <p:txBody>
          <a:bodyPr/>
          <a:lstStyle/>
          <a:p>
            <a:pPr>
              <a:defRPr/>
            </a:pPr>
            <a:r>
              <a:rPr lang="en-US"/>
              <a:t>Chapter 4 Requirements engineering</a:t>
            </a: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Key points</a:t>
            </a:r>
            <a:endParaRPr lang="en-US" dirty="0"/>
          </a:p>
        </p:txBody>
      </p:sp>
      <p:sp>
        <p:nvSpPr>
          <p:cNvPr id="3" name="Content Placeholder 2"/>
          <p:cNvSpPr>
            <a:spLocks noGrp="1"/>
          </p:cNvSpPr>
          <p:nvPr>
            <p:ph idx="1"/>
          </p:nvPr>
        </p:nvSpPr>
        <p:spPr/>
        <p:txBody>
          <a:bodyPr/>
          <a:lstStyle/>
          <a:p>
            <a:r>
              <a:rPr lang="en-US" dirty="0"/>
              <a:t>You can use a range of techniques for requirements elicitation including interviews, scenarios, use-cases and ethnography.</a:t>
            </a:r>
          </a:p>
          <a:p>
            <a:r>
              <a:rPr lang="en-US" dirty="0"/>
              <a:t>Requirements validation is the process of checking the requirements for validity, consistency, completeness, realism and verifiability. </a:t>
            </a:r>
            <a:endParaRPr lang="en-GB" dirty="0"/>
          </a:p>
          <a:p>
            <a:r>
              <a:rPr lang="en-US" dirty="0"/>
              <a:t>Business, organizational and technical changes inevitably lead to changes to the requirements for a software system. Requirements management is the process of managing and controlling these changes.</a:t>
            </a:r>
            <a:endParaRPr lang="en-GB" dirty="0"/>
          </a:p>
          <a:p>
            <a:endParaRPr lang="en-US" dirty="0"/>
          </a:p>
        </p:txBody>
      </p:sp>
      <p:sp>
        <p:nvSpPr>
          <p:cNvPr id="5" name="Footer Placeholder 4"/>
          <p:cNvSpPr>
            <a:spLocks noGrp="1"/>
          </p:cNvSpPr>
          <p:nvPr>
            <p:ph type="ftr" sz="quarter" idx="11"/>
          </p:nvPr>
        </p:nvSpPr>
        <p:spPr/>
        <p:txBody>
          <a:bodyPr/>
          <a:lstStyle/>
          <a:p>
            <a:r>
              <a:rPr lang="en-US"/>
              <a:t>Chapter 4 Requirements engineering</a:t>
            </a:r>
          </a:p>
        </p:txBody>
      </p:sp>
      <p:sp>
        <p:nvSpPr>
          <p:cNvPr id="4" name="Slide Number Placeholder 3"/>
          <p:cNvSpPr>
            <a:spLocks noGrp="1"/>
          </p:cNvSpPr>
          <p:nvPr>
            <p:ph type="sldNum" sz="quarter" idx="12"/>
          </p:nvPr>
        </p:nvSpPr>
        <p:spPr/>
        <p:txBody>
          <a:bodyPr/>
          <a:lstStyle/>
          <a:p>
            <a:fld id="{825F70CE-84E9-D04C-9B15-10C693AA0F2A}" type="slidenum">
              <a:rPr lang="en-US" smtClean="0"/>
              <a:pPr/>
              <a:t>82</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381000" y="266700"/>
            <a:ext cx="8382000" cy="1104900"/>
          </a:xfrm>
        </p:spPr>
        <p:txBody>
          <a:bodyPr/>
          <a:lstStyle/>
          <a:p>
            <a:r>
              <a:rPr lang="en-GB" dirty="0"/>
              <a:t>Functional and non-functional requirements</a:t>
            </a:r>
          </a:p>
        </p:txBody>
      </p:sp>
      <p:sp>
        <p:nvSpPr>
          <p:cNvPr id="34819" name="Rectangle 3"/>
          <p:cNvSpPr>
            <a:spLocks noGrp="1" noChangeArrowheads="1"/>
          </p:cNvSpPr>
          <p:nvPr>
            <p:ph idx="1"/>
          </p:nvPr>
        </p:nvSpPr>
        <p:spPr>
          <a:xfrm>
            <a:off x="457200" y="1798637"/>
            <a:ext cx="8229600" cy="4525963"/>
          </a:xfrm>
        </p:spPr>
        <p:txBody>
          <a:bodyPr/>
          <a:lstStyle/>
          <a:p>
            <a:pPr>
              <a:lnSpc>
                <a:spcPct val="90000"/>
              </a:lnSpc>
            </a:pPr>
            <a:r>
              <a:rPr lang="en-GB" sz="2400" dirty="0"/>
              <a:t>Functional requirements</a:t>
            </a:r>
          </a:p>
          <a:p>
            <a:pPr lvl="1">
              <a:lnSpc>
                <a:spcPct val="90000"/>
              </a:lnSpc>
            </a:pPr>
            <a:r>
              <a:rPr lang="en-GB" sz="2000" dirty="0">
                <a:solidFill>
                  <a:srgbClr val="FF0000"/>
                </a:solidFill>
              </a:rPr>
              <a:t>Statements of services the system should provide, how the system should react to particular inputs and how the system should behave in particular situations.</a:t>
            </a:r>
          </a:p>
          <a:p>
            <a:pPr lvl="1">
              <a:lnSpc>
                <a:spcPct val="90000"/>
              </a:lnSpc>
            </a:pPr>
            <a:r>
              <a:rPr lang="en-GB" dirty="0">
                <a:solidFill>
                  <a:srgbClr val="FF0000"/>
                </a:solidFill>
              </a:rPr>
              <a:t>May state what the system should not do.</a:t>
            </a:r>
            <a:endParaRPr lang="en-GB" sz="2000" dirty="0">
              <a:solidFill>
                <a:srgbClr val="FF0000"/>
              </a:solidFill>
            </a:endParaRPr>
          </a:p>
          <a:p>
            <a:pPr>
              <a:lnSpc>
                <a:spcPct val="90000"/>
              </a:lnSpc>
            </a:pPr>
            <a:r>
              <a:rPr lang="en-GB" sz="2400" dirty="0"/>
              <a:t>Non-functional requirements</a:t>
            </a:r>
          </a:p>
          <a:p>
            <a:pPr lvl="1">
              <a:lnSpc>
                <a:spcPct val="90000"/>
              </a:lnSpc>
            </a:pPr>
            <a:r>
              <a:rPr lang="en-GB" dirty="0">
                <a:solidFill>
                  <a:srgbClr val="FF0000"/>
                </a:solidFill>
              </a:rPr>
              <a:t>C</a:t>
            </a:r>
            <a:r>
              <a:rPr lang="en-GB" sz="2000" dirty="0">
                <a:solidFill>
                  <a:srgbClr val="FF0000"/>
                </a:solidFill>
              </a:rPr>
              <a:t>onstraints on the services or functions offered by the system such as timing constraints, constraints on the development process, standards, etc.</a:t>
            </a:r>
          </a:p>
          <a:p>
            <a:pPr lvl="1">
              <a:lnSpc>
                <a:spcPct val="90000"/>
              </a:lnSpc>
            </a:pPr>
            <a:r>
              <a:rPr lang="en-GB" dirty="0">
                <a:solidFill>
                  <a:srgbClr val="FF0000"/>
                </a:solidFill>
              </a:rPr>
              <a:t>Often apply to the system as a whole rather than individual features or services.</a:t>
            </a:r>
          </a:p>
          <a:p>
            <a:pPr>
              <a:lnSpc>
                <a:spcPct val="90000"/>
              </a:lnSpc>
            </a:pPr>
            <a:r>
              <a:rPr lang="en-GB" sz="2400" dirty="0"/>
              <a:t>Domain requirements</a:t>
            </a:r>
          </a:p>
          <a:p>
            <a:pPr lvl="1">
              <a:lnSpc>
                <a:spcPct val="90000"/>
              </a:lnSpc>
            </a:pPr>
            <a:r>
              <a:rPr lang="en-GB" sz="2000" dirty="0"/>
              <a:t>Constraints on the system from the domain </a:t>
            </a:r>
            <a:r>
              <a:rPr lang="en-GB" dirty="0"/>
              <a:t>of operation</a:t>
            </a:r>
            <a:endParaRPr lang="en-GB" sz="2000" dirty="0"/>
          </a:p>
        </p:txBody>
      </p:sp>
      <p:sp>
        <p:nvSpPr>
          <p:cNvPr id="4" name="Slide Number Placeholder 3"/>
          <p:cNvSpPr>
            <a:spLocks noGrp="1"/>
          </p:cNvSpPr>
          <p:nvPr>
            <p:ph type="sldNum" sz="quarter" idx="12"/>
          </p:nvPr>
        </p:nvSpPr>
        <p:spPr/>
        <p:txBody>
          <a:bodyPr/>
          <a:lstStyle/>
          <a:p>
            <a:pPr>
              <a:defRPr/>
            </a:pPr>
            <a:fld id="{825F70CE-84E9-D04C-9B15-10C693AA0F2A}" type="slidenum">
              <a:rPr lang="en-US" smtClean="0"/>
              <a:pPr>
                <a:defRPr/>
              </a:pPr>
              <a:t>9</a:t>
            </a:fld>
            <a:endParaRPr lang="en-US"/>
          </a:p>
        </p:txBody>
      </p:sp>
      <p:sp>
        <p:nvSpPr>
          <p:cNvPr id="5" name="Footer Placeholder 4"/>
          <p:cNvSpPr>
            <a:spLocks noGrp="1"/>
          </p:cNvSpPr>
          <p:nvPr>
            <p:ph type="ftr" sz="quarter" idx="11"/>
          </p:nvPr>
        </p:nvSpPr>
        <p:spPr/>
        <p:txBody>
          <a:bodyPr/>
          <a:lstStyle/>
          <a:p>
            <a:pPr>
              <a:defRPr/>
            </a:pPr>
            <a:r>
              <a:rPr lang="en-US"/>
              <a:t>Chapter 4 Requirements engineering</a:t>
            </a:r>
          </a:p>
        </p:txBody>
      </p:sp>
    </p:spTree>
  </p:cSld>
  <p:clrMapOvr>
    <a:masterClrMapping/>
  </p:clrMapOvr>
</p:sld>
</file>

<file path=ppt/theme/theme1.xml><?xml version="1.0" encoding="utf-8"?>
<a:theme xmlns:a="http://schemas.openxmlformats.org/drawingml/2006/main" name="SE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SE9.thmx</Template>
  <TotalTime>5278</TotalTime>
  <Words>5325</Words>
  <Application>Microsoft Office PowerPoint</Application>
  <PresentationFormat>On-screen Show (4:3)</PresentationFormat>
  <Paragraphs>577</Paragraphs>
  <Slides>82</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82</vt:i4>
      </vt:variant>
    </vt:vector>
  </HeadingPairs>
  <TitlesOfParts>
    <vt:vector size="88" baseType="lpstr">
      <vt:lpstr>Arial</vt:lpstr>
      <vt:lpstr>Calibri</vt:lpstr>
      <vt:lpstr>Wingdings</vt:lpstr>
      <vt:lpstr>Zapf Dingbats</vt:lpstr>
      <vt:lpstr>SE9</vt:lpstr>
      <vt:lpstr>Document</vt:lpstr>
      <vt:lpstr>Chapter 4 – Requirements Engineering</vt:lpstr>
      <vt:lpstr>Topics covered</vt:lpstr>
      <vt:lpstr>Requirements engineering</vt:lpstr>
      <vt:lpstr>What is a requirement?</vt:lpstr>
      <vt:lpstr>Requirements abstraction (Davis)</vt:lpstr>
      <vt:lpstr>Types of requirement</vt:lpstr>
      <vt:lpstr>User and system requirements </vt:lpstr>
      <vt:lpstr>Readers of different types of requirements specification </vt:lpstr>
      <vt:lpstr>Functional and non-functional requirements</vt:lpstr>
      <vt:lpstr>Functional requirements</vt:lpstr>
      <vt:lpstr>Functional requirements for the MHC-PMS</vt:lpstr>
      <vt:lpstr>Requirements imprecision</vt:lpstr>
      <vt:lpstr>Requirements completeness and consistency</vt:lpstr>
      <vt:lpstr>Non-functional requirements</vt:lpstr>
      <vt:lpstr>Types of nonfunctional requirement </vt:lpstr>
      <vt:lpstr>Non-functional requirements implementation</vt:lpstr>
      <vt:lpstr>Non-functional classifications</vt:lpstr>
      <vt:lpstr>Examples of nonfunctional requirements in the MHC-PMS </vt:lpstr>
      <vt:lpstr>Goals and requirements</vt:lpstr>
      <vt:lpstr>Usability requirements</vt:lpstr>
      <vt:lpstr>Metrics for specifying nonfunctional requirements</vt:lpstr>
      <vt:lpstr>Domain requirements</vt:lpstr>
      <vt:lpstr>Train protection system</vt:lpstr>
      <vt:lpstr>Domain requirements problems</vt:lpstr>
      <vt:lpstr>Key points</vt:lpstr>
      <vt:lpstr>Chapter 4 – Requirements Engineering</vt:lpstr>
      <vt:lpstr>The software requirements document</vt:lpstr>
      <vt:lpstr>Agile methods and requirements</vt:lpstr>
      <vt:lpstr>Users of a requirements document </vt:lpstr>
      <vt:lpstr>Requirements document variability</vt:lpstr>
      <vt:lpstr>The structure of a requirements document </vt:lpstr>
      <vt:lpstr>The structure of a requirements document </vt:lpstr>
      <vt:lpstr>Requirements specification</vt:lpstr>
      <vt:lpstr>Ways of writing a system requirements specification </vt:lpstr>
      <vt:lpstr>Requirements and design</vt:lpstr>
      <vt:lpstr>Natural language specification</vt:lpstr>
      <vt:lpstr>Guidelines for writing requirements</vt:lpstr>
      <vt:lpstr>Problems with natural language</vt:lpstr>
      <vt:lpstr>Example requirements for the insulin pump software system </vt:lpstr>
      <vt:lpstr>Structured specifications</vt:lpstr>
      <vt:lpstr>Form-based specifications</vt:lpstr>
      <vt:lpstr>A structured specification of a requirement for an insulin pump </vt:lpstr>
      <vt:lpstr>A structured specification of a requirement for an insulin pump </vt:lpstr>
      <vt:lpstr>Tabular specification</vt:lpstr>
      <vt:lpstr>Tabular specification of computation for an insulin pump </vt:lpstr>
      <vt:lpstr>Requirements engineering processes</vt:lpstr>
      <vt:lpstr>A spiral view of the requirements engineering process </vt:lpstr>
      <vt:lpstr>Requirements elicitation and analysis</vt:lpstr>
      <vt:lpstr>Problems of requirements analysis</vt:lpstr>
      <vt:lpstr>Requirements elicitation and analysis</vt:lpstr>
      <vt:lpstr>The requirements elicitation and analysis process </vt:lpstr>
      <vt:lpstr>Process activities</vt:lpstr>
      <vt:lpstr>Problems of requirements elicitation</vt:lpstr>
      <vt:lpstr>Key points</vt:lpstr>
      <vt:lpstr>Chapter 4 – Requirements Engineering</vt:lpstr>
      <vt:lpstr>Requirements discovery</vt:lpstr>
      <vt:lpstr>Stakeholders in the MHC-PMS</vt:lpstr>
      <vt:lpstr>Stakeholders in the MHC-PMS</vt:lpstr>
      <vt:lpstr>Interviewing</vt:lpstr>
      <vt:lpstr>Interviews in practice</vt:lpstr>
      <vt:lpstr>Scenarios</vt:lpstr>
      <vt:lpstr>Scenario for collecting medical history in MHC-PMS </vt:lpstr>
      <vt:lpstr>Scenario for collecting medical history in MHC-PMS </vt:lpstr>
      <vt:lpstr>Use cases</vt:lpstr>
      <vt:lpstr>Use cases for the MHC-PMS </vt:lpstr>
      <vt:lpstr>Ethnography</vt:lpstr>
      <vt:lpstr>Scope of ethnography</vt:lpstr>
      <vt:lpstr>Focused ethnography</vt:lpstr>
      <vt:lpstr>Ethnography and prototyping for requirements analysis </vt:lpstr>
      <vt:lpstr>Requirements validation</vt:lpstr>
      <vt:lpstr>Requirements checking</vt:lpstr>
      <vt:lpstr>Requirements validation techniques</vt:lpstr>
      <vt:lpstr>Requirements reviews</vt:lpstr>
      <vt:lpstr>Review checks</vt:lpstr>
      <vt:lpstr>Requirements management</vt:lpstr>
      <vt:lpstr>Changing requirements</vt:lpstr>
      <vt:lpstr>Changing requirements</vt:lpstr>
      <vt:lpstr>Requirements evolution </vt:lpstr>
      <vt:lpstr>Requirements management planning</vt:lpstr>
      <vt:lpstr>Requirements change management</vt:lpstr>
      <vt:lpstr>Requirements change management </vt:lpstr>
      <vt:lpstr>Key points</vt:lpstr>
    </vt:vector>
  </TitlesOfParts>
  <Company>St Andrews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Figures – Chapter 4</dc:title>
  <dc:creator>Ian Sommerville</dc:creator>
  <cp:lastModifiedBy>John Abraham</cp:lastModifiedBy>
  <cp:revision>25</cp:revision>
  <cp:lastPrinted>2010-01-11T10:54:43Z</cp:lastPrinted>
  <dcterms:created xsi:type="dcterms:W3CDTF">2010-01-08T19:43:52Z</dcterms:created>
  <dcterms:modified xsi:type="dcterms:W3CDTF">2020-01-29T21:27:17Z</dcterms:modified>
</cp:coreProperties>
</file>