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2" autoAdjust="0"/>
    <p:restoredTop sz="86385" autoAdjust="0"/>
  </p:normalViewPr>
  <p:slideViewPr>
    <p:cSldViewPr snapToGrid="0">
      <p:cViewPr varScale="1">
        <p:scale>
          <a:sx n="80" d="100"/>
          <a:sy n="80" d="100"/>
        </p:scale>
        <p:origin x="108" y="498"/>
      </p:cViewPr>
      <p:guideLst/>
    </p:cSldViewPr>
  </p:slideViewPr>
  <p:outlineViewPr>
    <p:cViewPr>
      <p:scale>
        <a:sx n="33" d="100"/>
        <a:sy n="33" d="100"/>
      </p:scale>
      <p:origin x="0" y="-19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BB661-FFB6-4548-A677-4BABC8DA93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51D42A-1815-4604-896B-2EE67F2B7D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7BDE0E-75E5-4405-BAD1-E5168EF58335}"/>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5" name="Footer Placeholder 4">
            <a:extLst>
              <a:ext uri="{FF2B5EF4-FFF2-40B4-BE49-F238E27FC236}">
                <a16:creationId xmlns:a16="http://schemas.microsoft.com/office/drawing/2014/main" id="{AA8BCB4E-EE75-4D41-8D58-493F09A92F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46FF0D-96AC-438A-A044-529FC4F5EE13}"/>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2780697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D7116-1E9D-4132-8478-67C4C84E23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FCEBDF-F375-444A-BB3E-CB1EF4C224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BBC0F1-0CB4-442A-BAAA-63E442763EC5}"/>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5" name="Footer Placeholder 4">
            <a:extLst>
              <a:ext uri="{FF2B5EF4-FFF2-40B4-BE49-F238E27FC236}">
                <a16:creationId xmlns:a16="http://schemas.microsoft.com/office/drawing/2014/main" id="{D7C4B37E-AA5C-4A67-BE6F-B1AD5A8EC5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42BF39-0403-471A-AF99-BC26A8C53B96}"/>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159151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ED9691-2063-4617-8020-17696761BF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C5205B-8529-4DC9-A960-851BCBFCF6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220566-26F8-4F28-B7D6-41DBBC623450}"/>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5" name="Footer Placeholder 4">
            <a:extLst>
              <a:ext uri="{FF2B5EF4-FFF2-40B4-BE49-F238E27FC236}">
                <a16:creationId xmlns:a16="http://schemas.microsoft.com/office/drawing/2014/main" id="{744D63AD-B563-44CD-9A42-2791DECAFA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F2DFC-DD2B-4FAF-ACAD-21A39CCC71C1}"/>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2783996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88B41-9F82-4C63-AEA8-1624F565F9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17189A-95B3-4E5C-AC6F-E39E126D09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2881D-F3B5-448E-B570-BAC9C21DDBE4}"/>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5" name="Footer Placeholder 4">
            <a:extLst>
              <a:ext uri="{FF2B5EF4-FFF2-40B4-BE49-F238E27FC236}">
                <a16:creationId xmlns:a16="http://schemas.microsoft.com/office/drawing/2014/main" id="{96545069-7F4C-4F4B-B7C0-3CB935839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8A261C-270C-415D-8B3F-661C4E0141BF}"/>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282062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447A6-F0B0-45BB-869C-637AEA369B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535B57-90C2-410E-A3C9-E120F39E50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8F8E1-FA90-40D2-88EB-E2F23946187B}"/>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5" name="Footer Placeholder 4">
            <a:extLst>
              <a:ext uri="{FF2B5EF4-FFF2-40B4-BE49-F238E27FC236}">
                <a16:creationId xmlns:a16="http://schemas.microsoft.com/office/drawing/2014/main" id="{2225FB13-F6C9-4B4E-BBBA-360529D922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2A9B37-5B43-4370-922E-55C2BE1D64D1}"/>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3093025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07FE0-8EB4-4B41-B266-A2B092DC17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D72495-5CE1-4C40-83CB-D3EC4F030B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B754A7-3CE5-4194-B624-3BBE7F2A2A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D86611-83A9-4D6C-A5E8-10E334E82BA7}"/>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6" name="Footer Placeholder 5">
            <a:extLst>
              <a:ext uri="{FF2B5EF4-FFF2-40B4-BE49-F238E27FC236}">
                <a16:creationId xmlns:a16="http://schemas.microsoft.com/office/drawing/2014/main" id="{3D0D060C-E2C6-440E-BA1F-D0D56DA608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5FCA2F-E8C9-417A-A0F1-E7C162EC0312}"/>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91178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EDEFB-DDD2-4B20-AA30-AD9C064ECB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F349A3-BE81-403E-9BC1-3374E38A2D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8D722C-F3A4-4DCF-8A91-558BE34AB7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7A0AA3-C070-4FA7-8C1C-8113894563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7F32AF-9DAC-416A-9896-A82111611C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00CBE3-61FF-4E8D-905B-AA08CCFB2497}"/>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8" name="Footer Placeholder 7">
            <a:extLst>
              <a:ext uri="{FF2B5EF4-FFF2-40B4-BE49-F238E27FC236}">
                <a16:creationId xmlns:a16="http://schemas.microsoft.com/office/drawing/2014/main" id="{0CF2E964-F5F4-4344-A1F2-5ECB74F72B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E3DF92-2FAE-4EF7-8A45-9AFB8C5D9DE1}"/>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1902228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2DED3-F88A-41B9-86C4-0DF7AB93BA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21AD68-4011-4F6F-8D2F-323E3AE1ED1C}"/>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4" name="Footer Placeholder 3">
            <a:extLst>
              <a:ext uri="{FF2B5EF4-FFF2-40B4-BE49-F238E27FC236}">
                <a16:creationId xmlns:a16="http://schemas.microsoft.com/office/drawing/2014/main" id="{1CD866C4-82F1-4EE7-917D-C24943BB14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DD90AE-BA55-4AEF-84DF-0D8B09330524}"/>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2909894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6B63C3-2A07-4768-AE26-2DB4407512B0}"/>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3" name="Footer Placeholder 2">
            <a:extLst>
              <a:ext uri="{FF2B5EF4-FFF2-40B4-BE49-F238E27FC236}">
                <a16:creationId xmlns:a16="http://schemas.microsoft.com/office/drawing/2014/main" id="{952162C2-30BA-4C8D-BDA4-2E45320AEE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BE8F80-B945-4847-A21D-231D47A166A4}"/>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1094032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7CA6-D838-4432-9E86-C55A60CD70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DDDF9C-5A32-46AA-9F69-BD39890850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22D9A1-3DF9-44A2-8025-85CEDBCD4C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1449CD-11FB-4881-9959-685300C2717A}"/>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6" name="Footer Placeholder 5">
            <a:extLst>
              <a:ext uri="{FF2B5EF4-FFF2-40B4-BE49-F238E27FC236}">
                <a16:creationId xmlns:a16="http://schemas.microsoft.com/office/drawing/2014/main" id="{371F7010-D5EF-43BC-AC21-85E4E586EE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05B342-67C5-400F-A12D-BEE963F7F20C}"/>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179285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5D7C6-8888-4021-83CD-E0FF82315D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3685C5-7A8C-44B8-B386-9E3FC1B43F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E9C463-66AE-494F-A51C-E182EE24DF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908505-D29F-45F3-8ED5-E655D4B9AA0D}"/>
              </a:ext>
            </a:extLst>
          </p:cNvPr>
          <p:cNvSpPr>
            <a:spLocks noGrp="1"/>
          </p:cNvSpPr>
          <p:nvPr>
            <p:ph type="dt" sz="half" idx="10"/>
          </p:nvPr>
        </p:nvSpPr>
        <p:spPr/>
        <p:txBody>
          <a:bodyPr/>
          <a:lstStyle/>
          <a:p>
            <a:fld id="{BEDAAC34-9AEE-487C-AA25-167C35E35F3E}" type="datetimeFigureOut">
              <a:rPr lang="en-US" smtClean="0"/>
              <a:t>1/15/2020</a:t>
            </a:fld>
            <a:endParaRPr lang="en-US"/>
          </a:p>
        </p:txBody>
      </p:sp>
      <p:sp>
        <p:nvSpPr>
          <p:cNvPr id="6" name="Footer Placeholder 5">
            <a:extLst>
              <a:ext uri="{FF2B5EF4-FFF2-40B4-BE49-F238E27FC236}">
                <a16:creationId xmlns:a16="http://schemas.microsoft.com/office/drawing/2014/main" id="{7D3850F5-D6AB-45FA-9078-48DBBAA8DE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E3B035-EE71-474D-BB22-BEEBEA5C1519}"/>
              </a:ext>
            </a:extLst>
          </p:cNvPr>
          <p:cNvSpPr>
            <a:spLocks noGrp="1"/>
          </p:cNvSpPr>
          <p:nvPr>
            <p:ph type="sldNum" sz="quarter" idx="12"/>
          </p:nvPr>
        </p:nvSpPr>
        <p:spPr/>
        <p:txBody>
          <a:bodyPr/>
          <a:lstStyle/>
          <a:p>
            <a:fld id="{86B1BE7F-9B9C-4D96-8B76-553EBDE28367}" type="slidenum">
              <a:rPr lang="en-US" smtClean="0"/>
              <a:t>‹#›</a:t>
            </a:fld>
            <a:endParaRPr lang="en-US"/>
          </a:p>
        </p:txBody>
      </p:sp>
    </p:spTree>
    <p:extLst>
      <p:ext uri="{BB962C8B-B14F-4D97-AF65-F5344CB8AC3E}">
        <p14:creationId xmlns:p14="http://schemas.microsoft.com/office/powerpoint/2010/main" val="3170678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A90116-3816-43D5-B894-A1EB2E9E4E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032FB9F-D73D-408F-8D75-646427B9DD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7C16DA-6783-4A22-BE2E-A9AEC53C6C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AAC34-9AEE-487C-AA25-167C35E35F3E}" type="datetimeFigureOut">
              <a:rPr lang="en-US" smtClean="0"/>
              <a:t>1/15/2020</a:t>
            </a:fld>
            <a:endParaRPr lang="en-US"/>
          </a:p>
        </p:txBody>
      </p:sp>
      <p:sp>
        <p:nvSpPr>
          <p:cNvPr id="5" name="Footer Placeholder 4">
            <a:extLst>
              <a:ext uri="{FF2B5EF4-FFF2-40B4-BE49-F238E27FC236}">
                <a16:creationId xmlns:a16="http://schemas.microsoft.com/office/drawing/2014/main" id="{2A17E5AA-3824-4DD0-91D3-827CB4A85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F4C660-A2E3-4C80-BB42-2FC2E47A29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1BE7F-9B9C-4D96-8B76-553EBDE28367}" type="slidenum">
              <a:rPr lang="en-US" smtClean="0"/>
              <a:t>‹#›</a:t>
            </a:fld>
            <a:endParaRPr lang="en-US"/>
          </a:p>
        </p:txBody>
      </p:sp>
    </p:spTree>
    <p:extLst>
      <p:ext uri="{BB962C8B-B14F-4D97-AF65-F5344CB8AC3E}">
        <p14:creationId xmlns:p14="http://schemas.microsoft.com/office/powerpoint/2010/main" val="3252834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65A1E-A7E8-4159-A1E6-93807CE3B541}"/>
              </a:ext>
            </a:extLst>
          </p:cNvPr>
          <p:cNvSpPr>
            <a:spLocks noGrp="1"/>
          </p:cNvSpPr>
          <p:nvPr>
            <p:ph type="ctrTitle"/>
          </p:nvPr>
        </p:nvSpPr>
        <p:spPr/>
        <p:txBody>
          <a:bodyPr/>
          <a:lstStyle/>
          <a:p>
            <a:r>
              <a:rPr lang="en-US" dirty="0"/>
              <a:t>CSCI 6340</a:t>
            </a:r>
            <a:br>
              <a:rPr lang="en-US" dirty="0"/>
            </a:br>
            <a:r>
              <a:rPr lang="en-US" dirty="0"/>
              <a:t>SOFTWARE ENGINEERING	</a:t>
            </a:r>
          </a:p>
        </p:txBody>
      </p:sp>
      <p:sp>
        <p:nvSpPr>
          <p:cNvPr id="3" name="Subtitle 2">
            <a:extLst>
              <a:ext uri="{FF2B5EF4-FFF2-40B4-BE49-F238E27FC236}">
                <a16:creationId xmlns:a16="http://schemas.microsoft.com/office/drawing/2014/main" id="{9F3AE5D2-12C1-40E0-A575-4726F1B2596A}"/>
              </a:ext>
            </a:extLst>
          </p:cNvPr>
          <p:cNvSpPr>
            <a:spLocks noGrp="1"/>
          </p:cNvSpPr>
          <p:nvPr>
            <p:ph type="subTitle" idx="1"/>
          </p:nvPr>
        </p:nvSpPr>
        <p:spPr/>
        <p:txBody>
          <a:bodyPr/>
          <a:lstStyle/>
          <a:p>
            <a:r>
              <a:rPr lang="en-US" dirty="0"/>
              <a:t>Dr. Abraham, Professor</a:t>
            </a:r>
          </a:p>
          <a:p>
            <a:r>
              <a:rPr lang="en-US" dirty="0"/>
              <a:t>UTRGV</a:t>
            </a:r>
          </a:p>
        </p:txBody>
      </p:sp>
    </p:spTree>
    <p:extLst>
      <p:ext uri="{BB962C8B-B14F-4D97-AF65-F5344CB8AC3E}">
        <p14:creationId xmlns:p14="http://schemas.microsoft.com/office/powerpoint/2010/main" val="137139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D30CE-0180-4BEF-8A9E-EC1E57CC821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2510668-886F-4A1F-B054-4F5759B690F9}"/>
              </a:ext>
            </a:extLst>
          </p:cNvPr>
          <p:cNvSpPr>
            <a:spLocks noGrp="1"/>
          </p:cNvSpPr>
          <p:nvPr>
            <p:ph idx="1"/>
          </p:nvPr>
        </p:nvSpPr>
        <p:spPr/>
        <p:txBody>
          <a:bodyPr>
            <a:normAutofit/>
          </a:bodyPr>
          <a:lstStyle/>
          <a:p>
            <a:r>
              <a:rPr lang="en-US" dirty="0"/>
              <a:t>Planning to teach SE using a real project example</a:t>
            </a:r>
          </a:p>
          <a:p>
            <a:r>
              <a:rPr lang="en-US" dirty="0"/>
              <a:t>A</a:t>
            </a:r>
            <a:r>
              <a:rPr lang="en-US" baseline="0" dirty="0"/>
              <a:t> real project involves a customer and IT professions.  You are the IT professionals, and your professor is the customer.</a:t>
            </a:r>
            <a:endParaRPr lang="en-US" dirty="0"/>
          </a:p>
          <a:p>
            <a:r>
              <a:rPr lang="en-US" dirty="0"/>
              <a:t>The</a:t>
            </a:r>
            <a:r>
              <a:rPr lang="en-US" baseline="0" dirty="0"/>
              <a:t> customer may be very vague which is true in real situations.  Realize customers are not experts in programming or describing what they want.</a:t>
            </a:r>
          </a:p>
        </p:txBody>
      </p:sp>
    </p:spTree>
    <p:extLst>
      <p:ext uri="{BB962C8B-B14F-4D97-AF65-F5344CB8AC3E}">
        <p14:creationId xmlns:p14="http://schemas.microsoft.com/office/powerpoint/2010/main" val="4128852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1D1-28F0-4DE1-9270-DC2A342D9BEE}"/>
              </a:ext>
            </a:extLst>
          </p:cNvPr>
          <p:cNvSpPr>
            <a:spLocks noGrp="1"/>
          </p:cNvSpPr>
          <p:nvPr>
            <p:ph type="title"/>
          </p:nvPr>
        </p:nvSpPr>
        <p:spPr/>
        <p:txBody>
          <a:bodyPr/>
          <a:lstStyle/>
          <a:p>
            <a:r>
              <a:rPr lang="en-US" dirty="0"/>
              <a:t>TEAMS</a:t>
            </a:r>
          </a:p>
        </p:txBody>
      </p:sp>
      <p:sp>
        <p:nvSpPr>
          <p:cNvPr id="3" name="Content Placeholder 2">
            <a:extLst>
              <a:ext uri="{FF2B5EF4-FFF2-40B4-BE49-F238E27FC236}">
                <a16:creationId xmlns:a16="http://schemas.microsoft.com/office/drawing/2014/main" id="{66B09B80-CF44-4EB6-8EB3-81142596C7A8}"/>
              </a:ext>
            </a:extLst>
          </p:cNvPr>
          <p:cNvSpPr>
            <a:spLocks noGrp="1"/>
          </p:cNvSpPr>
          <p:nvPr>
            <p:ph idx="1"/>
          </p:nvPr>
        </p:nvSpPr>
        <p:spPr/>
        <p:txBody>
          <a:bodyPr>
            <a:normAutofit fontScale="92500"/>
          </a:bodyPr>
          <a:lstStyle/>
          <a:p>
            <a:r>
              <a:rPr lang="en-US" dirty="0"/>
              <a:t>Involve teams. This is a large project we will split it into three major categories.  So, will need three groups of 4-5 students.  I am also open to have four</a:t>
            </a:r>
            <a:r>
              <a:rPr lang="en-US" baseline="0" dirty="0"/>
              <a:t> groups of 3-4 students.  Please take time to discuss and decide.</a:t>
            </a:r>
            <a:endParaRPr lang="en-US" dirty="0"/>
          </a:p>
          <a:p>
            <a:r>
              <a:rPr lang="en-US" dirty="0"/>
              <a:t>I will explain the project, so you as a whole group can decide how to split it up.</a:t>
            </a:r>
          </a:p>
          <a:p>
            <a:r>
              <a:rPr lang="en-US" dirty="0"/>
              <a:t>Each team should select a team leader.  Each student will keep notes and write independent reports. Don’t copy the reports from each other.</a:t>
            </a:r>
          </a:p>
          <a:p>
            <a:r>
              <a:rPr lang="en-US" dirty="0"/>
              <a:t>One student will also act as the class</a:t>
            </a:r>
            <a:r>
              <a:rPr lang="en-US" baseline="0" dirty="0"/>
              <a:t> leader</a:t>
            </a:r>
          </a:p>
          <a:p>
            <a:r>
              <a:rPr lang="en-US" baseline="0" dirty="0"/>
              <a:t>During weekly class sessions all teams should meet with each other.</a:t>
            </a:r>
            <a:endParaRPr lang="en-US" dirty="0"/>
          </a:p>
        </p:txBody>
      </p:sp>
    </p:spTree>
    <p:extLst>
      <p:ext uri="{BB962C8B-B14F-4D97-AF65-F5344CB8AC3E}">
        <p14:creationId xmlns:p14="http://schemas.microsoft.com/office/powerpoint/2010/main" val="3604366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9790B-6459-41C8-9DC2-6E9B5134FF53}"/>
              </a:ext>
            </a:extLst>
          </p:cNvPr>
          <p:cNvSpPr>
            <a:spLocks noGrp="1"/>
          </p:cNvSpPr>
          <p:nvPr>
            <p:ph type="title"/>
          </p:nvPr>
        </p:nvSpPr>
        <p:spPr/>
        <p:txBody>
          <a:bodyPr/>
          <a:lstStyle/>
          <a:p>
            <a:r>
              <a:rPr lang="en-US" dirty="0"/>
              <a:t>Team leader responsibilities</a:t>
            </a:r>
          </a:p>
        </p:txBody>
      </p:sp>
      <p:sp>
        <p:nvSpPr>
          <p:cNvPr id="3" name="Content Placeholder 2">
            <a:extLst>
              <a:ext uri="{FF2B5EF4-FFF2-40B4-BE49-F238E27FC236}">
                <a16:creationId xmlns:a16="http://schemas.microsoft.com/office/drawing/2014/main" id="{7FBBD8EC-1C96-457D-B6E6-586AB1B7F3F5}"/>
              </a:ext>
            </a:extLst>
          </p:cNvPr>
          <p:cNvSpPr>
            <a:spLocks noGrp="1"/>
          </p:cNvSpPr>
          <p:nvPr>
            <p:ph idx="1"/>
          </p:nvPr>
        </p:nvSpPr>
        <p:spPr/>
        <p:txBody>
          <a:bodyPr/>
          <a:lstStyle/>
          <a:p>
            <a:r>
              <a:rPr lang="en-US" dirty="0"/>
              <a:t>Call regular meetings (2-3 times a week) and keep minutes including dates and times met, and who is present and absent.</a:t>
            </a:r>
          </a:p>
          <a:p>
            <a:r>
              <a:rPr lang="en-US" dirty="0"/>
              <a:t>Distribute project duties among team members</a:t>
            </a:r>
          </a:p>
          <a:p>
            <a:r>
              <a:rPr lang="en-US" dirty="0"/>
              <a:t>Each</a:t>
            </a:r>
            <a:r>
              <a:rPr lang="en-US" baseline="0" dirty="0"/>
              <a:t> team member may act as a virtual customer; this will generate questions to the real customer representative (me).</a:t>
            </a:r>
            <a:endParaRPr lang="en-US" dirty="0"/>
          </a:p>
          <a:p>
            <a:r>
              <a:rPr lang="en-US" dirty="0"/>
              <a:t>I am available as the customer representative during class hours (after lecture) and through</a:t>
            </a:r>
            <a:r>
              <a:rPr lang="en-US" baseline="0" dirty="0"/>
              <a:t> emails.</a:t>
            </a:r>
          </a:p>
          <a:p>
            <a:r>
              <a:rPr lang="en-US" baseline="0" dirty="0"/>
              <a:t>The class leader will assure that all teams are moving along at the same pace.</a:t>
            </a:r>
          </a:p>
        </p:txBody>
      </p:sp>
    </p:spTree>
    <p:extLst>
      <p:ext uri="{BB962C8B-B14F-4D97-AF65-F5344CB8AC3E}">
        <p14:creationId xmlns:p14="http://schemas.microsoft.com/office/powerpoint/2010/main" val="73334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A796F-CA24-409C-9AD5-0372FCB8C8E2}"/>
              </a:ext>
            </a:extLst>
          </p:cNvPr>
          <p:cNvSpPr>
            <a:spLocks noGrp="1"/>
          </p:cNvSpPr>
          <p:nvPr>
            <p:ph type="title"/>
          </p:nvPr>
        </p:nvSpPr>
        <p:spPr/>
        <p:txBody>
          <a:bodyPr/>
          <a:lstStyle/>
          <a:p>
            <a:r>
              <a:rPr lang="en-US" dirty="0"/>
              <a:t>The project</a:t>
            </a:r>
          </a:p>
        </p:txBody>
      </p:sp>
      <p:sp>
        <p:nvSpPr>
          <p:cNvPr id="3" name="Content Placeholder 2">
            <a:extLst>
              <a:ext uri="{FF2B5EF4-FFF2-40B4-BE49-F238E27FC236}">
                <a16:creationId xmlns:a16="http://schemas.microsoft.com/office/drawing/2014/main" id="{01031E2B-1FBC-4499-8257-86CD2E851529}"/>
              </a:ext>
            </a:extLst>
          </p:cNvPr>
          <p:cNvSpPr>
            <a:spLocks noGrp="1"/>
          </p:cNvSpPr>
          <p:nvPr>
            <p:ph idx="1"/>
          </p:nvPr>
        </p:nvSpPr>
        <p:spPr/>
        <p:txBody>
          <a:bodyPr>
            <a:normAutofit fontScale="92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800" kern="1200" dirty="0">
                <a:solidFill>
                  <a:schemeClr val="tx1"/>
                </a:solidFill>
                <a:effectLst/>
                <a:latin typeface="+mn-lt"/>
                <a:ea typeface="+mn-ea"/>
                <a:cs typeface="+mn-cs"/>
              </a:rPr>
              <a:t>Assume, Mr. Michael Dell is starting the business and came to you, the CSCI6400 group to create a software to manage the whole system, from buying parts to selling systems, keeping track of retail and wholesale customers, purchase orders and accounts payable, accounts receivable and collections, banking, sales tax, employee commissions, return merchandize authorizations (RMA), Customer support, Maintenance, download sites, etc.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800" kern="1200" dirty="0">
                <a:solidFill>
                  <a:schemeClr val="tx1"/>
                </a:solidFill>
                <a:effectLst/>
                <a:latin typeface="+mn-lt"/>
                <a:ea typeface="+mn-ea"/>
                <a:cs typeface="+mn-cs"/>
              </a:rPr>
              <a:t>Customers do not generally know how to explain what is needed, that’s why you need to interview and ask detailed questions.  Your professor will be the designated person by Mr. Dell to answer your interview questions.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800" kern="1200" dirty="0">
                <a:solidFill>
                  <a:schemeClr val="tx1"/>
                </a:solidFill>
                <a:effectLst/>
                <a:latin typeface="+mn-lt"/>
                <a:ea typeface="+mn-ea"/>
                <a:cs typeface="+mn-cs"/>
              </a:rPr>
              <a:t>You have a definite advantage in this software design, since</a:t>
            </a:r>
            <a:r>
              <a:rPr lang="en-GB" sz="2800" kern="1200" baseline="0" dirty="0">
                <a:solidFill>
                  <a:schemeClr val="tx1"/>
                </a:solidFill>
                <a:effectLst/>
                <a:latin typeface="+mn-lt"/>
                <a:ea typeface="+mn-ea"/>
                <a:cs typeface="+mn-cs"/>
              </a:rPr>
              <a:t> much of the interfaces are already available on the Dell site. However</a:t>
            </a:r>
            <a:r>
              <a:rPr lang="en-GB" sz="2800" kern="1200" dirty="0">
                <a:solidFill>
                  <a:schemeClr val="tx1"/>
                </a:solidFill>
                <a:effectLst/>
                <a:latin typeface="+mn-lt"/>
                <a:ea typeface="+mn-ea"/>
                <a:cs typeface="+mn-cs"/>
              </a:rPr>
              <a:t> about 70% of software is not visible.</a:t>
            </a:r>
            <a:r>
              <a:rPr lang="en-GB" sz="2800" kern="1200" baseline="0" dirty="0">
                <a:solidFill>
                  <a:schemeClr val="tx1"/>
                </a:solidFill>
                <a:effectLst/>
                <a:latin typeface="+mn-lt"/>
                <a:ea typeface="+mn-ea"/>
                <a:cs typeface="+mn-cs"/>
              </a:rPr>
              <a:t>  </a:t>
            </a:r>
          </a:p>
        </p:txBody>
      </p:sp>
    </p:spTree>
    <p:extLst>
      <p:ext uri="{BB962C8B-B14F-4D97-AF65-F5344CB8AC3E}">
        <p14:creationId xmlns:p14="http://schemas.microsoft.com/office/powerpoint/2010/main" val="1710875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C8F01-08F6-479B-B77E-EE97EE59A688}"/>
              </a:ext>
            </a:extLst>
          </p:cNvPr>
          <p:cNvSpPr>
            <a:spLocks noGrp="1"/>
          </p:cNvSpPr>
          <p:nvPr>
            <p:ph type="title"/>
          </p:nvPr>
        </p:nvSpPr>
        <p:spPr/>
        <p:txBody>
          <a:bodyPr/>
          <a:lstStyle/>
          <a:p>
            <a:r>
              <a:rPr lang="en-US" dirty="0"/>
              <a:t>Data files</a:t>
            </a:r>
          </a:p>
        </p:txBody>
      </p:sp>
      <p:sp>
        <p:nvSpPr>
          <p:cNvPr id="3" name="Content Placeholder 2">
            <a:extLst>
              <a:ext uri="{FF2B5EF4-FFF2-40B4-BE49-F238E27FC236}">
                <a16:creationId xmlns:a16="http://schemas.microsoft.com/office/drawing/2014/main" id="{3CC8AB28-1484-4FBE-9699-3BDC9A5530EA}"/>
              </a:ext>
            </a:extLst>
          </p:cNvPr>
          <p:cNvSpPr>
            <a:spLocks noGrp="1"/>
          </p:cNvSpPr>
          <p:nvPr>
            <p:ph idx="1"/>
          </p:nvPr>
        </p:nvSpPr>
        <p:spPr/>
        <p:txBody>
          <a:bodyPr/>
          <a:lstStyle/>
          <a:p>
            <a:r>
              <a:rPr lang="en-US" dirty="0"/>
              <a:t>You will have to define files</a:t>
            </a:r>
            <a:r>
              <a:rPr lang="en-US" baseline="0" dirty="0"/>
              <a:t>, fields, keys, secondary keys, etc. as if you are not using an existing database.</a:t>
            </a:r>
          </a:p>
          <a:p>
            <a:r>
              <a:rPr lang="en-US" baseline="0" dirty="0"/>
              <a:t>You need to know difference between serial access and random access files and how to manipulate them.</a:t>
            </a:r>
            <a:endParaRPr lang="en-US" dirty="0"/>
          </a:p>
          <a:p>
            <a:r>
              <a:rPr lang="en-US" dirty="0"/>
              <a:t>Show how you</a:t>
            </a:r>
            <a:r>
              <a:rPr lang="en-US" baseline="0" dirty="0"/>
              <a:t> will relate these files and retrieve data without duplicating data.</a:t>
            </a:r>
          </a:p>
        </p:txBody>
      </p:sp>
    </p:spTree>
    <p:extLst>
      <p:ext uri="{BB962C8B-B14F-4D97-AF65-F5344CB8AC3E}">
        <p14:creationId xmlns:p14="http://schemas.microsoft.com/office/powerpoint/2010/main" val="536823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0956-19D9-4AFE-9946-86E8A9223CB0}"/>
              </a:ext>
            </a:extLst>
          </p:cNvPr>
          <p:cNvSpPr>
            <a:spLocks noGrp="1"/>
          </p:cNvSpPr>
          <p:nvPr>
            <p:ph type="title"/>
          </p:nvPr>
        </p:nvSpPr>
        <p:spPr/>
        <p:txBody>
          <a:bodyPr/>
          <a:lstStyle/>
          <a:p>
            <a:r>
              <a:rPr lang="en-US" dirty="0"/>
              <a:t>Program</a:t>
            </a:r>
            <a:r>
              <a:rPr lang="en-US" baseline="0" dirty="0"/>
              <a:t> files</a:t>
            </a:r>
            <a:endParaRPr lang="en-US" dirty="0"/>
          </a:p>
        </p:txBody>
      </p:sp>
      <p:sp>
        <p:nvSpPr>
          <p:cNvPr id="3" name="Content Placeholder 2">
            <a:extLst>
              <a:ext uri="{FF2B5EF4-FFF2-40B4-BE49-F238E27FC236}">
                <a16:creationId xmlns:a16="http://schemas.microsoft.com/office/drawing/2014/main" id="{FE747471-9B98-448A-864A-DF59B675F9C7}"/>
              </a:ext>
            </a:extLst>
          </p:cNvPr>
          <p:cNvSpPr>
            <a:spLocks noGrp="1"/>
          </p:cNvSpPr>
          <p:nvPr>
            <p:ph idx="1"/>
          </p:nvPr>
        </p:nvSpPr>
        <p:spPr/>
        <p:txBody>
          <a:bodyPr/>
          <a:lstStyle/>
          <a:p>
            <a:r>
              <a:rPr lang="en-US" dirty="0"/>
              <a:t>Please list</a:t>
            </a:r>
            <a:r>
              <a:rPr lang="en-US" baseline="0" dirty="0"/>
              <a:t> all the program files you need.  Don’t write one large program.  </a:t>
            </a:r>
            <a:r>
              <a:rPr lang="en-US" dirty="0"/>
              <a:t>Write separate programs for key areas. For example, Purchasing, RMA, Sales, Payable, etc.</a:t>
            </a:r>
          </a:p>
          <a:p>
            <a:r>
              <a:rPr lang="en-US" dirty="0"/>
              <a:t>You need to know how to lock records (or fields) so that multiple people can be using the same files.</a:t>
            </a:r>
          </a:p>
          <a:p>
            <a:r>
              <a:rPr lang="en-US" dirty="0"/>
              <a:t>Keep a list of variables and functions created, so that you can pass them properly to objects or modules.</a:t>
            </a:r>
          </a:p>
        </p:txBody>
      </p:sp>
    </p:spTree>
    <p:extLst>
      <p:ext uri="{BB962C8B-B14F-4D97-AF65-F5344CB8AC3E}">
        <p14:creationId xmlns:p14="http://schemas.microsoft.com/office/powerpoint/2010/main" val="2922500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5079E-2C3E-4921-968C-66BD60EDF237}"/>
              </a:ext>
            </a:extLst>
          </p:cNvPr>
          <p:cNvSpPr>
            <a:spLocks noGrp="1"/>
          </p:cNvSpPr>
          <p:nvPr>
            <p:ph type="title"/>
          </p:nvPr>
        </p:nvSpPr>
        <p:spPr/>
        <p:txBody>
          <a:bodyPr/>
          <a:lstStyle/>
          <a:p>
            <a:r>
              <a:rPr lang="en-US" dirty="0"/>
              <a:t>Grading</a:t>
            </a:r>
          </a:p>
        </p:txBody>
      </p:sp>
      <p:sp>
        <p:nvSpPr>
          <p:cNvPr id="3" name="Content Placeholder 2">
            <a:extLst>
              <a:ext uri="{FF2B5EF4-FFF2-40B4-BE49-F238E27FC236}">
                <a16:creationId xmlns:a16="http://schemas.microsoft.com/office/drawing/2014/main" id="{FFC23A2F-B212-433C-ADE7-696DC5C199E4}"/>
              </a:ext>
            </a:extLst>
          </p:cNvPr>
          <p:cNvSpPr>
            <a:spLocks noGrp="1"/>
          </p:cNvSpPr>
          <p:nvPr>
            <p:ph idx="1"/>
          </p:nvPr>
        </p:nvSpPr>
        <p:spPr/>
        <p:txBody>
          <a:bodyPr/>
          <a:lstStyle/>
          <a:p>
            <a:r>
              <a:rPr lang="en-US" dirty="0"/>
              <a:t>Attendance</a:t>
            </a:r>
            <a:r>
              <a:rPr lang="en-US" baseline="0" dirty="0"/>
              <a:t> is required</a:t>
            </a:r>
          </a:p>
          <a:p>
            <a:r>
              <a:rPr lang="en-US" sz="2800" kern="1200" dirty="0">
                <a:solidFill>
                  <a:schemeClr val="tx1"/>
                </a:solidFill>
                <a:effectLst/>
                <a:latin typeface="+mn-lt"/>
                <a:ea typeface="+mn-ea"/>
                <a:cs typeface="+mn-cs"/>
              </a:rPr>
              <a:t>Midterm and Final Exams			50% </a:t>
            </a:r>
          </a:p>
          <a:p>
            <a:r>
              <a:rPr lang="en-US" sz="2800" kern="1200" dirty="0">
                <a:solidFill>
                  <a:schemeClr val="tx1"/>
                </a:solidFill>
                <a:effectLst/>
                <a:latin typeface="+mn-lt"/>
                <a:ea typeface="+mn-ea"/>
                <a:cs typeface="+mn-cs"/>
              </a:rPr>
              <a:t>Practical portion (including final report)	40% </a:t>
            </a:r>
          </a:p>
          <a:p>
            <a:r>
              <a:rPr lang="en-US" sz="2800" kern="1200" dirty="0">
                <a:solidFill>
                  <a:schemeClr val="tx1"/>
                </a:solidFill>
                <a:effectLst/>
                <a:latin typeface="+mn-lt"/>
                <a:ea typeface="+mn-ea"/>
                <a:cs typeface="+mn-cs"/>
              </a:rPr>
              <a:t>Attendance and other assignments		 10%</a:t>
            </a:r>
          </a:p>
          <a:p>
            <a:endParaRPr lang="en-US" dirty="0"/>
          </a:p>
          <a:p>
            <a:pPr lvl="1"/>
            <a:r>
              <a:rPr lang="en-US" kern="1200" dirty="0">
                <a:solidFill>
                  <a:schemeClr val="tx1"/>
                </a:solidFill>
                <a:effectLst/>
                <a:latin typeface="+mn-lt"/>
                <a:ea typeface="+mn-ea"/>
                <a:cs typeface="+mn-cs"/>
              </a:rPr>
              <a:t>Please note the minutes of groups will be emailed each week to the professor.</a:t>
            </a:r>
          </a:p>
          <a:p>
            <a:endParaRPr lang="en-US" dirty="0"/>
          </a:p>
        </p:txBody>
      </p:sp>
    </p:spTree>
    <p:extLst>
      <p:ext uri="{BB962C8B-B14F-4D97-AF65-F5344CB8AC3E}">
        <p14:creationId xmlns:p14="http://schemas.microsoft.com/office/powerpoint/2010/main" val="3999889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617</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CSCI 6340 SOFTWARE ENGINEERING </vt:lpstr>
      <vt:lpstr>INTRODUCTION</vt:lpstr>
      <vt:lpstr>TEAMS</vt:lpstr>
      <vt:lpstr>Team leader responsibilities</vt:lpstr>
      <vt:lpstr>The project</vt:lpstr>
      <vt:lpstr>Data files</vt:lpstr>
      <vt:lpstr>Program files</vt:lpstr>
      <vt:lpstr>Grading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CSCI 6340 SOFTWARE ENGINEERING</dc:title>
  <dc:creator>John Abraham</dc:creator>
  <cp:lastModifiedBy>John Abraham</cp:lastModifiedBy>
  <cp:revision>8</cp:revision>
  <dcterms:created xsi:type="dcterms:W3CDTF">2020-01-15T21:54:28Z</dcterms:created>
  <dcterms:modified xsi:type="dcterms:W3CDTF">2020-01-15T23:08:29Z</dcterms:modified>
</cp:coreProperties>
</file>