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2kbsG8zsLM" TargetMode="External"/><Relationship Id="rId2" Type="http://schemas.openxmlformats.org/officeDocument/2006/relationships/hyperlink" Target="https://youtu.be/-4PuIaEVai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7AACAF-CECC-4981-978A-F617162DF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E-COMMERCE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1C6B90-94D3-4B24-9BF3-BF44553AB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RELATIONAL DATABASE</a:t>
            </a:r>
          </a:p>
        </p:txBody>
      </p:sp>
    </p:spTree>
    <p:extLst>
      <p:ext uri="{BB962C8B-B14F-4D97-AF65-F5344CB8AC3E}">
        <p14:creationId xmlns:p14="http://schemas.microsoft.com/office/powerpoint/2010/main" val="40431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515FC4-60A3-45A8-9410-5A2D0A3C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52E1B0-3C98-45FD-A57C-FA2A749D8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relational database is a collection of data items organized as a set of formally-described tables from which data can be accessed or reassembled in many different ways without having to reorganize the database tables. </a:t>
            </a:r>
          </a:p>
          <a:p>
            <a:r>
              <a:rPr lang="en-US" dirty="0"/>
              <a:t>The relational database was invented by Edgar. F. Codd at IBM in 1970.</a:t>
            </a:r>
          </a:p>
          <a:p>
            <a:r>
              <a:rPr lang="en-US" dirty="0"/>
              <a:t>The standard user and application program interface to a relational database is the </a:t>
            </a:r>
            <a:r>
              <a:rPr lang="en-US" i="1" dirty="0"/>
              <a:t>structured query language</a:t>
            </a:r>
            <a:r>
              <a:rPr lang="en-US" dirty="0"/>
              <a:t> (SQL). </a:t>
            </a:r>
          </a:p>
        </p:txBody>
      </p:sp>
    </p:spTree>
    <p:extLst>
      <p:ext uri="{BB962C8B-B14F-4D97-AF65-F5344CB8AC3E}">
        <p14:creationId xmlns:p14="http://schemas.microsoft.com/office/powerpoint/2010/main" val="219672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xmlns="" id="{6AE8A1FF-8E6A-4A5A-BB1A-DDDFB393DD90}"/>
              </a:ext>
            </a:extLst>
          </p:cNvPr>
          <p:cNvSpPr/>
          <p:nvPr/>
        </p:nvSpPr>
        <p:spPr>
          <a:xfrm>
            <a:off x="4361936" y="2893979"/>
            <a:ext cx="3472248" cy="241942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6AC9A603-5EA2-4B39-B82E-A40F7D0C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96096"/>
            <a:ext cx="9905998" cy="1037288"/>
          </a:xfrm>
        </p:spPr>
        <p:txBody>
          <a:bodyPr/>
          <a:lstStyle/>
          <a:p>
            <a:r>
              <a:rPr lang="en-US" dirty="0"/>
              <a:t>E-commerce website layout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256D0AB8-7055-49FA-B2B1-CD131C7102B8}"/>
              </a:ext>
            </a:extLst>
          </p:cNvPr>
          <p:cNvSpPr/>
          <p:nvPr/>
        </p:nvSpPr>
        <p:spPr>
          <a:xfrm>
            <a:off x="4803131" y="1678899"/>
            <a:ext cx="2582562" cy="96956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PAYMENT TRANSACTIONS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9EAD419E-1295-4D1D-AB21-B6E4002144DA}"/>
              </a:ext>
            </a:extLst>
          </p:cNvPr>
          <p:cNvSpPr/>
          <p:nvPr/>
        </p:nvSpPr>
        <p:spPr>
          <a:xfrm>
            <a:off x="4803131" y="3686407"/>
            <a:ext cx="2582562" cy="84779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APPLICATION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539BDD00-51EE-4075-996F-09393C11DD5A}"/>
              </a:ext>
            </a:extLst>
          </p:cNvPr>
          <p:cNvSpPr/>
          <p:nvPr/>
        </p:nvSpPr>
        <p:spPr>
          <a:xfrm>
            <a:off x="4803130" y="5572147"/>
            <a:ext cx="2582562" cy="71325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SUPPLIERS</a:t>
            </a:r>
          </a:p>
        </p:txBody>
      </p:sp>
      <p:pic>
        <p:nvPicPr>
          <p:cNvPr id="9" name="Picture 8" descr="A picture containing indoor, table, wall, floor&#10;&#10;Description generated with very high confidence">
            <a:extLst>
              <a:ext uri="{FF2B5EF4-FFF2-40B4-BE49-F238E27FC236}">
                <a16:creationId xmlns:a16="http://schemas.microsoft.com/office/drawing/2014/main" xmlns="" id="{595D7E09-B6A9-4D17-874D-0C50B4014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374" y="3328593"/>
            <a:ext cx="1555880" cy="1555880"/>
          </a:xfrm>
          <a:prstGeom prst="rect">
            <a:avLst/>
          </a:prstGeom>
        </p:spPr>
      </p:pic>
      <p:pic>
        <p:nvPicPr>
          <p:cNvPr id="11" name="Picture 10" descr="A close up of a computer&#10;&#10;Description generated with high confidence">
            <a:extLst>
              <a:ext uri="{FF2B5EF4-FFF2-40B4-BE49-F238E27FC236}">
                <a16:creationId xmlns:a16="http://schemas.microsoft.com/office/drawing/2014/main" xmlns="" id="{08A6AD7C-695D-4324-8217-8967703934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39" r="17273"/>
          <a:stretch/>
        </p:blipFill>
        <p:spPr>
          <a:xfrm>
            <a:off x="1556226" y="3264028"/>
            <a:ext cx="2002520" cy="1685010"/>
          </a:xfrm>
          <a:prstGeom prst="rect">
            <a:avLst/>
          </a:prstGeom>
        </p:spPr>
      </p:pic>
      <p:sp>
        <p:nvSpPr>
          <p:cNvPr id="12" name="Arrow: Left-Right 11">
            <a:extLst>
              <a:ext uri="{FF2B5EF4-FFF2-40B4-BE49-F238E27FC236}">
                <a16:creationId xmlns:a16="http://schemas.microsoft.com/office/drawing/2014/main" xmlns="" id="{B22B1256-B806-459F-B607-E1870D28518F}"/>
              </a:ext>
            </a:extLst>
          </p:cNvPr>
          <p:cNvSpPr/>
          <p:nvPr/>
        </p:nvSpPr>
        <p:spPr>
          <a:xfrm>
            <a:off x="3558746" y="3864217"/>
            <a:ext cx="1244385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xmlns="" id="{27E7EA3C-061B-45AE-A82E-2727A15190B3}"/>
              </a:ext>
            </a:extLst>
          </p:cNvPr>
          <p:cNvSpPr/>
          <p:nvPr/>
        </p:nvSpPr>
        <p:spPr>
          <a:xfrm rot="5400000">
            <a:off x="5575440" y="2925120"/>
            <a:ext cx="1037944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xmlns="" id="{87AD025F-0887-42A8-A622-7D6F03728B5B}"/>
              </a:ext>
            </a:extLst>
          </p:cNvPr>
          <p:cNvSpPr/>
          <p:nvPr/>
        </p:nvSpPr>
        <p:spPr>
          <a:xfrm rot="5400000">
            <a:off x="5585592" y="4801229"/>
            <a:ext cx="1017639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xmlns="" id="{A551E8B4-1D2D-4AA1-83C3-AA85EB73EC27}"/>
              </a:ext>
            </a:extLst>
          </p:cNvPr>
          <p:cNvSpPr/>
          <p:nvPr/>
        </p:nvSpPr>
        <p:spPr>
          <a:xfrm rot="10800000">
            <a:off x="7392988" y="3864217"/>
            <a:ext cx="1244386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7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814E716-0A01-42C2-A386-237873EE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Shopping cart database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A76A1C50-68E6-499B-AB65-859FBEC7D27F}"/>
              </a:ext>
            </a:extLst>
          </p:cNvPr>
          <p:cNvGrpSpPr/>
          <p:nvPr/>
        </p:nvGrpSpPr>
        <p:grpSpPr>
          <a:xfrm>
            <a:off x="1316148" y="1709346"/>
            <a:ext cx="2806916" cy="1429120"/>
            <a:chOff x="1316148" y="1874446"/>
            <a:chExt cx="2806916" cy="142912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186740AC-6503-4053-963D-3F88CE927E4F}"/>
                </a:ext>
              </a:extLst>
            </p:cNvPr>
            <p:cNvGrpSpPr/>
            <p:nvPr/>
          </p:nvGrpSpPr>
          <p:grpSpPr>
            <a:xfrm>
              <a:off x="1316148" y="1874446"/>
              <a:ext cx="2806916" cy="1396314"/>
              <a:chOff x="1408670" y="2261286"/>
              <a:chExt cx="2806916" cy="172994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47F8610F-0590-4117-BA25-80917E92028B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F65BCEB0-0BAD-4B6A-9942-8BBCC281F521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CUSTOMERS</a:t>
                </a: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5506E4B3-67B3-45B9-B928-54281DC183E7}"/>
                </a:ext>
              </a:extLst>
            </p:cNvPr>
            <p:cNvSpPr txBox="1"/>
            <p:nvPr/>
          </p:nvSpPr>
          <p:spPr>
            <a:xfrm>
              <a:off x="1316148" y="2287903"/>
              <a:ext cx="28049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User ID (Unique, Primary Key)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First Name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Last Name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Password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Security Level</a:t>
              </a:r>
              <a:endParaRPr lang="en-US" sz="1600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7CE6820F-3F61-4278-BE59-B5AF11C8364B}"/>
              </a:ext>
            </a:extLst>
          </p:cNvPr>
          <p:cNvGrpSpPr/>
          <p:nvPr/>
        </p:nvGrpSpPr>
        <p:grpSpPr>
          <a:xfrm>
            <a:off x="4347673" y="1691760"/>
            <a:ext cx="2806916" cy="1397278"/>
            <a:chOff x="4347673" y="1856860"/>
            <a:chExt cx="2806916" cy="139727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1C520EAF-9B35-4448-A0D7-E430EC35BD89}"/>
                </a:ext>
              </a:extLst>
            </p:cNvPr>
            <p:cNvGrpSpPr/>
            <p:nvPr/>
          </p:nvGrpSpPr>
          <p:grpSpPr>
            <a:xfrm>
              <a:off x="4347673" y="1856860"/>
              <a:ext cx="2806916" cy="1397278"/>
              <a:chOff x="1408670" y="2261286"/>
              <a:chExt cx="2806916" cy="172994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6628D1D3-C8E1-4BDD-A751-A537EF991CAA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E9EE911B-8897-47C3-A6D1-06A02143BE95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PRODUCTS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6FFFFD21-9C88-4415-B0DB-FDE87A2C6354}"/>
                </a:ext>
              </a:extLst>
            </p:cNvPr>
            <p:cNvSpPr txBox="1"/>
            <p:nvPr/>
          </p:nvSpPr>
          <p:spPr>
            <a:xfrm>
              <a:off x="4347673" y="2263161"/>
              <a:ext cx="2804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Product ID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Product Description</a:t>
              </a:r>
              <a:endParaRPr lang="en-US" sz="1600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17951D81-BD5C-4404-8CB0-EEC792B65503}"/>
              </a:ext>
            </a:extLst>
          </p:cNvPr>
          <p:cNvGrpSpPr/>
          <p:nvPr/>
        </p:nvGrpSpPr>
        <p:grpSpPr>
          <a:xfrm>
            <a:off x="7358670" y="1691759"/>
            <a:ext cx="2812304" cy="1397279"/>
            <a:chOff x="7358670" y="1856859"/>
            <a:chExt cx="2812304" cy="1397279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876ADF0E-8AA0-4135-9A71-E502AAB18959}"/>
                </a:ext>
              </a:extLst>
            </p:cNvPr>
            <p:cNvGrpSpPr/>
            <p:nvPr/>
          </p:nvGrpSpPr>
          <p:grpSpPr>
            <a:xfrm>
              <a:off x="7358670" y="1856859"/>
              <a:ext cx="2806916" cy="1397279"/>
              <a:chOff x="1408670" y="2261286"/>
              <a:chExt cx="2806916" cy="1729946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65AA43B8-E531-4B19-9B39-1523D5DF69FB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B489074C-438D-46A9-AF4A-079410BE24BB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INVENTORY</a:t>
                </a: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70B83567-02D7-4328-B8B7-D9B485760170}"/>
                </a:ext>
              </a:extLst>
            </p:cNvPr>
            <p:cNvSpPr txBox="1"/>
            <p:nvPr/>
          </p:nvSpPr>
          <p:spPr>
            <a:xfrm>
              <a:off x="7365990" y="2261621"/>
              <a:ext cx="2804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600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BD2FC774-D4A0-4AE7-B839-91A18E446592}"/>
              </a:ext>
            </a:extLst>
          </p:cNvPr>
          <p:cNvGrpSpPr/>
          <p:nvPr/>
        </p:nvGrpSpPr>
        <p:grpSpPr>
          <a:xfrm>
            <a:off x="1316148" y="3708857"/>
            <a:ext cx="2806916" cy="1397279"/>
            <a:chOff x="1069052" y="3930791"/>
            <a:chExt cx="2806916" cy="1397279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BE134FD4-51BB-42C9-95B3-BB355AE59E2B}"/>
                </a:ext>
              </a:extLst>
            </p:cNvPr>
            <p:cNvGrpSpPr/>
            <p:nvPr/>
          </p:nvGrpSpPr>
          <p:grpSpPr>
            <a:xfrm>
              <a:off x="1069052" y="3930791"/>
              <a:ext cx="2806916" cy="1397279"/>
              <a:chOff x="1408670" y="2261286"/>
              <a:chExt cx="2806916" cy="1729946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DB061C8F-6689-41D2-B5F1-9784EF00E2EE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5C6C1536-D1E7-4B1A-88CD-954AD135EA29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CART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DA25552E-5BAB-476E-8B30-DA22D1782989}"/>
                </a:ext>
              </a:extLst>
            </p:cNvPr>
            <p:cNvSpPr txBox="1"/>
            <p:nvPr/>
          </p:nvSpPr>
          <p:spPr>
            <a:xfrm>
              <a:off x="1069052" y="4330893"/>
              <a:ext cx="2804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User ID (Foreign Key)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…</a:t>
              </a:r>
              <a:endParaRPr lang="en-US" sz="160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9A7632CD-B046-436E-8AC4-BB617A240E42}"/>
              </a:ext>
            </a:extLst>
          </p:cNvPr>
          <p:cNvGrpSpPr/>
          <p:nvPr/>
        </p:nvGrpSpPr>
        <p:grpSpPr>
          <a:xfrm>
            <a:off x="4289145" y="3658042"/>
            <a:ext cx="2814644" cy="1504928"/>
            <a:chOff x="4098645" y="3823142"/>
            <a:chExt cx="2814644" cy="150492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612DB3FE-2209-45D0-84A6-16ABF4912EB4}"/>
                </a:ext>
              </a:extLst>
            </p:cNvPr>
            <p:cNvGrpSpPr/>
            <p:nvPr/>
          </p:nvGrpSpPr>
          <p:grpSpPr>
            <a:xfrm>
              <a:off x="4106373" y="3823142"/>
              <a:ext cx="2806916" cy="1504928"/>
              <a:chOff x="1408670" y="2261286"/>
              <a:chExt cx="2806916" cy="1729946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740FB317-F3BE-471F-9862-7C81D6825A3D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07D2314A-F08B-4F60-BE2D-72900EACB87D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SHOPPING_HISTORY</a:t>
                </a: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8375D739-3C91-4FEE-A865-412F1DC58A63}"/>
                </a:ext>
              </a:extLst>
            </p:cNvPr>
            <p:cNvSpPr txBox="1"/>
            <p:nvPr/>
          </p:nvSpPr>
          <p:spPr>
            <a:xfrm>
              <a:off x="4098645" y="4258366"/>
              <a:ext cx="2804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User ID (Foreign Key)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…</a:t>
              </a:r>
              <a:endParaRPr lang="en-US" sz="16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0EAFA19C-3BA6-4318-AD72-6859767302FA}"/>
              </a:ext>
            </a:extLst>
          </p:cNvPr>
          <p:cNvGrpSpPr/>
          <p:nvPr/>
        </p:nvGrpSpPr>
        <p:grpSpPr>
          <a:xfrm>
            <a:off x="7316806" y="3652025"/>
            <a:ext cx="2818508" cy="1510945"/>
            <a:chOff x="7126306" y="3817125"/>
            <a:chExt cx="2818508" cy="151094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EA55BA4C-FE1D-41C8-8F37-8994D2163526}"/>
                </a:ext>
              </a:extLst>
            </p:cNvPr>
            <p:cNvGrpSpPr/>
            <p:nvPr/>
          </p:nvGrpSpPr>
          <p:grpSpPr>
            <a:xfrm>
              <a:off x="7137898" y="3817125"/>
              <a:ext cx="2806916" cy="1510945"/>
              <a:chOff x="1408670" y="2261286"/>
              <a:chExt cx="2806916" cy="1729946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E20917FE-1285-40A3-B3AC-DACB827D502E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9F41349D-E1B2-4D96-8A8F-1E67141E8FB7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INVOICE</a:t>
                </a:r>
              </a:p>
            </p:txBody>
          </p: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E8B5FEA9-A74F-4379-9C0E-8BFFC4B700B4}"/>
                </a:ext>
              </a:extLst>
            </p:cNvPr>
            <p:cNvSpPr txBox="1"/>
            <p:nvPr/>
          </p:nvSpPr>
          <p:spPr>
            <a:xfrm>
              <a:off x="7126306" y="4242298"/>
              <a:ext cx="2804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Invoice ID</a:t>
              </a:r>
              <a:endParaRPr lang="en-US" sz="1600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A0DACADB-20A8-4B33-A42A-4538A8FC668C}"/>
              </a:ext>
            </a:extLst>
          </p:cNvPr>
          <p:cNvGrpSpPr/>
          <p:nvPr/>
        </p:nvGrpSpPr>
        <p:grpSpPr>
          <a:xfrm>
            <a:off x="4287213" y="5414681"/>
            <a:ext cx="2806916" cy="1397279"/>
            <a:chOff x="965368" y="5645291"/>
            <a:chExt cx="2806916" cy="139727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xmlns="" id="{75FDAE3E-3AF3-4D87-8A48-4B1AE240BEFA}"/>
                </a:ext>
              </a:extLst>
            </p:cNvPr>
            <p:cNvGrpSpPr/>
            <p:nvPr/>
          </p:nvGrpSpPr>
          <p:grpSpPr>
            <a:xfrm>
              <a:off x="965368" y="5645291"/>
              <a:ext cx="2806916" cy="1397279"/>
              <a:chOff x="1408670" y="2261286"/>
              <a:chExt cx="2806916" cy="1729946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6A766F5E-88BF-4B0F-AAB3-3D779643F0EF}"/>
                  </a:ext>
                </a:extLst>
              </p:cNvPr>
              <p:cNvSpPr/>
              <p:nvPr/>
            </p:nvSpPr>
            <p:spPr>
              <a:xfrm>
                <a:off x="1408670" y="2261286"/>
                <a:ext cx="2804984" cy="172994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9A578522-A87E-4544-B52A-0E9704753BD7}"/>
                  </a:ext>
                </a:extLst>
              </p:cNvPr>
              <p:cNvSpPr txBox="1"/>
              <p:nvPr/>
            </p:nvSpPr>
            <p:spPr>
              <a:xfrm>
                <a:off x="1410602" y="2264437"/>
                <a:ext cx="2804984" cy="483648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VENDORS</a:t>
                </a: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70234CB1-9943-4CB6-A662-7B469D5B4E7D}"/>
                </a:ext>
              </a:extLst>
            </p:cNvPr>
            <p:cNvSpPr txBox="1"/>
            <p:nvPr/>
          </p:nvSpPr>
          <p:spPr>
            <a:xfrm>
              <a:off x="965368" y="6046521"/>
              <a:ext cx="2804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Vendor ID</a:t>
              </a:r>
              <a:endParaRPr lang="en-US" sz="1600" dirty="0"/>
            </a:p>
          </p:txBody>
        </p:sp>
      </p:grp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xmlns="" id="{5FC13330-8FC4-4A37-8A76-BE3FB5B097B4}"/>
              </a:ext>
            </a:extLst>
          </p:cNvPr>
          <p:cNvCxnSpPr>
            <a:cxnSpLocks/>
            <a:endCxn id="51" idx="1"/>
          </p:cNvCxnSpPr>
          <p:nvPr/>
        </p:nvCxnSpPr>
        <p:spPr>
          <a:xfrm rot="5400000">
            <a:off x="364756" y="3386465"/>
            <a:ext cx="1904720" cy="1935"/>
          </a:xfrm>
          <a:prstGeom prst="bentConnector4">
            <a:avLst>
              <a:gd name="adj1" fmla="val -733"/>
              <a:gd name="adj2" fmla="val 21102377"/>
            </a:avLst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xmlns="" id="{80F61773-FE00-4EC7-A336-C0E94C11E31B}"/>
              </a:ext>
            </a:extLst>
          </p:cNvPr>
          <p:cNvCxnSpPr>
            <a:cxnSpLocks/>
            <a:endCxn id="41" idx="0"/>
          </p:cNvCxnSpPr>
          <p:nvPr/>
        </p:nvCxnSpPr>
        <p:spPr>
          <a:xfrm>
            <a:off x="914400" y="3387433"/>
            <a:ext cx="4786897" cy="27335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40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2D0545-171D-4A12-8654-BB4409C1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and tools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FB08F-544A-4208-8818-6FDDCC59F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MySQL properly installed and configured</a:t>
            </a:r>
          </a:p>
          <a:p>
            <a:r>
              <a:rPr lang="en-US" dirty="0"/>
              <a:t>Access to </a:t>
            </a:r>
            <a:r>
              <a:rPr lang="en-US" dirty="0" err="1"/>
              <a:t>phpMySQL</a:t>
            </a:r>
            <a:r>
              <a:rPr lang="en-US" dirty="0"/>
              <a:t> page</a:t>
            </a:r>
          </a:p>
          <a:p>
            <a:r>
              <a:rPr lang="en-US" dirty="0"/>
              <a:t>MySQL Workbench</a:t>
            </a:r>
          </a:p>
        </p:txBody>
      </p:sp>
    </p:spTree>
    <p:extLst>
      <p:ext uri="{BB962C8B-B14F-4D97-AF65-F5344CB8AC3E}">
        <p14:creationId xmlns:p14="http://schemas.microsoft.com/office/powerpoint/2010/main" val="161434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D49066-4C81-4E64-87A2-587E39D19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3AB12A-4B7D-4E4F-805D-B3E54EE0C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document containing</a:t>
            </a:r>
          </a:p>
          <a:p>
            <a:pPr lvl="1"/>
            <a:r>
              <a:rPr lang="en-US" dirty="0"/>
              <a:t>Screenshots of </a:t>
            </a:r>
            <a:r>
              <a:rPr lang="en-US" dirty="0" err="1"/>
              <a:t>phpMyAdmin</a:t>
            </a:r>
            <a:r>
              <a:rPr lang="en-US" dirty="0"/>
              <a:t>/Workbench page showing </a:t>
            </a:r>
          </a:p>
          <a:p>
            <a:pPr lvl="2"/>
            <a:r>
              <a:rPr lang="en-US" dirty="0"/>
              <a:t>Shopping Cart database and tables</a:t>
            </a:r>
          </a:p>
          <a:p>
            <a:pPr lvl="2"/>
            <a:r>
              <a:rPr lang="en-US" dirty="0"/>
              <a:t>Relationship between tables</a:t>
            </a:r>
          </a:p>
          <a:p>
            <a:pPr lvl="1"/>
            <a:r>
              <a:rPr lang="en-US" dirty="0"/>
              <a:t>SQL Script for each table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7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DFEFE8-490F-434C-BF9B-0E650FD0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17BA04-9E6E-4A17-9248-F1342EC56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Web Programming and HTML5</a:t>
            </a:r>
          </a:p>
          <a:p>
            <a:pPr lvl="1"/>
            <a:r>
              <a:rPr lang="en-US" dirty="0"/>
              <a:t>Chapter 9. Database-Driven Websites</a:t>
            </a:r>
          </a:p>
          <a:p>
            <a:r>
              <a:rPr lang="en-US" dirty="0"/>
              <a:t>MySQL Relational Database Tutorial (</a:t>
            </a:r>
            <a:r>
              <a:rPr lang="en-US" dirty="0">
                <a:hlinkClick r:id="rId2"/>
              </a:rPr>
              <a:t>https://youtu.be/-4PuIaEVaiQ</a:t>
            </a:r>
            <a:r>
              <a:rPr lang="en-US" dirty="0"/>
              <a:t> )</a:t>
            </a:r>
          </a:p>
          <a:p>
            <a:r>
              <a:rPr lang="en-US" dirty="0"/>
              <a:t>An Introduction to Relational Databases (</a:t>
            </a:r>
            <a:r>
              <a:rPr lang="en-US" dirty="0">
                <a:hlinkClick r:id="rId3"/>
              </a:rPr>
              <a:t>https://youtu.be/z2kbsG8zsLM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015370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417</TotalTime>
  <Words>200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E-COMMERCE</vt:lpstr>
      <vt:lpstr>RELATIONAL DATABASE</vt:lpstr>
      <vt:lpstr>E-commerce website layout</vt:lpstr>
      <vt:lpstr>Shopping cart database</vt:lpstr>
      <vt:lpstr>KNOWLEDGE and tools REQUIRED</vt:lpstr>
      <vt:lpstr>DELIVERABLES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Sergio  Torres</dc:creator>
  <cp:lastModifiedBy>John Abraham</cp:lastModifiedBy>
  <cp:revision>15</cp:revision>
  <dcterms:created xsi:type="dcterms:W3CDTF">2017-10-01T22:41:37Z</dcterms:created>
  <dcterms:modified xsi:type="dcterms:W3CDTF">2017-10-02T22:18:15Z</dcterms:modified>
</cp:coreProperties>
</file>