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1" r:id="rId4"/>
    <p:sldId id="262" r:id="rId5"/>
    <p:sldId id="260" r:id="rId6"/>
    <p:sldId id="257" r:id="rId7"/>
    <p:sldId id="258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paypal.com/developer/accounts/" TargetMode="External"/><Relationship Id="rId2" Type="http://schemas.openxmlformats.org/officeDocument/2006/relationships/hyperlink" Target="https://www.youtube.com/watch?v=BD1dOWIABe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NmEjkT_r9CE" TargetMode="External"/><Relationship Id="rId5" Type="http://schemas.openxmlformats.org/officeDocument/2006/relationships/hyperlink" Target="https://github.com/android-pay/instantbuy-sample-php" TargetMode="External"/><Relationship Id="rId4" Type="http://schemas.openxmlformats.org/officeDocument/2006/relationships/hyperlink" Target="https://www.youtube.com/watch?v=e4uOIrfuw5o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E784A2-7A95-49EC-97D1-436A03BB28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E-COMMERCE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1BA1377-6B87-461F-815B-5430EF97B7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Checkout and Electronic Payment Processing</a:t>
            </a:r>
          </a:p>
        </p:txBody>
      </p:sp>
    </p:spTree>
    <p:extLst>
      <p:ext uri="{BB962C8B-B14F-4D97-AF65-F5344CB8AC3E}">
        <p14:creationId xmlns:p14="http://schemas.microsoft.com/office/powerpoint/2010/main" val="2607335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0F5B6C-6BD8-432B-BCD5-BD15F382F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2822FC-377B-4389-BC8D-B88DEF014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PayPal Payments: Accept Instant Payments With PayPal (</a:t>
            </a:r>
            <a:r>
              <a:rPr lang="en-US" b="1" dirty="0">
                <a:hlinkClick r:id="rId2"/>
              </a:rPr>
              <a:t>https://www.youtube.com/watch?v=BD1dOWIABe0</a:t>
            </a:r>
            <a:r>
              <a:rPr lang="en-US" b="1" dirty="0"/>
              <a:t>)</a:t>
            </a:r>
          </a:p>
          <a:p>
            <a:r>
              <a:rPr lang="en-US" dirty="0" err="1"/>
              <a:t>Paypal</a:t>
            </a:r>
            <a:r>
              <a:rPr lang="en-US" dirty="0"/>
              <a:t> Sandbox Accounts (</a:t>
            </a:r>
            <a:r>
              <a:rPr lang="en-US" dirty="0">
                <a:hlinkClick r:id="rId3"/>
              </a:rPr>
              <a:t>https://developer.paypal.com/developer/accounts/</a:t>
            </a:r>
            <a:r>
              <a:rPr lang="en-US" dirty="0"/>
              <a:t>)</a:t>
            </a:r>
          </a:p>
          <a:p>
            <a:r>
              <a:rPr lang="en-US" dirty="0"/>
              <a:t>Creating </a:t>
            </a:r>
            <a:r>
              <a:rPr lang="en-US" dirty="0" err="1"/>
              <a:t>Paypal</a:t>
            </a:r>
            <a:r>
              <a:rPr lang="en-US" dirty="0"/>
              <a:t> Sandbox Test Account Account(</a:t>
            </a:r>
            <a:r>
              <a:rPr lang="en-US" dirty="0">
                <a:hlinkClick r:id="rId4"/>
              </a:rPr>
              <a:t>https://www.youtube.com/watch?v=e4uOIrfuw5o</a:t>
            </a:r>
            <a:r>
              <a:rPr lang="en-US" dirty="0"/>
              <a:t>)</a:t>
            </a:r>
          </a:p>
          <a:p>
            <a:r>
              <a:rPr lang="en-US" dirty="0"/>
              <a:t>PHP implementation of the Google Wallet Instant Buy API (</a:t>
            </a:r>
            <a:r>
              <a:rPr lang="en-US" dirty="0">
                <a:hlinkClick r:id="rId5"/>
              </a:rPr>
              <a:t>https://github.com/android-pay/instantbuy-sample-php</a:t>
            </a:r>
            <a:r>
              <a:rPr lang="en-US" dirty="0"/>
              <a:t>)</a:t>
            </a:r>
          </a:p>
          <a:p>
            <a:r>
              <a:rPr lang="en-US" b="1" dirty="0"/>
              <a:t>Google Wallet Objects API: PHP </a:t>
            </a:r>
            <a:r>
              <a:rPr lang="en-US" b="1" dirty="0" err="1"/>
              <a:t>Quickstart</a:t>
            </a:r>
            <a:r>
              <a:rPr lang="en-US" b="1" dirty="0"/>
              <a:t> (</a:t>
            </a:r>
            <a:r>
              <a:rPr lang="en-US" b="1" dirty="0">
                <a:hlinkClick r:id="rId6"/>
              </a:rPr>
              <a:t>https://www.youtube.com/watch?v=NmEjkT_r9CE</a:t>
            </a:r>
            <a:r>
              <a:rPr lang="en-US" b="1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01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1374AF-0E66-4F08-9566-30152FA51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Checkout Process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50E298E-5153-403F-9BE6-F2497ED41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956358" cy="3888563"/>
          </a:xfrm>
        </p:spPr>
        <p:txBody>
          <a:bodyPr/>
          <a:lstStyle/>
          <a:p>
            <a:r>
              <a:rPr lang="en-US" dirty="0"/>
              <a:t>The checkout process is the process that a customer must go through when checking out the items in the cart. This is what the user sees at the frontend. </a:t>
            </a:r>
          </a:p>
        </p:txBody>
      </p:sp>
    </p:spTree>
    <p:extLst>
      <p:ext uri="{BB962C8B-B14F-4D97-AF65-F5344CB8AC3E}">
        <p14:creationId xmlns:p14="http://schemas.microsoft.com/office/powerpoint/2010/main" val="1173312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16E6B2-0B1C-421C-8C1C-C47330226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Checkout Process Flow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73A8ABEF-3F82-4A16-ABB9-B5A8ABA33E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604" t="46864" r="4313" b="31636"/>
          <a:stretch/>
        </p:blipFill>
        <p:spPr>
          <a:xfrm>
            <a:off x="201633" y="3369212"/>
            <a:ext cx="11788734" cy="1547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587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427E3F-781B-4CD9-91A7-64FE4A2AB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Checkout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24AD2A-10EA-4B34-A552-3EC734E086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701" y="2530802"/>
            <a:ext cx="5858266" cy="4220728"/>
          </a:xfrm>
        </p:spPr>
        <p:txBody>
          <a:bodyPr>
            <a:noAutofit/>
          </a:bodyPr>
          <a:lstStyle/>
          <a:p>
            <a:r>
              <a:rPr lang="en-US" sz="1400" dirty="0"/>
              <a:t>The checkout process starts when the customer clicks Checkout button in the Shopping Cart or the Shopping Cart Summary, or the Buy Now button.</a:t>
            </a:r>
          </a:p>
          <a:p>
            <a:r>
              <a:rPr lang="en-US" sz="1400" dirty="0"/>
              <a:t>If you do not allow anonymous shopping, a user who is not logged in will be taken to the specified login page.</a:t>
            </a:r>
          </a:p>
          <a:p>
            <a:r>
              <a:rPr lang="en-US" sz="1400" dirty="0"/>
              <a:t>The Shipping address fields appear.</a:t>
            </a:r>
          </a:p>
          <a:p>
            <a:r>
              <a:rPr lang="en-US" sz="1400" dirty="0"/>
              <a:t>If the user is a returning customer the shipping address will appear prefilled with the information that was last specified by the user.</a:t>
            </a:r>
          </a:p>
          <a:p>
            <a:r>
              <a:rPr lang="en-US" sz="1400" dirty="0"/>
              <a:t>If the billing address differs from the shipping one, the user must deselect the Billing address is the same as the shipping address checkbox.</a:t>
            </a:r>
          </a:p>
          <a:p>
            <a:r>
              <a:rPr lang="en-US" sz="1400" dirty="0"/>
              <a:t>The Billing address fields appear.</a:t>
            </a:r>
          </a:p>
          <a:p>
            <a:r>
              <a:rPr lang="en-US" sz="1400" dirty="0"/>
              <a:t>The customer is redirected to choose a shipping method.</a:t>
            </a:r>
          </a:p>
          <a:p>
            <a:r>
              <a:rPr lang="en-US" sz="1400" dirty="0"/>
              <a:t>Shipping methods that you have defined for the customer’s location appear in a radio button group.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61E7D1D-FC79-45BA-819E-E6E50BFF29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1170" y="2618481"/>
            <a:ext cx="5571868" cy="3920645"/>
          </a:xfrm>
        </p:spPr>
        <p:txBody>
          <a:bodyPr>
            <a:noAutofit/>
          </a:bodyPr>
          <a:lstStyle/>
          <a:p>
            <a:r>
              <a:rPr lang="en-US" sz="1400" dirty="0"/>
              <a:t>Display the Order summary.</a:t>
            </a:r>
          </a:p>
          <a:p>
            <a:r>
              <a:rPr lang="en-US" sz="1400" dirty="0"/>
              <a:t>Display the current order: Taxes and tax classes and the Overview: Discounts and Coupons that apply to the subtotal.</a:t>
            </a:r>
          </a:p>
          <a:p>
            <a:r>
              <a:rPr lang="en-US" sz="1400" dirty="0"/>
              <a:t>The customer must choose how to pay for the items.</a:t>
            </a:r>
          </a:p>
          <a:p>
            <a:r>
              <a:rPr lang="en-US" sz="1400" dirty="0"/>
              <a:t>All Overview: Payments methods that you have defined appear in a radio button group. </a:t>
            </a:r>
          </a:p>
          <a:p>
            <a:r>
              <a:rPr lang="en-US" sz="1400" dirty="0"/>
              <a:t>NOTE: Payment options are not displayed when the order’s total is zero. In this case, the Payment step only notifies the user that the order is Free.</a:t>
            </a:r>
          </a:p>
          <a:p>
            <a:r>
              <a:rPr lang="en-US" sz="1400" dirty="0"/>
              <a:t>Preview the order details, the shipping and payment methods.</a:t>
            </a:r>
          </a:p>
          <a:p>
            <a:r>
              <a:rPr lang="en-US" sz="1400" dirty="0"/>
              <a:t>The customer must confirm by clicking Place this order button.</a:t>
            </a:r>
          </a:p>
          <a:p>
            <a:r>
              <a:rPr lang="en-US" sz="1400" dirty="0"/>
              <a:t>The order is confirmed, the confirmation page is displayed to the user, and an email is send by the store to the customer.</a:t>
            </a:r>
          </a:p>
          <a:p>
            <a:endParaRPr lang="en-US" sz="1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BB6AB37-958E-4F43-89DD-F39B235E2881}"/>
              </a:ext>
            </a:extLst>
          </p:cNvPr>
          <p:cNvSpPr txBox="1"/>
          <p:nvPr/>
        </p:nvSpPr>
        <p:spPr>
          <a:xfrm>
            <a:off x="288961" y="2035123"/>
            <a:ext cx="11614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When a customer wants to check out the items in the shopping cart, the following process must be completed:</a:t>
            </a:r>
          </a:p>
        </p:txBody>
      </p:sp>
    </p:spTree>
    <p:extLst>
      <p:ext uri="{BB962C8B-B14F-4D97-AF65-F5344CB8AC3E}">
        <p14:creationId xmlns:p14="http://schemas.microsoft.com/office/powerpoint/2010/main" val="3716769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60BB48-E854-4208-9A24-4B5052C75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Payment Methods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93EAF7D9-D365-43E4-ACB6-84B2D96B5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3063383"/>
            <a:ext cx="9613861" cy="3599316"/>
          </a:xfrm>
        </p:spPr>
        <p:txBody>
          <a:bodyPr>
            <a:normAutofit/>
          </a:bodyPr>
          <a:lstStyle/>
          <a:p>
            <a:r>
              <a:rPr lang="en-US" sz="2000" b="1" dirty="0"/>
              <a:t>Bank payments</a:t>
            </a:r>
          </a:p>
          <a:p>
            <a:r>
              <a:rPr lang="en-US" sz="2000" b="1" dirty="0"/>
              <a:t>PayPal</a:t>
            </a:r>
          </a:p>
          <a:p>
            <a:r>
              <a:rPr lang="en-US" sz="2000" b="1" dirty="0" err="1"/>
              <a:t>Paymentwall</a:t>
            </a:r>
            <a:endParaRPr lang="en-US" sz="2000" b="1" dirty="0"/>
          </a:p>
          <a:p>
            <a:r>
              <a:rPr lang="en-US" sz="2000" b="1" dirty="0"/>
              <a:t>Google Wallet</a:t>
            </a:r>
          </a:p>
          <a:p>
            <a:r>
              <a:rPr lang="en-US" sz="2000" b="1" dirty="0"/>
              <a:t>Mobile Money Wallets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28535E4-7C73-4CA9-8CE8-4258070DB372}"/>
              </a:ext>
            </a:extLst>
          </p:cNvPr>
          <p:cNvSpPr txBox="1"/>
          <p:nvPr/>
        </p:nvSpPr>
        <p:spPr>
          <a:xfrm>
            <a:off x="432436" y="2264108"/>
            <a:ext cx="11203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Your Ecommerce store can offer several optional ways for customers to pay for their purchases.</a:t>
            </a:r>
          </a:p>
        </p:txBody>
      </p:sp>
    </p:spTree>
    <p:extLst>
      <p:ext uri="{BB962C8B-B14F-4D97-AF65-F5344CB8AC3E}">
        <p14:creationId xmlns:p14="http://schemas.microsoft.com/office/powerpoint/2010/main" val="3418445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5491CB-6712-4D88-A566-CE7342E91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Checkout Example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928F667A-9ED2-40BD-BF4E-1B2A61E3C68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l="7602" t="17910" r="33339" b="7091"/>
          <a:stretch/>
        </p:blipFill>
        <p:spPr>
          <a:xfrm>
            <a:off x="139770" y="2104373"/>
            <a:ext cx="6311134" cy="4627508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9B2B10ED-275D-430C-8071-4C53C1C985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13552" y="2407211"/>
            <a:ext cx="5061122" cy="414833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u="sng" dirty="0"/>
              <a:t>Shopping Cart Features</a:t>
            </a:r>
          </a:p>
          <a:p>
            <a:r>
              <a:rPr lang="en-US" dirty="0"/>
              <a:t>Product photos</a:t>
            </a:r>
          </a:p>
          <a:p>
            <a:r>
              <a:rPr lang="en-US" dirty="0"/>
              <a:t>Product name &amp; price</a:t>
            </a:r>
          </a:p>
          <a:p>
            <a:r>
              <a:rPr lang="en-US" dirty="0"/>
              <a:t>Ability to remove, save for later, change details like size</a:t>
            </a:r>
          </a:p>
          <a:p>
            <a:r>
              <a:rPr lang="en-US" dirty="0"/>
              <a:t>Show the kind of payments they accept</a:t>
            </a:r>
          </a:p>
          <a:p>
            <a:r>
              <a:rPr lang="en-US" dirty="0"/>
              <a:t>Show total price with the option to change shipping</a:t>
            </a:r>
          </a:p>
          <a:p>
            <a:r>
              <a:rPr lang="en-US" dirty="0"/>
              <a:t>Clear call to action</a:t>
            </a:r>
          </a:p>
          <a:p>
            <a:r>
              <a:rPr lang="en-US" dirty="0"/>
              <a:t>Even an attempt to get you to add more items in the cart</a:t>
            </a:r>
          </a:p>
          <a:p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6CBB2AC9-93E1-4512-9B38-0BA26A183E5E}"/>
              </a:ext>
            </a:extLst>
          </p:cNvPr>
          <p:cNvSpPr/>
          <p:nvPr/>
        </p:nvSpPr>
        <p:spPr>
          <a:xfrm>
            <a:off x="801666" y="5649238"/>
            <a:ext cx="450938" cy="45553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565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30EC88-E1C0-424C-8446-455CEFE93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A5CC93-A59B-4A38-AC81-326579AA6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 the Checkout flow for your shopping cart</a:t>
            </a:r>
          </a:p>
          <a:p>
            <a:r>
              <a:rPr lang="en-US" dirty="0"/>
              <a:t>Setup your shopping cart for electronic payment processing</a:t>
            </a:r>
          </a:p>
        </p:txBody>
      </p:sp>
    </p:spTree>
    <p:extLst>
      <p:ext uri="{BB962C8B-B14F-4D97-AF65-F5344CB8AC3E}">
        <p14:creationId xmlns:p14="http://schemas.microsoft.com/office/powerpoint/2010/main" val="4254757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0CC78F-EBC1-4FD3-83BB-CD6573E2E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3CEFC4-98BE-465D-8CA6-16C0D5E02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Word document showing: </a:t>
            </a:r>
          </a:p>
          <a:p>
            <a:pPr lvl="1"/>
            <a:r>
              <a:rPr lang="en-US" dirty="0"/>
              <a:t>The check out of an order step by step</a:t>
            </a:r>
          </a:p>
          <a:p>
            <a:pPr lvl="1"/>
            <a:r>
              <a:rPr lang="en-US" dirty="0"/>
              <a:t>Bi-directional communication with the Electronic Payment service provider (</a:t>
            </a:r>
            <a:r>
              <a:rPr lang="en-US" dirty="0" err="1"/>
              <a:t>Paypal</a:t>
            </a:r>
            <a:r>
              <a:rPr lang="en-US" dirty="0"/>
              <a:t>, Google Wallet, etc.)</a:t>
            </a:r>
          </a:p>
          <a:p>
            <a:pPr lvl="1"/>
            <a:r>
              <a:rPr lang="en-US" dirty="0"/>
              <a:t>Source 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406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E45768-8803-4CCC-9F39-77846BA29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A245FA-0933-4C69-AE87-0359E389F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Revenue generated by the sale must be added to the balance of the test account provided by your electronic payment service provider</a:t>
            </a:r>
          </a:p>
          <a:p>
            <a:r>
              <a:rPr lang="en-US" dirty="0"/>
              <a:t>At the end of the transaction, sold items must be discounted from the MySQL database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3959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104</TotalTime>
  <Words>491</Words>
  <Application>Microsoft Office PowerPoint</Application>
  <PresentationFormat>Custom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Berlin</vt:lpstr>
      <vt:lpstr>E-COMMERCE</vt:lpstr>
      <vt:lpstr>The Checkout Process</vt:lpstr>
      <vt:lpstr>The Checkout Process Flow</vt:lpstr>
      <vt:lpstr>Checkout Cont’d</vt:lpstr>
      <vt:lpstr>Payment Methods</vt:lpstr>
      <vt:lpstr>Checkout Example</vt:lpstr>
      <vt:lpstr>Task Description</vt:lpstr>
      <vt:lpstr>Deliverables</vt:lpstr>
      <vt:lpstr>Guidelines</vt:lpstr>
      <vt:lpstr>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E-COMMERCE</dc:title>
  <dc:creator>Sergio  Torres</dc:creator>
  <cp:lastModifiedBy>John Abraham</cp:lastModifiedBy>
  <cp:revision>11</cp:revision>
  <dcterms:created xsi:type="dcterms:W3CDTF">2017-10-30T18:34:34Z</dcterms:created>
  <dcterms:modified xsi:type="dcterms:W3CDTF">2017-10-30T22:09:30Z</dcterms:modified>
</cp:coreProperties>
</file>