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79" r:id="rId3"/>
    <p:sldId id="261" r:id="rId4"/>
    <p:sldId id="257" r:id="rId5"/>
    <p:sldId id="258" r:id="rId6"/>
    <p:sldId id="259" r:id="rId7"/>
    <p:sldId id="262" r:id="rId8"/>
    <p:sldId id="263" r:id="rId9"/>
    <p:sldId id="277" r:id="rId10"/>
    <p:sldId id="280" r:id="rId11"/>
    <p:sldId id="260" r:id="rId12"/>
    <p:sldId id="278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4660"/>
  </p:normalViewPr>
  <p:slideViewPr>
    <p:cSldViewPr>
      <p:cViewPr>
        <p:scale>
          <a:sx n="118" d="100"/>
          <a:sy n="118" d="100"/>
        </p:scale>
        <p:origin x="-142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0B1FBB2-84D0-4393-9A7C-66ADB7F2E0E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4C0563D-3009-4D55-BE2C-39C520232C7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B1FBB2-84D0-4393-9A7C-66ADB7F2E0E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0563D-3009-4D55-BE2C-39C520232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0B1FBB2-84D0-4393-9A7C-66ADB7F2E0E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4C0563D-3009-4D55-BE2C-39C520232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B1FBB2-84D0-4393-9A7C-66ADB7F2E0E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0563D-3009-4D55-BE2C-39C520232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B1FBB2-84D0-4393-9A7C-66ADB7F2E0E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4C0563D-3009-4D55-BE2C-39C520232C7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B1FBB2-84D0-4393-9A7C-66ADB7F2E0E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0563D-3009-4D55-BE2C-39C520232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B1FBB2-84D0-4393-9A7C-66ADB7F2E0E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0563D-3009-4D55-BE2C-39C520232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B1FBB2-84D0-4393-9A7C-66ADB7F2E0E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0563D-3009-4D55-BE2C-39C520232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B1FBB2-84D0-4393-9A7C-66ADB7F2E0E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0563D-3009-4D55-BE2C-39C520232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B1FBB2-84D0-4393-9A7C-66ADB7F2E0E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0563D-3009-4D55-BE2C-39C520232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B1FBB2-84D0-4393-9A7C-66ADB7F2E0E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0563D-3009-4D55-BE2C-39C520232C7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0B1FBB2-84D0-4393-9A7C-66ADB7F2E0E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4C0563D-3009-4D55-BE2C-39C520232C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email-address?SUBJECT=lin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torialspoint.com/html/index.htm" TargetMode="External"/><Relationship Id="rId2" Type="http://schemas.openxmlformats.org/officeDocument/2006/relationships/hyperlink" Target="http://www.w3schools.com/html/html5_intro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.org/TR/html-markup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Webpage Markup with HTML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</a:t>
            </a:r>
          </a:p>
          <a:p>
            <a:r>
              <a:rPr lang="en-US" dirty="0" smtClean="0"/>
              <a:t>Carlos Trevino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48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elements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59221"/>
            <a:ext cx="7239000" cy="4147646"/>
          </a:xfrm>
        </p:spPr>
      </p:pic>
    </p:spTree>
    <p:extLst>
      <p:ext uri="{BB962C8B-B14F-4D97-AF65-F5344CB8AC3E}">
        <p14:creationId xmlns:p14="http://schemas.microsoft.com/office/powerpoint/2010/main" val="3406378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Metadata </a:t>
            </a:r>
            <a:r>
              <a:rPr lang="en-US" dirty="0" smtClean="0"/>
              <a:t>Elements</a:t>
            </a:r>
            <a:endParaRPr lang="en-US" dirty="0"/>
          </a:p>
          <a:p>
            <a:pPr lvl="1"/>
            <a:r>
              <a:rPr lang="en-US" dirty="0" smtClean="0"/>
              <a:t>Modify </a:t>
            </a:r>
            <a:r>
              <a:rPr lang="en-US" dirty="0"/>
              <a:t>the presentation or the behavior of the rest of the </a:t>
            </a:r>
            <a:r>
              <a:rPr lang="en-US" dirty="0" smtClean="0"/>
              <a:t>document and </a:t>
            </a:r>
            <a:r>
              <a:rPr lang="en-US" dirty="0"/>
              <a:t>set up links to others </a:t>
            </a:r>
            <a:r>
              <a:rPr lang="en-US" dirty="0" smtClean="0"/>
              <a:t>documents</a:t>
            </a:r>
          </a:p>
          <a:p>
            <a:pPr lvl="1"/>
            <a:r>
              <a:rPr lang="en-US" dirty="0"/>
              <a:t>Ex:  &lt;base&gt;, &lt;command&gt;, &lt;link&gt;, &lt;meta&gt;, &lt;</a:t>
            </a:r>
            <a:r>
              <a:rPr lang="en-US" dirty="0" err="1"/>
              <a:t>noscript</a:t>
            </a:r>
            <a:r>
              <a:rPr lang="en-US" dirty="0"/>
              <a:t>&gt;, &lt;script&gt;, &lt;style&gt; and &lt;title&gt;.</a:t>
            </a:r>
          </a:p>
          <a:p>
            <a:r>
              <a:rPr lang="en-US" dirty="0" smtClean="0"/>
              <a:t>Flow Elements</a:t>
            </a:r>
          </a:p>
          <a:p>
            <a:pPr lvl="1"/>
            <a:r>
              <a:rPr lang="en-US" dirty="0" smtClean="0"/>
              <a:t>Contain </a:t>
            </a:r>
            <a:r>
              <a:rPr lang="en-US" dirty="0"/>
              <a:t>text or embedded </a:t>
            </a:r>
            <a:r>
              <a:rPr lang="en-US" dirty="0" smtClean="0"/>
              <a:t>content</a:t>
            </a:r>
          </a:p>
          <a:p>
            <a:pPr lvl="1"/>
            <a:r>
              <a:rPr lang="en-US" dirty="0"/>
              <a:t>Ex:  </a:t>
            </a:r>
            <a:r>
              <a:rPr lang="en-US" dirty="0" smtClean="0"/>
              <a:t>&lt;</a:t>
            </a:r>
            <a:r>
              <a:rPr lang="en-US" dirty="0"/>
              <a:t>article&gt;, &lt;aside&gt;, </a:t>
            </a:r>
            <a:r>
              <a:rPr lang="en-US" dirty="0" smtClean="0"/>
              <a:t>&lt;</a:t>
            </a:r>
            <a:r>
              <a:rPr lang="en-US" dirty="0" err="1" smtClean="0"/>
              <a:t>blockquote</a:t>
            </a:r>
            <a:r>
              <a:rPr lang="en-US" dirty="0"/>
              <a:t>&gt;, &lt;</a:t>
            </a:r>
            <a:r>
              <a:rPr lang="en-US" dirty="0" err="1"/>
              <a:t>br</a:t>
            </a:r>
            <a:r>
              <a:rPr lang="en-US" dirty="0"/>
              <a:t>&gt;, &lt;button&gt;, &lt;canvas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Sectioning Elements</a:t>
            </a:r>
          </a:p>
          <a:p>
            <a:pPr lvl="1"/>
            <a:r>
              <a:rPr lang="en-US" dirty="0" smtClean="0"/>
              <a:t>Define </a:t>
            </a:r>
            <a:r>
              <a:rPr lang="en-US" dirty="0"/>
              <a:t>the scope of </a:t>
            </a:r>
            <a:r>
              <a:rPr lang="en-US" dirty="0" smtClean="0"/>
              <a:t>&lt;</a:t>
            </a:r>
            <a:r>
              <a:rPr lang="en-US" dirty="0"/>
              <a:t>header&gt; elements, &lt;footer&gt; elements, and heading </a:t>
            </a:r>
            <a:r>
              <a:rPr lang="en-US" dirty="0" smtClean="0"/>
              <a:t>content.</a:t>
            </a:r>
          </a:p>
          <a:p>
            <a:pPr lvl="1"/>
            <a:r>
              <a:rPr lang="en-US" dirty="0" smtClean="0"/>
              <a:t>Ex: &lt;article</a:t>
            </a:r>
            <a:r>
              <a:rPr lang="en-US" dirty="0"/>
              <a:t>&gt;, &lt;aside&gt;, &lt;</a:t>
            </a:r>
            <a:r>
              <a:rPr lang="en-US" dirty="0" err="1"/>
              <a:t>nav</a:t>
            </a:r>
            <a:r>
              <a:rPr lang="en-US" dirty="0"/>
              <a:t>&gt; and &lt;section&gt;. </a:t>
            </a:r>
            <a:endParaRPr lang="en-US" dirty="0" smtClean="0"/>
          </a:p>
          <a:p>
            <a:r>
              <a:rPr lang="en-US" dirty="0" smtClean="0"/>
              <a:t>Heading Elements</a:t>
            </a:r>
          </a:p>
          <a:p>
            <a:pPr lvl="1"/>
            <a:r>
              <a:rPr lang="en-US" dirty="0" smtClean="0"/>
              <a:t>Ex: h1,h2,etc</a:t>
            </a:r>
          </a:p>
          <a:p>
            <a:r>
              <a:rPr lang="en-US" dirty="0" smtClean="0"/>
              <a:t>Phrasing Elements</a:t>
            </a:r>
          </a:p>
          <a:p>
            <a:pPr lvl="1"/>
            <a:r>
              <a:rPr lang="en-US" dirty="0"/>
              <a:t> D</a:t>
            </a:r>
            <a:r>
              <a:rPr lang="en-US" dirty="0" smtClean="0"/>
              <a:t>efines </a:t>
            </a:r>
            <a:r>
              <a:rPr lang="en-US" dirty="0"/>
              <a:t>the text and the mark-up it </a:t>
            </a:r>
            <a:r>
              <a:rPr lang="en-US" dirty="0" smtClean="0"/>
              <a:t>contains</a:t>
            </a:r>
          </a:p>
          <a:p>
            <a:pPr lvl="1"/>
            <a:r>
              <a:rPr lang="en-US" dirty="0" smtClean="0"/>
              <a:t>Ex: &lt;audio&gt;, &lt;button&gt;, &lt;</a:t>
            </a:r>
            <a:r>
              <a:rPr lang="en-US" dirty="0" err="1" smtClean="0"/>
              <a:t>img</a:t>
            </a:r>
            <a:r>
              <a:rPr lang="en-US" dirty="0" smtClean="0"/>
              <a:t>&gt;, &lt;strong&gt;, &lt;time&gt;, &lt;q&gt;</a:t>
            </a:r>
          </a:p>
          <a:p>
            <a:r>
              <a:rPr lang="en-US" dirty="0" smtClean="0"/>
              <a:t>Embedded Elements</a:t>
            </a:r>
          </a:p>
          <a:p>
            <a:pPr lvl="1"/>
            <a:r>
              <a:rPr lang="en-US" dirty="0"/>
              <a:t>imports another resource or inserts content from another mark-up </a:t>
            </a:r>
            <a:r>
              <a:rPr lang="en-US" dirty="0" smtClean="0"/>
              <a:t>language</a:t>
            </a:r>
          </a:p>
          <a:p>
            <a:pPr lvl="1"/>
            <a:r>
              <a:rPr lang="en-US" dirty="0" smtClean="0"/>
              <a:t>Ex: &lt;audio&gt;, &lt;canvas&gt;, &lt;object&gt;</a:t>
            </a:r>
          </a:p>
          <a:p>
            <a:r>
              <a:rPr lang="en-US" dirty="0" smtClean="0"/>
              <a:t>Interactive Elements</a:t>
            </a:r>
          </a:p>
          <a:p>
            <a:pPr lvl="1"/>
            <a:r>
              <a:rPr lang="en-US" dirty="0" smtClean="0"/>
              <a:t>Designed for User interaction</a:t>
            </a:r>
          </a:p>
          <a:p>
            <a:pPr lvl="1"/>
            <a:r>
              <a:rPr lang="en-US" dirty="0" smtClean="0"/>
              <a:t>Ex: &lt;canvas&gt;, &lt;button&gt;, &lt;audio&gt;</a:t>
            </a:r>
          </a:p>
          <a:p>
            <a:r>
              <a:rPr lang="en-US" dirty="0" smtClean="0"/>
              <a:t>Form-Associated Elements</a:t>
            </a:r>
          </a:p>
          <a:p>
            <a:pPr lvl="1"/>
            <a:r>
              <a:rPr lang="en-US" dirty="0" smtClean="0"/>
              <a:t>Ex: &lt;button&gt;, &lt;input&gt;, &lt;label&gt;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023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Elements may contain attributes that are used to set various properties of an element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Some attributes are defined globally and can be used on any element, while others are defined for specific elements only. </a:t>
            </a:r>
            <a:endParaRPr lang="en-US" dirty="0" smtClean="0"/>
          </a:p>
          <a:p>
            <a:r>
              <a:rPr lang="en-US" dirty="0" smtClean="0"/>
              <a:t>Example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&lt;</a:t>
            </a:r>
            <a:r>
              <a:rPr lang="en-US" dirty="0"/>
              <a:t>div class="example"&gt;...&lt;/div&gt;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091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Webpage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Style rules to elements</a:t>
            </a:r>
          </a:p>
          <a:p>
            <a:r>
              <a:rPr lang="en-US" dirty="0" smtClean="0"/>
              <a:t>Style sheets</a:t>
            </a:r>
          </a:p>
          <a:p>
            <a:r>
              <a:rPr lang="en-US" dirty="0" smtClean="0"/>
              <a:t>&lt;style&gt; in head</a:t>
            </a:r>
          </a:p>
          <a:p>
            <a:r>
              <a:rPr lang="en-US" dirty="0" smtClean="0"/>
              <a:t>Attribute</a:t>
            </a:r>
          </a:p>
          <a:p>
            <a:r>
              <a:rPr lang="en-US" dirty="0" smtClean="0"/>
              <a:t>Foreground and  Background Colors</a:t>
            </a:r>
          </a:p>
          <a:p>
            <a:pPr lvl="1"/>
            <a:r>
              <a:rPr lang="en-US" dirty="0" smtClean="0"/>
              <a:t>(background-color) – foreground</a:t>
            </a:r>
          </a:p>
          <a:p>
            <a:pPr lvl="1"/>
            <a:r>
              <a:rPr lang="en-US" dirty="0" smtClean="0"/>
              <a:t>(background) – background</a:t>
            </a:r>
          </a:p>
          <a:p>
            <a:r>
              <a:rPr lang="en-US" dirty="0" smtClean="0"/>
              <a:t>Text Alignment</a:t>
            </a:r>
          </a:p>
          <a:p>
            <a:pPr lvl="1"/>
            <a:r>
              <a:rPr lang="en-US" dirty="0" smtClean="0"/>
              <a:t>Text-</a:t>
            </a:r>
            <a:r>
              <a:rPr lang="en-US" dirty="0" err="1" smtClean="0"/>
              <a:t>alning</a:t>
            </a:r>
            <a:r>
              <a:rPr lang="en-US" dirty="0" smtClean="0"/>
              <a:t>: left ,right, etc</a:t>
            </a:r>
          </a:p>
          <a:p>
            <a:r>
              <a:rPr lang="en-US" dirty="0" smtClean="0"/>
              <a:t>Font Size</a:t>
            </a:r>
          </a:p>
          <a:p>
            <a:pPr lvl="1"/>
            <a:r>
              <a:rPr lang="en-US" dirty="0" smtClean="0"/>
              <a:t>&lt;style = “font-size: small”&gt;</a:t>
            </a:r>
          </a:p>
        </p:txBody>
      </p:sp>
    </p:spTree>
    <p:extLst>
      <p:ext uri="{BB962C8B-B14F-4D97-AF65-F5344CB8AC3E}">
        <p14:creationId xmlns:p14="http://schemas.microsoft.com/office/powerpoint/2010/main" val="1030443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Webpage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Style Length Units</a:t>
            </a:r>
          </a:p>
          <a:p>
            <a:pPr lvl="1"/>
            <a:r>
              <a:rPr lang="en-US" dirty="0" err="1" smtClean="0"/>
              <a:t>Em</a:t>
            </a:r>
            <a:r>
              <a:rPr lang="en-US" dirty="0" smtClean="0"/>
              <a:t> – font size of current font</a:t>
            </a:r>
          </a:p>
          <a:p>
            <a:pPr lvl="1"/>
            <a:r>
              <a:rPr lang="en-US" dirty="0" smtClean="0"/>
              <a:t>Ex – x-height of the current font</a:t>
            </a:r>
          </a:p>
          <a:p>
            <a:pPr lvl="1"/>
            <a:r>
              <a:rPr lang="en-US" dirty="0" err="1" smtClean="0"/>
              <a:t>Ch</a:t>
            </a:r>
            <a:r>
              <a:rPr lang="en-US" dirty="0" smtClean="0"/>
              <a:t> – the size of 0 of the current font</a:t>
            </a:r>
          </a:p>
          <a:p>
            <a:r>
              <a:rPr lang="en-US" dirty="0" smtClean="0"/>
              <a:t>Absolute lengths – not sensitive to changes of font size of screen resolution</a:t>
            </a:r>
          </a:p>
          <a:p>
            <a:pPr lvl="1"/>
            <a:r>
              <a:rPr lang="en-US" dirty="0" smtClean="0"/>
              <a:t>Units: cm, in, mm, </a:t>
            </a:r>
            <a:r>
              <a:rPr lang="en-US" dirty="0" err="1" smtClean="0"/>
              <a:t>px</a:t>
            </a:r>
            <a:r>
              <a:rPr lang="en-US" dirty="0" smtClean="0"/>
              <a:t>, others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696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Colors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150 color names in CSS</a:t>
            </a:r>
          </a:p>
          <a:p>
            <a:r>
              <a:rPr lang="en-US" dirty="0" smtClean="0"/>
              <a:t>RGB and HSL (he-saturation-lightness)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#</a:t>
            </a:r>
            <a:r>
              <a:rPr lang="en-US" dirty="0" err="1" smtClean="0"/>
              <a:t>rrggbb</a:t>
            </a:r>
            <a:r>
              <a:rPr lang="en-US" dirty="0" smtClean="0"/>
              <a:t> (#0ace9f)</a:t>
            </a:r>
          </a:p>
          <a:p>
            <a:pPr lvl="1"/>
            <a:r>
              <a:rPr lang="en-US" dirty="0" smtClean="0"/>
              <a:t>#</a:t>
            </a:r>
            <a:r>
              <a:rPr lang="en-US" dirty="0" err="1" smtClean="0"/>
              <a:t>rgb</a:t>
            </a:r>
            <a:r>
              <a:rPr lang="en-US" dirty="0" smtClean="0"/>
              <a:t>  (#03c stands for #0033cc)</a:t>
            </a:r>
          </a:p>
          <a:p>
            <a:pPr lvl="1"/>
            <a:r>
              <a:rPr lang="en-US" dirty="0" err="1" smtClean="0"/>
              <a:t>Rgb</a:t>
            </a:r>
            <a:r>
              <a:rPr lang="en-US" dirty="0" smtClean="0"/>
              <a:t>(</a:t>
            </a:r>
            <a:r>
              <a:rPr lang="en-US" dirty="0" err="1" smtClean="0"/>
              <a:t>r%,g%,b</a:t>
            </a:r>
            <a:r>
              <a:rPr lang="en-US" dirty="0" smtClean="0"/>
              <a:t>%)</a:t>
            </a:r>
          </a:p>
          <a:p>
            <a:pPr lvl="1"/>
            <a:r>
              <a:rPr lang="en-US" dirty="0" smtClean="0"/>
              <a:t>etc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66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Fonts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Properties of font</a:t>
            </a:r>
          </a:p>
          <a:p>
            <a:pPr lvl="1"/>
            <a:r>
              <a:rPr lang="en-US" dirty="0" smtClean="0"/>
              <a:t>Style, variant, weight, and size</a:t>
            </a:r>
          </a:p>
          <a:p>
            <a:pPr lvl="1"/>
            <a:r>
              <a:rPr lang="en-US" dirty="0" smtClean="0"/>
              <a:t>font-family: Times</a:t>
            </a:r>
          </a:p>
          <a:p>
            <a:pPr lvl="1"/>
            <a:r>
              <a:rPr lang="en-US" dirty="0" smtClean="0"/>
              <a:t>font-family: Arial, Helvetic, sans-serif</a:t>
            </a:r>
          </a:p>
          <a:p>
            <a:r>
              <a:rPr lang="en-US" dirty="0" smtClean="0"/>
              <a:t>Font weight</a:t>
            </a:r>
          </a:p>
          <a:p>
            <a:pPr lvl="1"/>
            <a:r>
              <a:rPr lang="en-US" dirty="0" smtClean="0"/>
              <a:t>Normal, bold, bolder, lighter</a:t>
            </a:r>
          </a:p>
          <a:p>
            <a:r>
              <a:rPr lang="en-US" dirty="0" smtClean="0"/>
              <a:t>Font size</a:t>
            </a:r>
          </a:p>
          <a:p>
            <a:pPr lvl="1"/>
            <a:r>
              <a:rPr lang="en-US" dirty="0" smtClean="0"/>
              <a:t>Xx-small, x-small, small, medium, large, x-large, xx-large</a:t>
            </a:r>
          </a:p>
        </p:txBody>
      </p:sp>
    </p:spTree>
    <p:extLst>
      <p:ext uri="{BB962C8B-B14F-4D97-AF65-F5344CB8AC3E}">
        <p14:creationId xmlns:p14="http://schemas.microsoft.com/office/powerpoint/2010/main" val="763862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Itemized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Flow (block) elements</a:t>
            </a:r>
          </a:p>
          <a:p>
            <a:r>
              <a:rPr lang="en-US" dirty="0" smtClean="0"/>
              <a:t>Bullet list ( &lt;</a:t>
            </a:r>
            <a:r>
              <a:rPr lang="en-US" dirty="0" err="1" smtClean="0"/>
              <a:t>ul</a:t>
            </a:r>
            <a:r>
              <a:rPr lang="en-US" dirty="0" smtClean="0"/>
              <a:t>&gt; )</a:t>
            </a:r>
          </a:p>
          <a:p>
            <a:r>
              <a:rPr lang="en-US" dirty="0" smtClean="0"/>
              <a:t>Ordered list ( &lt;o1&gt; )</a:t>
            </a:r>
          </a:p>
          <a:p>
            <a:r>
              <a:rPr lang="en-US" dirty="0" smtClean="0"/>
              <a:t>Definition list ( &lt;d1&gt; )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dt</a:t>
            </a:r>
            <a:r>
              <a:rPr lang="en-US" dirty="0" smtClean="0"/>
              <a:t>&gt; and &lt;</a:t>
            </a:r>
            <a:r>
              <a:rPr lang="en-US" dirty="0" err="1" smtClean="0"/>
              <a:t>dd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Lists Styles</a:t>
            </a:r>
          </a:p>
          <a:p>
            <a:pPr lvl="1"/>
            <a:r>
              <a:rPr lang="en-US" dirty="0" smtClean="0"/>
              <a:t>List-style-type</a:t>
            </a:r>
          </a:p>
          <a:p>
            <a:pPr lvl="2"/>
            <a:r>
              <a:rPr lang="en-US" dirty="0" smtClean="0"/>
              <a:t>Disc, circle, square, none, decimal, lower-roman, lower-alpha, and many more</a:t>
            </a:r>
          </a:p>
          <a:p>
            <a:pPr lvl="1"/>
            <a:r>
              <a:rPr lang="en-US" dirty="0" smtClean="0"/>
              <a:t>List-style-image: </a:t>
            </a:r>
            <a:r>
              <a:rPr lang="en-US" dirty="0" err="1" smtClean="0"/>
              <a:t>url</a:t>
            </a:r>
            <a:r>
              <a:rPr lang="en-US" dirty="0" smtClean="0"/>
              <a:t> – custom list markers</a:t>
            </a:r>
          </a:p>
          <a:p>
            <a:pPr lvl="1"/>
            <a:r>
              <a:rPr lang="en-US" dirty="0" smtClean="0"/>
              <a:t>List-style-position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677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in Webpages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Embedded links provide users routes to other webpages</a:t>
            </a:r>
          </a:p>
          <a:p>
            <a:pPr lvl="1"/>
            <a:r>
              <a:rPr lang="en-US" dirty="0" smtClean="0"/>
              <a:t>&lt; a </a:t>
            </a:r>
            <a:r>
              <a:rPr lang="en-US" dirty="0" err="1" smtClean="0"/>
              <a:t>href</a:t>
            </a:r>
            <a:r>
              <a:rPr lang="en-US" dirty="0" smtClean="0"/>
              <a:t> = “URL”&gt;anchor&lt;/a&gt;</a:t>
            </a:r>
          </a:p>
          <a:p>
            <a:pPr lvl="1"/>
            <a:r>
              <a:rPr lang="en-US" dirty="0" smtClean="0"/>
              <a:t>&lt;a … target = &gt;”_blank”&gt; Website Link &lt;/a&gt;</a:t>
            </a:r>
          </a:p>
          <a:p>
            <a:r>
              <a:rPr lang="en-US" dirty="0" smtClean="0"/>
              <a:t>Local Elements</a:t>
            </a:r>
          </a:p>
          <a:p>
            <a:pPr lvl="1"/>
            <a:r>
              <a:rPr lang="en-US" dirty="0" smtClean="0"/>
              <a:t>&lt; a </a:t>
            </a:r>
            <a:r>
              <a:rPr lang="en-US" dirty="0" err="1" smtClean="0"/>
              <a:t>href</a:t>
            </a:r>
            <a:r>
              <a:rPr lang="en-US" dirty="0" smtClean="0"/>
              <a:t> = “folder/pic.jpg” type = image/jpeg&gt;</a:t>
            </a:r>
          </a:p>
          <a:p>
            <a:r>
              <a:rPr lang="en-US" dirty="0" smtClean="0"/>
              <a:t>Link to Specific point</a:t>
            </a:r>
          </a:p>
          <a:p>
            <a:pPr lvl="1"/>
            <a:r>
              <a:rPr lang="en-US" dirty="0" smtClean="0"/>
              <a:t>&lt;h3 id=“id=products”&gt;Products&lt;/h3&gt;</a:t>
            </a:r>
          </a:p>
          <a:p>
            <a:pPr lvl="1"/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 ”</a:t>
            </a:r>
            <a:r>
              <a:rPr lang="en-US" dirty="0" err="1" smtClean="0"/>
              <a:t>URL#products</a:t>
            </a:r>
            <a:r>
              <a:rPr lang="en-US" dirty="0" smtClean="0"/>
              <a:t>”&gt; … &lt;/a&gt;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d identifies an element in a page error will occur for none-unique ids</a:t>
            </a:r>
          </a:p>
          <a:p>
            <a:r>
              <a:rPr lang="en-US" dirty="0" smtClean="0"/>
              <a:t>Table of contents</a:t>
            </a:r>
          </a:p>
          <a:p>
            <a:pPr lvl="1"/>
            <a:r>
              <a:rPr lang="en-US" dirty="0" smtClean="0"/>
              <a:t>&lt;article&gt; … &lt;/article&gt;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232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 to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</a:t>
            </a:r>
            <a:r>
              <a:rPr lang="en-US" dirty="0" smtClean="0">
                <a:hlinkClick r:id="rId2"/>
              </a:rPr>
              <a:t>“mailto:email-address?SUBJECT=line</a:t>
            </a:r>
            <a:r>
              <a:rPr lang="en-US" dirty="0" smtClean="0"/>
              <a:t>”&gt; Mail &lt;/a&gt;</a:t>
            </a:r>
          </a:p>
          <a:p>
            <a:r>
              <a:rPr lang="en-US" dirty="0" smtClean="0"/>
              <a:t>Download Links</a:t>
            </a:r>
          </a:p>
          <a:p>
            <a:pPr lvl="1"/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 = “ftp: </a:t>
            </a:r>
            <a:r>
              <a:rPr lang="en-US" dirty="0" err="1" smtClean="0"/>
              <a:t>host:port</a:t>
            </a:r>
            <a:r>
              <a:rPr lang="en-US" dirty="0" smtClean="0"/>
              <a:t>/path-to-file”&gt;</a:t>
            </a:r>
          </a:p>
          <a:p>
            <a:r>
              <a:rPr lang="en-US" dirty="0"/>
              <a:t>Display style for links</a:t>
            </a:r>
          </a:p>
          <a:p>
            <a:pPr lvl="1"/>
            <a:r>
              <a:rPr lang="en-US" dirty="0" smtClean="0"/>
              <a:t>Hover, active, </a:t>
            </a:r>
            <a:r>
              <a:rPr lang="en-US" dirty="0" err="1" smtClean="0"/>
              <a:t>visted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1558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Markup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Markup languages are designed for the processing, definition and presentation of text. The language specifies code for formatting, both the layout and style, within a text file. The code used to specify the formatting are called tags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HTML is a Markup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5941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Navigational Bars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Navigational Bars are usually horizontal on the left side or vertical at the top of the page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Allows for a easier way to look through a webpage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Syntax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&lt;</a:t>
            </a:r>
            <a:r>
              <a:rPr lang="en-US" dirty="0" err="1" smtClean="0"/>
              <a:t>nav</a:t>
            </a:r>
            <a:r>
              <a:rPr lang="en-US" dirty="0" smtClean="0"/>
              <a:t>&gt; … &lt;/</a:t>
            </a:r>
            <a:r>
              <a:rPr lang="en-US" dirty="0" err="1" smtClean="0"/>
              <a:t>nav</a:t>
            </a:r>
            <a:r>
              <a:rPr lang="en-US" dirty="0" smtClean="0"/>
              <a:t>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0063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Pictures and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Clickable image links</a:t>
            </a:r>
          </a:p>
          <a:p>
            <a:r>
              <a:rPr lang="en-US" dirty="0" smtClean="0"/>
              <a:t>Embedded images</a:t>
            </a:r>
          </a:p>
          <a:p>
            <a:pPr lvl="1"/>
            <a:r>
              <a:rPr lang="en-US" dirty="0" smtClean="0"/>
              <a:t>&lt;img src=“hot.jpg” alt=“Nice Hat” style=”width: 100px; height: 200px” /&gt;</a:t>
            </a:r>
          </a:p>
          <a:p>
            <a:r>
              <a:rPr lang="en-US" dirty="0" smtClean="0"/>
              <a:t>Image size is Important</a:t>
            </a:r>
          </a:p>
          <a:p>
            <a:pPr lvl="1"/>
            <a:r>
              <a:rPr lang="en-US" dirty="0" smtClean="0"/>
              <a:t>Photoshop</a:t>
            </a:r>
          </a:p>
          <a:p>
            <a:pPr lvl="1"/>
            <a:r>
              <a:rPr lang="en-US" dirty="0" smtClean="0"/>
              <a:t>Gimp</a:t>
            </a:r>
          </a:p>
          <a:p>
            <a:r>
              <a:rPr lang="en-US" dirty="0" smtClean="0"/>
              <a:t>Thumbnails</a:t>
            </a:r>
          </a:p>
          <a:p>
            <a:r>
              <a:rPr lang="en-US" dirty="0" smtClean="0"/>
              <a:t>Text around Images</a:t>
            </a:r>
          </a:p>
          <a:p>
            <a:pPr lvl="1"/>
            <a:r>
              <a:rPr lang="en-US" dirty="0" smtClean="0"/>
              <a:t>Style = “float: left”</a:t>
            </a:r>
          </a:p>
          <a:p>
            <a:pPr lvl="2"/>
            <a:r>
              <a:rPr lang="en-US" dirty="0" smtClean="0"/>
              <a:t>left, right, margin-left, margin-top, etc</a:t>
            </a:r>
          </a:p>
          <a:p>
            <a:pPr lvl="1"/>
            <a:r>
              <a:rPr lang="en-US" dirty="0" smtClean="0"/>
              <a:t>Allows text along side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0401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&lt;figure&gt; to separate it from flow of you webpage</a:t>
            </a:r>
          </a:p>
          <a:p>
            <a:r>
              <a:rPr lang="en-US" dirty="0" smtClean="0"/>
              <a:t>For caption use &lt;figcaption&gt;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1084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Graphics Interchange Format (Gif) 256 colors (8bit)– suitable for icons, logs, cartoons, lined drawings </a:t>
            </a:r>
          </a:p>
          <a:p>
            <a:r>
              <a:rPr lang="en-US" dirty="0" smtClean="0"/>
              <a:t>Joint Photo Experts Group (JPEG) 16.8M colors (24bit) – digital camera pictures</a:t>
            </a:r>
          </a:p>
          <a:p>
            <a:r>
              <a:rPr lang="en-US" dirty="0" smtClean="0"/>
              <a:t>Portable Network Graphics (PNG) – format designed to replace Gif</a:t>
            </a:r>
          </a:p>
          <a:p>
            <a:pPr lvl="1"/>
            <a:r>
              <a:rPr lang="en-US" dirty="0" smtClean="0"/>
              <a:t>Alpha channels, gamma correction, </a:t>
            </a:r>
            <a:r>
              <a:rPr lang="en-US" dirty="0" err="1" smtClean="0"/>
              <a:t>dimenstional</a:t>
            </a:r>
            <a:r>
              <a:rPr lang="en-US" dirty="0" smtClean="0"/>
              <a:t> interlacing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3925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Image with active areas when clicked</a:t>
            </a:r>
          </a:p>
          <a:p>
            <a:r>
              <a:rPr lang="en-US" dirty="0" smtClean="0"/>
              <a:t>Example</a:t>
            </a:r>
          </a:p>
          <a:p>
            <a:pPr marL="457200" lvl="1" indent="0">
              <a:buNone/>
            </a:pPr>
            <a:r>
              <a:rPr lang="en-US" dirty="0" smtClean="0"/>
              <a:t>&lt;</a:t>
            </a:r>
            <a:r>
              <a:rPr lang="en-US" dirty="0"/>
              <a:t>map name=“sample”&gt; … &lt;/map</a:t>
            </a:r>
            <a:r>
              <a:rPr lang="en-US" dirty="0" smtClean="0"/>
              <a:t>&gt;</a:t>
            </a:r>
          </a:p>
          <a:p>
            <a:pPr marL="457200" lvl="1" indent="0">
              <a:buNone/>
            </a:pPr>
            <a:r>
              <a:rPr lang="en-US" dirty="0" smtClean="0"/>
              <a:t>&lt;area shape = </a:t>
            </a:r>
            <a:r>
              <a:rPr lang="en-US" dirty="0" err="1" smtClean="0"/>
              <a:t>rect</a:t>
            </a:r>
            <a:r>
              <a:rPr lang="en-US" dirty="0" smtClean="0"/>
              <a:t>” </a:t>
            </a:r>
            <a:r>
              <a:rPr lang="en-US" dirty="0" err="1" smtClean="0"/>
              <a:t>coords</a:t>
            </a:r>
            <a:r>
              <a:rPr lang="en-US" dirty="0" smtClean="0"/>
              <a:t>=“0,0,100,100” </a:t>
            </a:r>
            <a:r>
              <a:rPr lang="en-US" dirty="0" err="1" smtClean="0"/>
              <a:t>href</a:t>
            </a:r>
            <a:r>
              <a:rPr lang="en-US" dirty="0" smtClean="0"/>
              <a:t>=“some-</a:t>
            </a:r>
            <a:r>
              <a:rPr lang="en-US" dirty="0" err="1" smtClean="0"/>
              <a:t>url</a:t>
            </a:r>
            <a:r>
              <a:rPr lang="en-US" dirty="0" smtClean="0"/>
              <a:t>” alt = “item 1” /&gt;</a:t>
            </a:r>
          </a:p>
          <a:p>
            <a:pPr>
              <a:buFont typeface="Arial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lt – are requires the attribute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Use Photo shop or Gimp or other software to obtain coordinates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622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W3Schools </a:t>
            </a:r>
            <a:endParaRPr lang="en-US" dirty="0"/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www.w3schools.com/html/html5_intro.asp</a:t>
            </a:r>
            <a:endParaRPr lang="en-US" dirty="0" smtClean="0"/>
          </a:p>
          <a:p>
            <a:r>
              <a:rPr lang="en-US" dirty="0" smtClean="0"/>
              <a:t>Tutorials Point 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www.tutorialspoint.com/html/index.htm</a:t>
            </a:r>
            <a:endParaRPr lang="en-US" dirty="0" smtClean="0"/>
          </a:p>
          <a:p>
            <a:r>
              <a:rPr lang="en-US" dirty="0" smtClean="0"/>
              <a:t>W3C Working Group</a:t>
            </a:r>
          </a:p>
          <a:p>
            <a:pPr lvl="1"/>
            <a:r>
              <a:rPr lang="en-US" dirty="0">
                <a:hlinkClick r:id="rId4"/>
              </a:rPr>
              <a:t>http://www.w3.org/TR/html-markup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 smtClean="0"/>
              <a:t>Google</a:t>
            </a:r>
          </a:p>
          <a:p>
            <a:pPr lvl="1"/>
            <a:r>
              <a:rPr lang="en-US" dirty="0" smtClean="0"/>
              <a:t>www.google.com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4695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lab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Design a basic webpage with content of your choice but with the at least the following of elements.</a:t>
            </a:r>
          </a:p>
          <a:p>
            <a:pPr lvl="1"/>
            <a:r>
              <a:rPr lang="en-US" dirty="0" smtClean="0"/>
              <a:t>Links different Webpage</a:t>
            </a:r>
          </a:p>
          <a:p>
            <a:pPr lvl="1"/>
            <a:r>
              <a:rPr lang="en-US" dirty="0" err="1" smtClean="0"/>
              <a:t>Blockquote</a:t>
            </a:r>
            <a:endParaRPr lang="en-US" dirty="0" smtClean="0"/>
          </a:p>
          <a:p>
            <a:pPr lvl="1"/>
            <a:r>
              <a:rPr lang="en-US" dirty="0" smtClean="0"/>
              <a:t>H1</a:t>
            </a:r>
          </a:p>
          <a:p>
            <a:pPr lvl="1"/>
            <a:r>
              <a:rPr lang="en-US" dirty="0" smtClean="0"/>
              <a:t>Style</a:t>
            </a:r>
          </a:p>
          <a:p>
            <a:pPr lvl="1"/>
            <a:r>
              <a:rPr lang="en-US" dirty="0" err="1" smtClean="0"/>
              <a:t>Nav</a:t>
            </a:r>
            <a:endParaRPr lang="en-US" dirty="0" smtClean="0"/>
          </a:p>
          <a:p>
            <a:pPr lvl="1"/>
            <a:r>
              <a:rPr lang="en-US" dirty="0" smtClean="0"/>
              <a:t>Table</a:t>
            </a:r>
          </a:p>
          <a:p>
            <a:pPr lvl="1"/>
            <a:r>
              <a:rPr lang="en-US" dirty="0" smtClean="0"/>
              <a:t>Figure</a:t>
            </a:r>
          </a:p>
          <a:p>
            <a:pPr lvl="1"/>
            <a:r>
              <a:rPr lang="en-US" dirty="0" smtClean="0"/>
              <a:t>Canvas or Image Map</a:t>
            </a:r>
          </a:p>
          <a:p>
            <a:r>
              <a:rPr lang="en-US" dirty="0" smtClean="0"/>
              <a:t>A list of elements with description was provided for reference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1140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800" dirty="0" smtClean="0"/>
              <a:t>QUESTIONS?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610832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Tim Berners Lee</a:t>
            </a:r>
          </a:p>
          <a:p>
            <a:pPr lvl="1"/>
            <a:r>
              <a:rPr lang="en-US" dirty="0" smtClean="0"/>
              <a:t>1989 </a:t>
            </a:r>
          </a:p>
          <a:p>
            <a:pPr lvl="1"/>
            <a:r>
              <a:rPr lang="en-US" dirty="0" smtClean="0"/>
              <a:t>Network based system to share documents via text browsers</a:t>
            </a:r>
          </a:p>
          <a:p>
            <a:r>
              <a:rPr lang="en-US" dirty="0" smtClean="0"/>
              <a:t>HTML 3.2 (1997)</a:t>
            </a:r>
          </a:p>
          <a:p>
            <a:r>
              <a:rPr lang="en-US" dirty="0" smtClean="0"/>
              <a:t>HTML 4.01 W3C approved</a:t>
            </a:r>
          </a:p>
          <a:p>
            <a:pPr lvl="1"/>
            <a:r>
              <a:rPr lang="en-US" dirty="0" smtClean="0"/>
              <a:t>Style, style sheets</a:t>
            </a:r>
          </a:p>
          <a:p>
            <a:r>
              <a:rPr lang="en-US" dirty="0" smtClean="0"/>
              <a:t>XML</a:t>
            </a:r>
          </a:p>
          <a:p>
            <a:pPr lvl="1"/>
            <a:r>
              <a:rPr lang="en-US" dirty="0" smtClean="0"/>
              <a:t>Can be used by other XML documents</a:t>
            </a:r>
          </a:p>
          <a:p>
            <a:r>
              <a:rPr lang="en-US" dirty="0" smtClean="0"/>
              <a:t>XHTML  1.0 (2000) HTML written using XML</a:t>
            </a:r>
          </a:p>
          <a:p>
            <a:r>
              <a:rPr lang="en-US" dirty="0" smtClean="0"/>
              <a:t>HTML 5 combines XHTML, HTML 4, CSS3</a:t>
            </a:r>
          </a:p>
          <a:p>
            <a:pPr lvl="1"/>
            <a:r>
              <a:rPr lang="en-US" dirty="0" smtClean="0"/>
              <a:t>APIs, </a:t>
            </a:r>
            <a:r>
              <a:rPr lang="en-US" dirty="0" err="1" smtClean="0"/>
              <a:t>MathML</a:t>
            </a:r>
            <a:r>
              <a:rPr lang="en-US" dirty="0" smtClean="0"/>
              <a:t>, SVG</a:t>
            </a:r>
          </a:p>
        </p:txBody>
      </p:sp>
    </p:spTree>
    <p:extLst>
      <p:ext uri="{BB962C8B-B14F-4D97-AF65-F5344CB8AC3E}">
        <p14:creationId xmlns:p14="http://schemas.microsoft.com/office/powerpoint/2010/main" val="976297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HTML5 Page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&lt;!DOCTYPE html&gt;</a:t>
            </a:r>
          </a:p>
          <a:p>
            <a:pPr marL="0" indent="0">
              <a:buNone/>
            </a:pPr>
            <a:r>
              <a:rPr lang="en-US" sz="2000" dirty="0"/>
              <a:t>&lt;html </a:t>
            </a:r>
            <a:r>
              <a:rPr lang="en-US" sz="2000" dirty="0" err="1"/>
              <a:t>xmlns</a:t>
            </a:r>
            <a:r>
              <a:rPr lang="en-US" sz="2000" dirty="0"/>
              <a:t> = “http://www.w3.org/1999/</a:t>
            </a:r>
            <a:r>
              <a:rPr lang="en-US" sz="2000" dirty="0" err="1"/>
              <a:t>xhtml</a:t>
            </a:r>
            <a:r>
              <a:rPr lang="en-US" sz="2000" dirty="0"/>
              <a:t>” </a:t>
            </a:r>
            <a:r>
              <a:rPr lang="en-US" sz="2000" dirty="0" err="1"/>
              <a:t>lang</a:t>
            </a:r>
            <a:r>
              <a:rPr lang="en-US" sz="2000" dirty="0"/>
              <a:t> = “en” xml: </a:t>
            </a:r>
            <a:r>
              <a:rPr lang="en-US" sz="2000" dirty="0" err="1"/>
              <a:t>lang</a:t>
            </a:r>
            <a:r>
              <a:rPr lang="en-US" sz="2000" dirty="0"/>
              <a:t> = “en”&gt;</a:t>
            </a:r>
          </a:p>
          <a:p>
            <a:pPr marL="0" indent="0">
              <a:buNone/>
            </a:pPr>
            <a:r>
              <a:rPr lang="en-US" sz="2000" dirty="0"/>
              <a:t>&lt;head&gt;</a:t>
            </a:r>
          </a:p>
          <a:p>
            <a:pPr marL="0" indent="0">
              <a:buNone/>
            </a:pPr>
            <a:r>
              <a:rPr lang="en-US" sz="2000" dirty="0"/>
              <a:t>&lt;meta charset=”utf-8”/&gt;</a:t>
            </a:r>
          </a:p>
          <a:p>
            <a:pPr marL="0" indent="0">
              <a:buNone/>
            </a:pPr>
            <a:r>
              <a:rPr lang="en-US" sz="2000" dirty="0"/>
              <a:t>&lt;</a:t>
            </a:r>
            <a:r>
              <a:rPr lang="en-US" sz="2000" dirty="0" smtClean="0"/>
              <a:t>title&gt; Whatever Title” &lt;/title&gt;</a:t>
            </a:r>
          </a:p>
          <a:p>
            <a:pPr marL="0" indent="0">
              <a:buNone/>
            </a:pPr>
            <a:r>
              <a:rPr lang="en-US" sz="2000" dirty="0" smtClean="0"/>
              <a:t>&lt;!– whatever comments you need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r>
              <a:rPr lang="en-US" sz="2000" dirty="0" smtClean="0">
                <a:sym typeface="Wingdings" panose="05000000000000000000" pitchFamily="2" charset="2"/>
              </a:rPr>
              <a:t>&lt;/head&gt;</a:t>
            </a:r>
          </a:p>
          <a:p>
            <a:pPr marL="0" indent="0">
              <a:buNone/>
            </a:pPr>
            <a:r>
              <a:rPr lang="en-US" sz="2000" dirty="0" smtClean="0">
                <a:sym typeface="Wingdings" panose="05000000000000000000" pitchFamily="2" charset="2"/>
              </a:rPr>
              <a:t>&lt;body&gt; </a:t>
            </a:r>
          </a:p>
          <a:p>
            <a:pPr marL="0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sym typeface="Wingdings" panose="05000000000000000000" pitchFamily="2" charset="2"/>
              </a:rPr>
              <a:t>….</a:t>
            </a:r>
          </a:p>
          <a:p>
            <a:pPr marL="0" indent="0">
              <a:buNone/>
            </a:pPr>
            <a:r>
              <a:rPr lang="en-US" sz="2000" dirty="0" smtClean="0">
                <a:sym typeface="Wingdings" panose="05000000000000000000" pitchFamily="2" charset="2"/>
              </a:rPr>
              <a:t>&lt;/body&gt;</a:t>
            </a:r>
          </a:p>
          <a:p>
            <a:pPr marL="0" indent="0">
              <a:buNone/>
            </a:pPr>
            <a:r>
              <a:rPr lang="en-US" sz="2000" dirty="0" smtClean="0">
                <a:sym typeface="Wingdings" panose="05000000000000000000" pitchFamily="2" charset="2"/>
              </a:rPr>
              <a:t>&lt;/html&gt;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57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HTML5 Page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&lt;!DOCTYPE html&gt;</a:t>
            </a:r>
          </a:p>
          <a:p>
            <a:pPr marL="0" indent="0">
              <a:buNone/>
            </a:pPr>
            <a:r>
              <a:rPr lang="en-US" sz="2000" dirty="0" smtClean="0"/>
              <a:t>&lt;html </a:t>
            </a:r>
            <a:r>
              <a:rPr lang="en-US" sz="2000" dirty="0" err="1" smtClean="0"/>
              <a:t>xmlns</a:t>
            </a:r>
            <a:r>
              <a:rPr lang="en-US" sz="2000" dirty="0" smtClean="0"/>
              <a:t> = “http://www.w3.org/1999/</a:t>
            </a:r>
            <a:r>
              <a:rPr lang="en-US" sz="2000" dirty="0" err="1" smtClean="0"/>
              <a:t>xhtml</a:t>
            </a:r>
            <a:r>
              <a:rPr lang="en-US" sz="2000" dirty="0" smtClean="0"/>
              <a:t>” </a:t>
            </a:r>
            <a:r>
              <a:rPr lang="en-US" sz="2000" dirty="0" err="1" smtClean="0"/>
              <a:t>lang</a:t>
            </a:r>
            <a:r>
              <a:rPr lang="en-US" sz="2000" dirty="0" smtClean="0"/>
              <a:t> = “en” xml: </a:t>
            </a:r>
            <a:r>
              <a:rPr lang="en-US" sz="2000" dirty="0" err="1" smtClean="0"/>
              <a:t>lang</a:t>
            </a:r>
            <a:r>
              <a:rPr lang="en-US" sz="2000" dirty="0" smtClean="0"/>
              <a:t> = “en”&gt;</a:t>
            </a:r>
          </a:p>
          <a:p>
            <a:pPr marL="0" indent="0">
              <a:buNone/>
            </a:pPr>
            <a:r>
              <a:rPr lang="en-US" sz="2000" dirty="0" smtClean="0"/>
              <a:t>&lt;head&gt;</a:t>
            </a:r>
          </a:p>
          <a:p>
            <a:pPr marL="0" indent="0">
              <a:buNone/>
            </a:pPr>
            <a:r>
              <a:rPr lang="en-US" sz="2000" dirty="0" smtClean="0"/>
              <a:t>&lt;meta charset=”utf-8”/&gt;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Page is coded in html 5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Html language set to English</a:t>
            </a:r>
          </a:p>
          <a:p>
            <a:pPr>
              <a:buFont typeface="Arial" charset="0"/>
              <a:buChar char="•"/>
            </a:pPr>
            <a:r>
              <a:rPr lang="en-US" dirty="0" err="1" smtClean="0"/>
              <a:t>Xmln</a:t>
            </a:r>
            <a:r>
              <a:rPr lang="en-US" dirty="0" smtClean="0"/>
              <a:t> namespace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Character encoding for Unicode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394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HTML5 Page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 smtClean="0"/>
              <a:t>&lt;title&gt; Whatever Title” &lt;/title&gt;</a:t>
            </a:r>
          </a:p>
          <a:p>
            <a:pPr marL="0" indent="0">
              <a:buNone/>
            </a:pPr>
            <a:r>
              <a:rPr lang="en-US" sz="1800" dirty="0" smtClean="0"/>
              <a:t>&lt;!– whatever comments you need </a:t>
            </a:r>
            <a:r>
              <a:rPr lang="en-US" sz="1800" dirty="0" smtClean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r>
              <a:rPr lang="en-US" sz="1800" dirty="0" smtClean="0">
                <a:sym typeface="Wingdings" panose="05000000000000000000" pitchFamily="2" charset="2"/>
              </a:rPr>
              <a:t>&lt;/head&gt;</a:t>
            </a:r>
          </a:p>
          <a:p>
            <a:pPr marL="0" indent="0">
              <a:buNone/>
            </a:pPr>
            <a:r>
              <a:rPr lang="en-US" sz="1800" dirty="0" smtClean="0">
                <a:sym typeface="Wingdings" panose="05000000000000000000" pitchFamily="2" charset="2"/>
              </a:rPr>
              <a:t>&lt;body&gt; </a:t>
            </a:r>
          </a:p>
          <a:p>
            <a:pPr marL="0" indent="0">
              <a:buNone/>
            </a:pPr>
            <a:r>
              <a:rPr lang="en-US" sz="1800" dirty="0" smtClean="0">
                <a:sym typeface="Wingdings" panose="05000000000000000000" pitchFamily="2" charset="2"/>
              </a:rPr>
              <a:t>	….</a:t>
            </a:r>
          </a:p>
          <a:p>
            <a:pPr marL="0" indent="0">
              <a:buNone/>
            </a:pPr>
            <a:r>
              <a:rPr lang="en-US" sz="1800" dirty="0" smtClean="0">
                <a:sym typeface="Wingdings" panose="05000000000000000000" pitchFamily="2" charset="2"/>
              </a:rPr>
              <a:t>&lt;/body&gt;</a:t>
            </a:r>
          </a:p>
          <a:p>
            <a:pPr marL="0" indent="0">
              <a:buNone/>
            </a:pPr>
            <a:r>
              <a:rPr lang="en-US" sz="1800" dirty="0" smtClean="0">
                <a:sym typeface="Wingdings" panose="05000000000000000000" pitchFamily="2" charset="2"/>
              </a:rPr>
              <a:t>&lt;/html&gt;</a:t>
            </a:r>
          </a:p>
          <a:p>
            <a:pPr marL="0" indent="0">
              <a:buNone/>
            </a:pPr>
            <a:endParaRPr lang="en-US" sz="1800" dirty="0">
              <a:sym typeface="Wingdings" panose="05000000000000000000" pitchFamily="2" charset="2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Child Elements</a:t>
            </a:r>
          </a:p>
          <a:p>
            <a:pPr marL="582930" lvl="1" indent="-285750">
              <a:buFont typeface="Arial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Head</a:t>
            </a:r>
            <a:endParaRPr lang="en-US" sz="1600" dirty="0">
              <a:sym typeface="Wingdings" panose="05000000000000000000" pitchFamily="2" charset="2"/>
            </a:endParaRPr>
          </a:p>
          <a:p>
            <a:pPr marL="857250" lvl="2" indent="-285750">
              <a:buFont typeface="Arial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Meta information is found keywords, title, page description, etc</a:t>
            </a:r>
          </a:p>
          <a:p>
            <a:pPr marL="582930" lvl="1" indent="-285750">
              <a:buFont typeface="Arial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Body</a:t>
            </a:r>
            <a:endParaRPr lang="en-US" dirty="0">
              <a:sym typeface="Wingdings" panose="05000000000000000000" pitchFamily="2" charset="2"/>
            </a:endParaRPr>
          </a:p>
          <a:p>
            <a:pPr marL="582930" lvl="1" indent="-285750">
              <a:buFont typeface="Arial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Page Content that user will see</a:t>
            </a:r>
          </a:p>
          <a:p>
            <a:pPr marL="582930" lvl="1" indent="-285750">
              <a:buFont typeface="Arial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Start and End Tags</a:t>
            </a:r>
          </a:p>
          <a:p>
            <a:pPr marL="582930" lvl="1" indent="-285750">
              <a:buFont typeface="Arial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Void Elements have no End Tag</a:t>
            </a:r>
          </a:p>
          <a:p>
            <a:pPr marL="857250" lvl="2" indent="-285750">
              <a:buFont typeface="Arial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Ex: Line Break &lt;</a:t>
            </a:r>
            <a:r>
              <a:rPr lang="en-US" sz="1600" dirty="0" err="1" smtClean="0">
                <a:sym typeface="Wingdings" panose="05000000000000000000" pitchFamily="2" charset="2"/>
              </a:rPr>
              <a:t>br</a:t>
            </a:r>
            <a:r>
              <a:rPr lang="en-US" sz="1600" dirty="0" smtClean="0">
                <a:sym typeface="Wingdings" panose="05000000000000000000" pitchFamily="2" charset="2"/>
              </a:rPr>
              <a:t> /&gt;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57003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What's new HTML5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6400" dirty="0" smtClean="0"/>
              <a:t>New </a:t>
            </a:r>
            <a:r>
              <a:rPr lang="en-US" sz="6400" dirty="0"/>
              <a:t>Semantic Elements: </a:t>
            </a:r>
            <a:r>
              <a:rPr lang="en-US" sz="6400" dirty="0" smtClean="0"/>
              <a:t>Examples &lt;header</a:t>
            </a:r>
            <a:r>
              <a:rPr lang="en-US" sz="6400" dirty="0"/>
              <a:t>&gt;, &lt;footer&gt;, </a:t>
            </a:r>
            <a:r>
              <a:rPr lang="en-US" sz="6400" dirty="0" smtClean="0"/>
              <a:t>and &lt;section&gt;.</a:t>
            </a:r>
            <a:endParaRPr lang="en-US" sz="6400" dirty="0"/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/>
              <a:t>Forms </a:t>
            </a:r>
            <a:r>
              <a:rPr lang="en-US" sz="6400" dirty="0"/>
              <a:t>2.0: Improvements to HTML web forms where new </a:t>
            </a:r>
            <a:r>
              <a:rPr lang="en-US" sz="6400" dirty="0" smtClean="0"/>
              <a:t>attributes have </a:t>
            </a:r>
            <a:r>
              <a:rPr lang="en-US" sz="6400" dirty="0"/>
              <a:t>been introduced for &lt;input&gt; tag</a:t>
            </a:r>
            <a:r>
              <a:rPr lang="en-US" sz="6400" dirty="0" smtClean="0"/>
              <a:t>.</a:t>
            </a:r>
            <a:endParaRPr lang="en-US" sz="6400" dirty="0"/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/>
              <a:t>Persistent </a:t>
            </a:r>
            <a:r>
              <a:rPr lang="en-US" sz="6400" dirty="0"/>
              <a:t>Local Storage: </a:t>
            </a:r>
            <a:r>
              <a:rPr lang="en-US" sz="6400" dirty="0" smtClean="0"/>
              <a:t>Can be done without </a:t>
            </a:r>
            <a:r>
              <a:rPr lang="en-US" sz="6400" dirty="0"/>
              <a:t>resorting to </a:t>
            </a:r>
            <a:r>
              <a:rPr lang="en-US" sz="6400" dirty="0" smtClean="0"/>
              <a:t>third-party plugins.</a:t>
            </a:r>
            <a:endParaRPr lang="en-US" sz="6400" dirty="0"/>
          </a:p>
          <a:p>
            <a:pPr marL="514350" indent="-514350">
              <a:buFont typeface="+mj-lt"/>
              <a:buAutoNum type="arabicPeriod"/>
            </a:pPr>
            <a:r>
              <a:rPr lang="en-US" sz="6400" dirty="0" err="1" smtClean="0"/>
              <a:t>WebSocket</a:t>
            </a:r>
            <a:r>
              <a:rPr lang="en-US" sz="6400" dirty="0" smtClean="0"/>
              <a:t>: Next-generation </a:t>
            </a:r>
            <a:r>
              <a:rPr lang="en-US" sz="6400" dirty="0"/>
              <a:t>bidirectional </a:t>
            </a:r>
            <a:r>
              <a:rPr lang="en-US" sz="6400" dirty="0" smtClean="0"/>
              <a:t>communication technology </a:t>
            </a:r>
            <a:r>
              <a:rPr lang="en-US" sz="6400" dirty="0"/>
              <a:t>for web applications</a:t>
            </a:r>
            <a:r>
              <a:rPr lang="en-US" sz="6400" dirty="0" smtClean="0"/>
              <a:t>.</a:t>
            </a:r>
            <a:endParaRPr lang="en-US" sz="6400" dirty="0"/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/>
              <a:t>Server-Sent </a:t>
            </a:r>
            <a:r>
              <a:rPr lang="en-US" sz="6400" dirty="0"/>
              <a:t>Events: HTML5 introduces events which flow from </a:t>
            </a:r>
            <a:r>
              <a:rPr lang="en-US" sz="6400" dirty="0" smtClean="0"/>
              <a:t>web server </a:t>
            </a:r>
            <a:r>
              <a:rPr lang="en-US" sz="6400" dirty="0"/>
              <a:t>to the web browsers and they are called Server-Sent Events (SSE</a:t>
            </a:r>
            <a:r>
              <a:rPr lang="en-US" sz="6400" dirty="0" smtClean="0"/>
              <a:t>).</a:t>
            </a:r>
            <a:endParaRPr lang="en-US" sz="6400" dirty="0"/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/>
              <a:t>Canvas</a:t>
            </a:r>
            <a:r>
              <a:rPr lang="en-US" sz="6400" dirty="0"/>
              <a:t>: This supports a two-dimensional drawing surface that you </a:t>
            </a:r>
            <a:r>
              <a:rPr lang="en-US" sz="6400" dirty="0" smtClean="0"/>
              <a:t>can program </a:t>
            </a:r>
            <a:r>
              <a:rPr lang="en-US" sz="6400" dirty="0"/>
              <a:t>with JavaScript</a:t>
            </a:r>
            <a:r>
              <a:rPr lang="en-US" sz="6400" dirty="0" smtClean="0"/>
              <a:t>.</a:t>
            </a:r>
            <a:endParaRPr lang="en-US" sz="6400" dirty="0"/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/>
              <a:t>Audio </a:t>
            </a:r>
            <a:r>
              <a:rPr lang="en-US" sz="6400" dirty="0"/>
              <a:t>&amp; Video: You can embed audio or video on your web </a:t>
            </a:r>
            <a:r>
              <a:rPr lang="en-US" sz="6400" dirty="0" smtClean="0"/>
              <a:t>pages without </a:t>
            </a:r>
            <a:r>
              <a:rPr lang="en-US" sz="6400" dirty="0"/>
              <a:t>resorting to third-party plugins</a:t>
            </a:r>
            <a:r>
              <a:rPr lang="en-US" sz="6400" dirty="0" smtClean="0"/>
              <a:t>.</a:t>
            </a:r>
            <a:endParaRPr lang="en-US" sz="6400" dirty="0"/>
          </a:p>
          <a:p>
            <a:pPr marL="514350" indent="-514350">
              <a:buFont typeface="+mj-lt"/>
              <a:buAutoNum type="arabicPeriod"/>
            </a:pPr>
            <a:r>
              <a:rPr lang="en-US" sz="6400" dirty="0" err="1" smtClean="0"/>
              <a:t>Geolocation</a:t>
            </a:r>
            <a:r>
              <a:rPr lang="en-US" sz="6400" dirty="0"/>
              <a:t>: Now visitors can choose to share their physical </a:t>
            </a:r>
            <a:r>
              <a:rPr lang="en-US" sz="6400" dirty="0" smtClean="0"/>
              <a:t>location with </a:t>
            </a:r>
            <a:r>
              <a:rPr lang="en-US" sz="6400" dirty="0"/>
              <a:t>your web </a:t>
            </a:r>
            <a:r>
              <a:rPr lang="en-US" sz="6400" dirty="0" smtClean="0"/>
              <a:t>application.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400" dirty="0" err="1" smtClean="0"/>
              <a:t>Microdata</a:t>
            </a:r>
            <a:r>
              <a:rPr lang="en-US" sz="6400" dirty="0"/>
              <a:t>: </a:t>
            </a:r>
            <a:r>
              <a:rPr lang="en-US" sz="6400" dirty="0" smtClean="0"/>
              <a:t>Can create web </a:t>
            </a:r>
            <a:r>
              <a:rPr lang="en-US" sz="6400" dirty="0"/>
              <a:t>pages with custom semantics</a:t>
            </a:r>
            <a:r>
              <a:rPr lang="en-US" sz="6400" dirty="0" smtClean="0"/>
              <a:t>.</a:t>
            </a:r>
            <a:endParaRPr lang="en-US" sz="6400" dirty="0"/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/>
              <a:t>Drag </a:t>
            </a:r>
            <a:r>
              <a:rPr lang="en-US" sz="6400" dirty="0"/>
              <a:t>and drop: Drag and drop the items from one location to </a:t>
            </a:r>
            <a:r>
              <a:rPr lang="en-US" sz="6400" dirty="0" smtClean="0"/>
              <a:t>another location </a:t>
            </a:r>
            <a:r>
              <a:rPr lang="en-US" sz="6400" dirty="0"/>
              <a:t>on a the same webpage.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417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Webpage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&lt;tag attribute1 = “value” attribute 2 = “value”&gt;</a:t>
            </a:r>
          </a:p>
          <a:p>
            <a:endParaRPr lang="en-US" dirty="0" smtClean="0"/>
          </a:p>
          <a:p>
            <a:r>
              <a:rPr lang="en-US" dirty="0" smtClean="0"/>
              <a:t>start </a:t>
            </a:r>
            <a:r>
              <a:rPr lang="en-US" dirty="0"/>
              <a:t>tags consist of the following parts, in exactly the following order</a:t>
            </a:r>
            <a:r>
              <a:rPr lang="en-US" dirty="0" smtClean="0"/>
              <a:t>: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A "&lt;" character.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The element’s tag name.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Optionally, one or more attributes, each of which must be preceded by one or more space characters.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Optionally, one or more space characters.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Optionally, a "/" character, which may be present only if the element is a void element.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A "&gt;" character.</a:t>
            </a:r>
          </a:p>
          <a:p>
            <a:endParaRPr lang="en-US" dirty="0"/>
          </a:p>
          <a:p>
            <a:r>
              <a:rPr lang="en-US" dirty="0"/>
              <a:t>end tags consist of the following parts, in exactly the following order</a:t>
            </a:r>
            <a:r>
              <a:rPr lang="en-US" dirty="0" smtClean="0"/>
              <a:t>: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A "&lt;" character.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A "/" character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The element’s tag name.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Optionally, one or more space characters.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A "&gt;" character.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711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Elements are marked up using start tags and end tags. Tags are delimited using angle brackets with the tag name in between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 difference between start tags and end tags is that the latter includes a slash before the tag name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Example</a:t>
            </a:r>
            <a:endParaRPr lang="en-US" dirty="0"/>
          </a:p>
          <a:p>
            <a:pPr lvl="1"/>
            <a:r>
              <a:rPr lang="en-US" dirty="0"/>
              <a:t>&lt;p&gt;...&lt;/p&gt;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6931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369</TotalTime>
  <Words>1526</Words>
  <Application>Microsoft Office PowerPoint</Application>
  <PresentationFormat>On-screen Show (4:3)</PresentationFormat>
  <Paragraphs>238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Opulent</vt:lpstr>
      <vt:lpstr>Webpage Markup with HTML 5</vt:lpstr>
      <vt:lpstr>Markup Language</vt:lpstr>
      <vt:lpstr>HTML History</vt:lpstr>
      <vt:lpstr>HTML5 Page Structure</vt:lpstr>
      <vt:lpstr>HTML5 Page Structure</vt:lpstr>
      <vt:lpstr>HTML5 Page Structure</vt:lpstr>
      <vt:lpstr>What's new HTML5</vt:lpstr>
      <vt:lpstr>Webpage Syntax</vt:lpstr>
      <vt:lpstr>Elements</vt:lpstr>
      <vt:lpstr>Types of elements</vt:lpstr>
      <vt:lpstr>Type of elements</vt:lpstr>
      <vt:lpstr>Attributes</vt:lpstr>
      <vt:lpstr>Webpage Styles</vt:lpstr>
      <vt:lpstr>Webpage Style</vt:lpstr>
      <vt:lpstr> Colors</vt:lpstr>
      <vt:lpstr>Text Fonts</vt:lpstr>
      <vt:lpstr>Itemized Lists</vt:lpstr>
      <vt:lpstr>Links in Webpages</vt:lpstr>
      <vt:lpstr>Linking to Services</vt:lpstr>
      <vt:lpstr>Navigational Bars</vt:lpstr>
      <vt:lpstr>Pictures and Images</vt:lpstr>
      <vt:lpstr>Figures</vt:lpstr>
      <vt:lpstr>Image Types</vt:lpstr>
      <vt:lpstr>Image Map</vt:lpstr>
      <vt:lpstr>Help resources</vt:lpstr>
      <vt:lpstr>Class lab assignment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Webpage Markup with HTML 5</dc:title>
  <dc:creator>Trevino</dc:creator>
  <cp:lastModifiedBy>John Abraham</cp:lastModifiedBy>
  <cp:revision>31</cp:revision>
  <dcterms:created xsi:type="dcterms:W3CDTF">2013-09-03T02:24:57Z</dcterms:created>
  <dcterms:modified xsi:type="dcterms:W3CDTF">2013-09-17T16:58:07Z</dcterms:modified>
</cp:coreProperties>
</file>