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72" r:id="rId7"/>
    <p:sldId id="257" r:id="rId8"/>
    <p:sldId id="262" r:id="rId9"/>
    <p:sldId id="268" r:id="rId10"/>
    <p:sldId id="267" r:id="rId11"/>
    <p:sldId id="269" r:id="rId12"/>
    <p:sldId id="265" r:id="rId13"/>
    <p:sldId id="273" r:id="rId14"/>
    <p:sldId id="266" r:id="rId15"/>
    <p:sldId id="270" r:id="rId16"/>
    <p:sldId id="274" r:id="rId17"/>
    <p:sldId id="263" r:id="rId18"/>
    <p:sldId id="264" r:id="rId19"/>
    <p:sldId id="275" r:id="rId20"/>
    <p:sldId id="278" r:id="rId21"/>
    <p:sldId id="27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C842-BAC5-4C7C-B957-137068D2E8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9EB8D5-EE13-4B37-BEA0-F9514B00F6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0880A2-4CBD-4DA9-A899-551DDA0FCB0E}"/>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5" name="Footer Placeholder 4">
            <a:extLst>
              <a:ext uri="{FF2B5EF4-FFF2-40B4-BE49-F238E27FC236}">
                <a16:creationId xmlns:a16="http://schemas.microsoft.com/office/drawing/2014/main" id="{7FD7D655-16E1-44BE-A292-2EE630BE66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ACFAED-BAB9-4747-B9B6-98343A1093D5}"/>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367190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4E85-A07F-46E2-B4A6-B252F16928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AB60B2-BD9A-400C-BAC4-FCB34115A3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CBB8EB-9941-4AEB-A593-C229A0A22A4E}"/>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5" name="Footer Placeholder 4">
            <a:extLst>
              <a:ext uri="{FF2B5EF4-FFF2-40B4-BE49-F238E27FC236}">
                <a16:creationId xmlns:a16="http://schemas.microsoft.com/office/drawing/2014/main" id="{C68939DD-BA4C-47F1-88C8-1E6FF7B81C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1DA21-8EE7-4F8D-B58D-7AB78BB90FDE}"/>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131741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DB8929-8032-43BE-9161-2FD661A00C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56C896-494A-4167-98BC-7D27435E75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A14D4-2157-4F88-B3BC-6E24C08F75B0}"/>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5" name="Footer Placeholder 4">
            <a:extLst>
              <a:ext uri="{FF2B5EF4-FFF2-40B4-BE49-F238E27FC236}">
                <a16:creationId xmlns:a16="http://schemas.microsoft.com/office/drawing/2014/main" id="{B67785AF-B648-42C1-92F0-3D29BFB34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748F0E-AB2E-45B8-A8D9-FACFC7A58630}"/>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2682948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7BFA1-866D-498F-8A7A-87D4EF9737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222C65-D88A-4857-ABB9-3C4B6E4BB4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C1662-C81F-433F-8C3B-87F42C2174C5}"/>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5" name="Footer Placeholder 4">
            <a:extLst>
              <a:ext uri="{FF2B5EF4-FFF2-40B4-BE49-F238E27FC236}">
                <a16:creationId xmlns:a16="http://schemas.microsoft.com/office/drawing/2014/main" id="{F7CFD587-C678-4160-B721-DD8CDAF6DB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BE4D51-0A9D-4FF8-8E61-53E1E1C9C09F}"/>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1047426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D07F4-437B-4AC8-84C3-E40D1462D1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BDD019-71B6-465C-B525-41AC4D799D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245FF8-EF45-4938-9B8A-E9E180E0D4AE}"/>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5" name="Footer Placeholder 4">
            <a:extLst>
              <a:ext uri="{FF2B5EF4-FFF2-40B4-BE49-F238E27FC236}">
                <a16:creationId xmlns:a16="http://schemas.microsoft.com/office/drawing/2014/main" id="{796F429F-FA3A-49DA-ABFB-83F9C26C74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7C6086-9400-4DC7-8D0A-2CE4B9066E27}"/>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93710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0DB5F-A9D4-4C74-987C-BF7CF17584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E6896E-CF02-4940-A510-D9063A153B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6186AD-9896-4A67-B98F-1210B282D1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FB59DC-82FA-4F2A-867B-9D986F3070D4}"/>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6" name="Footer Placeholder 5">
            <a:extLst>
              <a:ext uri="{FF2B5EF4-FFF2-40B4-BE49-F238E27FC236}">
                <a16:creationId xmlns:a16="http://schemas.microsoft.com/office/drawing/2014/main" id="{5F13CE9D-1141-48BB-A72F-98F10626A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F73D52-EC10-4855-958A-B399A5417F2B}"/>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323892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0F36B-438D-4EDB-8187-50CE6BBD2E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7D73B1-6BF6-4F26-8FF6-2868FD96FA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727FA4-BF66-43D8-BCD6-E7D8EDB8DE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8BC523-934C-4455-9C96-3BC1ADEF50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95FFC6-4BC2-4E5D-A9A5-E17AC8FD11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939BC8-8634-4E6C-A0F8-28B51FBBFD38}"/>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8" name="Footer Placeholder 7">
            <a:extLst>
              <a:ext uri="{FF2B5EF4-FFF2-40B4-BE49-F238E27FC236}">
                <a16:creationId xmlns:a16="http://schemas.microsoft.com/office/drawing/2014/main" id="{43BC3918-3645-4F97-8C0B-0191C505A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B19EAF-DA05-4972-BB0E-833806A38603}"/>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139499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88BCB-BE2D-4D69-B2C2-812A4D7E20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E1D113-A583-40B5-B382-DFFE22583ED3}"/>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4" name="Footer Placeholder 3">
            <a:extLst>
              <a:ext uri="{FF2B5EF4-FFF2-40B4-BE49-F238E27FC236}">
                <a16:creationId xmlns:a16="http://schemas.microsoft.com/office/drawing/2014/main" id="{8794DFF2-EBB0-4482-A0D2-EF2F76032B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D6306D-43EB-4007-A2B3-8FC1E648777A}"/>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2077678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D5997-FD0A-44F2-BD25-790E5EFE5C96}"/>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3" name="Footer Placeholder 2">
            <a:extLst>
              <a:ext uri="{FF2B5EF4-FFF2-40B4-BE49-F238E27FC236}">
                <a16:creationId xmlns:a16="http://schemas.microsoft.com/office/drawing/2014/main" id="{94A1BC30-EE0B-4E0F-AB0A-F71193508D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C35C4F-03AA-48BB-9AEF-E8286C2D8B93}"/>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1122556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D467B-403C-40C4-80A8-8977369E20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1D2082-2253-47EB-A2F0-2366B3AA34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594C59-DC35-49C1-A1E9-2F889E8E67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707FFB-31E3-4BB5-B44F-7864AF21B5D4}"/>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6" name="Footer Placeholder 5">
            <a:extLst>
              <a:ext uri="{FF2B5EF4-FFF2-40B4-BE49-F238E27FC236}">
                <a16:creationId xmlns:a16="http://schemas.microsoft.com/office/drawing/2014/main" id="{33DBB56D-D862-4037-B092-950F06AE5B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809560-2838-4E18-B9DD-46FF577A8693}"/>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3109644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8937F-9186-4E75-9354-D2F538242B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5313A1-4CEF-4A74-95AB-4670A2A73A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84ABEC-F526-4889-B3E9-003CE89355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7A14CD-2EE6-4611-B953-142DE1A6CC27}"/>
              </a:ext>
            </a:extLst>
          </p:cNvPr>
          <p:cNvSpPr>
            <a:spLocks noGrp="1"/>
          </p:cNvSpPr>
          <p:nvPr>
            <p:ph type="dt" sz="half" idx="10"/>
          </p:nvPr>
        </p:nvSpPr>
        <p:spPr/>
        <p:txBody>
          <a:bodyPr/>
          <a:lstStyle/>
          <a:p>
            <a:fld id="{0221130B-B540-49AE-ABBD-54FD06FAC6CB}" type="datetimeFigureOut">
              <a:rPr lang="en-US" smtClean="0"/>
              <a:t>10/4/2020</a:t>
            </a:fld>
            <a:endParaRPr lang="en-US"/>
          </a:p>
        </p:txBody>
      </p:sp>
      <p:sp>
        <p:nvSpPr>
          <p:cNvPr id="6" name="Footer Placeholder 5">
            <a:extLst>
              <a:ext uri="{FF2B5EF4-FFF2-40B4-BE49-F238E27FC236}">
                <a16:creationId xmlns:a16="http://schemas.microsoft.com/office/drawing/2014/main" id="{FE880223-1B83-4DD0-8022-5A319597A6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EE35C-8D84-4008-8C1E-47065F721410}"/>
              </a:ext>
            </a:extLst>
          </p:cNvPr>
          <p:cNvSpPr>
            <a:spLocks noGrp="1"/>
          </p:cNvSpPr>
          <p:nvPr>
            <p:ph type="sldNum" sz="quarter" idx="12"/>
          </p:nvPr>
        </p:nvSpPr>
        <p:spPr/>
        <p:txBody>
          <a:bodyPr/>
          <a:lstStyle/>
          <a:p>
            <a:fld id="{57BBF2C6-6893-4057-A1FF-F3F0DA97F3BA}" type="slidenum">
              <a:rPr lang="en-US" smtClean="0"/>
              <a:t>‹#›</a:t>
            </a:fld>
            <a:endParaRPr lang="en-US"/>
          </a:p>
        </p:txBody>
      </p:sp>
    </p:spTree>
    <p:extLst>
      <p:ext uri="{BB962C8B-B14F-4D97-AF65-F5344CB8AC3E}">
        <p14:creationId xmlns:p14="http://schemas.microsoft.com/office/powerpoint/2010/main" val="285696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0BE7CE-EDC8-45FC-90FF-F0E3546CB2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DFAAD3-5051-4C27-AB76-9128B08E8D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03B3CB-79C9-48C8-B54D-E0464BA8BA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1130B-B540-49AE-ABBD-54FD06FAC6CB}" type="datetimeFigureOut">
              <a:rPr lang="en-US" smtClean="0"/>
              <a:t>10/4/2020</a:t>
            </a:fld>
            <a:endParaRPr lang="en-US"/>
          </a:p>
        </p:txBody>
      </p:sp>
      <p:sp>
        <p:nvSpPr>
          <p:cNvPr id="5" name="Footer Placeholder 4">
            <a:extLst>
              <a:ext uri="{FF2B5EF4-FFF2-40B4-BE49-F238E27FC236}">
                <a16:creationId xmlns:a16="http://schemas.microsoft.com/office/drawing/2014/main" id="{AD6F36E5-5567-4F5E-91F4-687D20AF94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C361AE-84C2-4F1F-BE71-77212354BF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BF2C6-6893-4057-A1FF-F3F0DA97F3BA}" type="slidenum">
              <a:rPr lang="en-US" smtClean="0"/>
              <a:t>‹#›</a:t>
            </a:fld>
            <a:endParaRPr lang="en-US"/>
          </a:p>
        </p:txBody>
      </p:sp>
    </p:spTree>
    <p:extLst>
      <p:ext uri="{BB962C8B-B14F-4D97-AF65-F5344CB8AC3E}">
        <p14:creationId xmlns:p14="http://schemas.microsoft.com/office/powerpoint/2010/main" val="384194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jqueryui.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api.jquer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jquery.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657D4-9E9C-47A1-82AC-8500B4134F88}"/>
              </a:ext>
            </a:extLst>
          </p:cNvPr>
          <p:cNvSpPr>
            <a:spLocks noGrp="1"/>
          </p:cNvSpPr>
          <p:nvPr>
            <p:ph type="ctrTitle"/>
          </p:nvPr>
        </p:nvSpPr>
        <p:spPr/>
        <p:txBody>
          <a:bodyPr/>
          <a:lstStyle/>
          <a:p>
            <a:r>
              <a:rPr lang="en-US" dirty="0"/>
              <a:t>Dynamic User Interface With JavaScript</a:t>
            </a:r>
          </a:p>
        </p:txBody>
      </p:sp>
      <p:sp>
        <p:nvSpPr>
          <p:cNvPr id="3" name="Subtitle 2">
            <a:extLst>
              <a:ext uri="{FF2B5EF4-FFF2-40B4-BE49-F238E27FC236}">
                <a16:creationId xmlns:a16="http://schemas.microsoft.com/office/drawing/2014/main" id="{6FBD640A-4B78-4D98-A744-FA4DF7FBE362}"/>
              </a:ext>
            </a:extLst>
          </p:cNvPr>
          <p:cNvSpPr>
            <a:spLocks noGrp="1"/>
          </p:cNvSpPr>
          <p:nvPr>
            <p:ph type="subTitle" idx="1"/>
          </p:nvPr>
        </p:nvSpPr>
        <p:spPr/>
        <p:txBody>
          <a:bodyPr/>
          <a:lstStyle/>
          <a:p>
            <a:r>
              <a:rPr lang="en-US" dirty="0"/>
              <a:t>Charlie Ticer</a:t>
            </a:r>
          </a:p>
          <a:p>
            <a:r>
              <a:rPr lang="en-US" dirty="0"/>
              <a:t>October 26, 2020</a:t>
            </a:r>
          </a:p>
        </p:txBody>
      </p:sp>
    </p:spTree>
    <p:extLst>
      <p:ext uri="{BB962C8B-B14F-4D97-AF65-F5344CB8AC3E}">
        <p14:creationId xmlns:p14="http://schemas.microsoft.com/office/powerpoint/2010/main" val="2733322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B5F51-3534-4B0C-BDD4-9E6568B74DED}"/>
              </a:ext>
            </a:extLst>
          </p:cNvPr>
          <p:cNvSpPr>
            <a:spLocks noGrp="1"/>
          </p:cNvSpPr>
          <p:nvPr>
            <p:ph type="title"/>
          </p:nvPr>
        </p:nvSpPr>
        <p:spPr/>
        <p:txBody>
          <a:bodyPr/>
          <a:lstStyle/>
          <a:p>
            <a:r>
              <a:rPr lang="en-US" dirty="0"/>
              <a:t>.remove()</a:t>
            </a:r>
          </a:p>
        </p:txBody>
      </p:sp>
      <p:sp>
        <p:nvSpPr>
          <p:cNvPr id="3" name="Content Placeholder 2">
            <a:extLst>
              <a:ext uri="{FF2B5EF4-FFF2-40B4-BE49-F238E27FC236}">
                <a16:creationId xmlns:a16="http://schemas.microsoft.com/office/drawing/2014/main" id="{2B1D5453-BFCF-4F94-A73D-AA2FC5CC42CF}"/>
              </a:ext>
            </a:extLst>
          </p:cNvPr>
          <p:cNvSpPr>
            <a:spLocks noGrp="1"/>
          </p:cNvSpPr>
          <p:nvPr>
            <p:ph idx="1"/>
          </p:nvPr>
        </p:nvSpPr>
        <p:spPr/>
        <p:txBody>
          <a:bodyPr/>
          <a:lstStyle/>
          <a:p>
            <a:r>
              <a:rPr lang="en-US" dirty="0"/>
              <a:t>Removes all instances of the element from the web page.</a:t>
            </a:r>
          </a:p>
          <a:p>
            <a:endParaRPr lang="en-US" dirty="0"/>
          </a:p>
          <a:p>
            <a:pPr marL="0" indent="0">
              <a:buNone/>
            </a:pPr>
            <a:r>
              <a:rPr lang="en-US" dirty="0"/>
              <a:t>$("</a:t>
            </a:r>
            <a:r>
              <a:rPr lang="en-US" dirty="0" err="1"/>
              <a:t>img</a:t>
            </a:r>
            <a:r>
              <a:rPr lang="en-US" dirty="0"/>
              <a:t>").remove();</a:t>
            </a:r>
          </a:p>
          <a:p>
            <a:endParaRPr lang="en-US" dirty="0"/>
          </a:p>
          <a:p>
            <a:endParaRPr lang="en-US" dirty="0"/>
          </a:p>
        </p:txBody>
      </p:sp>
    </p:spTree>
    <p:extLst>
      <p:ext uri="{BB962C8B-B14F-4D97-AF65-F5344CB8AC3E}">
        <p14:creationId xmlns:p14="http://schemas.microsoft.com/office/powerpoint/2010/main" val="1023593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654B-3BE0-4AC4-BAC8-55416E171647}"/>
              </a:ext>
            </a:extLst>
          </p:cNvPr>
          <p:cNvSpPr>
            <a:spLocks noGrp="1"/>
          </p:cNvSpPr>
          <p:nvPr>
            <p:ph type="title"/>
          </p:nvPr>
        </p:nvSpPr>
        <p:spPr/>
        <p:txBody>
          <a:bodyPr/>
          <a:lstStyle/>
          <a:p>
            <a:r>
              <a:rPr lang="en-US" dirty="0"/>
              <a:t>.</a:t>
            </a:r>
            <a:r>
              <a:rPr lang="en-US" dirty="0" err="1"/>
              <a:t>val</a:t>
            </a:r>
            <a:r>
              <a:rPr lang="en-US" dirty="0"/>
              <a:t>()</a:t>
            </a:r>
          </a:p>
        </p:txBody>
      </p:sp>
      <p:sp>
        <p:nvSpPr>
          <p:cNvPr id="3" name="Content Placeholder 2">
            <a:extLst>
              <a:ext uri="{FF2B5EF4-FFF2-40B4-BE49-F238E27FC236}">
                <a16:creationId xmlns:a16="http://schemas.microsoft.com/office/drawing/2014/main" id="{ABC13552-CD1A-4A2B-B92E-1A17F0F01A21}"/>
              </a:ext>
            </a:extLst>
          </p:cNvPr>
          <p:cNvSpPr>
            <a:spLocks noGrp="1"/>
          </p:cNvSpPr>
          <p:nvPr>
            <p:ph idx="1"/>
          </p:nvPr>
        </p:nvSpPr>
        <p:spPr/>
        <p:txBody>
          <a:bodyPr/>
          <a:lstStyle/>
          <a:p>
            <a:r>
              <a:rPr lang="en-US" dirty="0"/>
              <a:t>Gets the value of an input element. Can also be used to set the value of an input element by specifying a value as an argument.</a:t>
            </a:r>
          </a:p>
          <a:p>
            <a:pPr marL="0" indent="0">
              <a:buNone/>
            </a:pPr>
            <a:endParaRPr lang="en-US" dirty="0"/>
          </a:p>
          <a:p>
            <a:pPr marL="0" indent="0">
              <a:buNone/>
            </a:pPr>
            <a:r>
              <a:rPr lang="en-US" dirty="0"/>
              <a:t>$("input[name=\"username\"]").</a:t>
            </a:r>
            <a:r>
              <a:rPr lang="en-US" dirty="0" err="1"/>
              <a:t>val</a:t>
            </a:r>
            <a:r>
              <a:rPr lang="en-US" dirty="0"/>
              <a:t>();</a:t>
            </a:r>
          </a:p>
          <a:p>
            <a:pPr marL="0" indent="0">
              <a:buNone/>
            </a:pPr>
            <a:endParaRPr lang="en-US" dirty="0"/>
          </a:p>
          <a:p>
            <a:pPr marL="0" indent="0">
              <a:buNone/>
            </a:pPr>
            <a:r>
              <a:rPr lang="en-US" dirty="0"/>
              <a:t>$("#</a:t>
            </a:r>
            <a:r>
              <a:rPr lang="en-US" dirty="0" err="1"/>
              <a:t>myfavoritenumber</a:t>
            </a:r>
            <a:r>
              <a:rPr lang="en-US" dirty="0"/>
              <a:t>").</a:t>
            </a:r>
            <a:r>
              <a:rPr lang="en-US" dirty="0" err="1"/>
              <a:t>val</a:t>
            </a:r>
            <a:r>
              <a:rPr lang="en-US" dirty="0"/>
              <a:t>("24");</a:t>
            </a:r>
          </a:p>
        </p:txBody>
      </p:sp>
    </p:spTree>
    <p:extLst>
      <p:ext uri="{BB962C8B-B14F-4D97-AF65-F5344CB8AC3E}">
        <p14:creationId xmlns:p14="http://schemas.microsoft.com/office/powerpoint/2010/main" val="4138811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55655-1030-4C24-80A1-5585D3E821D4}"/>
              </a:ext>
            </a:extLst>
          </p:cNvPr>
          <p:cNvSpPr>
            <a:spLocks noGrp="1"/>
          </p:cNvSpPr>
          <p:nvPr>
            <p:ph type="title"/>
          </p:nvPr>
        </p:nvSpPr>
        <p:spPr/>
        <p:txBody>
          <a:bodyPr/>
          <a:lstStyle/>
          <a:p>
            <a:r>
              <a:rPr lang="en-US" dirty="0"/>
              <a:t>.</a:t>
            </a:r>
            <a:r>
              <a:rPr lang="en-US" dirty="0" err="1"/>
              <a:t>toggleClass</a:t>
            </a:r>
            <a:r>
              <a:rPr lang="en-US" dirty="0"/>
              <a:t>()</a:t>
            </a:r>
          </a:p>
        </p:txBody>
      </p:sp>
      <p:sp>
        <p:nvSpPr>
          <p:cNvPr id="3" name="Content Placeholder 2">
            <a:extLst>
              <a:ext uri="{FF2B5EF4-FFF2-40B4-BE49-F238E27FC236}">
                <a16:creationId xmlns:a16="http://schemas.microsoft.com/office/drawing/2014/main" id="{AAFA1B96-19AD-4994-9655-3EBCF0772D62}"/>
              </a:ext>
            </a:extLst>
          </p:cNvPr>
          <p:cNvSpPr>
            <a:spLocks noGrp="1"/>
          </p:cNvSpPr>
          <p:nvPr>
            <p:ph idx="1"/>
          </p:nvPr>
        </p:nvSpPr>
        <p:spPr/>
        <p:txBody>
          <a:bodyPr/>
          <a:lstStyle/>
          <a:p>
            <a:r>
              <a:rPr lang="en-US" dirty="0"/>
              <a:t>In addition to manipulating text, CSS classes can be changed on the fly when a class should be applied but is not currently applied and vice-versa.</a:t>
            </a:r>
          </a:p>
          <a:p>
            <a:endParaRPr lang="en-US" dirty="0"/>
          </a:p>
          <a:p>
            <a:pPr marL="0" indent="0">
              <a:buNone/>
            </a:pPr>
            <a:r>
              <a:rPr lang="en-US" dirty="0"/>
              <a:t>$("body &gt; </a:t>
            </a:r>
            <a:r>
              <a:rPr lang="en-US" dirty="0" err="1"/>
              <a:t>div:first-of-type</a:t>
            </a:r>
            <a:r>
              <a:rPr lang="en-US" dirty="0"/>
              <a:t>").</a:t>
            </a:r>
            <a:r>
              <a:rPr lang="en-US" dirty="0" err="1"/>
              <a:t>toggleClass</a:t>
            </a:r>
            <a:r>
              <a:rPr lang="en-US" dirty="0"/>
              <a:t>("popup", true); // Equivalent to $("body &gt; </a:t>
            </a:r>
            <a:r>
              <a:rPr lang="en-US" dirty="0" err="1"/>
              <a:t>div:first-of-type</a:t>
            </a:r>
            <a:r>
              <a:rPr lang="en-US" dirty="0"/>
              <a:t>").</a:t>
            </a:r>
            <a:r>
              <a:rPr lang="en-US" dirty="0" err="1"/>
              <a:t>addClass</a:t>
            </a:r>
            <a:r>
              <a:rPr lang="en-US" dirty="0"/>
              <a:t>("popup")</a:t>
            </a:r>
          </a:p>
          <a:p>
            <a:pPr marL="0" indent="0">
              <a:buNone/>
            </a:pPr>
            <a:endParaRPr lang="en-US" dirty="0"/>
          </a:p>
          <a:p>
            <a:pPr marL="0" indent="0">
              <a:buNone/>
            </a:pPr>
            <a:r>
              <a:rPr lang="en-US" dirty="0"/>
              <a:t>$("body &gt; </a:t>
            </a:r>
            <a:r>
              <a:rPr lang="en-US" dirty="0" err="1"/>
              <a:t>div:last-of-type</a:t>
            </a:r>
            <a:r>
              <a:rPr lang="en-US" dirty="0"/>
              <a:t>").</a:t>
            </a:r>
            <a:r>
              <a:rPr lang="en-US" dirty="0" err="1"/>
              <a:t>toggleClass</a:t>
            </a:r>
            <a:r>
              <a:rPr lang="en-US" dirty="0"/>
              <a:t>("popup", false); // Equivalent to $("body &gt; </a:t>
            </a:r>
            <a:r>
              <a:rPr lang="en-US" dirty="0" err="1"/>
              <a:t>div:last-of-type</a:t>
            </a:r>
            <a:r>
              <a:rPr lang="en-US" dirty="0"/>
              <a:t>").</a:t>
            </a:r>
            <a:r>
              <a:rPr lang="en-US" dirty="0" err="1"/>
              <a:t>removeClass</a:t>
            </a:r>
            <a:r>
              <a:rPr lang="en-US" dirty="0"/>
              <a:t>("popup")</a:t>
            </a:r>
          </a:p>
        </p:txBody>
      </p:sp>
    </p:spTree>
    <p:extLst>
      <p:ext uri="{BB962C8B-B14F-4D97-AF65-F5344CB8AC3E}">
        <p14:creationId xmlns:p14="http://schemas.microsoft.com/office/powerpoint/2010/main" val="3991935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0FE97-9B35-4C9F-8F36-42BD7592CF7B}"/>
              </a:ext>
            </a:extLst>
          </p:cNvPr>
          <p:cNvSpPr>
            <a:spLocks noGrp="1"/>
          </p:cNvSpPr>
          <p:nvPr>
            <p:ph type="title"/>
          </p:nvPr>
        </p:nvSpPr>
        <p:spPr/>
        <p:txBody>
          <a:bodyPr/>
          <a:lstStyle/>
          <a:p>
            <a:r>
              <a:rPr lang="en-US" dirty="0"/>
              <a:t>.prop()</a:t>
            </a:r>
          </a:p>
        </p:txBody>
      </p:sp>
      <p:sp>
        <p:nvSpPr>
          <p:cNvPr id="3" name="Content Placeholder 2">
            <a:extLst>
              <a:ext uri="{FF2B5EF4-FFF2-40B4-BE49-F238E27FC236}">
                <a16:creationId xmlns:a16="http://schemas.microsoft.com/office/drawing/2014/main" id="{1E02399B-A046-47B7-B173-534DEF64CADD}"/>
              </a:ext>
            </a:extLst>
          </p:cNvPr>
          <p:cNvSpPr>
            <a:spLocks noGrp="1"/>
          </p:cNvSpPr>
          <p:nvPr>
            <p:ph idx="1"/>
          </p:nvPr>
        </p:nvSpPr>
        <p:spPr/>
        <p:txBody>
          <a:bodyPr/>
          <a:lstStyle/>
          <a:p>
            <a:r>
              <a:rPr lang="en-US" dirty="0"/>
              <a:t>Input controls can also be changed. This can be used to enable and disable text inputs and checkbox, radio, dropdown, and file selections. Also, the current state </a:t>
            </a:r>
            <a:r>
              <a:rPr lang="en-US"/>
              <a:t>of an </a:t>
            </a:r>
            <a:r>
              <a:rPr lang="en-US" dirty="0"/>
              <a:t>input element (mainly checkboxes, radio buttons, and buttons) can be retrieved.</a:t>
            </a:r>
          </a:p>
          <a:p>
            <a:endParaRPr lang="en-US" dirty="0"/>
          </a:p>
          <a:p>
            <a:pPr marL="0" indent="0">
              <a:buNone/>
            </a:pPr>
            <a:r>
              <a:rPr lang="en-US" dirty="0"/>
              <a:t>$("input[name=\"</a:t>
            </a:r>
            <a:r>
              <a:rPr lang="en-US" dirty="0" err="1"/>
              <a:t>uncoolcheckbox</a:t>
            </a:r>
            <a:r>
              <a:rPr lang="en-US" dirty="0"/>
              <a:t>\"]").prop("disabled", true);</a:t>
            </a:r>
          </a:p>
          <a:p>
            <a:pPr marL="0" indent="0">
              <a:buNone/>
            </a:pPr>
            <a:endParaRPr lang="en-US" dirty="0"/>
          </a:p>
          <a:p>
            <a:pPr marL="0" indent="0">
              <a:buNone/>
            </a:pPr>
            <a:r>
              <a:rPr lang="en-US" dirty="0"/>
              <a:t>$("input[name=\"</a:t>
            </a:r>
            <a:r>
              <a:rPr lang="en-US" dirty="0" err="1"/>
              <a:t>coolradiobutton</a:t>
            </a:r>
            <a:r>
              <a:rPr lang="en-US" dirty="0"/>
              <a:t>\"]").prop("checked"); // True if option is selected, false otherwise</a:t>
            </a:r>
          </a:p>
        </p:txBody>
      </p:sp>
    </p:spTree>
    <p:extLst>
      <p:ext uri="{BB962C8B-B14F-4D97-AF65-F5344CB8AC3E}">
        <p14:creationId xmlns:p14="http://schemas.microsoft.com/office/powerpoint/2010/main" val="3951379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E98B-4561-423B-B72B-6AD1F86A3C6A}"/>
              </a:ext>
            </a:extLst>
          </p:cNvPr>
          <p:cNvSpPr>
            <a:spLocks noGrp="1"/>
          </p:cNvSpPr>
          <p:nvPr>
            <p:ph type="title"/>
          </p:nvPr>
        </p:nvSpPr>
        <p:spPr/>
        <p:txBody>
          <a:bodyPr/>
          <a:lstStyle/>
          <a:p>
            <a:r>
              <a:rPr lang="en-US" dirty="0"/>
              <a:t>.animate()</a:t>
            </a:r>
          </a:p>
        </p:txBody>
      </p:sp>
      <p:sp>
        <p:nvSpPr>
          <p:cNvPr id="3" name="Content Placeholder 2">
            <a:extLst>
              <a:ext uri="{FF2B5EF4-FFF2-40B4-BE49-F238E27FC236}">
                <a16:creationId xmlns:a16="http://schemas.microsoft.com/office/drawing/2014/main" id="{5A9E061C-6F42-4912-857A-5947AC3A35C0}"/>
              </a:ext>
            </a:extLst>
          </p:cNvPr>
          <p:cNvSpPr>
            <a:spLocks noGrp="1"/>
          </p:cNvSpPr>
          <p:nvPr>
            <p:ph idx="1"/>
          </p:nvPr>
        </p:nvSpPr>
        <p:spPr/>
        <p:txBody>
          <a:bodyPr>
            <a:normAutofit fontScale="92500" lnSpcReduction="10000"/>
          </a:bodyPr>
          <a:lstStyle/>
          <a:p>
            <a:r>
              <a:rPr lang="en-US" dirty="0"/>
              <a:t>Conducts a simple animation of a selector. Plugins are available to do fancier animations. </a:t>
            </a:r>
            <a:r>
              <a:rPr lang="en-US" dirty="0">
                <a:hlinkClick r:id="rId2"/>
              </a:rPr>
              <a:t>https://jqueryui.com/</a:t>
            </a:r>
            <a:endParaRPr lang="en-US" dirty="0"/>
          </a:p>
          <a:p>
            <a:pPr marL="0" indent="0">
              <a:buNone/>
            </a:pPr>
            <a:endParaRPr lang="en-US" dirty="0"/>
          </a:p>
          <a:p>
            <a:pPr marL="0" indent="0">
              <a:buNone/>
            </a:pPr>
            <a:r>
              <a:rPr lang="en-US" dirty="0"/>
              <a:t>$("#</a:t>
            </a:r>
            <a:r>
              <a:rPr lang="en-US" dirty="0" err="1"/>
              <a:t>movemeslowly</a:t>
            </a:r>
            <a:r>
              <a:rPr lang="en-US" dirty="0"/>
              <a:t>").animate({ left: "+=25" }, 10000, function () {</a:t>
            </a:r>
          </a:p>
          <a:p>
            <a:pPr marL="0" indent="0">
              <a:buNone/>
            </a:pPr>
            <a:r>
              <a:rPr lang="en-US" dirty="0"/>
              <a:t>  alert("I learned how to crawl today!");</a:t>
            </a:r>
          </a:p>
          <a:p>
            <a:pPr marL="0" indent="0">
              <a:buNone/>
            </a:pPr>
            <a:r>
              <a:rPr lang="en-US" dirty="0"/>
              <a:t>});</a:t>
            </a:r>
          </a:p>
          <a:p>
            <a:pPr marL="0" indent="0">
              <a:buNone/>
            </a:pPr>
            <a:endParaRPr lang="en-US" dirty="0"/>
          </a:p>
          <a:p>
            <a:pPr marL="0" indent="0">
              <a:buNone/>
            </a:pPr>
            <a:r>
              <a:rPr lang="en-US" dirty="0"/>
              <a:t>$("#</a:t>
            </a:r>
            <a:r>
              <a:rPr lang="en-US" dirty="0" err="1"/>
              <a:t>hidemequickly</a:t>
            </a:r>
            <a:r>
              <a:rPr lang="en-US" dirty="0"/>
              <a:t>").animate({ opacity: 0 }, "fast", function () {</a:t>
            </a:r>
          </a:p>
          <a:p>
            <a:pPr marL="0" indent="0">
              <a:buNone/>
            </a:pPr>
            <a:r>
              <a:rPr lang="en-US" dirty="0"/>
              <a:t>  alert("I’m hidden in the shadows.");</a:t>
            </a:r>
          </a:p>
          <a:p>
            <a:pPr marL="0" indent="0">
              <a:buNone/>
            </a:pPr>
            <a:r>
              <a:rPr lang="en-US" dirty="0"/>
              <a:t>});</a:t>
            </a:r>
          </a:p>
        </p:txBody>
      </p:sp>
    </p:spTree>
    <p:extLst>
      <p:ext uri="{BB962C8B-B14F-4D97-AF65-F5344CB8AC3E}">
        <p14:creationId xmlns:p14="http://schemas.microsoft.com/office/powerpoint/2010/main" val="1323425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AC54C-A563-49F5-A034-7B3AB7677813}"/>
              </a:ext>
            </a:extLst>
          </p:cNvPr>
          <p:cNvSpPr>
            <a:spLocks noGrp="1"/>
          </p:cNvSpPr>
          <p:nvPr>
            <p:ph type="title"/>
          </p:nvPr>
        </p:nvSpPr>
        <p:spPr/>
        <p:txBody>
          <a:bodyPr/>
          <a:lstStyle/>
          <a:p>
            <a:r>
              <a:rPr lang="en-US" dirty="0"/>
              <a:t>.on()</a:t>
            </a:r>
          </a:p>
        </p:txBody>
      </p:sp>
      <p:sp>
        <p:nvSpPr>
          <p:cNvPr id="3" name="Content Placeholder 2">
            <a:extLst>
              <a:ext uri="{FF2B5EF4-FFF2-40B4-BE49-F238E27FC236}">
                <a16:creationId xmlns:a16="http://schemas.microsoft.com/office/drawing/2014/main" id="{32556756-25D1-474C-8688-F4E396F83429}"/>
              </a:ext>
            </a:extLst>
          </p:cNvPr>
          <p:cNvSpPr>
            <a:spLocks noGrp="1"/>
          </p:cNvSpPr>
          <p:nvPr>
            <p:ph idx="1"/>
          </p:nvPr>
        </p:nvSpPr>
        <p:spPr/>
        <p:txBody>
          <a:bodyPr/>
          <a:lstStyle/>
          <a:p>
            <a:r>
              <a:rPr lang="en-US" dirty="0"/>
              <a:t>The equivalent of .</a:t>
            </a:r>
            <a:r>
              <a:rPr lang="en-US" dirty="0" err="1"/>
              <a:t>addEventListener</a:t>
            </a:r>
            <a:r>
              <a:rPr lang="en-US" dirty="0"/>
              <a:t>.</a:t>
            </a:r>
          </a:p>
          <a:p>
            <a:pPr marL="0" indent="0">
              <a:buNone/>
            </a:pPr>
            <a:endParaRPr lang="en-US" dirty="0"/>
          </a:p>
          <a:p>
            <a:pPr marL="0" indent="0">
              <a:buNone/>
            </a:pPr>
            <a:r>
              <a:rPr lang="en-US" dirty="0"/>
              <a:t>$("#submit").on("click", function () {</a:t>
            </a:r>
          </a:p>
          <a:p>
            <a:pPr marL="0" indent="0">
              <a:buNone/>
            </a:pPr>
            <a:r>
              <a:rPr lang="en-US" dirty="0"/>
              <a:t>  $("form").append("&lt;div&gt;Submitting your form.&lt;/div&gt;");</a:t>
            </a:r>
          </a:p>
          <a:p>
            <a:pPr marL="0" indent="0">
              <a:buNone/>
            </a:pPr>
            <a:r>
              <a:rPr lang="en-US" dirty="0"/>
              <a:t>});</a:t>
            </a:r>
          </a:p>
        </p:txBody>
      </p:sp>
    </p:spTree>
    <p:extLst>
      <p:ext uri="{BB962C8B-B14F-4D97-AF65-F5344CB8AC3E}">
        <p14:creationId xmlns:p14="http://schemas.microsoft.com/office/powerpoint/2010/main" val="3597822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1183E-E896-4F2F-8CDC-40F0A41CB63D}"/>
              </a:ext>
            </a:extLst>
          </p:cNvPr>
          <p:cNvSpPr>
            <a:spLocks noGrp="1"/>
          </p:cNvSpPr>
          <p:nvPr>
            <p:ph type="title"/>
          </p:nvPr>
        </p:nvSpPr>
        <p:spPr/>
        <p:txBody>
          <a:bodyPr/>
          <a:lstStyle/>
          <a:p>
            <a:r>
              <a:rPr lang="en-US" dirty="0"/>
              <a:t>.on()</a:t>
            </a:r>
          </a:p>
        </p:txBody>
      </p:sp>
      <p:sp>
        <p:nvSpPr>
          <p:cNvPr id="3" name="Content Placeholder 2">
            <a:extLst>
              <a:ext uri="{FF2B5EF4-FFF2-40B4-BE49-F238E27FC236}">
                <a16:creationId xmlns:a16="http://schemas.microsoft.com/office/drawing/2014/main" id="{634CAB67-FA94-4FE5-85B7-75D7F8E59E08}"/>
              </a:ext>
            </a:extLst>
          </p:cNvPr>
          <p:cNvSpPr>
            <a:spLocks noGrp="1"/>
          </p:cNvSpPr>
          <p:nvPr>
            <p:ph idx="1"/>
          </p:nvPr>
        </p:nvSpPr>
        <p:spPr>
          <a:xfrm>
            <a:off x="838200" y="1825625"/>
            <a:ext cx="10515600" cy="4814872"/>
          </a:xfrm>
        </p:spPr>
        <p:txBody>
          <a:bodyPr>
            <a:normAutofit fontScale="85000" lnSpcReduction="20000"/>
          </a:bodyPr>
          <a:lstStyle/>
          <a:p>
            <a:r>
              <a:rPr lang="en-US" dirty="0"/>
              <a:t>jQuery supports a multitude of events. jQuery also provides support for using multiple events on the same function and chaining of events for the same selector.</a:t>
            </a:r>
          </a:p>
          <a:p>
            <a:pPr marL="0" indent="0">
              <a:buNone/>
            </a:pPr>
            <a:endParaRPr lang="en-US" dirty="0"/>
          </a:p>
          <a:p>
            <a:pPr marL="0" indent="0">
              <a:buNone/>
            </a:pPr>
            <a:r>
              <a:rPr lang="en-US" dirty="0"/>
              <a:t>$("input[name=\"</a:t>
            </a:r>
            <a:r>
              <a:rPr lang="en-US" dirty="0" err="1"/>
              <a:t>searchvalue</a:t>
            </a:r>
            <a:r>
              <a:rPr lang="en-US" dirty="0"/>
              <a:t>\"]").on("change </a:t>
            </a:r>
            <a:r>
              <a:rPr lang="en-US" dirty="0" err="1"/>
              <a:t>keyup</a:t>
            </a:r>
            <a:r>
              <a:rPr lang="en-US" dirty="0"/>
              <a:t> paste", function () {</a:t>
            </a:r>
          </a:p>
          <a:p>
            <a:pPr marL="0" indent="0">
              <a:buNone/>
            </a:pPr>
            <a:r>
              <a:rPr lang="en-US" dirty="0"/>
              <a:t>  alert("The new search value is " + $(this).</a:t>
            </a:r>
            <a:r>
              <a:rPr lang="en-US" dirty="0" err="1"/>
              <a:t>val</a:t>
            </a:r>
            <a:r>
              <a:rPr lang="en-US" dirty="0"/>
              <a:t>() + ".");</a:t>
            </a:r>
          </a:p>
          <a:p>
            <a:pPr marL="0" indent="0">
              <a:buNone/>
            </a:pPr>
            <a:r>
              <a:rPr lang="en-US" dirty="0"/>
              <a:t>});</a:t>
            </a:r>
          </a:p>
          <a:p>
            <a:pPr marL="0" indent="0">
              <a:buNone/>
            </a:pPr>
            <a:endParaRPr lang="en-US" dirty="0"/>
          </a:p>
          <a:p>
            <a:pPr marL="0" indent="0">
              <a:buNone/>
            </a:pPr>
            <a:r>
              <a:rPr lang="en-US" dirty="0"/>
              <a:t>$(".</a:t>
            </a:r>
            <a:r>
              <a:rPr lang="en-US" dirty="0" err="1"/>
              <a:t>iconhover</a:t>
            </a:r>
            <a:r>
              <a:rPr lang="en-US" dirty="0"/>
              <a:t>").on("mouseover", function () {</a:t>
            </a:r>
          </a:p>
          <a:p>
            <a:pPr marL="0" indent="0">
              <a:buNone/>
            </a:pPr>
            <a:r>
              <a:rPr lang="en-US" dirty="0"/>
              <a:t>  $(this).next().show();</a:t>
            </a:r>
          </a:p>
          <a:p>
            <a:pPr marL="0" indent="0">
              <a:buNone/>
            </a:pPr>
            <a:r>
              <a:rPr lang="en-US" dirty="0"/>
              <a:t>}).on("</a:t>
            </a:r>
            <a:r>
              <a:rPr lang="en-US" dirty="0" err="1"/>
              <a:t>mouseout</a:t>
            </a:r>
            <a:r>
              <a:rPr lang="en-US" dirty="0"/>
              <a:t>", function () {</a:t>
            </a:r>
          </a:p>
          <a:p>
            <a:pPr marL="0" indent="0">
              <a:buNone/>
            </a:pPr>
            <a:r>
              <a:rPr lang="en-US" dirty="0"/>
              <a:t>  $(this).next().hide();</a:t>
            </a:r>
          </a:p>
          <a:p>
            <a:pPr marL="0" indent="0">
              <a:buNone/>
            </a:pPr>
            <a:r>
              <a:rPr lang="en-US" dirty="0"/>
              <a:t>});</a:t>
            </a:r>
          </a:p>
        </p:txBody>
      </p:sp>
    </p:spTree>
    <p:extLst>
      <p:ext uri="{BB962C8B-B14F-4D97-AF65-F5344CB8AC3E}">
        <p14:creationId xmlns:p14="http://schemas.microsoft.com/office/powerpoint/2010/main" val="1652911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224F7-6545-4B41-A9FD-2629C490B7A4}"/>
              </a:ext>
            </a:extLst>
          </p:cNvPr>
          <p:cNvSpPr>
            <a:spLocks noGrp="1"/>
          </p:cNvSpPr>
          <p:nvPr>
            <p:ph type="title"/>
          </p:nvPr>
        </p:nvSpPr>
        <p:spPr/>
        <p:txBody>
          <a:bodyPr/>
          <a:lstStyle/>
          <a:p>
            <a:r>
              <a:rPr lang="en-US" dirty="0"/>
              <a:t>Connecting With Backend Services</a:t>
            </a:r>
          </a:p>
        </p:txBody>
      </p:sp>
      <p:sp>
        <p:nvSpPr>
          <p:cNvPr id="3" name="Content Placeholder 2">
            <a:extLst>
              <a:ext uri="{FF2B5EF4-FFF2-40B4-BE49-F238E27FC236}">
                <a16:creationId xmlns:a16="http://schemas.microsoft.com/office/drawing/2014/main" id="{A461CABA-241A-40EF-821C-29B03C5C42AD}"/>
              </a:ext>
            </a:extLst>
          </p:cNvPr>
          <p:cNvSpPr>
            <a:spLocks noGrp="1"/>
          </p:cNvSpPr>
          <p:nvPr>
            <p:ph idx="1"/>
          </p:nvPr>
        </p:nvSpPr>
        <p:spPr/>
        <p:txBody>
          <a:bodyPr/>
          <a:lstStyle/>
          <a:p>
            <a:r>
              <a:rPr lang="en-US" dirty="0"/>
              <a:t>Everything that has been shown so far only considers the client side of web programming.</a:t>
            </a:r>
          </a:p>
          <a:p>
            <a:r>
              <a:rPr lang="en-US" dirty="0"/>
              <a:t>JavaScript and jQuery provides functionality to access the server side of web programming so that database driven websites is possible.</a:t>
            </a:r>
          </a:p>
        </p:txBody>
      </p:sp>
    </p:spTree>
    <p:extLst>
      <p:ext uri="{BB962C8B-B14F-4D97-AF65-F5344CB8AC3E}">
        <p14:creationId xmlns:p14="http://schemas.microsoft.com/office/powerpoint/2010/main" val="1663229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E69A-FDF5-4D07-9CB5-57DF015C097A}"/>
              </a:ext>
            </a:extLst>
          </p:cNvPr>
          <p:cNvSpPr>
            <a:spLocks noGrp="1"/>
          </p:cNvSpPr>
          <p:nvPr>
            <p:ph type="title"/>
          </p:nvPr>
        </p:nvSpPr>
        <p:spPr/>
        <p:txBody>
          <a:bodyPr/>
          <a:lstStyle/>
          <a:p>
            <a:r>
              <a:rPr lang="en-US" dirty="0"/>
              <a:t>$.ajax() Parameters</a:t>
            </a:r>
          </a:p>
        </p:txBody>
      </p:sp>
      <p:sp>
        <p:nvSpPr>
          <p:cNvPr id="3" name="Content Placeholder 2">
            <a:extLst>
              <a:ext uri="{FF2B5EF4-FFF2-40B4-BE49-F238E27FC236}">
                <a16:creationId xmlns:a16="http://schemas.microsoft.com/office/drawing/2014/main" id="{0A279D47-B63D-4DFE-B01B-3E3B942F82AF}"/>
              </a:ext>
            </a:extLst>
          </p:cNvPr>
          <p:cNvSpPr>
            <a:spLocks noGrp="1"/>
          </p:cNvSpPr>
          <p:nvPr>
            <p:ph idx="1"/>
          </p:nvPr>
        </p:nvSpPr>
        <p:spPr/>
        <p:txBody>
          <a:bodyPr>
            <a:normAutofit fontScale="77500" lnSpcReduction="20000"/>
          </a:bodyPr>
          <a:lstStyle/>
          <a:p>
            <a:r>
              <a:rPr lang="en-US" dirty="0"/>
              <a:t>Makes an asynchronous HTTP request to the server.</a:t>
            </a:r>
          </a:p>
          <a:p>
            <a:pPr marL="0" indent="0">
              <a:buNone/>
            </a:pPr>
            <a:endParaRPr lang="en-US" dirty="0"/>
          </a:p>
          <a:p>
            <a:pPr marL="0" indent="0">
              <a:buNone/>
            </a:pPr>
            <a:r>
              <a:rPr lang="en-US" dirty="0"/>
              <a:t>$.ajax({</a:t>
            </a:r>
          </a:p>
          <a:p>
            <a:pPr marL="0" indent="0">
              <a:buNone/>
            </a:pPr>
            <a:r>
              <a:rPr lang="en-US" dirty="0"/>
              <a:t>  method: …,</a:t>
            </a:r>
          </a:p>
          <a:p>
            <a:pPr marL="0" indent="0">
              <a:buNone/>
            </a:pPr>
            <a:r>
              <a:rPr lang="en-US" dirty="0"/>
              <a:t>  url: …,</a:t>
            </a:r>
          </a:p>
          <a:p>
            <a:pPr marL="0" indent="0">
              <a:buNone/>
            </a:pPr>
            <a:r>
              <a:rPr lang="en-US" dirty="0"/>
              <a:t>  data: …,</a:t>
            </a:r>
          </a:p>
          <a:p>
            <a:pPr marL="0" indent="0">
              <a:buNone/>
            </a:pPr>
            <a:r>
              <a:rPr lang="en-US" dirty="0"/>
              <a:t>  …</a:t>
            </a:r>
          </a:p>
          <a:p>
            <a:pPr marL="0" indent="0">
              <a:buNone/>
            </a:pPr>
            <a:r>
              <a:rPr lang="en-US" dirty="0"/>
              <a:t>});</a:t>
            </a:r>
          </a:p>
          <a:p>
            <a:pPr marL="0" indent="0">
              <a:buNone/>
            </a:pPr>
            <a:endParaRPr lang="en-US" dirty="0"/>
          </a:p>
          <a:p>
            <a:r>
              <a:rPr lang="en-US" dirty="0"/>
              <a:t>The method parameter supports GET, POST, and PUT HTTP methods.</a:t>
            </a:r>
          </a:p>
          <a:p>
            <a:r>
              <a:rPr lang="en-US" dirty="0"/>
              <a:t>The </a:t>
            </a:r>
            <a:r>
              <a:rPr lang="en-US" dirty="0" err="1"/>
              <a:t>url</a:t>
            </a:r>
            <a:r>
              <a:rPr lang="en-US" dirty="0"/>
              <a:t> parameter is the URL to which the request will be sent.</a:t>
            </a:r>
          </a:p>
          <a:p>
            <a:r>
              <a:rPr lang="en-US" dirty="0"/>
              <a:t>The data parameter is the query body to be sent to the server.</a:t>
            </a:r>
          </a:p>
        </p:txBody>
      </p:sp>
    </p:spTree>
    <p:extLst>
      <p:ext uri="{BB962C8B-B14F-4D97-AF65-F5344CB8AC3E}">
        <p14:creationId xmlns:p14="http://schemas.microsoft.com/office/powerpoint/2010/main" val="3589081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F3DA1-AA03-4BCD-885D-BFAA61098F5C}"/>
              </a:ext>
            </a:extLst>
          </p:cNvPr>
          <p:cNvSpPr>
            <a:spLocks noGrp="1"/>
          </p:cNvSpPr>
          <p:nvPr>
            <p:ph type="title"/>
          </p:nvPr>
        </p:nvSpPr>
        <p:spPr/>
        <p:txBody>
          <a:bodyPr/>
          <a:lstStyle/>
          <a:p>
            <a:r>
              <a:rPr lang="en-US" dirty="0"/>
              <a:t>$.ajax() success</a:t>
            </a:r>
          </a:p>
        </p:txBody>
      </p:sp>
      <p:sp>
        <p:nvSpPr>
          <p:cNvPr id="3" name="Content Placeholder 2">
            <a:extLst>
              <a:ext uri="{FF2B5EF4-FFF2-40B4-BE49-F238E27FC236}">
                <a16:creationId xmlns:a16="http://schemas.microsoft.com/office/drawing/2014/main" id="{1DC30C4F-B034-421E-A969-726231CFCFE1}"/>
              </a:ext>
            </a:extLst>
          </p:cNvPr>
          <p:cNvSpPr>
            <a:spLocks noGrp="1"/>
          </p:cNvSpPr>
          <p:nvPr>
            <p:ph idx="1"/>
          </p:nvPr>
        </p:nvSpPr>
        <p:spPr/>
        <p:txBody>
          <a:bodyPr>
            <a:normAutofit fontScale="77500" lnSpcReduction="20000"/>
          </a:bodyPr>
          <a:lstStyle/>
          <a:p>
            <a:r>
              <a:rPr lang="en-US" dirty="0"/>
              <a:t>A callback function that executes when the server returns a successful response.</a:t>
            </a:r>
          </a:p>
          <a:p>
            <a:pPr marL="0" indent="0">
              <a:buNone/>
            </a:pPr>
            <a:endParaRPr lang="en-US" dirty="0"/>
          </a:p>
          <a:p>
            <a:pPr marL="0" indent="0">
              <a:buNone/>
            </a:pPr>
            <a:r>
              <a:rPr lang="en-US" dirty="0"/>
              <a:t>$.ajax({</a:t>
            </a:r>
          </a:p>
          <a:p>
            <a:pPr marL="0" indent="0">
              <a:buNone/>
            </a:pPr>
            <a:r>
              <a:rPr lang="en-US" dirty="0"/>
              <a:t>  …</a:t>
            </a:r>
          </a:p>
          <a:p>
            <a:pPr marL="0" indent="0">
              <a:buNone/>
            </a:pPr>
            <a:r>
              <a:rPr lang="en-US" dirty="0"/>
              <a:t>  success: function (response) {</a:t>
            </a:r>
          </a:p>
          <a:p>
            <a:pPr marL="0" indent="0">
              <a:buNone/>
            </a:pPr>
            <a:r>
              <a:rPr lang="en-US" dirty="0"/>
              <a:t>  }</a:t>
            </a:r>
          </a:p>
          <a:p>
            <a:pPr marL="0" indent="0">
              <a:buNone/>
            </a:pPr>
            <a:r>
              <a:rPr lang="en-US" dirty="0"/>
              <a:t>});</a:t>
            </a:r>
          </a:p>
          <a:p>
            <a:pPr marL="0" indent="0">
              <a:buNone/>
            </a:pPr>
            <a:endParaRPr lang="en-US" dirty="0"/>
          </a:p>
          <a:p>
            <a:r>
              <a:rPr lang="en-US" dirty="0"/>
              <a:t>Can also be used as a promise event.</a:t>
            </a:r>
          </a:p>
          <a:p>
            <a:pPr marL="0" indent="0">
              <a:buNone/>
            </a:pPr>
            <a:endParaRPr lang="en-US" dirty="0"/>
          </a:p>
          <a:p>
            <a:pPr marL="0" indent="0">
              <a:buNone/>
            </a:pPr>
            <a:r>
              <a:rPr lang="en-US" dirty="0"/>
              <a:t>$.ajax(…).done(function (response) {</a:t>
            </a:r>
          </a:p>
          <a:p>
            <a:pPr marL="0" indent="0">
              <a:buNone/>
            </a:pPr>
            <a:r>
              <a:rPr lang="en-US" dirty="0"/>
              <a:t>});</a:t>
            </a:r>
          </a:p>
        </p:txBody>
      </p:sp>
    </p:spTree>
    <p:extLst>
      <p:ext uri="{BB962C8B-B14F-4D97-AF65-F5344CB8AC3E}">
        <p14:creationId xmlns:p14="http://schemas.microsoft.com/office/powerpoint/2010/main" val="3708777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076D-2545-4D26-8A94-4647689FD069}"/>
              </a:ext>
            </a:extLst>
          </p:cNvPr>
          <p:cNvSpPr>
            <a:spLocks noGrp="1"/>
          </p:cNvSpPr>
          <p:nvPr>
            <p:ph type="title"/>
          </p:nvPr>
        </p:nvSpPr>
        <p:spPr/>
        <p:txBody>
          <a:bodyPr/>
          <a:lstStyle/>
          <a:p>
            <a:r>
              <a:rPr lang="en-US" dirty="0"/>
              <a:t>Why Dynamic?</a:t>
            </a:r>
          </a:p>
        </p:txBody>
      </p:sp>
      <p:sp>
        <p:nvSpPr>
          <p:cNvPr id="3" name="Content Placeholder 2">
            <a:extLst>
              <a:ext uri="{FF2B5EF4-FFF2-40B4-BE49-F238E27FC236}">
                <a16:creationId xmlns:a16="http://schemas.microsoft.com/office/drawing/2014/main" id="{99C52BA3-7425-4CEB-A542-A5659B5D3045}"/>
              </a:ext>
            </a:extLst>
          </p:cNvPr>
          <p:cNvSpPr>
            <a:spLocks noGrp="1"/>
          </p:cNvSpPr>
          <p:nvPr>
            <p:ph idx="1"/>
          </p:nvPr>
        </p:nvSpPr>
        <p:spPr/>
        <p:txBody>
          <a:bodyPr/>
          <a:lstStyle/>
          <a:p>
            <a:r>
              <a:rPr lang="en-US" dirty="0"/>
              <a:t>Because static is just plain.</a:t>
            </a:r>
          </a:p>
          <a:p>
            <a:r>
              <a:rPr lang="en-US" dirty="0"/>
              <a:t>JavaScript is a lightweight and interpreted web programming language and not to be confused with Java.</a:t>
            </a:r>
          </a:p>
          <a:p>
            <a:r>
              <a:rPr lang="en-US" dirty="0"/>
              <a:t>It gives the capability of changing content on a web page at any time without having to refresh the page.</a:t>
            </a:r>
          </a:p>
        </p:txBody>
      </p:sp>
    </p:spTree>
    <p:extLst>
      <p:ext uri="{BB962C8B-B14F-4D97-AF65-F5344CB8AC3E}">
        <p14:creationId xmlns:p14="http://schemas.microsoft.com/office/powerpoint/2010/main" val="749825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F3DA1-AA03-4BCD-885D-BFAA61098F5C}"/>
              </a:ext>
            </a:extLst>
          </p:cNvPr>
          <p:cNvSpPr>
            <a:spLocks noGrp="1"/>
          </p:cNvSpPr>
          <p:nvPr>
            <p:ph type="title"/>
          </p:nvPr>
        </p:nvSpPr>
        <p:spPr/>
        <p:txBody>
          <a:bodyPr/>
          <a:lstStyle/>
          <a:p>
            <a:r>
              <a:rPr lang="en-US" dirty="0"/>
              <a:t>$.ajax() error</a:t>
            </a:r>
          </a:p>
        </p:txBody>
      </p:sp>
      <p:sp>
        <p:nvSpPr>
          <p:cNvPr id="3" name="Content Placeholder 2">
            <a:extLst>
              <a:ext uri="{FF2B5EF4-FFF2-40B4-BE49-F238E27FC236}">
                <a16:creationId xmlns:a16="http://schemas.microsoft.com/office/drawing/2014/main" id="{1DC30C4F-B034-421E-A969-726231CFCFE1}"/>
              </a:ext>
            </a:extLst>
          </p:cNvPr>
          <p:cNvSpPr>
            <a:spLocks noGrp="1"/>
          </p:cNvSpPr>
          <p:nvPr>
            <p:ph idx="1"/>
          </p:nvPr>
        </p:nvSpPr>
        <p:spPr/>
        <p:txBody>
          <a:bodyPr>
            <a:normAutofit fontScale="77500" lnSpcReduction="20000"/>
          </a:bodyPr>
          <a:lstStyle/>
          <a:p>
            <a:r>
              <a:rPr lang="en-US" dirty="0"/>
              <a:t>A callback function that executes when the server returns an error response.</a:t>
            </a:r>
          </a:p>
          <a:p>
            <a:pPr marL="0" indent="0">
              <a:buNone/>
            </a:pPr>
            <a:endParaRPr lang="en-US" dirty="0"/>
          </a:p>
          <a:p>
            <a:pPr marL="0" indent="0">
              <a:buNone/>
            </a:pPr>
            <a:r>
              <a:rPr lang="en-US" dirty="0"/>
              <a:t>$.ajax({</a:t>
            </a:r>
          </a:p>
          <a:p>
            <a:pPr marL="0" indent="0">
              <a:buNone/>
            </a:pPr>
            <a:r>
              <a:rPr lang="en-US" dirty="0"/>
              <a:t>  …</a:t>
            </a:r>
          </a:p>
          <a:p>
            <a:pPr marL="0" indent="0">
              <a:buNone/>
            </a:pPr>
            <a:r>
              <a:rPr lang="en-US" dirty="0"/>
              <a:t>  error: function (response) {</a:t>
            </a:r>
          </a:p>
          <a:p>
            <a:pPr marL="0" indent="0">
              <a:buNone/>
            </a:pPr>
            <a:r>
              <a:rPr lang="en-US" dirty="0"/>
              <a:t>  }</a:t>
            </a:r>
          </a:p>
          <a:p>
            <a:pPr marL="0" indent="0">
              <a:buNone/>
            </a:pPr>
            <a:r>
              <a:rPr lang="en-US" dirty="0"/>
              <a:t>});</a:t>
            </a:r>
          </a:p>
          <a:p>
            <a:pPr marL="0" indent="0">
              <a:buNone/>
            </a:pPr>
            <a:endParaRPr lang="en-US" dirty="0"/>
          </a:p>
          <a:p>
            <a:r>
              <a:rPr lang="en-US" dirty="0"/>
              <a:t>Can also be used as a promise event.</a:t>
            </a:r>
          </a:p>
          <a:p>
            <a:pPr marL="0" indent="0">
              <a:buNone/>
            </a:pPr>
            <a:endParaRPr lang="en-US" dirty="0"/>
          </a:p>
          <a:p>
            <a:pPr marL="0" indent="0">
              <a:buNone/>
            </a:pPr>
            <a:r>
              <a:rPr lang="en-US" dirty="0"/>
              <a:t>$.ajax(…).fail(function (response) {</a:t>
            </a:r>
          </a:p>
          <a:p>
            <a:pPr marL="0" indent="0">
              <a:buNone/>
            </a:pPr>
            <a:r>
              <a:rPr lang="en-US" dirty="0"/>
              <a:t>});</a:t>
            </a:r>
          </a:p>
        </p:txBody>
      </p:sp>
    </p:spTree>
    <p:extLst>
      <p:ext uri="{BB962C8B-B14F-4D97-AF65-F5344CB8AC3E}">
        <p14:creationId xmlns:p14="http://schemas.microsoft.com/office/powerpoint/2010/main" val="2083874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F1A90-8CD5-4E48-B536-A7EBD9023873}"/>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B57A6732-EDC4-41B4-BEA6-9EBF376BEB32}"/>
              </a:ext>
            </a:extLst>
          </p:cNvPr>
          <p:cNvSpPr>
            <a:spLocks noGrp="1"/>
          </p:cNvSpPr>
          <p:nvPr>
            <p:ph idx="1"/>
          </p:nvPr>
        </p:nvSpPr>
        <p:spPr/>
        <p:txBody>
          <a:bodyPr/>
          <a:lstStyle/>
          <a:p>
            <a:r>
              <a:rPr lang="en-US" dirty="0"/>
              <a:t>There are many other methods jQuery provides to enhance the programming experience associated with dynamic content on web pages. </a:t>
            </a:r>
            <a:r>
              <a:rPr lang="en-US" dirty="0">
                <a:hlinkClick r:id="rId2"/>
              </a:rPr>
              <a:t>https://api.jquery.com/</a:t>
            </a:r>
            <a:endParaRPr lang="en-US" dirty="0"/>
          </a:p>
          <a:p>
            <a:r>
              <a:rPr lang="en-US" dirty="0"/>
              <a:t>Other pertinent uses in websites with jQuery include .find(), .</a:t>
            </a:r>
            <a:r>
              <a:rPr lang="en-US" dirty="0" err="1"/>
              <a:t>css</a:t>
            </a:r>
            <a:r>
              <a:rPr lang="en-US"/>
              <a:t>(), .each(), and .data().</a:t>
            </a:r>
            <a:endParaRPr lang="en-US" dirty="0"/>
          </a:p>
        </p:txBody>
      </p:sp>
    </p:spTree>
    <p:extLst>
      <p:ext uri="{BB962C8B-B14F-4D97-AF65-F5344CB8AC3E}">
        <p14:creationId xmlns:p14="http://schemas.microsoft.com/office/powerpoint/2010/main" val="983540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3907-FAEE-447B-B181-52B0515C5C43}"/>
              </a:ext>
            </a:extLst>
          </p:cNvPr>
          <p:cNvSpPr>
            <a:spLocks noGrp="1"/>
          </p:cNvSpPr>
          <p:nvPr>
            <p:ph type="title"/>
          </p:nvPr>
        </p:nvSpPr>
        <p:spPr/>
        <p:txBody>
          <a:bodyPr/>
          <a:lstStyle/>
          <a:p>
            <a:r>
              <a:rPr lang="en-US" dirty="0"/>
              <a:t>Content That Can Be Changed</a:t>
            </a:r>
          </a:p>
        </p:txBody>
      </p:sp>
      <p:sp>
        <p:nvSpPr>
          <p:cNvPr id="3" name="Content Placeholder 2">
            <a:extLst>
              <a:ext uri="{FF2B5EF4-FFF2-40B4-BE49-F238E27FC236}">
                <a16:creationId xmlns:a16="http://schemas.microsoft.com/office/drawing/2014/main" id="{C189D315-793C-49B3-8956-9748699BFC5D}"/>
              </a:ext>
            </a:extLst>
          </p:cNvPr>
          <p:cNvSpPr>
            <a:spLocks noGrp="1"/>
          </p:cNvSpPr>
          <p:nvPr>
            <p:ph idx="1"/>
          </p:nvPr>
        </p:nvSpPr>
        <p:spPr/>
        <p:txBody>
          <a:bodyPr/>
          <a:lstStyle/>
          <a:p>
            <a:r>
              <a:rPr lang="en-US" dirty="0"/>
              <a:t>Text, images, input fields are some of the elements on a web page that can be changed dynamically. Literally anything on the web page, even if it is not visibly shown, can be changed if the element exists in the DOM (Document Object Model) tree.</a:t>
            </a:r>
          </a:p>
          <a:p>
            <a:r>
              <a:rPr lang="en-US" dirty="0"/>
              <a:t>The web page (window or document), keyboard, and mouse can also be used to trigger changes, called events.</a:t>
            </a:r>
          </a:p>
        </p:txBody>
      </p:sp>
    </p:spTree>
    <p:extLst>
      <p:ext uri="{BB962C8B-B14F-4D97-AF65-F5344CB8AC3E}">
        <p14:creationId xmlns:p14="http://schemas.microsoft.com/office/powerpoint/2010/main" val="4172759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9098B-5781-405C-8117-E3B1F3D0D31F}"/>
              </a:ext>
            </a:extLst>
          </p:cNvPr>
          <p:cNvSpPr>
            <a:spLocks noGrp="1"/>
          </p:cNvSpPr>
          <p:nvPr>
            <p:ph type="title"/>
          </p:nvPr>
        </p:nvSpPr>
        <p:spPr/>
        <p:txBody>
          <a:bodyPr/>
          <a:lstStyle/>
          <a:p>
            <a:r>
              <a:rPr lang="en-US" dirty="0"/>
              <a:t>.</a:t>
            </a:r>
            <a:r>
              <a:rPr lang="en-US" dirty="0" err="1"/>
              <a:t>innerHTML</a:t>
            </a:r>
            <a:endParaRPr lang="en-US" dirty="0"/>
          </a:p>
        </p:txBody>
      </p:sp>
      <p:sp>
        <p:nvSpPr>
          <p:cNvPr id="6" name="Content Placeholder 5">
            <a:extLst>
              <a:ext uri="{FF2B5EF4-FFF2-40B4-BE49-F238E27FC236}">
                <a16:creationId xmlns:a16="http://schemas.microsoft.com/office/drawing/2014/main" id="{9681B8B1-867F-40BB-B14F-5C5FAFB2A53A}"/>
              </a:ext>
            </a:extLst>
          </p:cNvPr>
          <p:cNvSpPr>
            <a:spLocks noGrp="1"/>
          </p:cNvSpPr>
          <p:nvPr>
            <p:ph idx="1"/>
          </p:nvPr>
        </p:nvSpPr>
        <p:spPr/>
        <p:txBody>
          <a:bodyPr/>
          <a:lstStyle/>
          <a:p>
            <a:r>
              <a:rPr lang="en-US" dirty="0"/>
              <a:t>Changes the text content of elements to something else.</a:t>
            </a:r>
          </a:p>
          <a:p>
            <a:endParaRPr lang="en-US" dirty="0"/>
          </a:p>
          <a:p>
            <a:pPr marL="0" indent="0">
              <a:buNone/>
            </a:pPr>
            <a:r>
              <a:rPr lang="en-US" dirty="0" err="1"/>
              <a:t>document.getElementById</a:t>
            </a:r>
            <a:r>
              <a:rPr lang="en-US" dirty="0"/>
              <a:t>("demo").</a:t>
            </a:r>
            <a:r>
              <a:rPr lang="en-US" dirty="0" err="1"/>
              <a:t>innerHTML</a:t>
            </a:r>
            <a:r>
              <a:rPr lang="en-US" dirty="0"/>
              <a:t> = "This is something new and fresh.";</a:t>
            </a:r>
          </a:p>
        </p:txBody>
      </p:sp>
    </p:spTree>
    <p:extLst>
      <p:ext uri="{BB962C8B-B14F-4D97-AF65-F5344CB8AC3E}">
        <p14:creationId xmlns:p14="http://schemas.microsoft.com/office/powerpoint/2010/main" val="118003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9098B-5781-405C-8117-E3B1F3D0D31F}"/>
              </a:ext>
            </a:extLst>
          </p:cNvPr>
          <p:cNvSpPr>
            <a:spLocks noGrp="1"/>
          </p:cNvSpPr>
          <p:nvPr>
            <p:ph type="title"/>
          </p:nvPr>
        </p:nvSpPr>
        <p:spPr/>
        <p:txBody>
          <a:bodyPr/>
          <a:lstStyle/>
          <a:p>
            <a:r>
              <a:rPr lang="en-US" dirty="0"/>
              <a:t>.</a:t>
            </a:r>
            <a:r>
              <a:rPr lang="en-US" dirty="0" err="1"/>
              <a:t>addEventListener</a:t>
            </a:r>
            <a:endParaRPr lang="en-US" dirty="0"/>
          </a:p>
        </p:txBody>
      </p:sp>
      <p:sp>
        <p:nvSpPr>
          <p:cNvPr id="6" name="Content Placeholder 5">
            <a:extLst>
              <a:ext uri="{FF2B5EF4-FFF2-40B4-BE49-F238E27FC236}">
                <a16:creationId xmlns:a16="http://schemas.microsoft.com/office/drawing/2014/main" id="{9681B8B1-867F-40BB-B14F-5C5FAFB2A53A}"/>
              </a:ext>
            </a:extLst>
          </p:cNvPr>
          <p:cNvSpPr>
            <a:spLocks noGrp="1"/>
          </p:cNvSpPr>
          <p:nvPr>
            <p:ph idx="1"/>
          </p:nvPr>
        </p:nvSpPr>
        <p:spPr/>
        <p:txBody>
          <a:bodyPr/>
          <a:lstStyle/>
          <a:p>
            <a:r>
              <a:rPr lang="en-US" dirty="0"/>
              <a:t>Attaches an event to an element and listens for user input or interaction to fire the event.</a:t>
            </a:r>
          </a:p>
          <a:p>
            <a:endParaRPr lang="en-US" dirty="0"/>
          </a:p>
          <a:p>
            <a:pPr marL="0" indent="0">
              <a:buNone/>
            </a:pPr>
            <a:r>
              <a:rPr lang="en-US" dirty="0" err="1"/>
              <a:t>document.addEventListener</a:t>
            </a:r>
            <a:r>
              <a:rPr lang="en-US" dirty="0"/>
              <a:t>("click", function() {</a:t>
            </a:r>
            <a:br>
              <a:rPr lang="en-US" dirty="0"/>
            </a:br>
            <a:r>
              <a:rPr lang="en-US" dirty="0"/>
              <a:t>  alert("I guess we both click with each other.");</a:t>
            </a:r>
            <a:br>
              <a:rPr lang="en-US" dirty="0"/>
            </a:br>
            <a:r>
              <a:rPr lang="en-US" dirty="0"/>
              <a:t>});</a:t>
            </a:r>
          </a:p>
        </p:txBody>
      </p:sp>
    </p:spTree>
    <p:extLst>
      <p:ext uri="{BB962C8B-B14F-4D97-AF65-F5344CB8AC3E}">
        <p14:creationId xmlns:p14="http://schemas.microsoft.com/office/powerpoint/2010/main" val="57829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D7175-2CB9-433D-ABC8-B149355FE238}"/>
              </a:ext>
            </a:extLst>
          </p:cNvPr>
          <p:cNvSpPr>
            <a:spLocks noGrp="1"/>
          </p:cNvSpPr>
          <p:nvPr>
            <p:ph type="title"/>
          </p:nvPr>
        </p:nvSpPr>
        <p:spPr/>
        <p:txBody>
          <a:bodyPr/>
          <a:lstStyle/>
          <a:p>
            <a:r>
              <a:rPr lang="en-US" dirty="0" err="1"/>
              <a:t>setInterval</a:t>
            </a:r>
            <a:r>
              <a:rPr lang="en-US" dirty="0"/>
              <a:t>()</a:t>
            </a:r>
          </a:p>
        </p:txBody>
      </p:sp>
      <p:sp>
        <p:nvSpPr>
          <p:cNvPr id="3" name="Content Placeholder 2">
            <a:extLst>
              <a:ext uri="{FF2B5EF4-FFF2-40B4-BE49-F238E27FC236}">
                <a16:creationId xmlns:a16="http://schemas.microsoft.com/office/drawing/2014/main" id="{1306CFCB-A563-4FE3-B76F-1DB69F4D79DC}"/>
              </a:ext>
            </a:extLst>
          </p:cNvPr>
          <p:cNvSpPr>
            <a:spLocks noGrp="1"/>
          </p:cNvSpPr>
          <p:nvPr>
            <p:ph idx="1"/>
          </p:nvPr>
        </p:nvSpPr>
        <p:spPr/>
        <p:txBody>
          <a:bodyPr/>
          <a:lstStyle/>
          <a:p>
            <a:r>
              <a:rPr lang="en-US" dirty="0"/>
              <a:t>Executes a function to be continuously called every so often.</a:t>
            </a:r>
          </a:p>
          <a:p>
            <a:pPr marL="0" indent="0">
              <a:buNone/>
            </a:pPr>
            <a:endParaRPr lang="en-US" dirty="0"/>
          </a:p>
          <a:p>
            <a:pPr marL="0" indent="0">
              <a:buNone/>
            </a:pPr>
            <a:r>
              <a:rPr lang="en-US" dirty="0" err="1"/>
              <a:t>setInterval</a:t>
            </a:r>
            <a:r>
              <a:rPr lang="en-US" dirty="0"/>
              <a:t>(function () {</a:t>
            </a:r>
          </a:p>
          <a:p>
            <a:pPr marL="0" indent="0">
              <a:buNone/>
            </a:pPr>
            <a:r>
              <a:rPr lang="en-US" dirty="0"/>
              <a:t>  alert("This is getting annoying, isn’t it?");</a:t>
            </a:r>
          </a:p>
          <a:p>
            <a:pPr marL="0" indent="0">
              <a:buNone/>
            </a:pPr>
            <a:r>
              <a:rPr lang="en-US" dirty="0"/>
              <a:t>}, 5000);</a:t>
            </a:r>
          </a:p>
        </p:txBody>
      </p:sp>
    </p:spTree>
    <p:extLst>
      <p:ext uri="{BB962C8B-B14F-4D97-AF65-F5344CB8AC3E}">
        <p14:creationId xmlns:p14="http://schemas.microsoft.com/office/powerpoint/2010/main" val="505287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2000E-A60C-4963-A40E-21C1314B3CEA}"/>
              </a:ext>
            </a:extLst>
          </p:cNvPr>
          <p:cNvSpPr>
            <a:spLocks noGrp="1"/>
          </p:cNvSpPr>
          <p:nvPr>
            <p:ph type="title"/>
          </p:nvPr>
        </p:nvSpPr>
        <p:spPr/>
        <p:txBody>
          <a:bodyPr/>
          <a:lstStyle/>
          <a:p>
            <a:r>
              <a:rPr lang="en-US" dirty="0"/>
              <a:t>jQuery</a:t>
            </a:r>
          </a:p>
        </p:txBody>
      </p:sp>
      <p:sp>
        <p:nvSpPr>
          <p:cNvPr id="3" name="Content Placeholder 2">
            <a:extLst>
              <a:ext uri="{FF2B5EF4-FFF2-40B4-BE49-F238E27FC236}">
                <a16:creationId xmlns:a16="http://schemas.microsoft.com/office/drawing/2014/main" id="{86289E9F-5E5D-45FF-83BF-7B1F1DDD3002}"/>
              </a:ext>
            </a:extLst>
          </p:cNvPr>
          <p:cNvSpPr>
            <a:spLocks noGrp="1"/>
          </p:cNvSpPr>
          <p:nvPr>
            <p:ph idx="1"/>
          </p:nvPr>
        </p:nvSpPr>
        <p:spPr/>
        <p:txBody>
          <a:bodyPr/>
          <a:lstStyle/>
          <a:p>
            <a:r>
              <a:rPr lang="en-US" dirty="0"/>
              <a:t>jQuery is a lightweight and rich library for JavaScript. It can do the same thing JavaScript can do but easier and more readable. </a:t>
            </a:r>
            <a:r>
              <a:rPr lang="en-US" dirty="0">
                <a:hlinkClick r:id="rId2"/>
              </a:rPr>
              <a:t>https://jquery.com/</a:t>
            </a:r>
            <a:endParaRPr lang="en-US" dirty="0"/>
          </a:p>
          <a:p>
            <a:r>
              <a:rPr lang="en-US" dirty="0"/>
              <a:t>A selector (same concept as a CSS selector) wrapped in a jQuery object is used to bind the element with events and other changes.</a:t>
            </a:r>
          </a:p>
          <a:p>
            <a:r>
              <a:rPr lang="en-US" dirty="0"/>
              <a:t>Capable of chaining methods together and binding multiple events to the same function.</a:t>
            </a:r>
          </a:p>
        </p:txBody>
      </p:sp>
    </p:spTree>
    <p:extLst>
      <p:ext uri="{BB962C8B-B14F-4D97-AF65-F5344CB8AC3E}">
        <p14:creationId xmlns:p14="http://schemas.microsoft.com/office/powerpoint/2010/main" val="688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E5343-6D6B-449F-844C-3AC7598F7576}"/>
              </a:ext>
            </a:extLst>
          </p:cNvPr>
          <p:cNvSpPr>
            <a:spLocks noGrp="1"/>
          </p:cNvSpPr>
          <p:nvPr>
            <p:ph type="title"/>
          </p:nvPr>
        </p:nvSpPr>
        <p:spPr/>
        <p:txBody>
          <a:bodyPr/>
          <a:lstStyle/>
          <a:p>
            <a:r>
              <a:rPr lang="en-US" dirty="0"/>
              <a:t>.text()</a:t>
            </a:r>
          </a:p>
        </p:txBody>
      </p:sp>
      <p:sp>
        <p:nvSpPr>
          <p:cNvPr id="3" name="Content Placeholder 2">
            <a:extLst>
              <a:ext uri="{FF2B5EF4-FFF2-40B4-BE49-F238E27FC236}">
                <a16:creationId xmlns:a16="http://schemas.microsoft.com/office/drawing/2014/main" id="{37337A3B-4D6A-4B09-85BC-7AD0603E1590}"/>
              </a:ext>
            </a:extLst>
          </p:cNvPr>
          <p:cNvSpPr>
            <a:spLocks noGrp="1"/>
          </p:cNvSpPr>
          <p:nvPr>
            <p:ph idx="1"/>
          </p:nvPr>
        </p:nvSpPr>
        <p:spPr/>
        <p:txBody>
          <a:bodyPr/>
          <a:lstStyle/>
          <a:p>
            <a:r>
              <a:rPr lang="en-US" dirty="0"/>
              <a:t>The equivalent of .</a:t>
            </a:r>
            <a:r>
              <a:rPr lang="en-US" dirty="0" err="1"/>
              <a:t>innerHTML</a:t>
            </a:r>
            <a:r>
              <a:rPr lang="en-US" dirty="0"/>
              <a:t>.</a:t>
            </a:r>
          </a:p>
          <a:p>
            <a:endParaRPr lang="en-US" dirty="0"/>
          </a:p>
          <a:p>
            <a:pPr marL="0" indent="0">
              <a:buNone/>
            </a:pPr>
            <a:r>
              <a:rPr lang="en-US" dirty="0"/>
              <a:t>$("#demo").text("Not as fresh but not stale either.");</a:t>
            </a:r>
          </a:p>
        </p:txBody>
      </p:sp>
    </p:spTree>
    <p:extLst>
      <p:ext uri="{BB962C8B-B14F-4D97-AF65-F5344CB8AC3E}">
        <p14:creationId xmlns:p14="http://schemas.microsoft.com/office/powerpoint/2010/main" val="2220124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8AF50-BE86-4CA2-B7F5-A030DA68730C}"/>
              </a:ext>
            </a:extLst>
          </p:cNvPr>
          <p:cNvSpPr>
            <a:spLocks noGrp="1"/>
          </p:cNvSpPr>
          <p:nvPr>
            <p:ph type="title"/>
          </p:nvPr>
        </p:nvSpPr>
        <p:spPr/>
        <p:txBody>
          <a:bodyPr/>
          <a:lstStyle/>
          <a:p>
            <a:r>
              <a:rPr lang="en-US" dirty="0"/>
              <a:t>.append()</a:t>
            </a:r>
          </a:p>
        </p:txBody>
      </p:sp>
      <p:sp>
        <p:nvSpPr>
          <p:cNvPr id="3" name="Content Placeholder 2">
            <a:extLst>
              <a:ext uri="{FF2B5EF4-FFF2-40B4-BE49-F238E27FC236}">
                <a16:creationId xmlns:a16="http://schemas.microsoft.com/office/drawing/2014/main" id="{2C550058-8C45-4D4A-949B-BFDBE5476359}"/>
              </a:ext>
            </a:extLst>
          </p:cNvPr>
          <p:cNvSpPr>
            <a:spLocks noGrp="1"/>
          </p:cNvSpPr>
          <p:nvPr>
            <p:ph idx="1"/>
          </p:nvPr>
        </p:nvSpPr>
        <p:spPr/>
        <p:txBody>
          <a:bodyPr/>
          <a:lstStyle/>
          <a:p>
            <a:r>
              <a:rPr lang="en-US" dirty="0"/>
              <a:t>Adds information to the end of an element. Even HTML code can be added.</a:t>
            </a:r>
          </a:p>
          <a:p>
            <a:pPr marL="0" indent="0">
              <a:buNone/>
            </a:pPr>
            <a:endParaRPr lang="en-US" dirty="0"/>
          </a:p>
          <a:p>
            <a:pPr marL="0" indent="0">
              <a:buNone/>
            </a:pPr>
            <a:r>
              <a:rPr lang="en-US" dirty="0"/>
              <a:t>$("body").append("&lt;a </a:t>
            </a:r>
            <a:r>
              <a:rPr lang="en-US" dirty="0" err="1"/>
              <a:t>href</a:t>
            </a:r>
            <a:r>
              <a:rPr lang="en-US" dirty="0"/>
              <a:t>=\"#\"&gt;Click me at the bottom!&lt;/a&gt;");</a:t>
            </a:r>
          </a:p>
        </p:txBody>
      </p:sp>
    </p:spTree>
    <p:extLst>
      <p:ext uri="{BB962C8B-B14F-4D97-AF65-F5344CB8AC3E}">
        <p14:creationId xmlns:p14="http://schemas.microsoft.com/office/powerpoint/2010/main" val="532280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1093</Words>
  <Application>Microsoft Office PowerPoint</Application>
  <PresentationFormat>Widescreen</PresentationFormat>
  <Paragraphs>131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Dynamic User Interface With JavaScript</vt:lpstr>
      <vt:lpstr>Why Dynamic?</vt:lpstr>
      <vt:lpstr>Content That Can Be Changed</vt:lpstr>
      <vt:lpstr>.innerHTML</vt:lpstr>
      <vt:lpstr>.addEventListener</vt:lpstr>
      <vt:lpstr>setInterval()</vt:lpstr>
      <vt:lpstr>jQuery</vt:lpstr>
      <vt:lpstr>.text()</vt:lpstr>
      <vt:lpstr>.append()</vt:lpstr>
      <vt:lpstr>.remove()</vt:lpstr>
      <vt:lpstr>.val()</vt:lpstr>
      <vt:lpstr>.toggleClass()</vt:lpstr>
      <vt:lpstr>.prop()</vt:lpstr>
      <vt:lpstr>.animate()</vt:lpstr>
      <vt:lpstr>.on()</vt:lpstr>
      <vt:lpstr>.on()</vt:lpstr>
      <vt:lpstr>Connecting With Backend Services</vt:lpstr>
      <vt:lpstr>$.ajax() Parameters</vt:lpstr>
      <vt:lpstr>$.ajax() success</vt:lpstr>
      <vt:lpstr>$.ajax() error</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User Interface With JavaScript</dc:title>
  <dc:creator>Charlie Ticer</dc:creator>
  <cp:lastModifiedBy>Charlie Ticer</cp:lastModifiedBy>
  <cp:revision>41</cp:revision>
  <dcterms:created xsi:type="dcterms:W3CDTF">2020-09-25T16:54:20Z</dcterms:created>
  <dcterms:modified xsi:type="dcterms:W3CDTF">2020-10-04T16:35:52Z</dcterms:modified>
</cp:coreProperties>
</file>