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1" r:id="rId3"/>
    <p:sldId id="287" r:id="rId4"/>
    <p:sldId id="288" r:id="rId5"/>
    <p:sldId id="300" r:id="rId6"/>
    <p:sldId id="290" r:id="rId7"/>
    <p:sldId id="301" r:id="rId8"/>
    <p:sldId id="289" r:id="rId9"/>
    <p:sldId id="291" r:id="rId10"/>
    <p:sldId id="293" r:id="rId11"/>
    <p:sldId id="292" r:id="rId12"/>
    <p:sldId id="297" r:id="rId13"/>
    <p:sldId id="281" r:id="rId14"/>
    <p:sldId id="282" r:id="rId15"/>
    <p:sldId id="283" r:id="rId16"/>
    <p:sldId id="275" r:id="rId17"/>
    <p:sldId id="294" r:id="rId18"/>
    <p:sldId id="295" r:id="rId19"/>
    <p:sldId id="296" r:id="rId20"/>
    <p:sldId id="298" r:id="rId21"/>
    <p:sldId id="299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7"/>
            <p14:sldId id="288"/>
            <p14:sldId id="300"/>
            <p14:sldId id="290"/>
            <p14:sldId id="301"/>
            <p14:sldId id="289"/>
            <p14:sldId id="291"/>
            <p14:sldId id="293"/>
            <p14:sldId id="292"/>
            <p14:sldId id="297"/>
            <p14:sldId id="281"/>
            <p14:sldId id="282"/>
            <p14:sldId id="283"/>
          </p14:sldIdLst>
        </p14:section>
        <p14:section name="Conclusion and Summary" id="{790CEF5B-569A-4C2F-BED5-750B08C0E5AD}">
          <p14:sldIdLst>
            <p14:sldId id="275"/>
            <p14:sldId id="294"/>
            <p14:sldId id="295"/>
            <p14:sldId id="296"/>
            <p14:sldId id="298"/>
            <p14:sldId id="299"/>
            <p14:sldId id="276"/>
            <p14:sldId id="277"/>
          </p14:sldIdLst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99" d="100"/>
          <a:sy n="99" d="100"/>
        </p:scale>
        <p:origin x="-20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WSDL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SOAP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Simple Object Access  Protocol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UDDI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Universal Description, Discovery and Integration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Services Description Language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1187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2009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373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 custScaleX="22529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FADCF8C-E329-4D86-8664-3BA52E786128}" type="presOf" srcId="{F6FEADD9-F67D-41F5-BA4C-3C84956E7F46}" destId="{AAE7A1E6-6847-453D-B55B-8A82BF138C1D}" srcOrd="0" destOrd="0" presId="urn:microsoft.com/office/officeart/2005/8/layout/vList5"/>
    <dgm:cxn modelId="{58FB0240-9FDB-4941-9F8B-3FEF650F96B3}" type="presOf" srcId="{D1776C8F-2B10-4075-8DF7-7F65AB725ED5}" destId="{F5034101-5B7D-4FE7-B47A-5A48CF39606B}" srcOrd="0" destOrd="0" presId="urn:microsoft.com/office/officeart/2005/8/layout/vList5"/>
    <dgm:cxn modelId="{CA7D14D8-50A1-4F4E-AB89-1859D96B91F2}" type="presOf" srcId="{1E4D3931-0DBD-4211-A24A-6AF364284B1E}" destId="{D54B1729-BC98-42C1-9C6C-D65DCBA4358F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E2CA0FFE-A599-48A9-86DF-D616840F2A1A}" type="presOf" srcId="{74EE5CD8-078F-4590-BF9C-A341A294A016}" destId="{7E429971-BC57-430F-BB25-C0574E5E39E3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7B0BC4CF-8297-4359-BF0D-29DF69B39C0C}" type="presOf" srcId="{6BE4E373-0656-4EDC-821E-BE09C952B1F6}" destId="{C7C3E6FD-D83F-4BDA-907E-B5EE041DA931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CB14181F-9BFA-44A8-BB5C-498B59A745D0}" type="presOf" srcId="{AA046201-5C4D-445E-BF0B-5C6D2B0A1945}" destId="{C04276DC-EE64-470A-B8BC-09067B8045FA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2F14295F-2062-462F-ACB6-2758CD379FAC}" type="presOf" srcId="{C59269D0-92A5-481C-BA64-727AFB0DD545}" destId="{B37A5355-225B-4C6F-AED7-6C620F99EECC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6AD22127-7C41-4D00-9533-58C040C42506}" type="presParOf" srcId="{AAE7A1E6-6847-453D-B55B-8A82BF138C1D}" destId="{C4407577-18A2-46E0-8805-2838042EB67A}" srcOrd="0" destOrd="0" presId="urn:microsoft.com/office/officeart/2005/8/layout/vList5"/>
    <dgm:cxn modelId="{B1C038F3-8312-4458-995B-13D74209B741}" type="presParOf" srcId="{C4407577-18A2-46E0-8805-2838042EB67A}" destId="{7E429971-BC57-430F-BB25-C0574E5E39E3}" srcOrd="0" destOrd="0" presId="urn:microsoft.com/office/officeart/2005/8/layout/vList5"/>
    <dgm:cxn modelId="{D93444A2-8A1E-45FF-8146-698C1D17B48F}" type="presParOf" srcId="{C4407577-18A2-46E0-8805-2838042EB67A}" destId="{D54B1729-BC98-42C1-9C6C-D65DCBA4358F}" srcOrd="1" destOrd="0" presId="urn:microsoft.com/office/officeart/2005/8/layout/vList5"/>
    <dgm:cxn modelId="{98107693-6B9C-40C5-A505-EEDF5769B152}" type="presParOf" srcId="{AAE7A1E6-6847-453D-B55B-8A82BF138C1D}" destId="{AB8574CC-D4F2-4555-AEE3-F4EE58B11D03}" srcOrd="1" destOrd="0" presId="urn:microsoft.com/office/officeart/2005/8/layout/vList5"/>
    <dgm:cxn modelId="{CA783B71-2636-4F97-86E0-90EB61CCC590}" type="presParOf" srcId="{AAE7A1E6-6847-453D-B55B-8A82BF138C1D}" destId="{85B8F607-FDD8-476A-ADBE-E1250824F294}" srcOrd="2" destOrd="0" presId="urn:microsoft.com/office/officeart/2005/8/layout/vList5"/>
    <dgm:cxn modelId="{2017AEA5-BC42-473B-919A-30C40C3D1C8F}" type="presParOf" srcId="{85B8F607-FDD8-476A-ADBE-E1250824F294}" destId="{C04276DC-EE64-470A-B8BC-09067B8045FA}" srcOrd="0" destOrd="0" presId="urn:microsoft.com/office/officeart/2005/8/layout/vList5"/>
    <dgm:cxn modelId="{7B89CAC1-D471-4DC7-A06F-E1584C66A11F}" type="presParOf" srcId="{85B8F607-FDD8-476A-ADBE-E1250824F294}" destId="{B37A5355-225B-4C6F-AED7-6C620F99EECC}" srcOrd="1" destOrd="0" presId="urn:microsoft.com/office/officeart/2005/8/layout/vList5"/>
    <dgm:cxn modelId="{99C9F80E-9BC9-411A-8B25-246651618C83}" type="presParOf" srcId="{AAE7A1E6-6847-453D-B55B-8A82BF138C1D}" destId="{5ACAA866-A8A8-4183-97B5-CEEAB1525C60}" srcOrd="3" destOrd="0" presId="urn:microsoft.com/office/officeart/2005/8/layout/vList5"/>
    <dgm:cxn modelId="{A1F6D406-AD8F-410B-B7F3-7A1820270741}" type="presParOf" srcId="{AAE7A1E6-6847-453D-B55B-8A82BF138C1D}" destId="{477213BE-9E91-4950-8451-7F60796F47F4}" srcOrd="4" destOrd="0" presId="urn:microsoft.com/office/officeart/2005/8/layout/vList5"/>
    <dgm:cxn modelId="{399DEFEF-67AC-46B8-AA0F-122D146737A0}" type="presParOf" srcId="{477213BE-9E91-4950-8451-7F60796F47F4}" destId="{F5034101-5B7D-4FE7-B47A-5A48CF39606B}" srcOrd="0" destOrd="0" presId="urn:microsoft.com/office/officeart/2005/8/layout/vList5"/>
    <dgm:cxn modelId="{30EDC563-2F2D-41C7-8415-17F78A130A4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754924" y="-1540094"/>
          <a:ext cx="1047750" cy="43938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Services Description Language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81877" y="132953"/>
        <a:ext cx="4393844" cy="1047750"/>
      </dsp:txXfrm>
    </dsp:sp>
    <dsp:sp modelId="{7E429971-BC57-430F-BB25-C0574E5E39E3}">
      <dsp:nvSpPr>
        <dsp:cNvPr id="0" name=""/>
        <dsp:cNvSpPr/>
      </dsp:nvSpPr>
      <dsp:spPr>
        <a:xfrm>
          <a:off x="635" y="0"/>
          <a:ext cx="208124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WSDL</a:t>
          </a:r>
          <a:endParaRPr lang="en-US" sz="4400" kern="1200" dirty="0"/>
        </a:p>
      </dsp:txBody>
      <dsp:txXfrm>
        <a:off x="64569" y="63934"/>
        <a:ext cx="1953374" cy="1181819"/>
      </dsp:txXfrm>
    </dsp:sp>
    <dsp:sp modelId="{B37A5355-225B-4C6F-AED7-6C620F99EECC}">
      <dsp:nvSpPr>
        <dsp:cNvPr id="0" name=""/>
        <dsp:cNvSpPr/>
      </dsp:nvSpPr>
      <dsp:spPr>
        <a:xfrm rot="5400000">
          <a:off x="3759024" y="-161465"/>
          <a:ext cx="1047750" cy="4386930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Simple Object Access  Protocol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89434" y="1508125"/>
        <a:ext cx="4386930" cy="1047750"/>
      </dsp:txXfrm>
    </dsp:sp>
    <dsp:sp modelId="{C04276DC-EE64-470A-B8BC-09067B8045FA}">
      <dsp:nvSpPr>
        <dsp:cNvPr id="0" name=""/>
        <dsp:cNvSpPr/>
      </dsp:nvSpPr>
      <dsp:spPr>
        <a:xfrm>
          <a:off x="635" y="1377156"/>
          <a:ext cx="2088798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SOAP</a:t>
          </a:r>
          <a:endParaRPr lang="en-US" sz="4400" kern="1200" dirty="0"/>
        </a:p>
      </dsp:txBody>
      <dsp:txXfrm>
        <a:off x="64569" y="1441090"/>
        <a:ext cx="1960930" cy="1181819"/>
      </dsp:txXfrm>
    </dsp:sp>
    <dsp:sp modelId="{C7C3E6FD-D83F-4BDA-907E-B5EE041DA931}">
      <dsp:nvSpPr>
        <dsp:cNvPr id="0" name=""/>
        <dsp:cNvSpPr/>
      </dsp:nvSpPr>
      <dsp:spPr>
        <a:xfrm rot="5400000">
          <a:off x="3776211" y="1231554"/>
          <a:ext cx="1047750" cy="4351234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Universal Description, Discovery and Integration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124469" y="2883296"/>
        <a:ext cx="4351234" cy="1047750"/>
      </dsp:txXfrm>
    </dsp:sp>
    <dsp:sp modelId="{F5034101-5B7D-4FE7-B47A-5A48CF39606B}">
      <dsp:nvSpPr>
        <dsp:cNvPr id="0" name=""/>
        <dsp:cNvSpPr/>
      </dsp:nvSpPr>
      <dsp:spPr>
        <a:xfrm>
          <a:off x="635" y="2752328"/>
          <a:ext cx="2123834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UDDI</a:t>
          </a:r>
          <a:endParaRPr lang="en-US" sz="4400" kern="1200" dirty="0"/>
        </a:p>
      </dsp:txBody>
      <dsp:txXfrm>
        <a:off x="64569" y="2816262"/>
        <a:ext cx="1995966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7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2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87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Is your presentation as crisp as possible? Consider moving extra content to the appendix.</a:t>
            </a:r>
          </a:p>
          <a:p>
            <a:r>
              <a:rPr lang="en-US" dirty="0" smtClean="0"/>
              <a:t>Use appendix slides to store content that you might want to refer to during the Question slide or that may be useful for attendees to investigate deeper in the future.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hyperlink" Target="http://www.w3schools.com/webservices/tempconvert.asmx?op=FahrenheitToCelsius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hyperlink" Target="http://www.w3schools.com/webservices/tempconvert.asmx?WSDL" TargetMode="Externa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hyperlink" Target="http://msdn.microsoft.com/en-s/library/System.Web.Services.aspx" TargetMode="Externa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hyperlink" Target="http://www.w3schools.com/webservices/" TargetMode="Externa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hyperlink" Target="mailto:gomezjl@broncs.utpa.edu" TargetMode="Externa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www.xml.com/" TargetMode="Externa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Jose Gomez Zaballa</a:t>
            </a:r>
          </a:p>
          <a:p>
            <a:r>
              <a:rPr lang="en-US" sz="2400" dirty="0" smtClean="0">
                <a:latin typeface="+mn-lt"/>
              </a:rPr>
              <a:t>CSCI-6314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304800"/>
            <a:ext cx="7239000" cy="1143000"/>
          </a:xfrm>
        </p:spPr>
        <p:txBody>
          <a:bodyPr/>
          <a:lstStyle/>
          <a:p>
            <a:r>
              <a:rPr lang="en-US" dirty="0"/>
              <a:t>WSDL Document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495419"/>
              </p:ext>
            </p:extLst>
          </p:nvPr>
        </p:nvGraphicFramePr>
        <p:xfrm>
          <a:off x="2041634" y="1838434"/>
          <a:ext cx="5486400" cy="31191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66507"/>
                <a:gridCol w="3619893"/>
              </a:tblGrid>
              <a:tr h="44756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Element</a:t>
                      </a:r>
                      <a:endParaRPr lang="en-US" sz="24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&lt;types&gt;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Type Definitions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&lt;message&gt;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being communicated (</a:t>
                      </a:r>
                      <a:r>
                        <a:rPr lang="en-US" i="1" dirty="0" smtClean="0"/>
                        <a:t>parameters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portType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of Operations (</a:t>
                      </a:r>
                      <a:r>
                        <a:rPr lang="en-US" i="1" dirty="0" smtClean="0"/>
                        <a:t>Library or Class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 smtClean="0"/>
                        <a:t>&lt;binding&gt;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Protocol and Data Format</a:t>
                      </a:r>
                      <a:r>
                        <a:rPr lang="en-US" baseline="0" dirty="0" smtClean="0"/>
                        <a:t> for each 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76087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838200"/>
            <a:ext cx="5029200" cy="1828800"/>
          </a:xfrm>
        </p:spPr>
        <p:txBody>
          <a:bodyPr anchor="t" anchorCtr="1">
            <a:normAutofit fontScale="90000"/>
          </a:bodyPr>
          <a:lstStyle/>
          <a:p>
            <a:pPr algn="ctr"/>
            <a:r>
              <a:rPr lang="en-US" sz="5400" dirty="0" smtClean="0"/>
              <a:t>SOAP</a:t>
            </a:r>
            <a:br>
              <a:rPr lang="en-US" sz="5400" dirty="0" smtClean="0"/>
            </a:br>
            <a:r>
              <a:rPr lang="en-US" sz="2800" dirty="0"/>
              <a:t>Simple Object Access Protocol</a:t>
            </a:r>
            <a:r>
              <a:rPr lang="en-US" sz="3300" cap="none" dirty="0"/>
              <a:t/>
            </a:r>
            <a:br>
              <a:rPr lang="en-US" sz="3300" cap="none" dirty="0"/>
            </a:br>
            <a:endParaRPr lang="en-US" sz="3300" cap="non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2971800"/>
            <a:ext cx="7239000" cy="2743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Communication protocol between applications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Format </a:t>
            </a:r>
            <a:r>
              <a:rPr lang="en-US" sz="2800" cap="none" dirty="0"/>
              <a:t>for sending </a:t>
            </a:r>
            <a:r>
              <a:rPr lang="en-US" sz="2800" cap="none" dirty="0" smtClean="0"/>
              <a:t>messages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Platform and language independent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Based on XML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Simple </a:t>
            </a:r>
            <a:r>
              <a:rPr lang="en-US" sz="2800" cap="none" dirty="0"/>
              <a:t>and </a:t>
            </a:r>
            <a:r>
              <a:rPr lang="en-US" sz="2800" cap="none" dirty="0" smtClean="0"/>
              <a:t>extensible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/>
              <a:t>A</a:t>
            </a:r>
            <a:r>
              <a:rPr lang="en-US" sz="2800" cap="none" dirty="0" smtClean="0"/>
              <a:t>llows </a:t>
            </a:r>
            <a:r>
              <a:rPr lang="en-US" sz="2800" cap="none" dirty="0"/>
              <a:t>you to get around firewalls</a:t>
            </a:r>
          </a:p>
        </p:txBody>
      </p:sp>
    </p:spTree>
    <p:extLst>
      <p:ext uri="{BB962C8B-B14F-4D97-AF65-F5344CB8AC3E}">
        <p14:creationId xmlns:p14="http://schemas.microsoft.com/office/powerpoint/2010/main" val="36402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838200"/>
            <a:ext cx="5029200" cy="1828800"/>
          </a:xfrm>
        </p:spPr>
        <p:txBody>
          <a:bodyPr anchor="t" anchorCtr="1">
            <a:normAutofit fontScale="90000"/>
          </a:bodyPr>
          <a:lstStyle/>
          <a:p>
            <a:pPr algn="ctr"/>
            <a:r>
              <a:rPr lang="en-US" sz="5400" dirty="0" smtClean="0"/>
              <a:t>UDDI</a:t>
            </a:r>
            <a:br>
              <a:rPr lang="en-US" sz="5400" dirty="0" smtClean="0"/>
            </a:br>
            <a:r>
              <a:rPr lang="en-US" sz="2800" dirty="0"/>
              <a:t>Universal Description, Discovery and Integration</a:t>
            </a:r>
            <a:r>
              <a:rPr lang="en-US" sz="3300" cap="none" dirty="0"/>
              <a:t/>
            </a:r>
            <a:br>
              <a:rPr lang="en-US" sz="3300" cap="none" dirty="0"/>
            </a:br>
            <a:endParaRPr lang="en-US" sz="3300" cap="non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3124200"/>
            <a:ext cx="7239000" cy="2743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Directory </a:t>
            </a:r>
            <a:r>
              <a:rPr lang="en-US" sz="2800" cap="none" dirty="0"/>
              <a:t>s</a:t>
            </a:r>
            <a:r>
              <a:rPr lang="en-US" sz="2800" cap="none" dirty="0" smtClean="0"/>
              <a:t>ervice </a:t>
            </a:r>
            <a:r>
              <a:rPr lang="en-US" sz="2800" cap="none" dirty="0"/>
              <a:t>where companies can search for Web S</a:t>
            </a:r>
            <a:r>
              <a:rPr lang="en-US" sz="2800" cap="none" dirty="0" smtClean="0"/>
              <a:t>ervices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Is </a:t>
            </a:r>
            <a:r>
              <a:rPr lang="en-US" sz="2800" cap="none" dirty="0"/>
              <a:t>described in </a:t>
            </a:r>
            <a:r>
              <a:rPr lang="en-US" sz="2800" cap="none" dirty="0" smtClean="0"/>
              <a:t>WSDL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Communicates </a:t>
            </a:r>
            <a:r>
              <a:rPr lang="en-US" sz="2800" cap="none" dirty="0"/>
              <a:t>via </a:t>
            </a:r>
            <a:r>
              <a:rPr lang="en-US" sz="2800" cap="none" dirty="0" smtClean="0"/>
              <a:t>SOAP</a:t>
            </a:r>
          </a:p>
        </p:txBody>
      </p:sp>
    </p:spTree>
    <p:extLst>
      <p:ext uri="{BB962C8B-B14F-4D97-AF65-F5344CB8AC3E}">
        <p14:creationId xmlns:p14="http://schemas.microsoft.com/office/powerpoint/2010/main" val="17307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609600"/>
            <a:ext cx="4876800" cy="190500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sz="7200" dirty="0" smtClean="0"/>
              <a:t>How Web Services Work?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5105400" cy="365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3048000"/>
            <a:ext cx="3200400" cy="12923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 smtClean="0"/>
              <a:t>Creating = Publishing</a:t>
            </a:r>
          </a:p>
          <a:p>
            <a:r>
              <a:rPr lang="en-US" sz="2400" cap="none" dirty="0" smtClean="0"/>
              <a:t>Using = Consuming</a:t>
            </a:r>
            <a:endParaRPr lang="en-US" sz="2400" cap="none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381000"/>
            <a:ext cx="5029200" cy="1143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800" dirty="0" smtClean="0"/>
              <a:t>SOAP MESSAGES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74" y="1295400"/>
            <a:ext cx="5624945" cy="323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72032" y="4953000"/>
            <a:ext cx="6324600" cy="12573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/>
              <a:t>Must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the SOAP Envelope </a:t>
            </a:r>
            <a:r>
              <a:rPr lang="en-US" sz="2000" dirty="0" smtClean="0"/>
              <a:t>namespace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the SOAP Encoding namespace</a:t>
            </a:r>
            <a:endParaRPr lang="en-US" sz="2000" cap="none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78530" y="609600"/>
            <a:ext cx="5655870" cy="83820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6000" dirty="0" smtClean="0"/>
              <a:t>SOAP Message Elements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67965" y="1676400"/>
            <a:ext cx="6324600" cy="487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cap="none" dirty="0" smtClean="0"/>
              <a:t>&lt;envelope&gt;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dirty="0" smtClean="0"/>
              <a:t>Required, defines XML as SOAP message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cap="none" dirty="0"/>
              <a:t>&lt;header&gt;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dirty="0"/>
              <a:t>application-specific </a:t>
            </a:r>
            <a:r>
              <a:rPr lang="en-US" sz="2000" dirty="0" smtClean="0"/>
              <a:t>info (authentication</a:t>
            </a:r>
            <a:r>
              <a:rPr lang="en-US" sz="2000" dirty="0"/>
              <a:t>, </a:t>
            </a:r>
            <a:r>
              <a:rPr lang="en-US" sz="2000" dirty="0" smtClean="0"/>
              <a:t>payment, optional.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cap="none" dirty="0"/>
              <a:t>&lt;body&gt;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dirty="0"/>
              <a:t>SOAP message </a:t>
            </a:r>
            <a:r>
              <a:rPr lang="en-US" sz="2000" dirty="0" smtClean="0"/>
              <a:t>for </a:t>
            </a:r>
            <a:r>
              <a:rPr lang="en-US" sz="2000" dirty="0"/>
              <a:t>the ultimate </a:t>
            </a:r>
            <a:r>
              <a:rPr lang="en-US" sz="2000" dirty="0" smtClean="0"/>
              <a:t>endpoint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equired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cap="none" dirty="0"/>
              <a:t>&lt;fault&gt;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dirty="0" smtClean="0"/>
              <a:t>Indicate error messages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dirty="0" smtClean="0"/>
              <a:t>Optional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 (ASP.NET)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20611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new </a:t>
            </a:r>
            <a:r>
              <a:rPr lang="en-US" dirty="0" err="1" smtClean="0"/>
              <a:t>WebSite</a:t>
            </a:r>
            <a:r>
              <a:rPr lang="en-US" dirty="0" smtClean="0"/>
              <a:t> (empty)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New Item -&gt; “Web Service”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Modify default method “</a:t>
            </a:r>
            <a:r>
              <a:rPr lang="en-US" dirty="0" err="1" smtClean="0"/>
              <a:t>HelloWorld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1976" y="365760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ASP.NET </a:t>
            </a:r>
            <a:r>
              <a:rPr lang="en-US" sz="3600" dirty="0" smtClean="0"/>
              <a:t>automatically creates  </a:t>
            </a:r>
            <a:r>
              <a:rPr lang="en-US" sz="3600" dirty="0">
                <a:hlinkClick r:id="rId6"/>
              </a:rPr>
              <a:t>WSDL</a:t>
            </a:r>
            <a:r>
              <a:rPr lang="en-US" sz="3600" dirty="0"/>
              <a:t> and </a:t>
            </a:r>
            <a:r>
              <a:rPr lang="en-US" sz="3600" dirty="0">
                <a:hlinkClick r:id="rId7"/>
              </a:rPr>
              <a:t>SOAP</a:t>
            </a:r>
            <a:r>
              <a:rPr lang="en-US" sz="3600" dirty="0"/>
              <a:t> </a:t>
            </a:r>
            <a:r>
              <a:rPr lang="en-US" sz="3600" dirty="0" smtClean="0"/>
              <a:t>.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52400"/>
            <a:ext cx="75819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163628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4198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00939"/>
            <a:ext cx="6340979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715000" y="1905000"/>
            <a:ext cx="533400" cy="12192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2145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WSDL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5248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4198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819400" y="2438400"/>
            <a:ext cx="304800" cy="53193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56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SOAP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970335"/>
            <a:ext cx="5251709" cy="36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00200" y="1905000"/>
            <a:ext cx="1295400" cy="6418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275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Today’s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WS Concepts</a:t>
            </a:r>
            <a:endParaRPr lang="en-US" dirty="0"/>
          </a:p>
          <a:p>
            <a:r>
              <a:rPr lang="en-US" dirty="0" smtClean="0"/>
              <a:t>Example</a:t>
            </a:r>
          </a:p>
          <a:p>
            <a:r>
              <a:rPr lang="en-US" dirty="0" smtClean="0"/>
              <a:t>Assignment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5942"/>
            <a:ext cx="64008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70880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600700" cy="210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8010101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0796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62000" y="1371601"/>
            <a:ext cx="80772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W3schools.com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u="sng" dirty="0" smtClean="0">
                <a:solidFill>
                  <a:schemeClr val="tx2"/>
                </a:solidFill>
                <a:hlinkClick r:id="rId6"/>
              </a:rPr>
              <a:t>http</a:t>
            </a:r>
            <a:r>
              <a:rPr lang="en-US" sz="2000" u="sng" dirty="0" smtClean="0">
                <a:solidFill>
                  <a:schemeClr val="tx2"/>
                </a:solidFill>
                <a:hlinkClick r:id="rId6"/>
              </a:rPr>
              <a:t>://www.w3schools.com/webservices</a:t>
            </a:r>
            <a:r>
              <a:rPr lang="en-US" sz="2000" u="sng" dirty="0" smtClean="0">
                <a:solidFill>
                  <a:schemeClr val="tx2"/>
                </a:solidFill>
                <a:hlinkClick r:id="rId6"/>
              </a:rPr>
              <a:t>/</a:t>
            </a:r>
            <a:endParaRPr lang="en-US" sz="2000" u="sng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800" dirty="0"/>
              <a:t>MSDN</a:t>
            </a:r>
            <a:endParaRPr lang="en-US" sz="2800" dirty="0"/>
          </a:p>
          <a:p>
            <a:pPr marL="0" indent="0">
              <a:buNone/>
              <a:defRPr/>
            </a:pPr>
            <a:r>
              <a:rPr lang="en-US" sz="1800" dirty="0" smtClean="0"/>
              <a:t>	</a:t>
            </a: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msdn.microsoft.com/en-s/library/System.Web.Services.aspx</a:t>
            </a:r>
            <a:endParaRPr lang="en-US" sz="2000" dirty="0" smtClean="0"/>
          </a:p>
          <a:p>
            <a:pPr>
              <a:defRPr/>
            </a:pPr>
            <a:r>
              <a:rPr lang="en-US" sz="2800" dirty="0" smtClean="0"/>
              <a:t>Iverson, Will. </a:t>
            </a:r>
            <a:r>
              <a:rPr lang="en-US" sz="2800" dirty="0"/>
              <a:t>Real World Web Services. O'Reilly Media, Inc. </a:t>
            </a:r>
            <a:r>
              <a:rPr lang="en-US" sz="2800" dirty="0" smtClean="0"/>
              <a:t>2004.</a:t>
            </a:r>
          </a:p>
          <a:p>
            <a:pPr>
              <a:defRPr/>
            </a:pPr>
            <a:r>
              <a:rPr lang="en-US" sz="2800" dirty="0" err="1" smtClean="0"/>
              <a:t>Guruge</a:t>
            </a:r>
            <a:r>
              <a:rPr lang="en-US" sz="2800" dirty="0" smtClean="0"/>
              <a:t>, </a:t>
            </a:r>
            <a:r>
              <a:rPr lang="en-US" sz="2800" dirty="0" err="1" smtClean="0"/>
              <a:t>Anura</a:t>
            </a:r>
            <a:r>
              <a:rPr lang="en-US" sz="2800" dirty="0" smtClean="0"/>
              <a:t>. Web </a:t>
            </a:r>
            <a:r>
              <a:rPr lang="en-US" sz="2800" dirty="0"/>
              <a:t>Services: Theory and </a:t>
            </a:r>
            <a:r>
              <a:rPr lang="en-US" sz="2800" dirty="0" smtClean="0"/>
              <a:t>Practice. </a:t>
            </a:r>
            <a:r>
              <a:rPr lang="en-US" sz="2800" dirty="0"/>
              <a:t>Elsevier </a:t>
            </a:r>
            <a:r>
              <a:rPr lang="en-US" sz="2800" dirty="0" smtClean="0"/>
              <a:t>Inc. </a:t>
            </a:r>
            <a:r>
              <a:rPr lang="en-US" sz="2800" dirty="0" smtClean="0"/>
              <a:t>2004</a:t>
            </a:r>
          </a:p>
          <a:p>
            <a:pPr>
              <a:defRPr/>
            </a:pPr>
            <a:r>
              <a:rPr lang="en-US" sz="2800" dirty="0" smtClean="0"/>
              <a:t>**Manes, </a:t>
            </a:r>
            <a:r>
              <a:rPr lang="en-US" sz="2800" dirty="0"/>
              <a:t>Anne </a:t>
            </a:r>
            <a:r>
              <a:rPr lang="en-US" sz="2800" dirty="0" smtClean="0"/>
              <a:t>Thomas. </a:t>
            </a:r>
            <a:r>
              <a:rPr lang="en-US" sz="2800" dirty="0"/>
              <a:t>Web Services: A Manager's </a:t>
            </a:r>
            <a:r>
              <a:rPr lang="en-US" sz="2800" dirty="0" smtClean="0"/>
              <a:t>Guide. Addison-Wesley. 2003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419600" y="990600"/>
            <a:ext cx="4343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Assignment</a:t>
            </a:r>
          </a:p>
        </p:txBody>
      </p:sp>
      <p:sp>
        <p:nvSpPr>
          <p:cNvPr id="3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0" y="3044213"/>
            <a:ext cx="8077200" cy="20611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 a “</a:t>
            </a:r>
            <a:r>
              <a:rPr lang="en-US" dirty="0" err="1" smtClean="0"/>
              <a:t>HelloWorld</a:t>
            </a:r>
            <a:r>
              <a:rPr lang="en-US" dirty="0" smtClean="0"/>
              <a:t>” Web Service and call it from</a:t>
            </a:r>
          </a:p>
          <a:p>
            <a:pPr marL="0" indent="0">
              <a:buNone/>
            </a:pPr>
            <a:r>
              <a:rPr lang="en-US" dirty="0" smtClean="0"/>
              <a:t>your webpage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send your results to </a:t>
            </a:r>
            <a:r>
              <a:rPr lang="en-US" dirty="0" smtClean="0">
                <a:hlinkClick r:id="rId6"/>
              </a:rPr>
              <a:t>gomezjl@broncs.utpa.edu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Client / Server </a:t>
            </a:r>
          </a:p>
          <a:p>
            <a:r>
              <a:rPr lang="en-US" sz="3200" dirty="0" smtClean="0"/>
              <a:t>Web Scraping</a:t>
            </a:r>
            <a:endParaRPr lang="en-US" sz="3200" dirty="0"/>
          </a:p>
          <a:p>
            <a:r>
              <a:rPr lang="en-US" sz="3200" dirty="0" smtClean="0"/>
              <a:t>Reusability</a:t>
            </a:r>
          </a:p>
          <a:p>
            <a:r>
              <a:rPr lang="en-US" sz="3200" dirty="0" smtClean="0"/>
              <a:t>Interoperability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47910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8843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381001"/>
            <a:ext cx="6226065" cy="205740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7200" dirty="0" smtClean="0"/>
              <a:t>Service Oriented Architecture</a:t>
            </a:r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814888" cy="31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27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7848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“Web </a:t>
            </a:r>
            <a:r>
              <a:rPr lang="en-US" sz="2400" i="1" dirty="0"/>
              <a:t>services are a new breed of Web application. They are self-contained, self-describing, modular applications that can be published, located, and invoked across the Web. Web services perform functions, which can be anything from simple requests to complicated business processes...Once a Web service is deployed, other applications (and other Web services) can discover and invoke the deployed service</a:t>
            </a:r>
            <a:r>
              <a:rPr lang="en-US" sz="2400" i="1" dirty="0" smtClean="0"/>
              <a:t>.” *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“An application that </a:t>
            </a:r>
            <a:r>
              <a:rPr lang="en-US" b="1" dirty="0"/>
              <a:t>provides a Web </a:t>
            </a:r>
            <a:r>
              <a:rPr lang="en-US" b="1" dirty="0" smtClean="0"/>
              <a:t>API”**</a:t>
            </a:r>
          </a:p>
          <a:p>
            <a:pPr marL="0" indent="0" algn="r">
              <a:buNone/>
            </a:pPr>
            <a:endParaRPr lang="en-US" sz="1800" b="1" dirty="0" smtClean="0"/>
          </a:p>
          <a:p>
            <a:pPr marL="0" indent="0" algn="r">
              <a:buNone/>
            </a:pPr>
            <a:endParaRPr lang="en-US" sz="1800" b="1" dirty="0"/>
          </a:p>
          <a:p>
            <a:pPr marL="0" indent="0" algn="r">
              <a:buNone/>
            </a:pPr>
            <a:r>
              <a:rPr lang="en-US" sz="1800" b="1" dirty="0" smtClean="0"/>
              <a:t>*From  </a:t>
            </a:r>
            <a:r>
              <a:rPr lang="en-US" sz="1800" b="1" dirty="0" smtClean="0">
                <a:hlinkClick r:id="rId6"/>
              </a:rPr>
              <a:t>www.xml.com</a:t>
            </a:r>
            <a:r>
              <a:rPr lang="en-US" sz="1800" b="1" dirty="0" smtClean="0"/>
              <a:t> page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8871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7086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Are </a:t>
            </a:r>
            <a:r>
              <a:rPr lang="en-US" dirty="0"/>
              <a:t>application components</a:t>
            </a:r>
          </a:p>
          <a:p>
            <a:r>
              <a:rPr lang="en-US" dirty="0" smtClean="0"/>
              <a:t>Communicate </a:t>
            </a:r>
            <a:r>
              <a:rPr lang="en-US" dirty="0"/>
              <a:t>using open protocols</a:t>
            </a:r>
          </a:p>
          <a:p>
            <a:r>
              <a:rPr lang="en-US" dirty="0" smtClean="0"/>
              <a:t>Self-contained </a:t>
            </a:r>
            <a:r>
              <a:rPr lang="en-US" dirty="0"/>
              <a:t>and self-describing</a:t>
            </a:r>
          </a:p>
          <a:p>
            <a:r>
              <a:rPr lang="en-US" dirty="0" smtClean="0"/>
              <a:t>Can </a:t>
            </a:r>
            <a:r>
              <a:rPr lang="en-US" dirty="0"/>
              <a:t>be discovered using UDDI</a:t>
            </a:r>
          </a:p>
          <a:p>
            <a:r>
              <a:rPr lang="en-US" dirty="0" smtClean="0"/>
              <a:t>Can </a:t>
            </a:r>
            <a:r>
              <a:rPr lang="en-US" dirty="0"/>
              <a:t>be used by other applications</a:t>
            </a:r>
          </a:p>
          <a:p>
            <a:r>
              <a:rPr lang="en-US" dirty="0"/>
              <a:t>HTTP and XML is the </a:t>
            </a:r>
            <a:r>
              <a:rPr lang="en-US" dirty="0" smtClean="0"/>
              <a:t>basis</a:t>
            </a:r>
            <a:endParaRPr lang="en-US" dirty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4511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70866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Self-contained</a:t>
            </a:r>
            <a:r>
              <a:rPr lang="en-US" dirty="0"/>
              <a:t>. On the client side, no additional software is </a:t>
            </a:r>
            <a:r>
              <a:rPr lang="en-US" dirty="0" smtClean="0"/>
              <a:t>required.</a:t>
            </a:r>
          </a:p>
          <a:p>
            <a:r>
              <a:rPr lang="en-US" b="1" dirty="0"/>
              <a:t>S</a:t>
            </a:r>
            <a:r>
              <a:rPr lang="en-US" b="1" dirty="0" smtClean="0"/>
              <a:t>elf-describing</a:t>
            </a:r>
            <a:r>
              <a:rPr lang="en-US" dirty="0"/>
              <a:t>. The definition of the message format travels with the </a:t>
            </a:r>
            <a:r>
              <a:rPr lang="en-US" dirty="0" smtClean="0"/>
              <a:t>message</a:t>
            </a:r>
          </a:p>
          <a:p>
            <a:r>
              <a:rPr lang="en-US" b="1" dirty="0" smtClean="0"/>
              <a:t>Modular</a:t>
            </a:r>
            <a:r>
              <a:rPr lang="en-US" b="1" dirty="0"/>
              <a:t>. </a:t>
            </a:r>
            <a:r>
              <a:rPr lang="en-US" dirty="0"/>
              <a:t>Simple </a:t>
            </a:r>
            <a:r>
              <a:rPr lang="en-US" dirty="0" smtClean="0"/>
              <a:t>WS </a:t>
            </a:r>
            <a:r>
              <a:rPr lang="en-US" dirty="0"/>
              <a:t>can be aggregated to form more complex </a:t>
            </a:r>
            <a:r>
              <a:rPr lang="en-US" dirty="0" smtClean="0"/>
              <a:t>WS</a:t>
            </a:r>
          </a:p>
          <a:p>
            <a:r>
              <a:rPr lang="en-US" b="1" dirty="0" smtClean="0"/>
              <a:t>Platform </a:t>
            </a:r>
            <a:r>
              <a:rPr lang="en-US" b="1" dirty="0"/>
              <a:t>independent</a:t>
            </a:r>
            <a:r>
              <a:rPr lang="en-US" dirty="0"/>
              <a:t>. </a:t>
            </a:r>
            <a:r>
              <a:rPr lang="en-US" dirty="0" smtClean="0"/>
              <a:t>Based </a:t>
            </a:r>
            <a:r>
              <a:rPr lang="en-US" dirty="0"/>
              <a:t>on a concise set of open, XML-based standards designed to promote </a:t>
            </a:r>
            <a:r>
              <a:rPr lang="en-US" dirty="0" smtClean="0"/>
              <a:t>interoperability.</a:t>
            </a:r>
            <a:endParaRPr lang="en-US" dirty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9113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56581608"/>
              </p:ext>
            </p:extLst>
          </p:nvPr>
        </p:nvGraphicFramePr>
        <p:xfrm>
          <a:off x="2209800" y="1752600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48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838200"/>
            <a:ext cx="5029200" cy="1828800"/>
          </a:xfrm>
        </p:spPr>
        <p:txBody>
          <a:bodyPr anchor="t" anchorCtr="1">
            <a:normAutofit fontScale="90000"/>
          </a:bodyPr>
          <a:lstStyle/>
          <a:p>
            <a:pPr algn="ctr"/>
            <a:r>
              <a:rPr lang="en-US" sz="5400" dirty="0" smtClean="0"/>
              <a:t>WSDL</a:t>
            </a:r>
            <a:br>
              <a:rPr lang="en-US" sz="5400" dirty="0" smtClean="0"/>
            </a:br>
            <a:r>
              <a:rPr lang="en-US" sz="2900" cap="none" dirty="0" smtClean="0"/>
              <a:t>Web </a:t>
            </a:r>
            <a:r>
              <a:rPr lang="en-US" sz="2900" cap="none" dirty="0"/>
              <a:t>Services Description Language</a:t>
            </a:r>
            <a:r>
              <a:rPr lang="en-US" sz="3300" cap="none" dirty="0"/>
              <a:t/>
            </a:r>
            <a:br>
              <a:rPr lang="en-US" sz="3300" cap="none" dirty="0"/>
            </a:br>
            <a:endParaRPr lang="en-US" sz="3300" cap="non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2971800"/>
            <a:ext cx="7239000" cy="2743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Written </a:t>
            </a:r>
            <a:r>
              <a:rPr lang="en-US" sz="2800" cap="none" dirty="0"/>
              <a:t>in </a:t>
            </a:r>
            <a:r>
              <a:rPr lang="en-US" sz="2800" cap="none" dirty="0" smtClean="0"/>
              <a:t>XML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Used </a:t>
            </a:r>
            <a:r>
              <a:rPr lang="en-US" sz="2800" cap="none" dirty="0"/>
              <a:t>to describe Web </a:t>
            </a:r>
            <a:r>
              <a:rPr lang="en-US" sz="2800" cap="none" dirty="0" smtClean="0"/>
              <a:t>services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Used </a:t>
            </a:r>
            <a:r>
              <a:rPr lang="en-US" sz="2800" cap="none" dirty="0"/>
              <a:t>to locate Web </a:t>
            </a:r>
            <a:r>
              <a:rPr lang="en-US" sz="2800" cap="none" dirty="0" smtClean="0"/>
              <a:t>services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cap="none" dirty="0" smtClean="0"/>
              <a:t>Specifies: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cap="none" dirty="0" smtClean="0"/>
              <a:t>Location </a:t>
            </a:r>
            <a:r>
              <a:rPr lang="en-US" sz="2000" cap="none" dirty="0"/>
              <a:t>of the service </a:t>
            </a:r>
            <a:endParaRPr lang="en-US" sz="2000" cap="none" dirty="0" smtClean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000" cap="none" dirty="0" smtClean="0"/>
              <a:t>Operations </a:t>
            </a:r>
            <a:r>
              <a:rPr lang="en-US" sz="2000" cap="none" dirty="0"/>
              <a:t>(or methods) the service exposes</a:t>
            </a:r>
          </a:p>
        </p:txBody>
      </p:sp>
    </p:spTree>
    <p:extLst>
      <p:ext uri="{BB962C8B-B14F-4D97-AF65-F5344CB8AC3E}">
        <p14:creationId xmlns:p14="http://schemas.microsoft.com/office/powerpoint/2010/main" val="16480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968</Words>
  <Application>Microsoft Office PowerPoint</Application>
  <PresentationFormat>On-screen Show (4:3)</PresentationFormat>
  <Paragraphs>171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Training</vt:lpstr>
      <vt:lpstr>Web Services</vt:lpstr>
      <vt:lpstr>Today’s Overview</vt:lpstr>
      <vt:lpstr>Background</vt:lpstr>
      <vt:lpstr>PowerPoint Presentation</vt:lpstr>
      <vt:lpstr>Web Services</vt:lpstr>
      <vt:lpstr>Web Services</vt:lpstr>
      <vt:lpstr>Web Services</vt:lpstr>
      <vt:lpstr>Terminology</vt:lpstr>
      <vt:lpstr>WSDL Web Services Description Language </vt:lpstr>
      <vt:lpstr>WSDL Document Structure</vt:lpstr>
      <vt:lpstr>SOAP Simple Object Access Protocol </vt:lpstr>
      <vt:lpstr>UDDI Universal Description, Discovery and Integration </vt:lpstr>
      <vt:lpstr>PowerPoint Presentation</vt:lpstr>
      <vt:lpstr>PowerPoint Presentation</vt:lpstr>
      <vt:lpstr>PowerPoint Presentation</vt:lpstr>
      <vt:lpstr>Example (ASP.NET)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Questions?</vt:lpstr>
      <vt:lpstr>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2013-11-05T14:22:27Z</dcterms:created>
  <dcterms:modified xsi:type="dcterms:W3CDTF">2013-11-07T20:58:10Z</dcterms:modified>
</cp:coreProperties>
</file>