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66" r:id="rId4"/>
    <p:sldId id="264" r:id="rId5"/>
    <p:sldId id="265" r:id="rId6"/>
    <p:sldId id="260" r:id="rId7"/>
    <p:sldId id="261" r:id="rId8"/>
    <p:sldId id="274" r:id="rId9"/>
    <p:sldId id="262" r:id="rId10"/>
    <p:sldId id="276" r:id="rId11"/>
    <p:sldId id="257" r:id="rId12"/>
    <p:sldId id="258" r:id="rId13"/>
    <p:sldId id="269" r:id="rId14"/>
    <p:sldId id="259" r:id="rId15"/>
    <p:sldId id="267" r:id="rId16"/>
    <p:sldId id="268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CCC48-88E9-4173-A810-C4CF058CDF28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B6D2-0E2B-4A70-844E-BC03E63A7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BB6D2-0E2B-4A70-844E-BC03E63A7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BB6D2-0E2B-4A70-844E-BC03E63A7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87506EC-7B1D-4570-80E1-58FB537675B9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CA5F70DD-7ADF-4E50-B776-E0D2B46B3D2A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user/flashvideotutoria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Lfdo4rz2Qs" TargetMode="External"/><Relationship Id="rId2" Type="http://schemas.openxmlformats.org/officeDocument/2006/relationships/hyperlink" Target="https://creative.adobe.com/products/flash?promoid=KHT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dobe.com/cfusion/search/index.cfm?term=flash+tutorials&amp;loc=en_us&amp;siteSection=home" TargetMode="External"/><Relationship Id="rId4" Type="http://schemas.openxmlformats.org/officeDocument/2006/relationships/hyperlink" Target="http://www.youtube.com/watch?v=QEQBMzudkf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Adobe Flash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Tammy Armani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ActionScript</a:t>
            </a:r>
            <a:r>
              <a:rPr lang="en-US" dirty="0" smtClean="0"/>
              <a:t>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125112" cy="1240639"/>
          </a:xfrm>
        </p:spPr>
        <p:txBody>
          <a:bodyPr/>
          <a:lstStyle/>
          <a:p>
            <a:r>
              <a:rPr lang="en-US" dirty="0" smtClean="0"/>
              <a:t>If you want to use AS, search for tutorials on how to use </a:t>
            </a:r>
            <a:r>
              <a:rPr lang="en-US" dirty="0" err="1" smtClean="0"/>
              <a:t>CodeSnippets</a:t>
            </a:r>
            <a:r>
              <a:rPr lang="en-US" dirty="0" smtClean="0"/>
              <a:t> or </a:t>
            </a:r>
            <a:r>
              <a:rPr lang="en-US" dirty="0" err="1" smtClean="0"/>
              <a:t>ActionScript</a:t>
            </a:r>
            <a:r>
              <a:rPr lang="en-US" dirty="0" smtClean="0"/>
              <a:t> Coding</a:t>
            </a:r>
          </a:p>
          <a:p>
            <a:r>
              <a:rPr lang="en-US" dirty="0">
                <a:hlinkClick r:id="rId2"/>
              </a:rPr>
              <a:t>http://www.youtube.com/user/flashvideotutorials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37305" r="29556" b="31348"/>
          <a:stretch/>
        </p:blipFill>
        <p:spPr bwMode="auto">
          <a:xfrm>
            <a:off x="304800" y="2971800"/>
            <a:ext cx="8409399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File Permissions and Flash Security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9443" y="1807361"/>
            <a:ext cx="3029158" cy="4822039"/>
          </a:xfrm>
        </p:spPr>
        <p:txBody>
          <a:bodyPr>
            <a:normAutofit/>
          </a:bodyPr>
          <a:lstStyle/>
          <a:p>
            <a:r>
              <a:rPr lang="en-US" dirty="0" smtClean="0"/>
              <a:t>Flash does not like when local files try to communicate with the internet—prevents personal data from being transferred from the PC without consent</a:t>
            </a:r>
          </a:p>
          <a:p>
            <a:r>
              <a:rPr lang="en-US" dirty="0" smtClean="0"/>
              <a:t>Flash has stopped a potentially unsafe operation</a:t>
            </a:r>
          </a:p>
          <a:p>
            <a:r>
              <a:rPr lang="en-US" dirty="0" smtClean="0"/>
              <a:t>Right click on SWF file and choose Global Settings to open the Flash Player Settings Manager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2"/>
          <a:stretch/>
        </p:blipFill>
        <p:spPr bwMode="auto">
          <a:xfrm>
            <a:off x="4160067" y="1981200"/>
            <a:ext cx="4799091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4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125113" cy="924475"/>
          </a:xfrm>
        </p:spPr>
        <p:txBody>
          <a:bodyPr/>
          <a:lstStyle/>
          <a:p>
            <a:r>
              <a:rPr lang="en-US" dirty="0" smtClean="0"/>
              <a:t>Flash Player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2724357" cy="4343400"/>
          </a:xfrm>
        </p:spPr>
        <p:txBody>
          <a:bodyPr/>
          <a:lstStyle/>
          <a:p>
            <a:r>
              <a:rPr lang="en-US" dirty="0" smtClean="0"/>
              <a:t>Select the </a:t>
            </a:r>
            <a:r>
              <a:rPr lang="en-US" dirty="0" err="1" smtClean="0"/>
              <a:t>Avanced</a:t>
            </a:r>
            <a:r>
              <a:rPr lang="en-US" dirty="0" smtClean="0"/>
              <a:t> Tab</a:t>
            </a:r>
          </a:p>
          <a:p>
            <a:r>
              <a:rPr lang="en-US" dirty="0" smtClean="0"/>
              <a:t>Choose Trusted Location Settings</a:t>
            </a:r>
          </a:p>
          <a:p>
            <a:r>
              <a:rPr lang="en-US" dirty="0" smtClean="0"/>
              <a:t>Select Add</a:t>
            </a:r>
          </a:p>
          <a:p>
            <a:r>
              <a:rPr lang="en-US" dirty="0" smtClean="0"/>
              <a:t>Add Folder</a:t>
            </a:r>
          </a:p>
          <a:p>
            <a:r>
              <a:rPr lang="en-US" dirty="0" smtClean="0"/>
              <a:t>Browse for your folder</a:t>
            </a:r>
          </a:p>
          <a:p>
            <a:r>
              <a:rPr lang="en-US" dirty="0" smtClean="0"/>
              <a:t>Confirm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1"/>
          <a:stretch/>
        </p:blipFill>
        <p:spPr bwMode="auto">
          <a:xfrm>
            <a:off x="3886200" y="1676400"/>
            <a:ext cx="510615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65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Importing Graphics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Library</a:t>
            </a:r>
          </a:p>
          <a:p>
            <a:r>
              <a:rPr lang="en-US" sz="2400" dirty="0" smtClean="0"/>
              <a:t>Bitmaps do not scale up and down easy—best to have them sized before importing W550 H400</a:t>
            </a:r>
          </a:p>
          <a:p>
            <a:r>
              <a:rPr lang="en-US" sz="2400" dirty="0" smtClean="0"/>
              <a:t>Vector uses mathematical equations to describe curves—resizable because it just recalculates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41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manipulating beyond basic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 and Spray Brush</a:t>
            </a:r>
          </a:p>
          <a:p>
            <a:r>
              <a:rPr lang="en-US" dirty="0" smtClean="0"/>
              <a:t>Paint Bucket and Ink Bottle</a:t>
            </a:r>
          </a:p>
          <a:p>
            <a:r>
              <a:rPr lang="en-US" dirty="0" smtClean="0"/>
              <a:t>Eraser Tool</a:t>
            </a:r>
          </a:p>
          <a:p>
            <a:r>
              <a:rPr lang="en-US" dirty="0" smtClean="0"/>
              <a:t>Eyedropper for sampling color</a:t>
            </a:r>
          </a:p>
          <a:p>
            <a:r>
              <a:rPr lang="en-US" dirty="0" smtClean="0"/>
              <a:t>Color and Swatches</a:t>
            </a:r>
          </a:p>
          <a:p>
            <a:r>
              <a:rPr lang="en-US" dirty="0" smtClean="0"/>
              <a:t>Gradients and </a:t>
            </a:r>
            <a:r>
              <a:rPr lang="en-US" dirty="0" err="1" smtClean="0"/>
              <a:t>Grandient</a:t>
            </a:r>
            <a:r>
              <a:rPr lang="en-US" dirty="0" smtClean="0"/>
              <a:t> Transform Tools</a:t>
            </a:r>
          </a:p>
          <a:p>
            <a:r>
              <a:rPr lang="en-US" dirty="0" smtClean="0"/>
              <a:t>Lock Fill modifier</a:t>
            </a:r>
          </a:p>
          <a:p>
            <a:r>
              <a:rPr lang="en-US" dirty="0" smtClean="0"/>
              <a:t>Pen Tool for creating shapes</a:t>
            </a:r>
          </a:p>
          <a:p>
            <a:r>
              <a:rPr lang="en-US" dirty="0" smtClean="0"/>
              <a:t>Lasso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1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Have their own Timeline</a:t>
            </a:r>
          </a:p>
          <a:p>
            <a:r>
              <a:rPr lang="en-US" sz="2000" dirty="0" smtClean="0"/>
              <a:t>Using a blueprint of the same instance in the library will save HUGE file size</a:t>
            </a:r>
          </a:p>
          <a:p>
            <a:r>
              <a:rPr lang="en-US" sz="2000" dirty="0" smtClean="0"/>
              <a:t>Movie Clip Symbols—can be manipulated by AS</a:t>
            </a:r>
          </a:p>
          <a:p>
            <a:r>
              <a:rPr lang="en-US" sz="2000" dirty="0" smtClean="0"/>
              <a:t>Graphic Symbols—cannot be directly manipulated by AS</a:t>
            </a:r>
          </a:p>
          <a:p>
            <a:r>
              <a:rPr lang="en-US" sz="2000" dirty="0" smtClean="0"/>
              <a:t>Button Symbols—inserting buttons for mouse hits or making text HOT with invisible buttons</a:t>
            </a:r>
          </a:p>
          <a:p>
            <a:r>
              <a:rPr lang="en-US" sz="2000" dirty="0" smtClean="0"/>
              <a:t>Apply 3D—can apply only to movie clips and TLF text</a:t>
            </a:r>
          </a:p>
          <a:p>
            <a:r>
              <a:rPr lang="en-US" sz="2000" dirty="0" smtClean="0"/>
              <a:t>Color Transformation—can apply to all symbols</a:t>
            </a:r>
          </a:p>
        </p:txBody>
      </p:sp>
    </p:spTree>
    <p:extLst>
      <p:ext uri="{BB962C8B-B14F-4D97-AF65-F5344CB8AC3E}">
        <p14:creationId xmlns:p14="http://schemas.microsoft.com/office/powerpoint/2010/main" val="129356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050"/>
            <a:ext cx="7125113" cy="924475"/>
          </a:xfrm>
        </p:spPr>
        <p:txBody>
          <a:bodyPr/>
          <a:lstStyle/>
          <a:p>
            <a:r>
              <a:rPr lang="en-US" dirty="0" smtClean="0"/>
              <a:t>Motion Tweens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125112" cy="2582198"/>
          </a:xfrm>
        </p:spPr>
        <p:txBody>
          <a:bodyPr/>
          <a:lstStyle/>
          <a:p>
            <a:r>
              <a:rPr lang="en-US" dirty="0" smtClean="0"/>
              <a:t>Create animations for movie clip &amp; graphic symbols, TLF text</a:t>
            </a:r>
          </a:p>
          <a:p>
            <a:r>
              <a:rPr lang="en-US" dirty="0" smtClean="0"/>
              <a:t>Defining </a:t>
            </a:r>
            <a:r>
              <a:rPr lang="en-US" dirty="0" err="1" smtClean="0"/>
              <a:t>playhead</a:t>
            </a:r>
            <a:r>
              <a:rPr lang="en-US" dirty="0" smtClean="0"/>
              <a:t> determines the number of key frames—will determine how fast object moves</a:t>
            </a:r>
          </a:p>
          <a:p>
            <a:r>
              <a:rPr lang="en-US" dirty="0" smtClean="0"/>
              <a:t>Basic workflow—tell Flash where the tween starts, apply motion tween, tell Flash where to end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2975" y="3124199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Shape Tweens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3450" y="3962400"/>
            <a:ext cx="7125112" cy="258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Can’t use symbol or grouped objects—must use shapes</a:t>
            </a:r>
          </a:p>
          <a:p>
            <a:r>
              <a:rPr lang="en-US" dirty="0" smtClean="0"/>
              <a:t>Adjusting shapes in key frames can morph objects such as squishing ball or moving sun rays to animate</a:t>
            </a:r>
          </a:p>
          <a:p>
            <a:r>
              <a:rPr lang="en-US" dirty="0" smtClean="0"/>
              <a:t>Shape Hint tells Flash how to match up the edge of the object at the start of the tween to the edge of an object at the end of a tween—this gives a morphing effect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64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591"/>
            <a:ext cx="7125113" cy="924475"/>
          </a:xfrm>
        </p:spPr>
        <p:txBody>
          <a:bodyPr/>
          <a:lstStyle/>
          <a:p>
            <a:r>
              <a:rPr lang="en-US" dirty="0" smtClean="0"/>
              <a:t>IK (Inverse Kinematics)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089"/>
            <a:ext cx="8686800" cy="3010711"/>
          </a:xfrm>
        </p:spPr>
        <p:txBody>
          <a:bodyPr/>
          <a:lstStyle/>
          <a:p>
            <a:r>
              <a:rPr lang="en-US" sz="1600" dirty="0" smtClean="0"/>
              <a:t>Good for animating with joints—a person walking</a:t>
            </a:r>
          </a:p>
          <a:p>
            <a:r>
              <a:rPr lang="en-US" sz="1600" dirty="0" smtClean="0"/>
              <a:t>Bone tool is used for IK animation</a:t>
            </a:r>
          </a:p>
          <a:p>
            <a:r>
              <a:rPr lang="en-US" sz="1600" dirty="0" smtClean="0"/>
              <a:t>Property Inspector is used to control the armature movements</a:t>
            </a:r>
          </a:p>
          <a:p>
            <a:r>
              <a:rPr lang="en-US" sz="1600" dirty="0" smtClean="0"/>
              <a:t>Speed refers to stickiness or stiffness of a joint, low speed value will be sluggish, high—more responsive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11772" r="5372" b="11631"/>
          <a:stretch/>
        </p:blipFill>
        <p:spPr bwMode="auto">
          <a:xfrm>
            <a:off x="685800" y="2895600"/>
            <a:ext cx="7819392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1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0060"/>
            <a:ext cx="7125113" cy="924475"/>
          </a:xfrm>
        </p:spPr>
        <p:txBody>
          <a:bodyPr/>
          <a:lstStyle/>
          <a:p>
            <a:r>
              <a:rPr lang="en-US" dirty="0" smtClean="0"/>
              <a:t>TLF (Text Layout Framework)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2667000" cy="5334000"/>
          </a:xfrm>
        </p:spPr>
        <p:txBody>
          <a:bodyPr/>
          <a:lstStyle/>
          <a:p>
            <a:r>
              <a:rPr lang="en-US" dirty="0" smtClean="0"/>
              <a:t>Requires Player 10 or higher</a:t>
            </a:r>
          </a:p>
          <a:p>
            <a:r>
              <a:rPr lang="en-US" dirty="0" smtClean="0"/>
              <a:t>Uses larger file size</a:t>
            </a:r>
          </a:p>
          <a:p>
            <a:r>
              <a:rPr lang="en-US" dirty="0"/>
              <a:t>TLF text depends on a specific external </a:t>
            </a:r>
            <a:r>
              <a:rPr lang="en-US" dirty="0" err="1"/>
              <a:t>ActionScript</a:t>
            </a:r>
            <a:r>
              <a:rPr lang="en-US" dirty="0"/>
              <a:t> library to function </a:t>
            </a:r>
            <a:r>
              <a:rPr lang="en-US" dirty="0" smtClean="0"/>
              <a:t>properly—SWZ file</a:t>
            </a:r>
          </a:p>
          <a:p>
            <a:r>
              <a:rPr lang="en-US" dirty="0" smtClean="0"/>
              <a:t>Control text at the character level with advanced Typography and Formatting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3" t="9220" r="4893" b="33476"/>
          <a:stretch/>
        </p:blipFill>
        <p:spPr bwMode="auto">
          <a:xfrm>
            <a:off x="3124200" y="1981200"/>
            <a:ext cx="5749048" cy="392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1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09" y="-9525"/>
            <a:ext cx="7125113" cy="924475"/>
          </a:xfrm>
        </p:spPr>
        <p:txBody>
          <a:bodyPr/>
          <a:lstStyle/>
          <a:p>
            <a:r>
              <a:rPr lang="en-US" dirty="0" smtClean="0"/>
              <a:t>Video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flv</a:t>
            </a:r>
            <a:r>
              <a:rPr lang="en-US" dirty="0" smtClean="0"/>
              <a:t> </a:t>
            </a:r>
          </a:p>
          <a:p>
            <a:r>
              <a:rPr lang="en-US" dirty="0" smtClean="0"/>
              <a:t>.f4v(supports H.264 High Definition)</a:t>
            </a:r>
          </a:p>
          <a:p>
            <a:r>
              <a:rPr lang="en-US" dirty="0" smtClean="0"/>
              <a:t>Adobe Media Encoder for working with video's not in .</a:t>
            </a:r>
            <a:r>
              <a:rPr lang="en-US" dirty="0" err="1" smtClean="0"/>
              <a:t>flv</a:t>
            </a:r>
            <a:r>
              <a:rPr lang="en-US" dirty="0" smtClean="0"/>
              <a:t> or .f4v (comes with purchase of Flash Professional) also converts MOV, AVI, WMV to Flash video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99253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9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181600" cy="762000"/>
          </a:xfrm>
        </p:spPr>
        <p:txBody>
          <a:bodyPr/>
          <a:lstStyle/>
          <a:p>
            <a:r>
              <a:rPr lang="en-US" sz="2800" dirty="0" smtClean="0"/>
              <a:t>Choosing a Document Type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9" t="10612" r="36327" b="26667"/>
          <a:stretch/>
        </p:blipFill>
        <p:spPr bwMode="auto">
          <a:xfrm>
            <a:off x="990600" y="838200"/>
            <a:ext cx="6495016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9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125113" cy="924475"/>
          </a:xfrm>
        </p:spPr>
        <p:txBody>
          <a:bodyPr/>
          <a:lstStyle/>
          <a:p>
            <a:r>
              <a:rPr lang="en-US" sz="4000" dirty="0" smtClean="0"/>
              <a:t>Audio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Import MP3, WAV, AU, and other files</a:t>
            </a:r>
          </a:p>
          <a:p>
            <a:r>
              <a:rPr lang="en-US" sz="2400" dirty="0" smtClean="0"/>
              <a:t>Flash comes with a library of free sounds</a:t>
            </a:r>
          </a:p>
          <a:p>
            <a:r>
              <a:rPr lang="en-US" sz="2400" dirty="0" smtClean="0"/>
              <a:t>Audio editing to control volume</a:t>
            </a:r>
          </a:p>
          <a:p>
            <a:r>
              <a:rPr lang="en-US" sz="2400" dirty="0" smtClean="0"/>
              <a:t>Audio Compression Settings—to decrease file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7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25112" cy="4669639"/>
          </a:xfrm>
        </p:spPr>
        <p:txBody>
          <a:bodyPr>
            <a:normAutofit/>
          </a:bodyPr>
          <a:lstStyle/>
          <a:p>
            <a:pPr lvl="0">
              <a:buClr>
                <a:srgbClr val="FF9000"/>
              </a:buClr>
            </a:pPr>
            <a:r>
              <a:rPr lang="en-US" dirty="0" smtClean="0">
                <a:solidFill>
                  <a:prstClr val="white"/>
                </a:solidFill>
              </a:rPr>
              <a:t>Go to the following link on the Adobe site for </a:t>
            </a:r>
          </a:p>
          <a:p>
            <a:pPr lvl="0">
              <a:buClr>
                <a:srgbClr val="FF9000"/>
              </a:buClr>
            </a:pPr>
            <a:r>
              <a:rPr lang="en-US" dirty="0">
                <a:hlinkClick r:id="rId2"/>
              </a:rPr>
              <a:t>https://creative.adobe.com/products/flash?promoid=KHTVG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</a:p>
          <a:p>
            <a:pPr lvl="0">
              <a:buClr>
                <a:srgbClr val="FF9000"/>
              </a:buClr>
            </a:pPr>
            <a:r>
              <a:rPr lang="en-US" dirty="0" smtClean="0">
                <a:solidFill>
                  <a:prstClr val="white"/>
                </a:solidFill>
              </a:rPr>
              <a:t>Create anything you like in Flash—there are many tutorials out there. I used the ball and tree from YouTube.</a:t>
            </a:r>
          </a:p>
          <a:p>
            <a:pPr lvl="0">
              <a:buClr>
                <a:srgbClr val="FF9000"/>
              </a:buClr>
            </a:pPr>
            <a:r>
              <a:rPr lang="en-US" dirty="0" smtClean="0">
                <a:solidFill>
                  <a:prstClr val="white"/>
                </a:solidFill>
              </a:rPr>
              <a:t>Ball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www.youtube.com/watch?v=QLfdo4rz2Qs</a:t>
            </a:r>
            <a:endParaRPr lang="en-US" dirty="0" smtClean="0"/>
          </a:p>
          <a:p>
            <a:r>
              <a:rPr lang="en-US" dirty="0" smtClean="0"/>
              <a:t>Tree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www.youtube.com/watch?v=QEQBMzudkfY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http://www.adobe.com/cfusion/search/index.cfm?term=flash+tutorials&amp;loc=en_us&amp;siteSection=home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24475"/>
          </a:xfrm>
        </p:spPr>
        <p:txBody>
          <a:bodyPr/>
          <a:lstStyle/>
          <a:p>
            <a:pPr algn="ctr"/>
            <a:r>
              <a:rPr lang="en-US" dirty="0" smtClean="0"/>
              <a:t>Choosing a Document Type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086600" cy="59436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F9000"/>
              </a:buClr>
            </a:pPr>
            <a:r>
              <a:rPr lang="en-US" dirty="0" err="1">
                <a:solidFill>
                  <a:prstClr val="white"/>
                </a:solidFill>
              </a:rPr>
              <a:t>ActionScript</a:t>
            </a:r>
            <a:r>
              <a:rPr lang="en-US" dirty="0">
                <a:solidFill>
                  <a:prstClr val="white"/>
                </a:solidFill>
              </a:rPr>
              <a:t> 3.0 </a:t>
            </a:r>
            <a:r>
              <a:rPr lang="en-US" dirty="0" err="1">
                <a:solidFill>
                  <a:prstClr val="white"/>
                </a:solidFill>
              </a:rPr>
              <a:t>vs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2.0—do not communicate well together</a:t>
            </a:r>
          </a:p>
          <a:p>
            <a:pPr lvl="0">
              <a:buClr>
                <a:srgbClr val="FF9000"/>
              </a:buClr>
            </a:pPr>
            <a:r>
              <a:rPr lang="en-US" dirty="0" smtClean="0">
                <a:solidFill>
                  <a:prstClr val="white"/>
                </a:solidFill>
              </a:rPr>
              <a:t>Air –p</a:t>
            </a:r>
            <a:r>
              <a:rPr lang="en-US" dirty="0" smtClean="0"/>
              <a:t>ackages </a:t>
            </a:r>
            <a:r>
              <a:rPr lang="en-US" dirty="0"/>
              <a:t>up the Flash content and makes it something you install onto your </a:t>
            </a:r>
            <a:r>
              <a:rPr lang="en-US" dirty="0" smtClean="0"/>
              <a:t>desktop</a:t>
            </a: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Published product is .air file containing Flash content to be installed on the PC like any other program</a:t>
            </a:r>
          </a:p>
          <a:p>
            <a:pPr lvl="0">
              <a:buClr>
                <a:srgbClr val="FF9000"/>
              </a:buClr>
            </a:pPr>
            <a:r>
              <a:rPr lang="en-US" dirty="0" err="1" smtClean="0">
                <a:solidFill>
                  <a:prstClr val="white"/>
                </a:solidFill>
              </a:rPr>
              <a:t>FlashLite</a:t>
            </a:r>
            <a:r>
              <a:rPr lang="en-US" dirty="0" smtClean="0">
                <a:solidFill>
                  <a:prstClr val="white"/>
                </a:solidFill>
              </a:rPr>
              <a:t>—also for portable devices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F9000"/>
              </a:buClr>
            </a:pPr>
            <a:r>
              <a:rPr lang="en-US" dirty="0" err="1">
                <a:solidFill>
                  <a:prstClr val="white"/>
                </a:solidFill>
              </a:rPr>
              <a:t>ActionScript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File .as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when you want a user to interact/take user </a:t>
            </a:r>
            <a:r>
              <a:rPr lang="en-US" sz="1600" dirty="0" smtClean="0">
                <a:solidFill>
                  <a:prstClr val="white"/>
                </a:solidFill>
              </a:rPr>
              <a:t>input to make logical decisions (entering data—email, phone, etc.)</a:t>
            </a: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prstClr val="white"/>
                </a:solidFill>
              </a:rPr>
              <a:t>Button click needs AS—listens for the click, something happens</a:t>
            </a:r>
            <a:endParaRPr lang="en-US" sz="1600" dirty="0">
              <a:solidFill>
                <a:prstClr val="white"/>
              </a:solidFill>
            </a:endParaRPr>
          </a:p>
          <a:p>
            <a:pPr lvl="0">
              <a:buClr>
                <a:srgbClr val="FF9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white"/>
                </a:solidFill>
              </a:rPr>
              <a:t>Counting/Math needs</a:t>
            </a:r>
          </a:p>
          <a:p>
            <a:pPr>
              <a:buClr>
                <a:srgbClr val="FF9000"/>
              </a:buClr>
            </a:pPr>
            <a:r>
              <a:rPr lang="en-US" dirty="0">
                <a:solidFill>
                  <a:prstClr val="white"/>
                </a:solidFill>
              </a:rPr>
              <a:t>Flash JavaScript </a:t>
            </a:r>
            <a:r>
              <a:rPr lang="en-US" dirty="0" smtClean="0">
                <a:solidFill>
                  <a:prstClr val="white"/>
                </a:solidFill>
              </a:rPr>
              <a:t>File .</a:t>
            </a:r>
            <a:r>
              <a:rPr lang="en-US" dirty="0" err="1" smtClean="0">
                <a:solidFill>
                  <a:prstClr val="white"/>
                </a:solidFill>
              </a:rPr>
              <a:t>jsfl</a:t>
            </a:r>
            <a:r>
              <a:rPr lang="en-US" dirty="0" smtClean="0">
                <a:solidFill>
                  <a:prstClr val="white"/>
                </a:solidFill>
              </a:rPr>
              <a:t>-extends </a:t>
            </a:r>
            <a:r>
              <a:rPr lang="en-US" sz="1600" dirty="0">
                <a:solidFill>
                  <a:prstClr val="white"/>
                </a:solidFill>
              </a:rPr>
              <a:t>regular JavaScript to include the Flash DOM. Use it to write commands that can automate events and workflows within Flash</a:t>
            </a:r>
          </a:p>
          <a:p>
            <a:pPr lvl="0">
              <a:buClr>
                <a:srgbClr val="FF9000"/>
              </a:buClr>
            </a:pPr>
            <a:r>
              <a:rPr lang="en-US" dirty="0">
                <a:solidFill>
                  <a:prstClr val="white"/>
                </a:solidFill>
              </a:rPr>
              <a:t>Flash </a:t>
            </a:r>
            <a:r>
              <a:rPr lang="en-US" dirty="0" smtClean="0">
                <a:solidFill>
                  <a:prstClr val="white"/>
                </a:solidFill>
              </a:rPr>
              <a:t>Project—g</a:t>
            </a:r>
            <a:r>
              <a:rPr lang="en-US" dirty="0" smtClean="0"/>
              <a:t>roup </a:t>
            </a:r>
            <a:r>
              <a:rPr lang="en-US" dirty="0"/>
              <a:t>multiple related files together when creating complex applications. It kind of acts like an index to multiple files that you may have in different locations on your computer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dirty="0" err="1" smtClean="0"/>
              <a:t>ActionScript</a:t>
            </a:r>
            <a:r>
              <a:rPr lang="en-US" dirty="0" smtClean="0"/>
              <a:t> Class—robust object oriented language</a:t>
            </a:r>
          </a:p>
          <a:p>
            <a:r>
              <a:rPr lang="en-US" dirty="0" err="1" smtClean="0"/>
              <a:t>ActionScript</a:t>
            </a:r>
            <a:r>
              <a:rPr lang="en-US" dirty="0" smtClean="0"/>
              <a:t> Interface—collection </a:t>
            </a:r>
            <a:r>
              <a:rPr lang="en-US" dirty="0"/>
              <a:t>of method declarations that allows unrelated objects to communicate with one </a:t>
            </a:r>
            <a:r>
              <a:rPr lang="en-US" dirty="0" smtClean="0"/>
              <a:t>another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3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 smtClean="0"/>
              <a:t>Flash Targets the Player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066800"/>
            <a:ext cx="7125112" cy="402439"/>
          </a:xfrm>
        </p:spPr>
        <p:txBody>
          <a:bodyPr/>
          <a:lstStyle/>
          <a:p>
            <a:r>
              <a:rPr lang="en-US" dirty="0" smtClean="0"/>
              <a:t>Looks the same in all browsers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879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0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Build with the player that is used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914400"/>
            <a:ext cx="7753557" cy="554839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Right click on video to see version running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7549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9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125113" cy="924475"/>
          </a:xfrm>
        </p:spPr>
        <p:txBody>
          <a:bodyPr/>
          <a:lstStyle/>
          <a:p>
            <a:r>
              <a:rPr lang="en-US" dirty="0" smtClean="0"/>
              <a:t>Flash for Desktop Browsers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981200"/>
            <a:ext cx="8229600" cy="462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28600" y="1066800"/>
            <a:ext cx="8763000" cy="60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Authoring Tool – This will be the source file. Save As will create the .</a:t>
            </a:r>
            <a:r>
              <a:rPr lang="en-US" dirty="0" err="1" smtClean="0"/>
              <a:t>fla</a:t>
            </a:r>
            <a:r>
              <a:rPr lang="en-US" dirty="0" smtClean="0"/>
              <a:t> file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4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990600"/>
          </a:xfrm>
        </p:spPr>
        <p:txBody>
          <a:bodyPr/>
          <a:lstStyle/>
          <a:p>
            <a:r>
              <a:rPr lang="en-US" dirty="0" smtClean="0"/>
              <a:t>Ready to 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2590800" cy="5029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Alt + Enter or </a:t>
            </a:r>
            <a:r>
              <a:rPr lang="en-US" sz="1600" dirty="0" err="1" smtClean="0"/>
              <a:t>Cmd</a:t>
            </a:r>
            <a:r>
              <a:rPr lang="en-US" sz="1600" dirty="0" smtClean="0"/>
              <a:t> + Enter will create SWF file</a:t>
            </a:r>
          </a:p>
          <a:p>
            <a:r>
              <a:rPr lang="en-US" sz="1600" dirty="0" smtClean="0"/>
              <a:t>Can be published unlimited times for test and preview</a:t>
            </a:r>
          </a:p>
          <a:p>
            <a:r>
              <a:rPr lang="en-US" sz="1600" dirty="0" smtClean="0"/>
              <a:t>No longer in authoring tool—SWF is deployed on the web</a:t>
            </a:r>
          </a:p>
          <a:p>
            <a:r>
              <a:rPr lang="en-US" sz="1600" dirty="0"/>
              <a:t>For a user to be able to view </a:t>
            </a:r>
            <a:r>
              <a:rPr lang="en-US" sz="1600" dirty="0" smtClean="0"/>
              <a:t>the </a:t>
            </a:r>
            <a:r>
              <a:rPr lang="en-US" sz="1600" dirty="0"/>
              <a:t>SWF file, they must have the Flash Player plug in </a:t>
            </a:r>
            <a:r>
              <a:rPr lang="en-US" sz="1600" dirty="0" smtClean="0"/>
              <a:t>installed(most </a:t>
            </a:r>
            <a:r>
              <a:rPr lang="en-US" sz="1600" dirty="0"/>
              <a:t>versions already have)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799"/>
            <a:ext cx="6011807" cy="561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3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25113" cy="924475"/>
          </a:xfrm>
        </p:spPr>
        <p:txBody>
          <a:bodyPr/>
          <a:lstStyle/>
          <a:p>
            <a:r>
              <a:rPr lang="en-US" dirty="0" smtClean="0"/>
              <a:t>Publish Settings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1143000"/>
            <a:ext cx="880533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9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25113" cy="924475"/>
          </a:xfrm>
        </p:spPr>
        <p:txBody>
          <a:bodyPr/>
          <a:lstStyle/>
          <a:p>
            <a:r>
              <a:rPr lang="en-US" dirty="0" err="1" smtClean="0"/>
              <a:t>ActionScript</a:t>
            </a:r>
            <a:r>
              <a:rPr lang="en-US" dirty="0" smtClean="0"/>
              <a:t>—</a:t>
            </a:r>
            <a:r>
              <a:rPr lang="en-US" dirty="0" err="1" smtClean="0"/>
              <a:t>Pragramming</a:t>
            </a:r>
            <a:r>
              <a:rPr lang="en-US" dirty="0" smtClean="0"/>
              <a:t> language for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125112" cy="4724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prstClr val="white"/>
                </a:solidFill>
              </a:rPr>
              <a:t>.</a:t>
            </a:r>
            <a:r>
              <a:rPr lang="en-US" dirty="0">
                <a:solidFill>
                  <a:prstClr val="white"/>
                </a:solidFill>
              </a:rPr>
              <a:t>as file is a text document that contains </a:t>
            </a:r>
            <a:r>
              <a:rPr lang="en-US" dirty="0" err="1" smtClean="0">
                <a:solidFill>
                  <a:prstClr val="white"/>
                </a:solidFill>
              </a:rPr>
              <a:t>ActionScript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can be written directly in .</a:t>
            </a:r>
            <a:r>
              <a:rPr lang="en-US" dirty="0" err="1">
                <a:solidFill>
                  <a:prstClr val="white"/>
                </a:solidFill>
              </a:rPr>
              <a:t>fla</a:t>
            </a:r>
            <a:r>
              <a:rPr lang="en-US" dirty="0">
                <a:solidFill>
                  <a:prstClr val="white"/>
                </a:solidFill>
              </a:rPr>
              <a:t> file, or </a:t>
            </a:r>
            <a:r>
              <a:rPr lang="en-US" dirty="0" smtClean="0">
                <a:solidFill>
                  <a:prstClr val="white"/>
                </a:solidFill>
              </a:rPr>
              <a:t>as an external </a:t>
            </a:r>
            <a:r>
              <a:rPr lang="en-US" dirty="0">
                <a:solidFill>
                  <a:prstClr val="white"/>
                </a:solidFill>
              </a:rPr>
              <a:t>document that has .</a:t>
            </a:r>
            <a:r>
              <a:rPr lang="en-US" dirty="0" err="1">
                <a:solidFill>
                  <a:prstClr val="white"/>
                </a:solidFill>
              </a:rPr>
              <a:t>fla</a:t>
            </a:r>
            <a:r>
              <a:rPr lang="en-US" dirty="0">
                <a:solidFill>
                  <a:prstClr val="white"/>
                </a:solidFill>
              </a:rPr>
              <a:t> call out to </a:t>
            </a:r>
            <a:r>
              <a:rPr lang="en-US" dirty="0" smtClean="0">
                <a:solidFill>
                  <a:prstClr val="white"/>
                </a:solidFill>
              </a:rPr>
              <a:t>it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ActionScript</a:t>
            </a:r>
            <a:r>
              <a:rPr lang="en-US" dirty="0" smtClean="0"/>
              <a:t> </a:t>
            </a:r>
            <a:r>
              <a:rPr lang="en-US" dirty="0"/>
              <a:t>to be able to interact with something on the Stage, the item needs to have a unique instance </a:t>
            </a:r>
            <a:r>
              <a:rPr lang="en-US" dirty="0" smtClean="0"/>
              <a:t>name—given in the properties inspector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CODE Snippets can write </a:t>
            </a:r>
            <a:r>
              <a:rPr lang="en-US" dirty="0" err="1" smtClean="0">
                <a:solidFill>
                  <a:prstClr val="white"/>
                </a:solidFill>
              </a:rPr>
              <a:t>ActionScript</a:t>
            </a:r>
            <a:r>
              <a:rPr lang="en-US" dirty="0" smtClean="0">
                <a:solidFill>
                  <a:prstClr val="white"/>
                </a:solidFill>
              </a:rPr>
              <a:t>—they are actually little pre-built snippets of working code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</a:rPr>
              <a:t>After giving a unique instance, go to Window to choose Code Snippets—c</a:t>
            </a:r>
            <a:r>
              <a:rPr lang="en-US" dirty="0" smtClean="0"/>
              <a:t>licking </a:t>
            </a:r>
            <a:r>
              <a:rPr lang="en-US" dirty="0"/>
              <a:t>on the specified object loads the URL in a new browser </a:t>
            </a:r>
            <a:r>
              <a:rPr lang="en-US" dirty="0" smtClean="0"/>
              <a:t>window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white"/>
                </a:solidFill>
              </a:rPr>
              <a:t>You can preview code before applying by clicking the show code button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Must be targeted with Player 9 or higher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Animation does NOT require </a:t>
            </a:r>
            <a:r>
              <a:rPr lang="en-US" dirty="0" err="1" smtClean="0">
                <a:solidFill>
                  <a:prstClr val="white"/>
                </a:solidFill>
              </a:rPr>
              <a:t>ActionScript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67325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2443</TotalTime>
  <Words>713</Words>
  <Application>Microsoft Office PowerPoint</Application>
  <PresentationFormat>On-screen Show (4:3)</PresentationFormat>
  <Paragraphs>111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Autumn</vt:lpstr>
      <vt:lpstr>Adobe Flash</vt:lpstr>
      <vt:lpstr>Choosing a Document Type</vt:lpstr>
      <vt:lpstr>Choosing a Document Type continued</vt:lpstr>
      <vt:lpstr>Flash Targets the Player</vt:lpstr>
      <vt:lpstr>Build with the player that is used </vt:lpstr>
      <vt:lpstr>Flash for Desktop Browsers</vt:lpstr>
      <vt:lpstr>Ready to Publish</vt:lpstr>
      <vt:lpstr>Publish Settings</vt:lpstr>
      <vt:lpstr>ActionScript—Pragramming language for Flash</vt:lpstr>
      <vt:lpstr>ActionScript example code</vt:lpstr>
      <vt:lpstr>Local File Permissions and Flash Security Issues</vt:lpstr>
      <vt:lpstr>Flash Player Manager</vt:lpstr>
      <vt:lpstr>Importing Graphics</vt:lpstr>
      <vt:lpstr>Tools for manipulating beyond basic shapes</vt:lpstr>
      <vt:lpstr>Symbols</vt:lpstr>
      <vt:lpstr>Motion Tweens</vt:lpstr>
      <vt:lpstr>IK (Inverse Kinematics) motion</vt:lpstr>
      <vt:lpstr>TLF (Text Layout Framework)</vt:lpstr>
      <vt:lpstr>Video Format</vt:lpstr>
      <vt:lpstr>Audio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Flash</dc:title>
  <dc:creator>Tammy</dc:creator>
  <cp:lastModifiedBy>Tammy</cp:lastModifiedBy>
  <cp:revision>92</cp:revision>
  <dcterms:created xsi:type="dcterms:W3CDTF">2013-09-13T22:19:59Z</dcterms:created>
  <dcterms:modified xsi:type="dcterms:W3CDTF">2013-09-19T20:53:50Z</dcterms:modified>
</cp:coreProperties>
</file>