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3" r:id="rId14"/>
    <p:sldId id="264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519"/>
    <a:srgbClr val="222014"/>
    <a:srgbClr val="958C55"/>
    <a:srgbClr val="493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32" autoAdjust="0"/>
  </p:normalViewPr>
  <p:slideViewPr>
    <p:cSldViewPr>
      <p:cViewPr>
        <p:scale>
          <a:sx n="80" d="100"/>
          <a:sy n="80" d="100"/>
        </p:scale>
        <p:origin x="-151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2222B5-5A8B-404B-B82B-35135C35B026}" type="doc">
      <dgm:prSet loTypeId="urn:microsoft.com/office/officeart/2005/8/layout/venn1" loCatId="relationship" qsTypeId="urn:microsoft.com/office/officeart/2005/8/quickstyle/simple2" qsCatId="simple" csTypeId="urn:microsoft.com/office/officeart/2005/8/colors/accent0_1" csCatId="mainScheme" phldr="1"/>
      <dgm:spPr/>
    </dgm:pt>
    <dgm:pt modelId="{9FD02582-F09D-4677-B841-556B7938F535}">
      <dgm:prSet phldrT="[Text]"/>
      <dgm:spPr/>
      <dgm:t>
        <a:bodyPr/>
        <a:lstStyle/>
        <a:p>
          <a:r>
            <a:rPr lang="en-US" dirty="0" smtClean="0"/>
            <a:t>table1</a:t>
          </a:r>
          <a:endParaRPr lang="en-US" dirty="0"/>
        </a:p>
      </dgm:t>
    </dgm:pt>
    <dgm:pt modelId="{9BA1A46A-750A-411F-8A2F-11257D465FAD}" type="parTrans" cxnId="{2A159A41-FC02-488E-A7AF-DB916DC41999}">
      <dgm:prSet/>
      <dgm:spPr/>
      <dgm:t>
        <a:bodyPr/>
        <a:lstStyle/>
        <a:p>
          <a:endParaRPr lang="en-US"/>
        </a:p>
      </dgm:t>
    </dgm:pt>
    <dgm:pt modelId="{D09D28FE-CFF5-4E4F-92AE-8B7A0A681AA6}" type="sibTrans" cxnId="{2A159A41-FC02-488E-A7AF-DB916DC41999}">
      <dgm:prSet/>
      <dgm:spPr/>
      <dgm:t>
        <a:bodyPr/>
        <a:lstStyle/>
        <a:p>
          <a:endParaRPr lang="en-US"/>
        </a:p>
      </dgm:t>
    </dgm:pt>
    <dgm:pt modelId="{4C65E2A2-2DA1-492B-B74D-F3882140F5A2}">
      <dgm:prSet phldrT="[Text]"/>
      <dgm:spPr/>
      <dgm:t>
        <a:bodyPr/>
        <a:lstStyle/>
        <a:p>
          <a:r>
            <a:rPr lang="en-US" dirty="0" smtClean="0"/>
            <a:t>table2</a:t>
          </a:r>
          <a:endParaRPr lang="en-US" dirty="0"/>
        </a:p>
      </dgm:t>
    </dgm:pt>
    <dgm:pt modelId="{65EB1345-240C-4377-84A1-E0F16EFE6B53}" type="parTrans" cxnId="{FE539B84-70AC-43A4-958A-D2B00E3C7EAF}">
      <dgm:prSet/>
      <dgm:spPr/>
      <dgm:t>
        <a:bodyPr/>
        <a:lstStyle/>
        <a:p>
          <a:endParaRPr lang="en-US"/>
        </a:p>
      </dgm:t>
    </dgm:pt>
    <dgm:pt modelId="{2FAA02CF-5D4A-4B0B-81C7-B4F5E083DE56}" type="sibTrans" cxnId="{FE539B84-70AC-43A4-958A-D2B00E3C7EAF}">
      <dgm:prSet/>
      <dgm:spPr/>
      <dgm:t>
        <a:bodyPr/>
        <a:lstStyle/>
        <a:p>
          <a:endParaRPr lang="en-US"/>
        </a:p>
      </dgm:t>
    </dgm:pt>
    <dgm:pt modelId="{455C6E32-D7DA-473E-A7E3-BA5087FBF1C5}" type="pres">
      <dgm:prSet presAssocID="{532222B5-5A8B-404B-B82B-35135C35B026}" presName="compositeShape" presStyleCnt="0">
        <dgm:presLayoutVars>
          <dgm:chMax val="7"/>
          <dgm:dir/>
          <dgm:resizeHandles val="exact"/>
        </dgm:presLayoutVars>
      </dgm:prSet>
      <dgm:spPr/>
    </dgm:pt>
    <dgm:pt modelId="{BC648689-9ECA-4B61-BE2C-1D0817DAEC91}" type="pres">
      <dgm:prSet presAssocID="{9FD02582-F09D-4677-B841-556B7938F535}" presName="circ1" presStyleLbl="vennNode1" presStyleIdx="0" presStyleCnt="2" custScaleX="90090" custScaleY="90090" custLinFactNeighborY="-6758"/>
      <dgm:spPr/>
      <dgm:t>
        <a:bodyPr/>
        <a:lstStyle/>
        <a:p>
          <a:endParaRPr lang="en-US"/>
        </a:p>
      </dgm:t>
    </dgm:pt>
    <dgm:pt modelId="{F3F618A1-E5E0-4A42-90EA-B4F198872319}" type="pres">
      <dgm:prSet presAssocID="{9FD02582-F09D-4677-B841-556B7938F53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9DD98D-9B38-460C-8C1A-8E3DA958DCA6}" type="pres">
      <dgm:prSet presAssocID="{4C65E2A2-2DA1-492B-B74D-F3882140F5A2}" presName="circ2" presStyleLbl="vennNode1" presStyleIdx="1" presStyleCnt="2" custScaleX="90090" custScaleY="90090" custLinFactNeighborY="-6758"/>
      <dgm:spPr/>
      <dgm:t>
        <a:bodyPr/>
        <a:lstStyle/>
        <a:p>
          <a:endParaRPr lang="en-US"/>
        </a:p>
      </dgm:t>
    </dgm:pt>
    <dgm:pt modelId="{48F742D0-3BB4-4065-AB98-2FEA31EDC1D8}" type="pres">
      <dgm:prSet presAssocID="{4C65E2A2-2DA1-492B-B74D-F3882140F5A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725939-C6C7-4998-A172-3AE72B150EDE}" type="presOf" srcId="{532222B5-5A8B-404B-B82B-35135C35B026}" destId="{455C6E32-D7DA-473E-A7E3-BA5087FBF1C5}" srcOrd="0" destOrd="0" presId="urn:microsoft.com/office/officeart/2005/8/layout/venn1"/>
    <dgm:cxn modelId="{AB639007-00C5-41E2-AA9F-6C39FDE0A973}" type="presOf" srcId="{9FD02582-F09D-4677-B841-556B7938F535}" destId="{F3F618A1-E5E0-4A42-90EA-B4F198872319}" srcOrd="1" destOrd="0" presId="urn:microsoft.com/office/officeart/2005/8/layout/venn1"/>
    <dgm:cxn modelId="{2A159A41-FC02-488E-A7AF-DB916DC41999}" srcId="{532222B5-5A8B-404B-B82B-35135C35B026}" destId="{9FD02582-F09D-4677-B841-556B7938F535}" srcOrd="0" destOrd="0" parTransId="{9BA1A46A-750A-411F-8A2F-11257D465FAD}" sibTransId="{D09D28FE-CFF5-4E4F-92AE-8B7A0A681AA6}"/>
    <dgm:cxn modelId="{FE539B84-70AC-43A4-958A-D2B00E3C7EAF}" srcId="{532222B5-5A8B-404B-B82B-35135C35B026}" destId="{4C65E2A2-2DA1-492B-B74D-F3882140F5A2}" srcOrd="1" destOrd="0" parTransId="{65EB1345-240C-4377-84A1-E0F16EFE6B53}" sibTransId="{2FAA02CF-5D4A-4B0B-81C7-B4F5E083DE56}"/>
    <dgm:cxn modelId="{DCD630B2-DA7D-4E10-A94B-88C4EA465F3A}" type="presOf" srcId="{4C65E2A2-2DA1-492B-B74D-F3882140F5A2}" destId="{849DD98D-9B38-460C-8C1A-8E3DA958DCA6}" srcOrd="0" destOrd="0" presId="urn:microsoft.com/office/officeart/2005/8/layout/venn1"/>
    <dgm:cxn modelId="{D53B4C53-81A3-49CC-BEAC-38978928E3E5}" type="presOf" srcId="{4C65E2A2-2DA1-492B-B74D-F3882140F5A2}" destId="{48F742D0-3BB4-4065-AB98-2FEA31EDC1D8}" srcOrd="1" destOrd="0" presId="urn:microsoft.com/office/officeart/2005/8/layout/venn1"/>
    <dgm:cxn modelId="{9FFFE68B-C4A7-431B-8F9E-5793F1921FEA}" type="presOf" srcId="{9FD02582-F09D-4677-B841-556B7938F535}" destId="{BC648689-9ECA-4B61-BE2C-1D0817DAEC91}" srcOrd="0" destOrd="0" presId="urn:microsoft.com/office/officeart/2005/8/layout/venn1"/>
    <dgm:cxn modelId="{AE026B6D-8315-4886-828B-83A5AC70D148}" type="presParOf" srcId="{455C6E32-D7DA-473E-A7E3-BA5087FBF1C5}" destId="{BC648689-9ECA-4B61-BE2C-1D0817DAEC91}" srcOrd="0" destOrd="0" presId="urn:microsoft.com/office/officeart/2005/8/layout/venn1"/>
    <dgm:cxn modelId="{D65217D2-9780-4C25-B396-337F52E510FC}" type="presParOf" srcId="{455C6E32-D7DA-473E-A7E3-BA5087FBF1C5}" destId="{F3F618A1-E5E0-4A42-90EA-B4F198872319}" srcOrd="1" destOrd="0" presId="urn:microsoft.com/office/officeart/2005/8/layout/venn1"/>
    <dgm:cxn modelId="{AFE29381-CB35-46DF-A279-C8976F91BE32}" type="presParOf" srcId="{455C6E32-D7DA-473E-A7E3-BA5087FBF1C5}" destId="{849DD98D-9B38-460C-8C1A-8E3DA958DCA6}" srcOrd="2" destOrd="0" presId="urn:microsoft.com/office/officeart/2005/8/layout/venn1"/>
    <dgm:cxn modelId="{656CEC74-F1AE-4D68-98A8-9E2FF47B2472}" type="presParOf" srcId="{455C6E32-D7DA-473E-A7E3-BA5087FBF1C5}" destId="{48F742D0-3BB4-4065-AB98-2FEA31EDC1D8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48689-9ECA-4B61-BE2C-1D0817DAEC91}">
      <dsp:nvSpPr>
        <dsp:cNvPr id="0" name=""/>
        <dsp:cNvSpPr/>
      </dsp:nvSpPr>
      <dsp:spPr>
        <a:xfrm>
          <a:off x="304801" y="279359"/>
          <a:ext cx="3047996" cy="304799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table1</a:t>
          </a:r>
          <a:endParaRPr lang="en-US" sz="5600" kern="1200" dirty="0"/>
        </a:p>
      </dsp:txBody>
      <dsp:txXfrm>
        <a:off x="730422" y="638783"/>
        <a:ext cx="1757403" cy="2329148"/>
      </dsp:txXfrm>
    </dsp:sp>
    <dsp:sp modelId="{849DD98D-9B38-460C-8C1A-8E3DA958DCA6}">
      <dsp:nvSpPr>
        <dsp:cNvPr id="0" name=""/>
        <dsp:cNvSpPr/>
      </dsp:nvSpPr>
      <dsp:spPr>
        <a:xfrm>
          <a:off x="2743201" y="279359"/>
          <a:ext cx="3047996" cy="304799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table2</a:t>
          </a:r>
          <a:endParaRPr lang="en-US" sz="5600" kern="1200" dirty="0"/>
        </a:p>
      </dsp:txBody>
      <dsp:txXfrm>
        <a:off x="3608173" y="638783"/>
        <a:ext cx="1757403" cy="2329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3-10-15T22:16:13.4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D451A6-F671-4B34-AB98-4C3AE22F1167}" emma:medium="tactile" emma:mode="ink">
          <msink:context xmlns:msink="http://schemas.microsoft.com/ink/2010/main" type="writingRegion" rotatedBoundingBox="-2702,18211 -2174,18211 -2174,18342 -2702,18342"/>
        </emma:interpretation>
      </emma:emma>
    </inkml:annotationXML>
    <inkml:traceGroup>
      <inkml:annotationXML>
        <emma:emma xmlns:emma="http://www.w3.org/2003/04/emma" version="1.0">
          <emma:interpretation id="{08DDF38D-4AC5-4786-9395-BB1CBDBB03E7}" emma:medium="tactile" emma:mode="ink">
            <msink:context xmlns:msink="http://schemas.microsoft.com/ink/2010/main" type="paragraph" rotatedBoundingBox="-2702,18211 -2174,18211 -2174,18342 -2702,183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BC7C316-92B4-4F0F-A034-C4FBA9868E0F}" emma:medium="tactile" emma:mode="ink">
              <msink:context xmlns:msink="http://schemas.microsoft.com/ink/2010/main" type="line" rotatedBoundingBox="-2702,18211 -2174,18211 -2174,18342 -2702,18342"/>
            </emma:interpretation>
          </emma:emma>
        </inkml:annotationXML>
        <inkml:traceGroup>
          <inkml:annotationXML>
            <emma:emma xmlns:emma="http://www.w3.org/2003/04/emma" version="1.0">
              <emma:interpretation id="{6BC43C1B-26D3-47D9-ABB2-D4A1198679EC}" emma:medium="tactile" emma:mode="ink">
                <msink:context xmlns:msink="http://schemas.microsoft.com/ink/2010/main" type="inkWord" rotatedBoundingBox="-2702,18211 -2174,18211 -2174,18342 -2702,18342"/>
              </emma:interpretation>
            </emma:emma>
          </inkml:annotationXML>
          <inkml:trace contextRef="#ctx0" brushRef="#br0">0 0 512,'32'0'0,"1"32"0,1-32 0,31 34 0,2-2 0,-2-32 0,35 33 0,-35-33 0,2 0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0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1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4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3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9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1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0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1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6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8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CB44E-94D3-46CA-80E0-E87833F9EF53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07690-BA75-4116-8212-061D4A1A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7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4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etdander76.no-ip.info/database/" TargetMode="External"/><Relationship Id="rId2" Type="http://schemas.openxmlformats.org/officeDocument/2006/relationships/hyperlink" Target="mailto:audigamez@hot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hyperlink" Target="http://www.w3schools.com/sql/sql_datatypes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200" y="1859340"/>
            <a:ext cx="899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Linux Libertine G" panose="02000503000000000000" pitchFamily="2" charset="0"/>
                <a:ea typeface="Linux Libertine G" panose="02000503000000000000" pitchFamily="2" charset="0"/>
                <a:cs typeface="Linux Libertine G" panose="02000503000000000000" pitchFamily="2" charset="0"/>
              </a:rPr>
              <a:t>DATABASE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Linux Libertine G" panose="02000503000000000000" pitchFamily="2" charset="0"/>
                <a:ea typeface="Linux Libertine G" panose="02000503000000000000" pitchFamily="2" charset="0"/>
                <a:cs typeface="Linux Libertine G" panose="02000503000000000000" pitchFamily="2" charset="0"/>
              </a:rPr>
              <a:t>SQL </a:t>
            </a:r>
            <a:r>
              <a:rPr lang="en-US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inux Libertine G" panose="02000503000000000000" pitchFamily="2" charset="0"/>
                <a:ea typeface="Linux Libertine G" panose="02000503000000000000" pitchFamily="2" charset="0"/>
                <a:cs typeface="Linux Libertine G" panose="02000503000000000000" pitchFamily="2" charset="0"/>
              </a:rPr>
              <a:t>&amp;</a:t>
            </a:r>
            <a:r>
              <a:rPr lang="en-US" sz="6600" b="1" dirty="0" smtClean="0">
                <a:solidFill>
                  <a:schemeClr val="bg1"/>
                </a:solidFill>
                <a:latin typeface="Linux Libertine G" panose="02000503000000000000" pitchFamily="2" charset="0"/>
                <a:ea typeface="Linux Libertine G" panose="02000503000000000000" pitchFamily="2" charset="0"/>
                <a:cs typeface="Linux Libertine G" panose="02000503000000000000" pitchFamily="2" charset="0"/>
              </a:rPr>
              <a:t> 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Linux Libertine G" panose="02000503000000000000" pitchFamily="2" charset="0"/>
                <a:ea typeface="Linux Libertine G" panose="02000503000000000000" pitchFamily="2" charset="0"/>
                <a:cs typeface="Linux Libertine G" panose="02000503000000000000" pitchFamily="2" charset="0"/>
              </a:rPr>
              <a:t>ADO.NET</a:t>
            </a:r>
            <a:endParaRPr lang="en-US" sz="6600" b="1" dirty="0">
              <a:solidFill>
                <a:schemeClr val="bg1"/>
              </a:solidFill>
              <a:latin typeface="Linux Libertine G" panose="02000503000000000000" pitchFamily="2" charset="0"/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" y="5943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Linux Libertine G" panose="02000503000000000000" pitchFamily="2" charset="0"/>
                <a:cs typeface="Linux Libertine G" panose="02000503000000000000" pitchFamily="2" charset="0"/>
              </a:rPr>
              <a:t>GAMEZ |  HINOJOSA |  SCHOENMAKERS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02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pPr lvl="0"/>
            <a:r>
              <a:rPr lang="en-US" sz="40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DML: </a:t>
            </a:r>
            <a:r>
              <a:rPr lang="en-US" sz="3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Where Clause</a:t>
            </a:r>
            <a:endParaRPr lang="en-US" sz="32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The WHERE clause in the SELECT statement is used </a:t>
            </a:r>
          </a:p>
          <a:p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to specify a condition.</a:t>
            </a:r>
            <a:endParaRPr lang="en-US" sz="30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Use Single quotes for strings, omit them for numerical values.</a:t>
            </a:r>
            <a:endParaRPr lang="en-US" sz="24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5850" y="2241331"/>
            <a:ext cx="6972300" cy="3168869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300"/>
              </a:spcAft>
            </a:pPr>
            <a:r>
              <a:rPr lang="en-US" sz="36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SELECT </a:t>
            </a:r>
            <a:r>
              <a:rPr lang="en-US" sz="36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column1, column2</a:t>
            </a:r>
          </a:p>
          <a:p>
            <a:pPr>
              <a:spcAft>
                <a:spcPts val="300"/>
              </a:spcAft>
            </a:pPr>
            <a:r>
              <a:rPr lang="en-US" sz="36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FROM </a:t>
            </a:r>
            <a:r>
              <a:rPr lang="en-US" sz="36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table</a:t>
            </a:r>
          </a:p>
          <a:p>
            <a:pPr>
              <a:spcAft>
                <a:spcPts val="300"/>
              </a:spcAft>
            </a:pPr>
            <a:r>
              <a:rPr lang="en-US" sz="3600" b="1" dirty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WHERE</a:t>
            </a:r>
            <a:r>
              <a:rPr lang="en-US" sz="3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600" i="1" dirty="0" smtClean="0">
                <a:latin typeface="Consolas" pitchFamily="49" charset="0"/>
                <a:cs typeface="Consolas" pitchFamily="49" charset="0"/>
              </a:rPr>
              <a:t>column1 = ‘value’</a:t>
            </a:r>
            <a:r>
              <a:rPr lang="en-US" sz="3600" b="1" i="1" dirty="0" smtClean="0">
                <a:latin typeface="Consolas" pitchFamily="49" charset="0"/>
                <a:ea typeface="Linux Libertine G" panose="02000503000000000000" pitchFamily="2" charset="0"/>
                <a:cs typeface="Consolas" pitchFamily="49" charset="0"/>
              </a:rPr>
              <a:t>;</a:t>
            </a:r>
            <a:endParaRPr lang="en-US" sz="4000" b="1" i="1" dirty="0">
              <a:latin typeface="Consolas" pitchFamily="49" charset="0"/>
              <a:ea typeface="Linux Libertine G" panose="02000503000000000000" pitchFamily="2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46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MySQL: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Relational Operators</a:t>
            </a:r>
            <a:endParaRPr lang="en-US" sz="3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For NULL values, use IS NULL or IS NOT NULL</a:t>
            </a:r>
            <a:endParaRPr lang="en-US" sz="24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694314"/>
              </p:ext>
            </p:extLst>
          </p:nvPr>
        </p:nvGraphicFramePr>
        <p:xfrm>
          <a:off x="1524000" y="1508760"/>
          <a:ext cx="6096000" cy="3840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44196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Operator</a:t>
                      </a:r>
                      <a:endParaRPr lang="en-US" sz="2400" b="1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Meaning</a:t>
                      </a:r>
                      <a:endParaRPr lang="en-US" sz="2400" b="1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=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Equal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&lt;&gt; , !=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Not equal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&gt;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Greater than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&lt;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Less than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&gt;=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Greater than or equal to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&lt;=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Less than or</a:t>
                      </a:r>
                      <a:r>
                        <a:rPr lang="en-US" sz="2400" baseline="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 equal to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27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MySQL: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Logical Operators</a:t>
            </a:r>
            <a:endParaRPr lang="en-US" sz="3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Operate on three values, TRUE, FALSE, and NULL</a:t>
            </a:r>
            <a:endParaRPr lang="en-US" sz="24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350430"/>
              </p:ext>
            </p:extLst>
          </p:nvPr>
        </p:nvGraphicFramePr>
        <p:xfrm>
          <a:off x="1524000" y="2057400"/>
          <a:ext cx="60960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44196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Operator</a:t>
                      </a:r>
                      <a:endParaRPr lang="en-US" sz="2400" b="1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Meaning</a:t>
                      </a:r>
                      <a:endParaRPr lang="en-US" sz="2400" b="1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&amp;&amp;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AND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||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OR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!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NOT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XOR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Exclusive or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97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Mincho Pro B" pitchFamily="18" charset="-128"/>
                <a:ea typeface="Kozuka Mincho Pro B" pitchFamily="18" charset="-128"/>
                <a:cs typeface="Times New Roman" panose="02020603050405020304" pitchFamily="18" charset="0"/>
              </a:rPr>
              <a:t>DML: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Mincho Pro B" pitchFamily="18" charset="-128"/>
                <a:ea typeface="Kozuka Mincho Pro B" pitchFamily="18" charset="-128"/>
                <a:cs typeface="Times New Roman" panose="02020603050405020304" pitchFamily="18" charset="0"/>
              </a:rPr>
              <a:t>Update Statements</a:t>
            </a:r>
            <a:endParaRPr lang="en-US" sz="3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Kozuka Mincho Pro B" pitchFamily="18" charset="-128"/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>
                <a:ea typeface="Linux Libertine G" panose="02000503000000000000" pitchFamily="2" charset="0"/>
                <a:cs typeface="Linux Libertine G" panose="02000503000000000000" pitchFamily="2" charset="0"/>
              </a:rPr>
              <a:t>The UPDATE statement is used to update existing records in a table.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Without WHERE clause, all records will be updated!</a:t>
            </a:r>
            <a:endParaRPr lang="en-US" sz="24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2514601"/>
            <a:ext cx="6705601" cy="286406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300"/>
              </a:spcAft>
            </a:pP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UPDATE </a:t>
            </a:r>
            <a:r>
              <a:rPr lang="en-US" sz="40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table</a:t>
            </a:r>
          </a:p>
          <a:p>
            <a:pPr>
              <a:spcAft>
                <a:spcPts val="300"/>
              </a:spcAft>
            </a:pP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SET </a:t>
            </a:r>
            <a:r>
              <a:rPr lang="en-US" sz="40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column1</a:t>
            </a: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</a:t>
            </a:r>
            <a:r>
              <a:rPr lang="en-US" sz="40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=</a:t>
            </a: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</a:t>
            </a:r>
            <a:r>
              <a:rPr lang="en-US" sz="40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value</a:t>
            </a:r>
          </a:p>
          <a:p>
            <a:pPr>
              <a:spcAft>
                <a:spcPts val="300"/>
              </a:spcAft>
            </a:pP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WHERE</a:t>
            </a:r>
            <a:r>
              <a:rPr lang="en-US" sz="4000" b="1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</a:t>
            </a:r>
            <a:r>
              <a:rPr lang="en-US" sz="4000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column2 </a:t>
            </a:r>
            <a:r>
              <a:rPr lang="en-US" sz="4000" dirty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= </a:t>
            </a:r>
            <a:r>
              <a:rPr lang="en-US" sz="4000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value</a:t>
            </a:r>
            <a:r>
              <a:rPr lang="en-US" sz="4000" b="1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;</a:t>
            </a:r>
            <a:endParaRPr lang="en-US" sz="4000" b="1" dirty="0" smtClean="0">
              <a:latin typeface="Consolas" panose="020B0609020204030204" pitchFamily="49" charset="0"/>
              <a:ea typeface="Linux Libertine G" panose="02000503000000000000" pitchFamily="2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0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Mincho Pro B" pitchFamily="18" charset="-128"/>
                <a:ea typeface="Kozuka Mincho Pro B" pitchFamily="18" charset="-128"/>
                <a:cs typeface="Times New Roman" panose="02020603050405020304" pitchFamily="18" charset="0"/>
              </a:rPr>
              <a:t>DML: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Kozuka Mincho Pro B" pitchFamily="18" charset="-128"/>
                <a:ea typeface="Kozuka Mincho Pro B" pitchFamily="18" charset="-128"/>
                <a:cs typeface="Times New Roman" panose="02020603050405020304" pitchFamily="18" charset="0"/>
              </a:rPr>
              <a:t>Delete Statements</a:t>
            </a:r>
            <a:endParaRPr lang="en-US" sz="3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Kozuka Mincho Pro B" pitchFamily="18" charset="-128"/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>
                <a:ea typeface="Linux Libertine G" panose="02000503000000000000" pitchFamily="2" charset="0"/>
                <a:cs typeface="Linux Libertine G" panose="02000503000000000000" pitchFamily="2" charset="0"/>
              </a:rPr>
              <a:t>The DELETE statement is used to delete records in a </a:t>
            </a:r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table.  Here is the general form:</a:t>
            </a:r>
            <a:endParaRPr lang="en-US" sz="30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Without WHERE clause, all records will be deleted!</a:t>
            </a:r>
            <a:endParaRPr lang="en-US" sz="24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2514601"/>
            <a:ext cx="6705601" cy="286406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300"/>
              </a:spcAft>
            </a:pP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DELETE FROM </a:t>
            </a:r>
            <a:r>
              <a:rPr lang="en-US" sz="40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table</a:t>
            </a:r>
          </a:p>
          <a:p>
            <a:pPr>
              <a:spcAft>
                <a:spcPts val="300"/>
              </a:spcAft>
            </a:pP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WHERE </a:t>
            </a:r>
            <a:r>
              <a:rPr lang="en-US" sz="40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column1</a:t>
            </a: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</a:t>
            </a:r>
            <a:r>
              <a:rPr lang="en-US" sz="40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=</a:t>
            </a: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</a:t>
            </a:r>
            <a:r>
              <a:rPr lang="en-US" sz="40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value</a:t>
            </a:r>
            <a:r>
              <a:rPr lang="en-US" sz="4000" b="1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;</a:t>
            </a:r>
            <a:endParaRPr lang="en-US" sz="4000" b="1" dirty="0" smtClean="0">
              <a:latin typeface="Consolas" panose="020B0609020204030204" pitchFamily="49" charset="0"/>
              <a:ea typeface="Linux Libertine G" panose="02000503000000000000" pitchFamily="2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88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MySQL: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Aggregating Functions</a:t>
            </a:r>
            <a:endParaRPr lang="en-US" sz="3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Returns </a:t>
            </a:r>
            <a:r>
              <a:rPr lang="en-US" sz="2400" dirty="0">
                <a:ea typeface="Linux Libertine G" panose="02000503000000000000" pitchFamily="2" charset="0"/>
                <a:cs typeface="Linux Libertine G" panose="02000503000000000000" pitchFamily="2" charset="0"/>
              </a:rPr>
              <a:t>a single value, calculated from values in a column.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165442"/>
              </p:ext>
            </p:extLst>
          </p:nvPr>
        </p:nvGraphicFramePr>
        <p:xfrm>
          <a:off x="1181100" y="1783080"/>
          <a:ext cx="6781800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4995"/>
                <a:gridCol w="4916805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Function</a:t>
                      </a:r>
                      <a:endParaRPr lang="en-US" sz="2400" b="1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Meaning</a:t>
                      </a:r>
                      <a:endParaRPr lang="en-US" sz="2400" b="1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AVG( )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R="2743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Returns the average value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L="3657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COUNT( )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R="2743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Returns the number of rows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L="3657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MAX( )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R="2743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Returns the largest value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L="3657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MIN(</a:t>
                      </a:r>
                      <a:r>
                        <a:rPr lang="en-US" sz="2400" baseline="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 )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R="2743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Returns the smallest value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L="3657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SUM(</a:t>
                      </a:r>
                      <a:r>
                        <a:rPr lang="en-US" sz="2400" baseline="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 )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R="27432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Returns the sum</a:t>
                      </a:r>
                      <a:endParaRPr lang="en-US" sz="2400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L="3657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79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pPr lvl="0"/>
            <a:r>
              <a:rPr lang="en-US" sz="40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DML: </a:t>
            </a:r>
            <a:r>
              <a:rPr lang="en-US" sz="3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Inner Join</a:t>
            </a:r>
            <a:endParaRPr lang="en-US" sz="32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>
                <a:ea typeface="Linux Libertine G" panose="02000503000000000000" pitchFamily="2" charset="0"/>
                <a:cs typeface="Linux Libertine G" panose="02000503000000000000" pitchFamily="2" charset="0"/>
              </a:rPr>
              <a:t>JOIN </a:t>
            </a:r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selects </a:t>
            </a:r>
            <a:r>
              <a:rPr lang="en-US" sz="3000" dirty="0">
                <a:ea typeface="Linux Libertine G" panose="02000503000000000000" pitchFamily="2" charset="0"/>
                <a:cs typeface="Linux Libertine G" panose="02000503000000000000" pitchFamily="2" charset="0"/>
              </a:rPr>
              <a:t>all rows from both tables as long as there is a match between the columns in both </a:t>
            </a:r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tables</a:t>
            </a:r>
            <a:r>
              <a:rPr lang="en-US" sz="3000" dirty="0">
                <a:ea typeface="Linux Libertine G" panose="02000503000000000000" pitchFamily="2" charset="0"/>
                <a:cs typeface="Linux Libertine G" panose="02000503000000000000" pitchFamily="2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Rows that don’t have matches will not be displayed.</a:t>
            </a:r>
            <a:endParaRPr lang="en-US" sz="24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362200"/>
            <a:ext cx="8458200" cy="3168869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300"/>
              </a:spcAft>
            </a:pPr>
            <a:r>
              <a:rPr lang="en-US" sz="32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SELECT </a:t>
            </a:r>
            <a:r>
              <a:rPr lang="en-US" sz="32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column1, column2</a:t>
            </a:r>
          </a:p>
          <a:p>
            <a:pPr>
              <a:spcAft>
                <a:spcPts val="300"/>
              </a:spcAft>
            </a:pPr>
            <a:r>
              <a:rPr lang="en-US" sz="32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FROM </a:t>
            </a:r>
            <a:r>
              <a:rPr lang="en-US" sz="32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table1</a:t>
            </a:r>
          </a:p>
          <a:p>
            <a:pPr>
              <a:spcAft>
                <a:spcPts val="300"/>
              </a:spcAft>
            </a:pPr>
            <a:r>
              <a:rPr lang="en-US" sz="3200" b="1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JOIN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i="1" dirty="0" smtClean="0">
                <a:latin typeface="Consolas" pitchFamily="49" charset="0"/>
                <a:cs typeface="Consolas" pitchFamily="49" charset="0"/>
              </a:rPr>
              <a:t>table2</a:t>
            </a:r>
          </a:p>
          <a:p>
            <a:pPr>
              <a:spcAft>
                <a:spcPts val="300"/>
              </a:spcAft>
            </a:pPr>
            <a:r>
              <a:rPr lang="en-US" sz="3200" b="1" dirty="0" smtClean="0">
                <a:solidFill>
                  <a:srgbClr val="7030A0"/>
                </a:solidFill>
                <a:latin typeface="Consolas" pitchFamily="49" charset="0"/>
                <a:cs typeface="Consolas" pitchFamily="49" charset="0"/>
              </a:rPr>
              <a:t>ON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200" i="1" dirty="0" smtClean="0">
                <a:latin typeface="Consolas" pitchFamily="49" charset="0"/>
                <a:cs typeface="Consolas" pitchFamily="49" charset="0"/>
              </a:rPr>
              <a:t>table1.column1 = table2.column1</a:t>
            </a:r>
            <a:r>
              <a:rPr lang="en-US" sz="3200" b="1" i="1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1579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pPr lvl="0"/>
            <a:r>
              <a:rPr lang="en-US" sz="40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DML: </a:t>
            </a:r>
            <a:r>
              <a:rPr lang="en-US" sz="3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Inner Join</a:t>
            </a:r>
            <a:endParaRPr lang="en-US" sz="32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Colored area represents result-set generated by inner join.</a:t>
            </a:r>
            <a:endParaRPr lang="en-US" sz="24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524000" y="1600200"/>
            <a:ext cx="6096000" cy="4064000"/>
            <a:chOff x="1524000" y="1600200"/>
            <a:chExt cx="6096000" cy="40640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5472" y="2438400"/>
              <a:ext cx="885549" cy="1981200"/>
            </a:xfrm>
            <a:prstGeom prst="rect">
              <a:avLst/>
            </a:prstGeom>
          </p:spPr>
        </p:pic>
        <p:graphicFrame>
          <p:nvGraphicFramePr>
            <p:cNvPr id="2" name="Diagram 1"/>
            <p:cNvGraphicFramePr/>
            <p:nvPr>
              <p:extLst>
                <p:ext uri="{D42A27DB-BD31-4B8C-83A1-F6EECF244321}">
                  <p14:modId xmlns:p14="http://schemas.microsoft.com/office/powerpoint/2010/main" val="3074829071"/>
                </p:ext>
              </p:extLst>
            </p:nvPr>
          </p:nvGraphicFramePr>
          <p:xfrm>
            <a:off x="1524000" y="1600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2553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pPr lvl="0"/>
            <a:r>
              <a:rPr lang="en-US" sz="40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Homework: </a:t>
            </a:r>
            <a:r>
              <a:rPr lang="en-US" sz="3200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Student Assignment</a:t>
            </a:r>
            <a:endParaRPr lang="en-US" sz="320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28600" y="1888153"/>
            <a:ext cx="8686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en-US" dirty="0" smtClean="0"/>
              <a:t>Find </a:t>
            </a:r>
            <a:r>
              <a:rPr lang="en-US" dirty="0"/>
              <a:t>all orders that were ordered on 1996-07-19? [Get screen shot]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en-US" dirty="0" smtClean="0"/>
              <a:t>Find </a:t>
            </a:r>
            <a:r>
              <a:rPr lang="en-US" dirty="0"/>
              <a:t>all customers that live in Bern, London and Nantes using a single query. [get screen shot]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/>
              <a:t>a count query that shows the amount of employees.[get screen shot].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/>
              <a:t>a table on our database server using your ‘</a:t>
            </a:r>
            <a:r>
              <a:rPr lang="en-US" dirty="0" err="1"/>
              <a:t>firstnamelastname</a:t>
            </a:r>
            <a:r>
              <a:rPr lang="en-US" dirty="0"/>
              <a:t>’ as the table name and include </a:t>
            </a:r>
            <a:r>
              <a:rPr lang="en-US" dirty="0" err="1"/>
              <a:t>favoriteHobby</a:t>
            </a:r>
            <a:r>
              <a:rPr lang="en-US" dirty="0"/>
              <a:t>, major, </a:t>
            </a:r>
            <a:r>
              <a:rPr lang="en-US" dirty="0" err="1"/>
              <a:t>yourSupposedAge</a:t>
            </a:r>
            <a:r>
              <a:rPr lang="en-US" dirty="0"/>
              <a:t>, </a:t>
            </a:r>
            <a:r>
              <a:rPr lang="en-US" dirty="0" err="1"/>
              <a:t>favoriteSong</a:t>
            </a:r>
            <a:r>
              <a:rPr lang="en-US" dirty="0"/>
              <a:t>, email as table attributes and populate them.</a:t>
            </a:r>
          </a:p>
          <a:p>
            <a:pPr marL="342900" indent="-342900">
              <a:spcBef>
                <a:spcPts val="1800"/>
              </a:spcBef>
              <a:buFont typeface="+mj-lt"/>
              <a:buAutoNum type="arabicPeriod"/>
            </a:pPr>
            <a:r>
              <a:rPr lang="en-US" dirty="0" smtClean="0"/>
              <a:t>Add </a:t>
            </a:r>
            <a:r>
              <a:rPr lang="en-US" dirty="0"/>
              <a:t>yourself to the database server table ‘employees’ with proper attributes</a:t>
            </a:r>
            <a:r>
              <a:rPr lang="en-US" dirty="0" smtClean="0"/>
              <a:t>;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r>
              <a:rPr lang="en-US" dirty="0" smtClean="0"/>
              <a:t>Remember </a:t>
            </a:r>
            <a:r>
              <a:rPr lang="en-US" dirty="0"/>
              <a:t>you can see a tables attributes by running "Describe [</a:t>
            </a:r>
            <a:r>
              <a:rPr lang="en-US" dirty="0" err="1"/>
              <a:t>tablename</a:t>
            </a:r>
            <a:r>
              <a:rPr lang="en-US" dirty="0"/>
              <a:t>];" without brackets.</a:t>
            </a:r>
          </a:p>
          <a:p>
            <a:r>
              <a:rPr lang="en-US" dirty="0"/>
              <a:t>You can email your screenshots in a word doc to </a:t>
            </a:r>
            <a:r>
              <a:rPr lang="en-US" u="sng" dirty="0">
                <a:hlinkClick r:id="rId2"/>
              </a:rPr>
              <a:t>audigamez@hotmail.com</a:t>
            </a:r>
            <a:r>
              <a:rPr lang="en-US" dirty="0"/>
              <a:t> or any questions you might have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1430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USE OUR WEBSITE TO ANSWER: </a:t>
            </a:r>
            <a:r>
              <a:rPr lang="en-US" dirty="0" smtClean="0">
                <a:hlinkClick r:id="rId3"/>
              </a:rPr>
              <a:t>http://petdander76.no-ip.info/database/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What is a database?</a:t>
            </a:r>
            <a:endParaRPr lang="en-US" sz="4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A collection of data organized in digital form to support a specific application.</a:t>
            </a:r>
            <a:endParaRPr lang="en-US" sz="30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590800"/>
            <a:ext cx="9144000" cy="2590800"/>
          </a:xfrm>
          <a:prstGeom prst="rect">
            <a:avLst/>
          </a:prstGeom>
          <a:noFill/>
        </p:spPr>
        <p:txBody>
          <a:bodyPr wrap="square" lIns="457200" tIns="0" rIns="0" bIns="0"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Specific Web Applications: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a typeface="Linux Libertine G" panose="02000503000000000000" pitchFamily="2" charset="0"/>
                <a:cs typeface="Linux Libertine G" panose="02000503000000000000" pitchFamily="2" charset="0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Linux Libertine G" panose="02000503000000000000" pitchFamily="2" charset="0"/>
                <a:cs typeface="Linux Libertine G" panose="02000503000000000000" pitchFamily="2" charset="0"/>
              </a:rPr>
              <a:t>E-Commerce – </a:t>
            </a:r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Amazon &amp; EBay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Linux Libertine G" panose="02000503000000000000" pitchFamily="2" charset="0"/>
                <a:cs typeface="Linux Libertine G" panose="02000503000000000000" pitchFamily="2" charset="0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Linux Libertine G" panose="02000503000000000000" pitchFamily="2" charset="0"/>
                <a:cs typeface="Linux Libertine G" panose="02000503000000000000" pitchFamily="2" charset="0"/>
              </a:rPr>
              <a:t>E-Government – </a:t>
            </a:r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Social Security Death Index (SSDI)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Linux Libertine G" panose="02000503000000000000" pitchFamily="2" charset="0"/>
                <a:cs typeface="Linux Libertine G" panose="02000503000000000000" pitchFamily="2" charset="0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Linux Libertine G" panose="02000503000000000000" pitchFamily="2" charset="0"/>
                <a:cs typeface="Linux Libertine G" panose="02000503000000000000" pitchFamily="2" charset="0"/>
              </a:rPr>
              <a:t>E-Learning – </a:t>
            </a:r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Library Catalogues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a typeface="Linux Libertine G" panose="02000503000000000000" pitchFamily="2" charset="0"/>
                <a:cs typeface="Linux Libertine G" panose="02000503000000000000" pitchFamily="2" charset="0"/>
              </a:rPr>
              <a:t>	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Linux Libertine G" panose="02000503000000000000" pitchFamily="2" charset="0"/>
                <a:cs typeface="Linux Libertine G" panose="02000503000000000000" pitchFamily="2" charset="0"/>
              </a:rPr>
              <a:t>Social Media – </a:t>
            </a:r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Twitter &amp; Facebook</a:t>
            </a:r>
            <a:endParaRPr lang="en-US" sz="24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0889" b="40198"/>
          <a:stretch/>
        </p:blipFill>
        <p:spPr bwMode="auto">
          <a:xfrm>
            <a:off x="114300" y="5956496"/>
            <a:ext cx="2400300" cy="520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://upload.wikimedia.org/wikipedia/commons/thumb/4/48/EBay_logo.png/800px-EBay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447" y="5943600"/>
            <a:ext cx="1357107" cy="59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www.blacklabpictures.co.uk/wp-content/uploads/2013/01/Twitter_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019800"/>
            <a:ext cx="2286000" cy="522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Web to Database Interface</a:t>
            </a:r>
            <a:endParaRPr lang="en-US" sz="4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Webpages serve as user-friendly GUIs for databases and can support functional &amp; dynamic content.</a:t>
            </a:r>
            <a:endParaRPr lang="en-US" sz="30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432768"/>
              </p:ext>
            </p:extLst>
          </p:nvPr>
        </p:nvGraphicFramePr>
        <p:xfrm>
          <a:off x="457200" y="2540000"/>
          <a:ext cx="8229600" cy="111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Shopping Carts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Inventories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User Accounts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Invoices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Map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 Functions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Schedules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1028700" y="4083341"/>
            <a:ext cx="7086600" cy="2291768"/>
            <a:chOff x="533400" y="3886200"/>
            <a:chExt cx="8305800" cy="2686050"/>
          </a:xfrm>
        </p:grpSpPr>
        <p:sp>
          <p:nvSpPr>
            <p:cNvPr id="3" name="Oval 2"/>
            <p:cNvSpPr/>
            <p:nvPr/>
          </p:nvSpPr>
          <p:spPr>
            <a:xfrm>
              <a:off x="708660" y="3886200"/>
              <a:ext cx="1097280" cy="1066800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Web</a:t>
              </a:r>
            </a:p>
            <a:p>
              <a:pPr algn="ctr"/>
              <a:r>
                <a:rPr lang="en-US" sz="1400" dirty="0"/>
                <a:t>s</a:t>
              </a:r>
              <a:r>
                <a:rPr lang="en-US" sz="1400" dirty="0" smtClean="0"/>
                <a:t>erver</a:t>
              </a:r>
              <a:endParaRPr lang="en-US" sz="1400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33400" y="5608320"/>
              <a:ext cx="1447800" cy="533400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PHP page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2895600" y="5158740"/>
              <a:ext cx="2971800" cy="137160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RDBMS</a:t>
              </a:r>
              <a:endParaRPr lang="en-US" dirty="0"/>
            </a:p>
          </p:txBody>
        </p:sp>
        <p:sp>
          <p:nvSpPr>
            <p:cNvPr id="12" name="Snip Diagonal Corner Rectangle 11"/>
            <p:cNvSpPr/>
            <p:nvPr/>
          </p:nvSpPr>
          <p:spPr>
            <a:xfrm>
              <a:off x="6858000" y="3962400"/>
              <a:ext cx="1981200" cy="510540"/>
            </a:xfrm>
            <a:prstGeom prst="snip2Diag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Database 1</a:t>
              </a:r>
              <a:endParaRPr lang="en-US" dirty="0"/>
            </a:p>
          </p:txBody>
        </p:sp>
        <p:sp>
          <p:nvSpPr>
            <p:cNvPr id="17" name="Snip Diagonal Corner Rectangle 16"/>
            <p:cNvSpPr/>
            <p:nvPr/>
          </p:nvSpPr>
          <p:spPr>
            <a:xfrm>
              <a:off x="6858000" y="4998720"/>
              <a:ext cx="1981200" cy="510540"/>
            </a:xfrm>
            <a:prstGeom prst="snip2Diag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Database 2</a:t>
              </a:r>
              <a:endParaRPr lang="en-US" dirty="0"/>
            </a:p>
          </p:txBody>
        </p:sp>
        <p:sp>
          <p:nvSpPr>
            <p:cNvPr id="18" name="Snip Diagonal Corner Rectangle 17"/>
            <p:cNvSpPr/>
            <p:nvPr/>
          </p:nvSpPr>
          <p:spPr>
            <a:xfrm>
              <a:off x="6858000" y="6061710"/>
              <a:ext cx="1981200" cy="510540"/>
            </a:xfrm>
            <a:prstGeom prst="snip2Diag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Database 3</a:t>
              </a:r>
              <a:endParaRPr lang="en-US" dirty="0"/>
            </a:p>
          </p:txBody>
        </p:sp>
        <p:pic>
          <p:nvPicPr>
            <p:cNvPr id="2052" name="Picture 4" descr="http://www.eccouncil.org/portals/0/Images/img/icons/ecsa-disclaimer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800" t="15722" r="27627" b="19122"/>
            <a:stretch/>
          </p:blipFill>
          <p:spPr bwMode="auto">
            <a:xfrm>
              <a:off x="2651760" y="3886200"/>
              <a:ext cx="822960" cy="876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4" name="Straight Arrow Connector 13"/>
            <p:cNvCxnSpPr/>
            <p:nvPr/>
          </p:nvCxnSpPr>
          <p:spPr>
            <a:xfrm>
              <a:off x="1805940" y="4419600"/>
              <a:ext cx="937260" cy="0"/>
            </a:xfrm>
            <a:prstGeom prst="straightConnector1">
              <a:avLst/>
            </a:prstGeom>
            <a:ln>
              <a:headEnd type="arrow"/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1257300" y="4953000"/>
              <a:ext cx="0" cy="655320"/>
            </a:xfrm>
            <a:prstGeom prst="straightConnector1">
              <a:avLst/>
            </a:prstGeom>
            <a:ln>
              <a:headEnd type="arrow"/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1981200" y="5875020"/>
              <a:ext cx="914400" cy="0"/>
            </a:xfrm>
            <a:prstGeom prst="straightConnector1">
              <a:avLst/>
            </a:prstGeom>
            <a:ln>
              <a:headEnd type="arrow"/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11" idx="6"/>
              <a:endCxn id="12" idx="2"/>
            </p:cNvCxnSpPr>
            <p:nvPr/>
          </p:nvCxnSpPr>
          <p:spPr>
            <a:xfrm flipV="1">
              <a:off x="5867400" y="4217670"/>
              <a:ext cx="990600" cy="1626870"/>
            </a:xfrm>
            <a:prstGeom prst="bentConnector3">
              <a:avLst/>
            </a:prstGeom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endCxn id="17" idx="2"/>
            </p:cNvCxnSpPr>
            <p:nvPr/>
          </p:nvCxnSpPr>
          <p:spPr>
            <a:xfrm flipV="1">
              <a:off x="5867400" y="5253990"/>
              <a:ext cx="990600" cy="590550"/>
            </a:xfrm>
            <a:prstGeom prst="bentConnector3">
              <a:avLst/>
            </a:prstGeom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6"/>
              <a:endCxn id="18" idx="2"/>
            </p:cNvCxnSpPr>
            <p:nvPr/>
          </p:nvCxnSpPr>
          <p:spPr>
            <a:xfrm>
              <a:off x="5867400" y="5844540"/>
              <a:ext cx="990600" cy="472440"/>
            </a:xfrm>
            <a:prstGeom prst="bentConnector3">
              <a:avLst/>
            </a:prstGeom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84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Relational Databases</a:t>
            </a:r>
            <a:endParaRPr lang="en-US" sz="4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The Relational database uses multiple tables called relations to organize data.</a:t>
            </a:r>
            <a:endParaRPr lang="en-US" sz="30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A relation is a set of related attributes and their possible values</a:t>
            </a:r>
            <a:endParaRPr lang="en-US" sz="24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326875"/>
              </p:ext>
            </p:extLst>
          </p:nvPr>
        </p:nvGraphicFramePr>
        <p:xfrm>
          <a:off x="685800" y="3200400"/>
          <a:ext cx="5867400" cy="1614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/>
                <a:gridCol w="1466850"/>
                <a:gridCol w="1466850"/>
                <a:gridCol w="1466850"/>
              </a:tblGrid>
              <a:tr h="40209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LAST</a:t>
                      </a:r>
                      <a:endParaRPr lang="en-US" sz="2000" dirty="0"/>
                    </a:p>
                  </a:txBody>
                  <a:tcPr marL="98925" marR="98925" marT="49463" marB="494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FIRST</a:t>
                      </a:r>
                      <a:endParaRPr lang="en-US" sz="2000" dirty="0"/>
                    </a:p>
                  </a:txBody>
                  <a:tcPr marL="98925" marR="98925" marT="49463" marB="494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DEPT</a:t>
                      </a:r>
                      <a:endParaRPr lang="en-US" sz="2000" dirty="0"/>
                    </a:p>
                  </a:txBody>
                  <a:tcPr marL="98925" marR="98925" marT="49463" marB="49463" anchor="ctr">
                    <a:lnL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PHONE</a:t>
                      </a:r>
                      <a:endParaRPr lang="en-US" sz="2000" dirty="0"/>
                    </a:p>
                  </a:txBody>
                  <a:tcPr marL="98925" marR="98925" marT="49463" marB="49463" anchor="ctr">
                    <a:lnL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02097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98925" marR="98925" marT="49463" marB="494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98925" marR="98925" marT="49463" marB="494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98925" marR="98925" marT="49463" marB="49463" anchor="ctr">
                    <a:lnL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98925" marR="98925" marT="49463" marB="49463" anchor="ctr">
                    <a:lnL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09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JONES</a:t>
                      </a:r>
                      <a:endParaRPr lang="en-US" sz="2000" dirty="0"/>
                    </a:p>
                  </a:txBody>
                  <a:tcPr marL="98925" marR="98925" marT="49463" marB="49463" anchor="ctr">
                    <a:lnL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BOB</a:t>
                      </a:r>
                      <a:endParaRPr lang="en-US" sz="2000" dirty="0"/>
                    </a:p>
                  </a:txBody>
                  <a:tcPr marL="98925" marR="98925" marT="49463" marB="494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IT</a:t>
                      </a:r>
                      <a:endParaRPr lang="en-US" sz="2000" dirty="0"/>
                    </a:p>
                  </a:txBody>
                  <a:tcPr marL="98925" marR="98925" marT="49463" marB="49463" anchor="ctr">
                    <a:lnL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666-5555</a:t>
                      </a:r>
                      <a:endParaRPr lang="en-US" sz="2000" dirty="0"/>
                    </a:p>
                  </a:txBody>
                  <a:tcPr marL="98925" marR="98925" marT="49463" marB="49463" anchor="ctr">
                    <a:lnL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097"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marL="98925" marR="98925" marT="49463" marB="494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98925" marR="98925" marT="49463" marB="494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98925" marR="98925" marT="49463" marB="49463" anchor="ctr">
                    <a:lnL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98925" marR="98925" marT="49463" marB="49463" anchor="ctr">
                    <a:lnL w="38100" cap="flat" cmpd="sng" algn="ctr">
                      <a:solidFill>
                        <a:srgbClr val="00B05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05600" y="3962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RECORD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28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ATTRIBUTE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63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SQL: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Structured Query Language</a:t>
            </a:r>
            <a:endParaRPr lang="en-US" sz="3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SQL is a declarative language that uses sentences and clauses to form queries that specify database actions. </a:t>
            </a:r>
            <a:endParaRPr lang="en-US" sz="30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Schema – organization and structure of data in DBMS </a:t>
            </a:r>
            <a:endParaRPr lang="en-US" sz="24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590800"/>
            <a:ext cx="9144000" cy="2590800"/>
          </a:xfrm>
          <a:prstGeom prst="rect">
            <a:avLst/>
          </a:prstGeom>
          <a:noFill/>
        </p:spPr>
        <p:txBody>
          <a:bodyPr wrap="square" lIns="457200" tIns="0" rIns="0" bIns="0" rtlCol="0"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SQL consists of two parts:</a:t>
            </a:r>
          </a:p>
          <a:p>
            <a:r>
              <a:rPr lang="en-US" sz="2400" dirty="0">
                <a:ea typeface="Linux Libertine G" panose="02000503000000000000" pitchFamily="2" charset="0"/>
                <a:cs typeface="Linux Libertine G" panose="02000503000000000000" pitchFamily="2" charset="0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Linux Libertine G" panose="02000503000000000000" pitchFamily="2" charset="0"/>
                <a:cs typeface="Linux Libertine G" panose="02000503000000000000" pitchFamily="2" charset="0"/>
              </a:rPr>
              <a:t>Data Definition Language (DDL) – </a:t>
            </a:r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used to specify</a:t>
            </a:r>
          </a:p>
          <a:p>
            <a:r>
              <a:rPr lang="en-US" sz="2400" dirty="0">
                <a:ea typeface="Linux Libertine G" panose="02000503000000000000" pitchFamily="2" charset="0"/>
                <a:cs typeface="Linux Libertine G" panose="02000503000000000000" pitchFamily="2" charset="0"/>
              </a:rPr>
              <a:t>	</a:t>
            </a:r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schemas</a:t>
            </a:r>
          </a:p>
          <a:p>
            <a:endParaRPr lang="en-US" sz="2400" dirty="0" smtClean="0">
              <a:ea typeface="Linux Libertine G" panose="02000503000000000000" pitchFamily="2" charset="0"/>
              <a:cs typeface="Linux Libertine G" panose="02000503000000000000" pitchFamily="2" charset="0"/>
            </a:endParaRP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ea typeface="Linux Libertine G" panose="02000503000000000000" pitchFamily="2" charset="0"/>
                <a:cs typeface="Linux Libertine G" panose="02000503000000000000" pitchFamily="2" charset="0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Linux Libertine G" panose="02000503000000000000" pitchFamily="2" charset="0"/>
                <a:cs typeface="Linux Libertine G" panose="02000503000000000000" pitchFamily="2" charset="0"/>
              </a:rPr>
              <a:t>Data Manipulation Language (DML)  – </a:t>
            </a:r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used for </a:t>
            </a:r>
          </a:p>
          <a:p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	adding, removing, updating, and retrieving </a:t>
            </a:r>
          </a:p>
        </p:txBody>
      </p:sp>
    </p:spTree>
    <p:extLst>
      <p:ext uri="{BB962C8B-B14F-4D97-AF65-F5344CB8AC3E}">
        <p14:creationId xmlns:p14="http://schemas.microsoft.com/office/powerpoint/2010/main" val="164261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DDL: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Create Table Queries</a:t>
            </a:r>
            <a:endParaRPr lang="en-US" sz="3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Define table schema using a simple CREATE TABLE query with this general form:</a:t>
            </a:r>
            <a:endParaRPr lang="en-US" sz="30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ea typeface="Linux Libertine G" panose="02000503000000000000" pitchFamily="2" charset="0"/>
                <a:cs typeface="Linux Libertine G" panose="02000503000000000000" pitchFamily="2" charset="0"/>
              </a:rPr>
              <a:t>Primary Key – unique identity that locates a particular record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5000" y="2743200"/>
            <a:ext cx="5334000" cy="2590800"/>
          </a:xfrm>
          <a:prstGeom prst="rect">
            <a:avLst/>
          </a:prstGeom>
          <a:noFill/>
        </p:spPr>
        <p:txBody>
          <a:bodyPr wrap="square" lIns="457200" tIns="0" rIns="0" bIns="0" rtlCol="0" anchor="ctr">
            <a:noAutofit/>
          </a:bodyPr>
          <a:lstStyle/>
          <a:p>
            <a:pPr>
              <a:spcAft>
                <a:spcPts val="300"/>
              </a:spcAft>
            </a:pPr>
            <a:r>
              <a:rPr lang="en-US" sz="28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CREATE TABLE</a:t>
            </a:r>
            <a:r>
              <a:rPr lang="en-US" sz="2800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</a:t>
            </a:r>
            <a:r>
              <a:rPr lang="en-US" sz="28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table</a:t>
            </a:r>
          </a:p>
          <a:p>
            <a:pPr>
              <a:spcAft>
                <a:spcPts val="300"/>
              </a:spcAft>
            </a:pPr>
            <a:r>
              <a:rPr lang="en-US" sz="28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(</a:t>
            </a:r>
            <a:r>
              <a:rPr lang="en-US" sz="2800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 </a:t>
            </a:r>
            <a:r>
              <a:rPr lang="en-US" sz="28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attr_1 datatype</a:t>
            </a:r>
            <a:r>
              <a:rPr lang="en-US" sz="28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,</a:t>
            </a:r>
          </a:p>
          <a:p>
            <a:pPr>
              <a:spcAft>
                <a:spcPts val="300"/>
              </a:spcAft>
            </a:pPr>
            <a:r>
              <a:rPr lang="en-US" sz="2800" dirty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 </a:t>
            </a:r>
            <a:r>
              <a:rPr lang="en-US" sz="28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attr_2 datatype</a:t>
            </a:r>
            <a:r>
              <a:rPr lang="en-US" sz="28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,</a:t>
            </a:r>
          </a:p>
          <a:p>
            <a:pPr>
              <a:spcAft>
                <a:spcPts val="300"/>
              </a:spcAft>
            </a:pPr>
            <a:r>
              <a:rPr lang="en-US" sz="2800" dirty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 </a:t>
            </a:r>
            <a:r>
              <a:rPr lang="en-US" sz="28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attr_3 datatype</a:t>
            </a:r>
            <a:r>
              <a:rPr lang="en-US" sz="28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,</a:t>
            </a:r>
          </a:p>
          <a:p>
            <a:pPr>
              <a:spcAft>
                <a:spcPts val="300"/>
              </a:spcAft>
            </a:pPr>
            <a:r>
              <a:rPr lang="en-US" sz="2800" dirty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 </a:t>
            </a:r>
            <a:r>
              <a:rPr lang="en-US" sz="28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PRIMARY KEY</a:t>
            </a:r>
            <a:r>
              <a:rPr lang="en-US" sz="28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(</a:t>
            </a:r>
            <a:r>
              <a:rPr lang="en-US" sz="28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attr_1</a:t>
            </a:r>
            <a:r>
              <a:rPr lang="en-US" sz="28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)</a:t>
            </a:r>
          </a:p>
          <a:p>
            <a:pPr>
              <a:spcAft>
                <a:spcPts val="300"/>
              </a:spcAft>
            </a:pPr>
            <a:r>
              <a:rPr lang="en-US" sz="28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1484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DDL: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MySQL Datatypes</a:t>
            </a:r>
            <a:endParaRPr lang="en-US" sz="3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Datatypes fall generally under three categories: numerical, string, and date/time.</a:t>
            </a:r>
            <a:endParaRPr lang="en-US" sz="30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0" rtlCol="0" anchor="ctr"/>
          <a:lstStyle/>
          <a:p>
            <a:r>
              <a:rPr lang="en-US" sz="2400" dirty="0"/>
              <a:t>SQL Data Types for Various </a:t>
            </a:r>
            <a:r>
              <a:rPr lang="en-US" sz="2400" dirty="0" smtClean="0"/>
              <a:t>DBs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905000" y="2743200"/>
            <a:ext cx="5334000" cy="2590800"/>
          </a:xfrm>
          <a:prstGeom prst="rect">
            <a:avLst/>
          </a:prstGeom>
          <a:noFill/>
        </p:spPr>
        <p:txBody>
          <a:bodyPr wrap="square" lIns="457200" tIns="0" rIns="0" bIns="0" rtlCol="0" anchor="ctr">
            <a:noAutofit/>
          </a:bodyPr>
          <a:lstStyle/>
          <a:p>
            <a:pPr>
              <a:spcAft>
                <a:spcPts val="300"/>
              </a:spcAft>
            </a:pPr>
            <a:endParaRPr lang="en-US" sz="2800" b="1" dirty="0" smtClean="0">
              <a:latin typeface="Consolas" panose="020B0609020204030204" pitchFamily="49" charset="0"/>
              <a:ea typeface="Linux Libertine G" panose="02000503000000000000" pitchFamily="2" charset="0"/>
              <a:cs typeface="Consolas" panose="020B0609020204030204" pitchFamily="49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732181"/>
              </p:ext>
            </p:extLst>
          </p:nvPr>
        </p:nvGraphicFramePr>
        <p:xfrm>
          <a:off x="285750" y="2514600"/>
          <a:ext cx="8572500" cy="312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5100"/>
                <a:gridCol w="2038350"/>
                <a:gridCol w="3829050"/>
              </a:tblGrid>
              <a:tr h="56388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Integers</a:t>
                      </a:r>
                      <a:endParaRPr lang="en-US" b="1" dirty="0">
                        <a:solidFill>
                          <a:schemeClr val="bg1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TINYINT,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 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INT , SMALLINT,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 MEDIUMINT, BIGINT</a:t>
                      </a:r>
                      <a:endParaRPr lang="en-US" b="1" dirty="0">
                        <a:solidFill>
                          <a:srgbClr val="7030A0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Decimal</a:t>
                      </a:r>
                      <a:endParaRPr lang="en-US" b="1" dirty="0">
                        <a:solidFill>
                          <a:schemeClr val="bg1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DECIMAL(m,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 d)</a:t>
                      </a:r>
                      <a:endParaRPr lang="en-US" b="1" dirty="0">
                        <a:solidFill>
                          <a:srgbClr val="7030A0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m = precision , d = digits after</a:t>
                      </a:r>
                      <a:r>
                        <a:rPr lang="en-US" baseline="0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 </a:t>
                      </a:r>
                      <a:r>
                        <a:rPr lang="en-US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decimal</a:t>
                      </a:r>
                      <a:endParaRPr lang="en-US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Fixed-length Strings</a:t>
                      </a:r>
                      <a:endParaRPr lang="en-US" b="1" dirty="0">
                        <a:solidFill>
                          <a:schemeClr val="bg1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CHAR(n)</a:t>
                      </a:r>
                      <a:endParaRPr lang="en-US" b="1" dirty="0">
                        <a:solidFill>
                          <a:srgbClr val="7030A0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Max 255</a:t>
                      </a:r>
                      <a:endParaRPr lang="en-US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Variable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-length Strings</a:t>
                      </a:r>
                      <a:endParaRPr lang="en-US" b="1" dirty="0">
                        <a:solidFill>
                          <a:schemeClr val="bg1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VARCHAR(n)</a:t>
                      </a:r>
                      <a:endParaRPr lang="en-US" b="1" dirty="0">
                        <a:solidFill>
                          <a:srgbClr val="7030A0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Max 65535</a:t>
                      </a:r>
                      <a:endParaRPr lang="en-US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Date</a:t>
                      </a:r>
                      <a:endParaRPr lang="en-US" b="1" dirty="0">
                        <a:solidFill>
                          <a:schemeClr val="bg1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DATE</a:t>
                      </a:r>
                      <a:endParaRPr lang="en-US" b="1" dirty="0">
                        <a:solidFill>
                          <a:srgbClr val="7030A0"/>
                        </a:solidFill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yyyy-mm-</a:t>
                      </a:r>
                      <a:r>
                        <a:rPr lang="en-US" dirty="0" err="1" smtClean="0">
                          <a:latin typeface="+mn-lt"/>
                          <a:ea typeface="Linux Libertine G" panose="02000503000000000000" pitchFamily="2" charset="0"/>
                          <a:cs typeface="Linux Libertine G" panose="02000503000000000000" pitchFamily="2" charset="0"/>
                        </a:rPr>
                        <a:t>dd</a:t>
                      </a:r>
                      <a:endParaRPr lang="en-US" dirty="0">
                        <a:latin typeface="+mn-lt"/>
                        <a:ea typeface="Linux Libertine G" panose="02000503000000000000" pitchFamily="2" charset="0"/>
                        <a:cs typeface="Linux Libertine G" panose="02000503000000000000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ounded Rectangle 6">
            <a:hlinkClick r:id="rId2"/>
          </p:cNvPr>
          <p:cNvSpPr/>
          <p:nvPr/>
        </p:nvSpPr>
        <p:spPr>
          <a:xfrm>
            <a:off x="6096000" y="5943600"/>
            <a:ext cx="2057400" cy="6096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CLICK HERE</a:t>
            </a: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-972809" y="6556082"/>
              <a:ext cx="190440" cy="475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984689" y="6544202"/>
                <a:ext cx="214200" cy="7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70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DML: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Insert Statements</a:t>
            </a:r>
            <a:endParaRPr lang="en-US" sz="3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>
                <a:ea typeface="Linux Libertine G" panose="02000503000000000000" pitchFamily="2" charset="0"/>
                <a:cs typeface="Linux Libertine G" panose="02000503000000000000" pitchFamily="2" charset="0"/>
              </a:rPr>
              <a:t>The INSERT INTO statement is used to insert new records in a </a:t>
            </a:r>
            <a:r>
              <a:rPr lang="en-US" sz="30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table and has two forms:</a:t>
            </a:r>
            <a:endParaRPr lang="en-US" sz="30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Second </a:t>
            </a:r>
            <a:r>
              <a:rPr lang="en-US" sz="2400" dirty="0">
                <a:ea typeface="Linux Libertine G" panose="02000503000000000000" pitchFamily="2" charset="0"/>
                <a:cs typeface="Linux Libertine G" panose="02000503000000000000" pitchFamily="2" charset="0"/>
              </a:rPr>
              <a:t>form </a:t>
            </a:r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specifies </a:t>
            </a:r>
            <a:r>
              <a:rPr lang="en-US" sz="2400" dirty="0">
                <a:ea typeface="Linux Libertine G" panose="02000503000000000000" pitchFamily="2" charset="0"/>
                <a:cs typeface="Linux Libertine G" panose="02000503000000000000" pitchFamily="2" charset="0"/>
              </a:rPr>
              <a:t>the column names </a:t>
            </a:r>
            <a:r>
              <a:rPr lang="en-US" sz="2400" dirty="0" smtClean="0">
                <a:ea typeface="Linux Libertine G" panose="02000503000000000000" pitchFamily="2" charset="0"/>
                <a:cs typeface="Linux Libertine G" panose="02000503000000000000" pitchFamily="2" charset="0"/>
              </a:rPr>
              <a:t>for data insertion</a:t>
            </a:r>
            <a:endParaRPr lang="en-US" sz="2400" dirty="0">
              <a:ea typeface="Linux Libertine G" panose="02000503000000000000" pitchFamily="2" charset="0"/>
              <a:cs typeface="Linux Libertine G" panose="02000503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2514600"/>
            <a:ext cx="7315200" cy="274989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300"/>
              </a:spcAft>
            </a:pPr>
            <a:r>
              <a:rPr lang="en-US" sz="28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INSERT INTO </a:t>
            </a:r>
            <a:r>
              <a:rPr lang="en-US" sz="28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table</a:t>
            </a:r>
          </a:p>
          <a:p>
            <a:pPr>
              <a:spcAft>
                <a:spcPts val="300"/>
              </a:spcAft>
            </a:pPr>
            <a:r>
              <a:rPr lang="en-US" sz="28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VALUES</a:t>
            </a:r>
            <a:r>
              <a:rPr lang="en-US" sz="28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(</a:t>
            </a:r>
            <a:r>
              <a:rPr lang="en-US" sz="28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value1</a:t>
            </a:r>
            <a:r>
              <a:rPr lang="en-US" sz="2800" b="1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,</a:t>
            </a:r>
            <a:r>
              <a:rPr lang="en-US" sz="28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value2</a:t>
            </a:r>
            <a:r>
              <a:rPr lang="en-US" sz="28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);</a:t>
            </a:r>
          </a:p>
          <a:p>
            <a:pPr>
              <a:spcAft>
                <a:spcPts val="300"/>
              </a:spcAft>
            </a:pPr>
            <a:endParaRPr lang="en-US" sz="2800" b="1" dirty="0">
              <a:latin typeface="Consolas" panose="020B0609020204030204" pitchFamily="49" charset="0"/>
              <a:ea typeface="Linux Libertine G" panose="02000503000000000000" pitchFamily="2" charset="0"/>
              <a:cs typeface="Consolas" panose="020B0609020204030204" pitchFamily="49" charset="0"/>
            </a:endParaRPr>
          </a:p>
          <a:p>
            <a:pPr>
              <a:spcAft>
                <a:spcPts val="300"/>
              </a:spcAft>
            </a:pPr>
            <a:r>
              <a:rPr lang="en-US" sz="2800" b="1" dirty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INSERT INTO </a:t>
            </a:r>
            <a:r>
              <a:rPr lang="en-US" sz="28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table (column1, column 2)</a:t>
            </a:r>
            <a:endParaRPr lang="en-US" sz="2800" i="1" dirty="0">
              <a:latin typeface="Consolas" panose="020B0609020204030204" pitchFamily="49" charset="0"/>
              <a:ea typeface="Linux Libertine G" panose="02000503000000000000" pitchFamily="2" charset="0"/>
              <a:cs typeface="Consolas" panose="020B0609020204030204" pitchFamily="49" charset="0"/>
            </a:endParaRPr>
          </a:p>
          <a:p>
            <a:pPr>
              <a:spcAft>
                <a:spcPts val="300"/>
              </a:spcAft>
            </a:pPr>
            <a:r>
              <a:rPr lang="en-US" sz="2800" b="1" dirty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VALUES</a:t>
            </a:r>
            <a:r>
              <a:rPr lang="en-US" sz="2800" b="1" dirty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(</a:t>
            </a:r>
            <a:r>
              <a:rPr lang="en-US" sz="2800" i="1" dirty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value1</a:t>
            </a:r>
            <a:r>
              <a:rPr lang="en-US" sz="2800" b="1" i="1" dirty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,</a:t>
            </a:r>
            <a:r>
              <a:rPr lang="en-US" sz="2800" i="1" dirty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 </a:t>
            </a:r>
            <a:r>
              <a:rPr lang="en-US" sz="28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value2</a:t>
            </a:r>
            <a:r>
              <a:rPr lang="en-US" sz="2800" b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04889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</a:gsLst>
            <a:lin ang="0" scaled="0"/>
          </a:gradFill>
        </p:spPr>
        <p:txBody>
          <a:bodyPr wrap="square" lIns="457200" rIns="0" rtlCol="0" anchor="ctr"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DML: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Kozuka Mincho Pro B" pitchFamily="18" charset="-128"/>
                <a:cs typeface="Times New Roman" panose="02020603050405020304" pitchFamily="18" charset="0"/>
              </a:rPr>
              <a:t>Select Statements</a:t>
            </a:r>
            <a:endParaRPr lang="en-US" sz="32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Kozuka Mincho Pro B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1371600"/>
          </a:xfrm>
          <a:prstGeom prst="rect">
            <a:avLst/>
          </a:prstGeom>
          <a:noFill/>
        </p:spPr>
        <p:txBody>
          <a:bodyPr wrap="square" lIns="457200" rIns="0" rtlCol="0" anchor="ctr">
            <a:noAutofit/>
          </a:bodyPr>
          <a:lstStyle/>
          <a:p>
            <a:r>
              <a:rPr lang="en-US" sz="3000" dirty="0">
                <a:ea typeface="Linux Libertine G" panose="02000503000000000000" pitchFamily="2" charset="0"/>
                <a:cs typeface="Linux Libertine G" panose="02000503000000000000" pitchFamily="2" charset="0"/>
              </a:rPr>
              <a:t>The SELECT statement is used to select data from a database.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228600"/>
            <a:ext cx="2286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579120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ea typeface="Linux Libertine G" panose="02000503000000000000" pitchFamily="2" charset="0"/>
                <a:cs typeface="Linux Libertine G" panose="02000503000000000000" pitchFamily="2" charset="0"/>
              </a:rPr>
              <a:t>The result is stored in a result table, called the result-set.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9200" y="2362200"/>
            <a:ext cx="6705601" cy="3168869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300"/>
              </a:spcAft>
            </a:pP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SELECT </a:t>
            </a:r>
            <a:r>
              <a:rPr lang="en-US" sz="40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column1, column2</a:t>
            </a:r>
          </a:p>
          <a:p>
            <a:pPr>
              <a:spcAft>
                <a:spcPts val="300"/>
              </a:spcAft>
            </a:pP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FROM </a:t>
            </a:r>
            <a:r>
              <a:rPr lang="en-US" sz="40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table</a:t>
            </a:r>
            <a:r>
              <a:rPr lang="en-US" sz="4000" b="1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;</a:t>
            </a:r>
          </a:p>
          <a:p>
            <a:pPr>
              <a:spcAft>
                <a:spcPts val="300"/>
              </a:spcAft>
            </a:pPr>
            <a:endParaRPr lang="en-US" sz="4000" b="1" i="1" dirty="0">
              <a:latin typeface="Consolas" panose="020B0609020204030204" pitchFamily="49" charset="0"/>
              <a:ea typeface="Linux Libertine G" panose="02000503000000000000" pitchFamily="2" charset="0"/>
              <a:cs typeface="Consolas" panose="020B0609020204030204" pitchFamily="49" charset="0"/>
            </a:endParaRPr>
          </a:p>
          <a:p>
            <a:pPr>
              <a:spcAft>
                <a:spcPts val="300"/>
              </a:spcAft>
            </a:pPr>
            <a:r>
              <a:rPr lang="en-US" sz="4000" b="1" dirty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SELECT </a:t>
            </a:r>
            <a:r>
              <a:rPr lang="en-US" sz="4000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* </a:t>
            </a:r>
            <a:r>
              <a:rPr lang="en-US" sz="4000" b="1" dirty="0" smtClean="0">
                <a:solidFill>
                  <a:srgbClr val="7030A0"/>
                </a:solidFill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FROM </a:t>
            </a:r>
            <a:r>
              <a:rPr lang="en-US" sz="4000" i="1" dirty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table</a:t>
            </a:r>
            <a:r>
              <a:rPr lang="en-US" sz="4000" b="1" i="1" dirty="0" smtClean="0">
                <a:latin typeface="Consolas" panose="020B0609020204030204" pitchFamily="49" charset="0"/>
                <a:ea typeface="Linux Libertine G" panose="02000503000000000000" pitchFamily="2" charset="0"/>
                <a:cs typeface="Consolas" panose="020B0609020204030204" pitchFamily="49" charset="0"/>
              </a:rPr>
              <a:t>;</a:t>
            </a:r>
            <a:endParaRPr lang="en-US" sz="4000" b="1" dirty="0" smtClean="0">
              <a:latin typeface="Consolas" panose="020B0609020204030204" pitchFamily="49" charset="0"/>
              <a:ea typeface="Linux Libertine G" panose="02000503000000000000" pitchFamily="2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60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8313</TotalTime>
  <Words>801</Words>
  <Application>Microsoft Office PowerPoint</Application>
  <PresentationFormat>On-screen Show (4:3)</PresentationFormat>
  <Paragraphs>172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Petdander76</dc:creator>
  <cp:lastModifiedBy>Petdander76</cp:lastModifiedBy>
  <cp:revision>53</cp:revision>
  <dcterms:created xsi:type="dcterms:W3CDTF">2013-09-28T15:54:29Z</dcterms:created>
  <dcterms:modified xsi:type="dcterms:W3CDTF">2013-10-17T01:21:44Z</dcterms:modified>
</cp:coreProperties>
</file>