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6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2" r:id="rId27"/>
    <p:sldId id="281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73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4F89E9-A59B-4BEE-907C-E4F0A68AB3AE}" type="datetimeFigureOut">
              <a:rPr lang="en-US" smtClean="0"/>
              <a:t>9/26/2013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9D33F7-9FCB-41F3-991A-A6FB40EEB6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4482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World Wide Web Consortium (W3C) is the main international standards organization for </a:t>
            </a:r>
            <a:r>
              <a:rPr lang="en-US" smtClean="0"/>
              <a:t>the World Wide Web.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D33F7-9FCB-41F3-991A-A6FB40EEB6C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1075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25D81430-0CCC-4EAB-A00D-A7382E7B7BC5}" type="datetimeFigureOut">
              <a:rPr lang="en-US" smtClean="0"/>
              <a:t>9/26/2013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2B0EC0FC-43CD-4437-863B-BFAC72B22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9115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1430-0CCC-4EAB-A00D-A7382E7B7BC5}" type="datetimeFigureOut">
              <a:rPr lang="en-US" smtClean="0"/>
              <a:t>9/26/2013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EC0FC-43CD-4437-863B-BFAC72B22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8586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1430-0CCC-4EAB-A00D-A7382E7B7BC5}" type="datetimeFigureOut">
              <a:rPr lang="en-US" smtClean="0"/>
              <a:t>9/26/2013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EC0FC-43CD-4437-863B-BFAC72B22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9032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1430-0CCC-4EAB-A00D-A7382E7B7BC5}" type="datetimeFigureOut">
              <a:rPr lang="en-US" smtClean="0"/>
              <a:t>9/26/2013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EC0FC-43CD-4437-863B-BFAC72B228A1}" type="slidenum">
              <a:rPr lang="en-US" smtClean="0"/>
              <a:t>‹#›</a:t>
            </a:fld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093094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1430-0CCC-4EAB-A00D-A7382E7B7BC5}" type="datetimeFigureOut">
              <a:rPr lang="en-US" smtClean="0"/>
              <a:t>9/26/2013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EC0FC-43CD-4437-863B-BFAC72B22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5172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1430-0CCC-4EAB-A00D-A7382E7B7BC5}" type="datetimeFigureOut">
              <a:rPr lang="en-US" smtClean="0"/>
              <a:t>9/26/2013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EC0FC-43CD-4437-863B-BFAC72B22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2735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1430-0CCC-4EAB-A00D-A7382E7B7BC5}" type="datetimeFigureOut">
              <a:rPr lang="en-US" smtClean="0"/>
              <a:t>9/26/2013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EC0FC-43CD-4437-863B-BFAC72B22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5938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1430-0CCC-4EAB-A00D-A7382E7B7BC5}" type="datetimeFigureOut">
              <a:rPr lang="en-US" smtClean="0"/>
              <a:t>9/26/2013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EC0FC-43CD-4437-863B-BFAC72B22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9973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1430-0CCC-4EAB-A00D-A7382E7B7BC5}" type="datetimeFigureOut">
              <a:rPr lang="en-US" smtClean="0"/>
              <a:t>9/26/2013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EC0FC-43CD-4437-863B-BFAC72B22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8219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1430-0CCC-4EAB-A00D-A7382E7B7BC5}" type="datetimeFigureOut">
              <a:rPr lang="en-US" smtClean="0"/>
              <a:t>9/26/2013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EC0FC-43CD-4437-863B-BFAC72B22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0078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1430-0CCC-4EAB-A00D-A7382E7B7BC5}" type="datetimeFigureOut">
              <a:rPr lang="en-US" smtClean="0"/>
              <a:t>9/26/2013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EC0FC-43CD-4437-863B-BFAC72B22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002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1430-0CCC-4EAB-A00D-A7382E7B7BC5}" type="datetimeFigureOut">
              <a:rPr lang="en-US" smtClean="0"/>
              <a:t>9/26/2013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EC0FC-43CD-4437-863B-BFAC72B22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8602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1430-0CCC-4EAB-A00D-A7382E7B7BC5}" type="datetimeFigureOut">
              <a:rPr lang="en-US" smtClean="0"/>
              <a:t>9/26/2013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EC0FC-43CD-4437-863B-BFAC72B22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0967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1430-0CCC-4EAB-A00D-A7382E7B7BC5}" type="datetimeFigureOut">
              <a:rPr lang="en-US" smtClean="0"/>
              <a:t>9/26/2013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EC0FC-43CD-4437-863B-BFAC72B22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230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1430-0CCC-4EAB-A00D-A7382E7B7BC5}" type="datetimeFigureOut">
              <a:rPr lang="en-US" smtClean="0"/>
              <a:t>9/26/2013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EC0FC-43CD-4437-863B-BFAC72B22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9684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1430-0CCC-4EAB-A00D-A7382E7B7BC5}" type="datetimeFigureOut">
              <a:rPr lang="en-US" smtClean="0"/>
              <a:t>9/26/2013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EC0FC-43CD-4437-863B-BFAC72B22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6475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1430-0CCC-4EAB-A00D-A7382E7B7BC5}" type="datetimeFigureOut">
              <a:rPr lang="en-US" smtClean="0"/>
              <a:t>9/26/2013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EC0FC-43CD-4437-863B-BFAC72B22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5820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D81430-0CCC-4EAB-A00D-A7382E7B7BC5}" type="datetimeFigureOut">
              <a:rPr lang="en-US" smtClean="0"/>
              <a:t>9/26/2013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0EC0FC-43CD-4437-863B-BFAC72B22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40765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  <p:sldLayoutId id="2147483748" r:id="rId12"/>
    <p:sldLayoutId id="2147483749" r:id="rId13"/>
    <p:sldLayoutId id="2147483750" r:id="rId14"/>
    <p:sldLayoutId id="2147483751" r:id="rId15"/>
    <p:sldLayoutId id="2147483752" r:id="rId16"/>
    <p:sldLayoutId id="2147483753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szengarden.com/" TargetMode="External"/><Relationship Id="rId2" Type="http://schemas.openxmlformats.org/officeDocument/2006/relationships/hyperlink" Target="http://w3schools.com/css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en.wikipedia.org/wiki/Cascading_Style_Sheets" TargetMode="External"/><Relationship Id="rId4" Type="http://schemas.openxmlformats.org/officeDocument/2006/relationships/hyperlink" Target="http://w3schools.com/cssref/default.asp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mailto:catijerniaibarra@utpa.edu" TargetMode="External"/><Relationship Id="rId2" Type="http://schemas.openxmlformats.org/officeDocument/2006/relationships/hyperlink" Target="http://w3schools.com/css/demo_default.htm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Cascading style sheets (CSS)	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Carlos A. TIJERINA IBARRA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9896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Property &amp; value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2249486"/>
            <a:ext cx="9905999" cy="3905653"/>
          </a:xfrm>
        </p:spPr>
        <p:txBody>
          <a:bodyPr>
            <a:normAutofit/>
          </a:bodyPr>
          <a:lstStyle/>
          <a:p>
            <a:r>
              <a:rPr lang="en-US" dirty="0"/>
              <a:t>Definition: </a:t>
            </a:r>
            <a:endParaRPr lang="en-US" dirty="0" smtClean="0"/>
          </a:p>
          <a:p>
            <a:pPr lvl="1"/>
            <a:r>
              <a:rPr lang="en-US" dirty="0" smtClean="0"/>
              <a:t>The </a:t>
            </a:r>
            <a:r>
              <a:rPr lang="en-US" dirty="0"/>
              <a:t>property is the </a:t>
            </a:r>
            <a:r>
              <a:rPr lang="en-US" b="1" dirty="0"/>
              <a:t>style attribute you want to change</a:t>
            </a:r>
            <a:r>
              <a:rPr lang="en-US" dirty="0"/>
              <a:t>. Each </a:t>
            </a:r>
            <a:r>
              <a:rPr lang="en-US" b="1" dirty="0">
                <a:solidFill>
                  <a:schemeClr val="accent2"/>
                </a:solidFill>
              </a:rPr>
              <a:t>property</a:t>
            </a:r>
            <a:r>
              <a:rPr lang="en-US" dirty="0"/>
              <a:t> has a </a:t>
            </a:r>
            <a:r>
              <a:rPr lang="en-US" b="1" dirty="0">
                <a:solidFill>
                  <a:schemeClr val="tx2"/>
                </a:solidFill>
              </a:rPr>
              <a:t>value</a:t>
            </a:r>
            <a:r>
              <a:rPr lang="en-US" dirty="0"/>
              <a:t>. </a:t>
            </a:r>
            <a:endParaRPr lang="en-US" dirty="0" smtClean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/>
              <a:t>Properties are separated from their respective values by </a:t>
            </a:r>
            <a:r>
              <a:rPr lang="en-US" b="1" dirty="0"/>
              <a:t>colons</a:t>
            </a:r>
            <a:r>
              <a:rPr lang="en-US" dirty="0"/>
              <a:t> </a:t>
            </a:r>
            <a:r>
              <a:rPr lang="en-US" dirty="0" smtClean="0"/>
              <a:t>( : )</a:t>
            </a:r>
            <a:endParaRPr lang="en-US" dirty="0"/>
          </a:p>
          <a:p>
            <a:r>
              <a:rPr lang="en-US" dirty="0" smtClean="0"/>
              <a:t>Pairs of properties </a:t>
            </a:r>
            <a:r>
              <a:rPr lang="en-US" dirty="0"/>
              <a:t>are separated from each other by </a:t>
            </a:r>
            <a:r>
              <a:rPr lang="en-US" b="1" dirty="0"/>
              <a:t>semicolons</a:t>
            </a:r>
            <a:r>
              <a:rPr lang="en-US" dirty="0"/>
              <a:t> </a:t>
            </a:r>
            <a:r>
              <a:rPr lang="en-US" dirty="0" smtClean="0"/>
              <a:t>( ; ) 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4" descr="select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4548" y="3635574"/>
            <a:ext cx="5419725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H="1">
            <a:off x="8161361" y="3111690"/>
            <a:ext cx="1651379" cy="887104"/>
          </a:xfrm>
          <a:prstGeom prst="straightConnector1">
            <a:avLst/>
          </a:prstGeom>
          <a:ln w="381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6831438" y="3111690"/>
            <a:ext cx="1651379" cy="887104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 flipV="1">
            <a:off x="7657127" y="4300180"/>
            <a:ext cx="1376956" cy="783317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 flipV="1">
            <a:off x="6237027" y="4300180"/>
            <a:ext cx="2116135" cy="1384412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09708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Declaration &amp; Declaration block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0" y="1902178"/>
            <a:ext cx="9905999" cy="4375791"/>
          </a:xfrm>
        </p:spPr>
        <p:txBody>
          <a:bodyPr>
            <a:normAutofit/>
          </a:bodyPr>
          <a:lstStyle/>
          <a:p>
            <a:r>
              <a:rPr lang="en-US" dirty="0" smtClean="0"/>
              <a:t>Declaration Definition: </a:t>
            </a:r>
            <a:endParaRPr lang="en-US" dirty="0"/>
          </a:p>
          <a:p>
            <a:pPr lvl="1"/>
            <a:r>
              <a:rPr lang="en-US" dirty="0" smtClean="0"/>
              <a:t>Each </a:t>
            </a:r>
            <a:r>
              <a:rPr lang="en-US" dirty="0"/>
              <a:t>CSS line that includes property and </a:t>
            </a:r>
            <a:r>
              <a:rPr lang="en-US" dirty="0" smtClean="0"/>
              <a:t>value.</a:t>
            </a:r>
          </a:p>
          <a:p>
            <a:r>
              <a:rPr lang="en-US" dirty="0" smtClean="0"/>
              <a:t>Each </a:t>
            </a:r>
            <a:r>
              <a:rPr lang="en-US" dirty="0" smtClean="0">
                <a:solidFill>
                  <a:srgbClr val="FF0000"/>
                </a:solidFill>
              </a:rPr>
              <a:t>declaration</a:t>
            </a:r>
            <a:r>
              <a:rPr lang="en-US" dirty="0" smtClean="0"/>
              <a:t> consists of </a:t>
            </a:r>
            <a:r>
              <a:rPr lang="en-US" b="1" dirty="0" smtClean="0"/>
              <a:t>a property and a value</a:t>
            </a:r>
            <a:r>
              <a:rPr lang="en-US" dirty="0" smtClean="0"/>
              <a:t>.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>
                <a:solidFill>
                  <a:srgbClr val="FFC000"/>
                </a:solidFill>
              </a:rPr>
              <a:t>Declaration block</a:t>
            </a:r>
            <a:r>
              <a:rPr lang="en-US" dirty="0" smtClean="0"/>
              <a:t>: </a:t>
            </a:r>
          </a:p>
          <a:p>
            <a:pPr lvl="1"/>
            <a:r>
              <a:rPr lang="en-US" b="1" dirty="0" smtClean="0"/>
              <a:t>Multiple declaration lines </a:t>
            </a:r>
            <a:r>
              <a:rPr lang="en-US" dirty="0" smtClean="0"/>
              <a:t>including the curly braces.</a:t>
            </a:r>
            <a:endParaRPr lang="en-US" dirty="0"/>
          </a:p>
        </p:txBody>
      </p:sp>
      <p:pic>
        <p:nvPicPr>
          <p:cNvPr id="4" name="Picture 4" descr="select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4546" y="3772297"/>
            <a:ext cx="5419725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>
          <a:xfrm>
            <a:off x="4271749" y="3453605"/>
            <a:ext cx="1992573" cy="177085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271749" y="3772297"/>
            <a:ext cx="4995081" cy="1331966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0640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Curly braces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Definition: </a:t>
            </a:r>
            <a:endParaRPr lang="en-US" dirty="0" smtClean="0"/>
          </a:p>
          <a:p>
            <a:pPr lvl="1"/>
            <a:r>
              <a:rPr lang="en-US" dirty="0" smtClean="0"/>
              <a:t>The </a:t>
            </a:r>
            <a:r>
              <a:rPr lang="en-US" dirty="0"/>
              <a:t>curly braces </a:t>
            </a:r>
            <a:r>
              <a:rPr lang="en-US" b="1" dirty="0"/>
              <a:t>contain the properties of the element you want to manipulate</a:t>
            </a:r>
            <a:r>
              <a:rPr lang="en-US" dirty="0"/>
              <a:t>, and the values that you want to change them to. The curly braces plus their content is called a declaration block. </a:t>
            </a:r>
          </a:p>
        </p:txBody>
      </p:sp>
      <p:pic>
        <p:nvPicPr>
          <p:cNvPr id="4" name="Picture 4" descr="select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4548" y="4469641"/>
            <a:ext cx="5419725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>
          <a:xfrm>
            <a:off x="8407021" y="4640593"/>
            <a:ext cx="300251" cy="79157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369558" y="4640593"/>
            <a:ext cx="300251" cy="79157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7235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 &amp; id selectors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1815152"/>
            <a:ext cx="9905999" cy="4476465"/>
          </a:xfrm>
        </p:spPr>
        <p:txBody>
          <a:bodyPr>
            <a:normAutofit/>
          </a:bodyPr>
          <a:lstStyle/>
          <a:p>
            <a:r>
              <a:rPr lang="en-US" dirty="0"/>
              <a:t>In addition to setting a style for a HTML element, </a:t>
            </a:r>
            <a:r>
              <a:rPr lang="en-US" b="1" dirty="0"/>
              <a:t>CSS allows you to specify your own selectors</a:t>
            </a:r>
            <a:r>
              <a:rPr lang="en-US" dirty="0"/>
              <a:t> called "id" and "class</a:t>
            </a:r>
            <a:r>
              <a:rPr lang="en-US" dirty="0" smtClean="0"/>
              <a:t>".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b="1" u="sng" dirty="0"/>
              <a:t>id</a:t>
            </a:r>
            <a:r>
              <a:rPr lang="en-US" dirty="0"/>
              <a:t> -  The id selector is used to </a:t>
            </a:r>
            <a:r>
              <a:rPr lang="en-US" b="1" u="sng" dirty="0"/>
              <a:t>specify a style for a single, unique element</a:t>
            </a:r>
            <a:r>
              <a:rPr lang="en-US" dirty="0"/>
              <a:t>. </a:t>
            </a:r>
          </a:p>
          <a:p>
            <a:pPr lvl="1"/>
            <a:r>
              <a:rPr lang="en-US" dirty="0"/>
              <a:t>The id selector </a:t>
            </a:r>
            <a:r>
              <a:rPr lang="en-US" u="sng" dirty="0"/>
              <a:t>uses the id attribute of the HTML element</a:t>
            </a:r>
            <a:r>
              <a:rPr lang="en-US" dirty="0"/>
              <a:t>, and is defined with a "#". </a:t>
            </a:r>
          </a:p>
          <a:p>
            <a:pPr lvl="1"/>
            <a:r>
              <a:rPr lang="en-US" dirty="0"/>
              <a:t>The style rule below will be applied to the element with </a:t>
            </a:r>
            <a:r>
              <a:rPr lang="en-US" dirty="0" smtClean="0"/>
              <a:t>id = “example": </a:t>
            </a:r>
          </a:p>
          <a:p>
            <a:pPr marL="457200" lvl="1" indent="0">
              <a:buNone/>
            </a:pPr>
            <a:r>
              <a:rPr lang="en-US" dirty="0"/>
              <a:t>	</a:t>
            </a:r>
            <a:endParaRPr lang="en-US" dirty="0" smtClean="0"/>
          </a:p>
          <a:p>
            <a:pPr marL="457200" lvl="1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#example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{text-align:center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 color:red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;}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58011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 &amp; id selectors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1897038"/>
            <a:ext cx="9905999" cy="4026089"/>
          </a:xfrm>
        </p:spPr>
        <p:txBody>
          <a:bodyPr>
            <a:normAutofit/>
          </a:bodyPr>
          <a:lstStyle/>
          <a:p>
            <a:r>
              <a:rPr lang="en-US" b="1" u="sng" dirty="0"/>
              <a:t>Class</a:t>
            </a:r>
            <a:r>
              <a:rPr lang="en-US" dirty="0"/>
              <a:t> -  The class selector is used to </a:t>
            </a:r>
            <a:r>
              <a:rPr lang="en-US" b="1" dirty="0"/>
              <a:t>specify a style for a group of elements</a:t>
            </a:r>
            <a:r>
              <a:rPr lang="en-US" dirty="0"/>
              <a:t>. Unlike the id selector, the class selector is most often used on several elements. </a:t>
            </a:r>
          </a:p>
          <a:p>
            <a:pPr lvl="1"/>
            <a:r>
              <a:rPr lang="en-US" dirty="0"/>
              <a:t>This allows you to </a:t>
            </a:r>
            <a:r>
              <a:rPr lang="en-US" u="sng" dirty="0"/>
              <a:t>set a particular style for any HTML elements with the same class</a:t>
            </a:r>
            <a:r>
              <a:rPr lang="en-US" dirty="0"/>
              <a:t>. </a:t>
            </a:r>
          </a:p>
          <a:p>
            <a:pPr lvl="1"/>
            <a:r>
              <a:rPr lang="en-US" dirty="0"/>
              <a:t>The class selector uses the HTML class attribute, and is defined with a "." </a:t>
            </a:r>
          </a:p>
          <a:p>
            <a:pPr lvl="1"/>
            <a:r>
              <a:rPr lang="en-US" dirty="0"/>
              <a:t>In the example below, all HTML elements with class="center" will be </a:t>
            </a:r>
            <a:r>
              <a:rPr lang="en-US" dirty="0" smtClean="0"/>
              <a:t>center-aligned:</a:t>
            </a:r>
          </a:p>
          <a:p>
            <a:pPr marL="457200" lvl="1" indent="0">
              <a:buNone/>
            </a:pPr>
            <a:r>
              <a:rPr lang="en-US" dirty="0"/>
              <a:t>	</a:t>
            </a:r>
            <a:endParaRPr lang="en-US" dirty="0" smtClean="0"/>
          </a:p>
          <a:p>
            <a:pPr marL="457200" lvl="1" indent="0">
              <a:buNone/>
            </a:pPr>
            <a:r>
              <a:rPr lang="en-US" dirty="0"/>
              <a:t>	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center {text-align:center;}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37567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Attaching a css style sheet to a webpage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2249487"/>
            <a:ext cx="9905999" cy="4233200"/>
          </a:xfrm>
        </p:spPr>
        <p:txBody>
          <a:bodyPr/>
          <a:lstStyle/>
          <a:p>
            <a:r>
              <a:rPr lang="en-US" dirty="0" smtClean="0"/>
              <a:t>You can attach </a:t>
            </a:r>
            <a:r>
              <a:rPr lang="en-US" dirty="0"/>
              <a:t>a style sheet to a page by adding the code to the &lt;head&gt; section of the HTML page. There are 3 ways to attach CSS to a page: </a:t>
            </a:r>
            <a:endParaRPr lang="en-US" dirty="0" smtClean="0"/>
          </a:p>
          <a:p>
            <a:pPr marL="914400" lvl="1" indent="-457200">
              <a:buFont typeface="+mj-lt"/>
              <a:buAutoNum type="arabicPeriod"/>
            </a:pPr>
            <a:r>
              <a:rPr lang="en-US" b="1" dirty="0"/>
              <a:t>Inline</a:t>
            </a:r>
            <a:r>
              <a:rPr lang="en-US" dirty="0"/>
              <a:t> </a:t>
            </a:r>
            <a:r>
              <a:rPr lang="en-US" dirty="0" smtClean="0"/>
              <a:t>style sheet*</a:t>
            </a:r>
            <a:endParaRPr lang="en-US" dirty="0"/>
          </a:p>
          <a:p>
            <a:pPr marL="914400" lvl="1" indent="-457200">
              <a:buFont typeface="+mj-lt"/>
              <a:buAutoNum type="arabicPeriod"/>
            </a:pPr>
            <a:r>
              <a:rPr lang="en-US" b="1" dirty="0"/>
              <a:t>Internal</a:t>
            </a:r>
            <a:r>
              <a:rPr lang="en-US" dirty="0"/>
              <a:t> style sheet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b="1" dirty="0"/>
              <a:t>External</a:t>
            </a:r>
            <a:r>
              <a:rPr lang="en-US" dirty="0"/>
              <a:t> style sheet </a:t>
            </a:r>
          </a:p>
        </p:txBody>
      </p:sp>
    </p:spTree>
    <p:extLst>
      <p:ext uri="{BB962C8B-B14F-4D97-AF65-F5344CB8AC3E}">
        <p14:creationId xmlns:p14="http://schemas.microsoft.com/office/powerpoint/2010/main" val="22229922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Inline style sheet*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Applies styles </a:t>
            </a:r>
            <a:r>
              <a:rPr lang="en-US" b="1" dirty="0"/>
              <a:t>directly to the elements </a:t>
            </a:r>
            <a:r>
              <a:rPr lang="en-US" dirty="0"/>
              <a:t>by adding declarations into the </a:t>
            </a:r>
            <a:r>
              <a:rPr lang="en-US" dirty="0" smtClean="0"/>
              <a:t>style.</a:t>
            </a:r>
          </a:p>
          <a:p>
            <a:r>
              <a:rPr lang="en-US" dirty="0"/>
              <a:t>CSS is </a:t>
            </a:r>
            <a:r>
              <a:rPr lang="en-US" b="1" dirty="0"/>
              <a:t>not attached in the &lt;header&gt; </a:t>
            </a:r>
            <a:r>
              <a:rPr lang="en-US" dirty="0"/>
              <a:t>but is used directly within HTML tags</a:t>
            </a:r>
            <a:r>
              <a:rPr lang="en-US" dirty="0" smtClean="0"/>
              <a:t>.</a:t>
            </a:r>
          </a:p>
          <a:p>
            <a:r>
              <a:rPr lang="en-US" dirty="0" smtClean="0"/>
              <a:t>For </a:t>
            </a:r>
            <a:r>
              <a:rPr lang="en-US" dirty="0"/>
              <a:t>Example</a:t>
            </a:r>
            <a:r>
              <a:rPr lang="en-US" dirty="0" smtClean="0"/>
              <a:t>:</a:t>
            </a:r>
          </a:p>
          <a:p>
            <a:pPr marL="457200" lvl="1" indent="0">
              <a:buNone/>
            </a:pPr>
            <a:endParaRPr lang="en-US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buNone/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p style=“color: red;”&gt; This is a simple paragraph and the inline style makes it red.&lt;/p&gt;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97409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Internal style sheet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1815152"/>
            <a:ext cx="9905999" cy="3976049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Applies styles to HTML by placing the </a:t>
            </a:r>
            <a:r>
              <a:rPr lang="en-US" b="1" dirty="0"/>
              <a:t>CSS rules inside the tag &lt;style&gt; inside the document tag &lt;head</a:t>
            </a:r>
            <a:r>
              <a:rPr lang="en-US" b="1" dirty="0" smtClean="0"/>
              <a:t>&gt;.</a:t>
            </a:r>
          </a:p>
          <a:p>
            <a:r>
              <a:rPr lang="en-US" dirty="0"/>
              <a:t>Best used to control </a:t>
            </a:r>
            <a:r>
              <a:rPr lang="en-US" b="1" dirty="0" smtClean="0"/>
              <a:t>styling </a:t>
            </a:r>
            <a:r>
              <a:rPr lang="en-US" b="1" dirty="0"/>
              <a:t>on one page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/>
              <a:t>For Example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&lt;head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&lt;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title&gt;my page&lt;/title&gt;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&lt;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style type=“text/css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”&gt;p{color:red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}&lt;/style&gt;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&lt;/head&gt;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&lt;body&gt;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&lt;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p&gt;this is a simple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paragraph&lt;/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p&gt;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&lt;/body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21661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External style sheet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1760560"/>
            <a:ext cx="9905999" cy="4722127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Applies </a:t>
            </a:r>
            <a:r>
              <a:rPr lang="en-US" b="1" dirty="0"/>
              <a:t>styles as a separate file with a .css extension</a:t>
            </a:r>
            <a:r>
              <a:rPr lang="en-US" dirty="0"/>
              <a:t>. The file is then </a:t>
            </a:r>
            <a:r>
              <a:rPr lang="en-US" b="1" dirty="0"/>
              <a:t>referenced from inside the &lt;head&gt; element</a:t>
            </a:r>
            <a:r>
              <a:rPr lang="en-US" dirty="0"/>
              <a:t> by a link to the file</a:t>
            </a:r>
            <a:r>
              <a:rPr lang="en-US" dirty="0" smtClean="0"/>
              <a:t>.</a:t>
            </a:r>
          </a:p>
          <a:p>
            <a:r>
              <a:rPr lang="en-US" dirty="0"/>
              <a:t>You can create an external style sheet in your </a:t>
            </a:r>
            <a:r>
              <a:rPr lang="en-US" b="1" dirty="0"/>
              <a:t>text editor</a:t>
            </a:r>
            <a:r>
              <a:rPr lang="en-US" dirty="0" smtClean="0"/>
              <a:t>.</a:t>
            </a:r>
          </a:p>
          <a:p>
            <a:r>
              <a:rPr lang="en-US" dirty="0">
                <a:cs typeface="Arial" pitchFamily="34" charset="0"/>
              </a:rPr>
              <a:t>Best used to control </a:t>
            </a:r>
            <a:r>
              <a:rPr lang="en-US" b="1" dirty="0">
                <a:cs typeface="Arial" pitchFamily="34" charset="0"/>
              </a:rPr>
              <a:t>styling on multiple pages</a:t>
            </a:r>
            <a:r>
              <a:rPr lang="en-US" dirty="0" smtClean="0">
                <a:cs typeface="Arial" pitchFamily="34" charset="0"/>
              </a:rPr>
              <a:t>.</a:t>
            </a:r>
            <a:endParaRPr lang="en-US" dirty="0"/>
          </a:p>
          <a:p>
            <a:r>
              <a:rPr lang="en-US" dirty="0"/>
              <a:t>For Example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&lt;head&gt;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&lt;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title&gt;my external style sheet page&lt;/title&gt;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&lt;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link rel=“style sheet” type=“text/css” href=“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my-external-	stylesheet.css”&gt;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&lt;/head&gt;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&lt;body&gt;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&lt;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p&gt;this is a simple paragraph&lt;/p&gt;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&lt;/body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90968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Which style sheet is the best option?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1951630"/>
            <a:ext cx="9905999" cy="3839571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/>
              <a:t>Web developers rarely use inline CSS</a:t>
            </a:r>
            <a:r>
              <a:rPr lang="en-US" dirty="0"/>
              <a:t>. Since they prefer to not mix content with presentation. And it is not efficient since you have to </a:t>
            </a:r>
            <a:r>
              <a:rPr lang="en-US" b="1" dirty="0"/>
              <a:t>declare the style individually for every component.</a:t>
            </a:r>
            <a:br>
              <a:rPr lang="en-US" b="1" dirty="0"/>
            </a:br>
            <a:endParaRPr lang="en-US" b="1" dirty="0"/>
          </a:p>
          <a:p>
            <a:r>
              <a:rPr lang="en-US" dirty="0"/>
              <a:t>Internal and External style sheets are more popular because you can </a:t>
            </a:r>
            <a:r>
              <a:rPr lang="en-US" b="1" dirty="0"/>
              <a:t>style multiple elements with one rule</a:t>
            </a:r>
            <a:r>
              <a:rPr lang="en-US" dirty="0"/>
              <a:t>.</a:t>
            </a:r>
            <a:br>
              <a:rPr lang="en-US" dirty="0"/>
            </a:br>
            <a:endParaRPr lang="en-US" dirty="0"/>
          </a:p>
          <a:p>
            <a:r>
              <a:rPr lang="en-US" b="1" dirty="0"/>
              <a:t>External style sheets </a:t>
            </a:r>
            <a:r>
              <a:rPr lang="en-US" dirty="0" smtClean="0"/>
              <a:t>are the </a:t>
            </a:r>
            <a:r>
              <a:rPr lang="en-US" dirty="0"/>
              <a:t>best </a:t>
            </a:r>
            <a:r>
              <a:rPr lang="en-US" dirty="0" smtClean="0"/>
              <a:t>ones because </a:t>
            </a:r>
            <a:r>
              <a:rPr lang="en-US" dirty="0"/>
              <a:t>they allow you to save all the style information on a separate file from the content. </a:t>
            </a:r>
            <a:r>
              <a:rPr lang="en-US" b="1" dirty="0"/>
              <a:t>You can then modify a style for a site and it will update all of the pages in a site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29583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 of css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1918952"/>
            <a:ext cx="9905999" cy="3872249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Cascading Style Sheets were developed as a means for creating a consistent approach to providing </a:t>
            </a:r>
            <a:r>
              <a:rPr lang="en-US" b="1" dirty="0"/>
              <a:t>style information for web documents</a:t>
            </a:r>
            <a:r>
              <a:rPr lang="en-US" dirty="0" smtClean="0"/>
              <a:t>.</a:t>
            </a:r>
          </a:p>
          <a:p>
            <a:r>
              <a:rPr lang="en-US" dirty="0"/>
              <a:t>In </a:t>
            </a:r>
            <a:r>
              <a:rPr lang="en-US" b="1" dirty="0"/>
              <a:t>1994</a:t>
            </a:r>
            <a:r>
              <a:rPr lang="en-US" dirty="0"/>
              <a:t>, </a:t>
            </a:r>
            <a:r>
              <a:rPr lang="en-US" dirty="0" smtClean="0"/>
              <a:t>nine style sheet languages were proposed to the </a:t>
            </a:r>
            <a:r>
              <a:rPr lang="en-US" b="1" dirty="0" smtClean="0"/>
              <a:t>World Wide Web Consortium (W3C)</a:t>
            </a:r>
            <a:r>
              <a:rPr lang="en-US" dirty="0" smtClean="0"/>
              <a:t> to improve web presentation capabilities. </a:t>
            </a:r>
          </a:p>
          <a:p>
            <a:r>
              <a:rPr lang="en-US" dirty="0" smtClean="0"/>
              <a:t>Of </a:t>
            </a:r>
            <a:r>
              <a:rPr lang="en-US" dirty="0"/>
              <a:t>the nine proposals, two were chosen as the foundation for what became CSS: </a:t>
            </a:r>
            <a:r>
              <a:rPr lang="en-US" b="1" dirty="0"/>
              <a:t>Cascading HTML Style Sheets </a:t>
            </a:r>
            <a:r>
              <a:rPr lang="en-US" dirty="0"/>
              <a:t>(CHSS) proposed by Håkon Wium </a:t>
            </a:r>
            <a:r>
              <a:rPr lang="en-US" dirty="0" smtClean="0"/>
              <a:t>Lie, and </a:t>
            </a:r>
            <a:r>
              <a:rPr lang="en-US" dirty="0"/>
              <a:t>Stream-based </a:t>
            </a:r>
            <a:r>
              <a:rPr lang="en-US" b="1" dirty="0"/>
              <a:t>Style Sheet Proposal </a:t>
            </a:r>
            <a:r>
              <a:rPr lang="en-US" dirty="0"/>
              <a:t>(SSP</a:t>
            </a:r>
            <a:r>
              <a:rPr lang="en-US" dirty="0" smtClean="0"/>
              <a:t>) proposed by Bert Bos.</a:t>
            </a:r>
          </a:p>
          <a:p>
            <a:r>
              <a:rPr lang="en-US" dirty="0" smtClean="0"/>
              <a:t>CSS1 was published in 1996, CSS2 in 1997, and CSS3 in 1998. There is no single CSS4 specification, but there are ‘level 4’ modules.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07272" y="823577"/>
            <a:ext cx="2340139" cy="1095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547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Colors &amp; formatting in css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KEYWORDS</a:t>
            </a:r>
          </a:p>
          <a:p>
            <a:pPr lvl="1"/>
            <a:r>
              <a:rPr lang="en-US" dirty="0" smtClean="0"/>
              <a:t>Using </a:t>
            </a:r>
            <a:r>
              <a:rPr lang="en-US" dirty="0"/>
              <a:t>the keywords like: red, fuchsia, yellow, blue, green you can specify what color you would like the CSS rule to </a:t>
            </a:r>
            <a:r>
              <a:rPr lang="en-US" dirty="0" smtClean="0"/>
              <a:t>display.</a:t>
            </a:r>
          </a:p>
          <a:p>
            <a:pPr lvl="1"/>
            <a:r>
              <a:rPr lang="en-US" dirty="0" smtClean="0"/>
              <a:t>There </a:t>
            </a:r>
            <a:r>
              <a:rPr lang="en-US" dirty="0"/>
              <a:t>are 17 of these keyword colors you can use in CSS. </a:t>
            </a:r>
            <a:endParaRPr lang="en-US" dirty="0" smtClean="0"/>
          </a:p>
          <a:p>
            <a:r>
              <a:rPr lang="en-US" b="1" dirty="0" smtClean="0"/>
              <a:t>HEXADECIMAL VALUES</a:t>
            </a:r>
          </a:p>
          <a:p>
            <a:pPr lvl="1"/>
            <a:r>
              <a:rPr lang="en-US" dirty="0" smtClean="0"/>
              <a:t>Hex values are the </a:t>
            </a:r>
            <a:r>
              <a:rPr lang="en-US" dirty="0"/>
              <a:t>most common way of specifying colors for web pages. </a:t>
            </a:r>
          </a:p>
          <a:p>
            <a:pPr lvl="1"/>
            <a:r>
              <a:rPr lang="en-US" dirty="0"/>
              <a:t>For example: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p{color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: #000000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;}</a:t>
            </a:r>
          </a:p>
          <a:p>
            <a:pPr lvl="1"/>
            <a:r>
              <a:rPr lang="en-US" dirty="0" smtClean="0">
                <a:latin typeface="+mj-lt"/>
                <a:cs typeface="Courier New" panose="02070309020205020404" pitchFamily="49" charset="0"/>
              </a:rPr>
              <a:t>They can represent a total of 96 colors (16 values times 6 slots).</a:t>
            </a:r>
            <a:endParaRPr lang="en-US" dirty="0">
              <a:latin typeface="+mj-lt"/>
              <a:cs typeface="Courier New" panose="02070309020205020404" pitchFamily="49" charset="0"/>
            </a:endParaRP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47042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Colors &amp; formatting in css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1883392"/>
            <a:ext cx="9905999" cy="4531056"/>
          </a:xfrm>
        </p:spPr>
        <p:txBody>
          <a:bodyPr>
            <a:normAutofit/>
          </a:bodyPr>
          <a:lstStyle/>
          <a:p>
            <a:r>
              <a:rPr lang="en-US" b="1" dirty="0" smtClean="0"/>
              <a:t>RGB (RED GREEN BLUE)</a:t>
            </a:r>
          </a:p>
          <a:p>
            <a:pPr lvl="1"/>
            <a:r>
              <a:rPr lang="en-US" dirty="0" smtClean="0"/>
              <a:t>It has </a:t>
            </a:r>
            <a:r>
              <a:rPr lang="en-US" dirty="0"/>
              <a:t>the possibility of 256 colors for each (16x16)</a:t>
            </a:r>
          </a:p>
          <a:p>
            <a:pPr lvl="1"/>
            <a:r>
              <a:rPr lang="en-US" dirty="0"/>
              <a:t>(R)256 x (G)256 x (B)256 = 16,777,216 or 16.7 million color </a:t>
            </a:r>
            <a:r>
              <a:rPr lang="en-US" dirty="0" smtClean="0"/>
              <a:t>values</a:t>
            </a:r>
          </a:p>
          <a:p>
            <a:pPr lvl="1"/>
            <a:r>
              <a:rPr lang="en-US" dirty="0"/>
              <a:t>You can specify RGB in either whole numbers or percentages</a:t>
            </a:r>
          </a:p>
          <a:p>
            <a:pPr lvl="1"/>
            <a:r>
              <a:rPr lang="en-US" dirty="0"/>
              <a:t>CSS example: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h1{color: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rgb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(0,0,0) }</a:t>
            </a:r>
          </a:p>
          <a:p>
            <a:r>
              <a:rPr lang="en-US" b="1" dirty="0"/>
              <a:t>HSL -</a:t>
            </a:r>
            <a:r>
              <a:rPr lang="en-US" b="1" dirty="0" smtClean="0"/>
              <a:t> </a:t>
            </a:r>
            <a:r>
              <a:rPr lang="en-US" b="1" dirty="0"/>
              <a:t>Hue Saturation Lightness</a:t>
            </a:r>
          </a:p>
          <a:p>
            <a:pPr lvl="1"/>
            <a:r>
              <a:rPr lang="en-US" dirty="0"/>
              <a:t>Similar to RGB but based on saturation and lightness of a </a:t>
            </a:r>
            <a:r>
              <a:rPr lang="en-US" dirty="0" smtClean="0"/>
              <a:t>color</a:t>
            </a:r>
            <a:endParaRPr lang="en-US" dirty="0"/>
          </a:p>
          <a:p>
            <a:pPr lvl="1"/>
            <a:r>
              <a:rPr lang="en-US" dirty="0"/>
              <a:t>CSS example: h1{color: </a:t>
            </a:r>
            <a:r>
              <a:rPr lang="en-US" dirty="0" err="1"/>
              <a:t>hsl</a:t>
            </a:r>
            <a:r>
              <a:rPr lang="en-US" dirty="0"/>
              <a:t>(0,100%,40%) }</a:t>
            </a:r>
          </a:p>
          <a:p>
            <a:pPr lvl="1"/>
            <a:r>
              <a:rPr lang="en-US" dirty="0"/>
              <a:t>HSL accepts a number between 0 to 360 in </a:t>
            </a:r>
            <a:r>
              <a:rPr lang="en-US" dirty="0" smtClean="0"/>
              <a:t>value, it also </a:t>
            </a:r>
            <a:r>
              <a:rPr lang="en-US" dirty="0"/>
              <a:t>accepts percentage between 0-100%</a:t>
            </a:r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54638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200105"/>
            <a:ext cx="9905998" cy="1478570"/>
          </a:xfrm>
        </p:spPr>
        <p:txBody>
          <a:bodyPr/>
          <a:lstStyle/>
          <a:p>
            <a:r>
              <a:rPr lang="en-US" dirty="0" smtClean="0"/>
              <a:t>Common css layout properties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1501253"/>
            <a:ext cx="6910766" cy="5104263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 smtClean="0"/>
              <a:t>Width &amp; Height</a:t>
            </a:r>
            <a:r>
              <a:rPr lang="en-US" dirty="0" smtClean="0"/>
              <a:t>: They </a:t>
            </a:r>
            <a:r>
              <a:rPr lang="en-US" dirty="0"/>
              <a:t>can be specified in pixels, ems, percentages or set to </a:t>
            </a:r>
            <a:r>
              <a:rPr lang="en-US" dirty="0" smtClean="0"/>
              <a:t>auto.</a:t>
            </a:r>
            <a:endParaRPr lang="en-US" dirty="0"/>
          </a:p>
          <a:p>
            <a:r>
              <a:rPr lang="en-US" b="1" dirty="0" smtClean="0"/>
              <a:t>Float</a:t>
            </a:r>
            <a:r>
              <a:rPr lang="en-US" dirty="0" smtClean="0"/>
              <a:t>: It makes </a:t>
            </a:r>
            <a:r>
              <a:rPr lang="en-US" dirty="0"/>
              <a:t>elements float to the right or left of the screen, positioned where they are in the HTML. </a:t>
            </a:r>
          </a:p>
          <a:p>
            <a:r>
              <a:rPr lang="en-US" b="1" dirty="0" smtClean="0"/>
              <a:t>Clear</a:t>
            </a:r>
            <a:r>
              <a:rPr lang="en-US" dirty="0" smtClean="0"/>
              <a:t>: When </a:t>
            </a:r>
            <a:r>
              <a:rPr lang="en-US" dirty="0"/>
              <a:t>elements are floated, they wrap around each other to form a “caravan.” The clear property detaches an element from the “caravan” and allows it to start on a new line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b="1" dirty="0" smtClean="0"/>
              <a:t>Border</a:t>
            </a:r>
            <a:r>
              <a:rPr lang="en-US" dirty="0" smtClean="0"/>
              <a:t>: You </a:t>
            </a:r>
            <a:r>
              <a:rPr lang="en-US" dirty="0"/>
              <a:t>can define the entire border or only the top, bottom, left, or right. You can also define the border using one declaration.</a:t>
            </a:r>
          </a:p>
          <a:p>
            <a:r>
              <a:rPr lang="en-US" b="1" dirty="0" smtClean="0"/>
              <a:t>Padding</a:t>
            </a:r>
            <a:r>
              <a:rPr lang="en-US" dirty="0" smtClean="0"/>
              <a:t>: The </a:t>
            </a:r>
            <a:r>
              <a:rPr lang="en-US" dirty="0"/>
              <a:t>space between the text/content and the border. You can use padding for all around the element or specify each side of the rectangle separately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b="1" dirty="0" smtClean="0"/>
              <a:t>Margin</a:t>
            </a:r>
            <a:r>
              <a:rPr lang="en-US" dirty="0" smtClean="0"/>
              <a:t>: The </a:t>
            </a:r>
            <a:r>
              <a:rPr lang="en-US" dirty="0"/>
              <a:t>space outside the text/content and the border. You can use margin for all around the element or specify each side of the rectangle </a:t>
            </a:r>
            <a:r>
              <a:rPr lang="en-US" dirty="0" smtClean="0"/>
              <a:t>separately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52179" y="2033516"/>
            <a:ext cx="4021260" cy="283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276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Text properties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1413" y="1891565"/>
            <a:ext cx="3157632" cy="2123619"/>
          </a:xfrm>
          <a:prstGeom prst="rect">
            <a:avLst/>
          </a:prstGeom>
        </p:spPr>
      </p:pic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5181600" y="1384300"/>
            <a:ext cx="5257800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dirty="0">
                <a:latin typeface="Courier New" pitchFamily="49" charset="0"/>
                <a:cs typeface="Courier New" pitchFamily="49" charset="0"/>
              </a:rPr>
              <a:t>.mainHeading {</a:t>
            </a:r>
            <a:br>
              <a:rPr lang="en-US" sz="1800" dirty="0">
                <a:latin typeface="Courier New" pitchFamily="49" charset="0"/>
                <a:cs typeface="Courier New" pitchFamily="49" charset="0"/>
              </a:rPr>
            </a:br>
            <a:r>
              <a:rPr lang="en-US" sz="1800" dirty="0">
                <a:latin typeface="Courier New" pitchFamily="49" charset="0"/>
                <a:cs typeface="Courier New" pitchFamily="49" charset="0"/>
              </a:rPr>
              <a:t>color: red;</a:t>
            </a:r>
            <a:br>
              <a:rPr lang="en-US" sz="1800" dirty="0">
                <a:latin typeface="Courier New" pitchFamily="49" charset="0"/>
                <a:cs typeface="Courier New" pitchFamily="49" charset="0"/>
              </a:rPr>
            </a:br>
            <a:r>
              <a:rPr lang="en-US" sz="1800" dirty="0">
                <a:latin typeface="Courier New" pitchFamily="49" charset="0"/>
                <a:cs typeface="Courier New" pitchFamily="49" charset="0"/>
              </a:rPr>
              <a:t>letter-spacing: 5px;</a:t>
            </a:r>
            <a:br>
              <a:rPr lang="en-US" sz="1800" dirty="0">
                <a:latin typeface="Courier New" pitchFamily="49" charset="0"/>
                <a:cs typeface="Courier New" pitchFamily="49" charset="0"/>
              </a:rPr>
            </a:br>
            <a:r>
              <a:rPr lang="en-US" sz="1800" dirty="0">
                <a:latin typeface="Courier New" pitchFamily="49" charset="0"/>
                <a:cs typeface="Courier New" pitchFamily="49" charset="0"/>
              </a:rPr>
              <a:t>text-transform: uppercase;</a:t>
            </a:r>
            <a:br>
              <a:rPr lang="en-US" sz="1800" dirty="0">
                <a:latin typeface="Courier New" pitchFamily="49" charset="0"/>
                <a:cs typeface="Courier New" pitchFamily="49" charset="0"/>
              </a:rPr>
            </a:br>
            <a:r>
              <a:rPr lang="en-US" sz="1800" dirty="0">
                <a:latin typeface="Courier New" pitchFamily="49" charset="0"/>
                <a:cs typeface="Courier New" pitchFamily="49" charset="0"/>
              </a:rPr>
              <a:t>word-spacing: 15px;</a:t>
            </a:r>
            <a:br>
              <a:rPr lang="en-US" sz="1800" dirty="0">
                <a:latin typeface="Courier New" pitchFamily="49" charset="0"/>
                <a:cs typeface="Courier New" pitchFamily="49" charset="0"/>
              </a:rPr>
            </a:br>
            <a:r>
              <a:rPr lang="en-US" sz="1800" dirty="0">
                <a:latin typeface="Courier New" pitchFamily="49" charset="0"/>
                <a:cs typeface="Courier New" pitchFamily="49" charset="0"/>
              </a:rPr>
              <a:t>text-align: left;</a:t>
            </a:r>
            <a:br>
              <a:rPr lang="en-US" sz="1800" dirty="0">
                <a:latin typeface="Courier New" pitchFamily="49" charset="0"/>
                <a:cs typeface="Courier New" pitchFamily="49" charset="0"/>
              </a:rPr>
            </a:br>
            <a:r>
              <a:rPr lang="en-US" sz="1800" dirty="0">
                <a:latin typeface="Courier New" pitchFamily="49" charset="0"/>
                <a:cs typeface="Courier New" pitchFamily="49" charset="0"/>
              </a:rPr>
              <a:t>font-family: Times;</a:t>
            </a:r>
            <a:br>
              <a:rPr lang="en-US" sz="1800" dirty="0">
                <a:latin typeface="Courier New" pitchFamily="49" charset="0"/>
                <a:cs typeface="Courier New" pitchFamily="49" charset="0"/>
              </a:rPr>
            </a:br>
            <a:r>
              <a:rPr lang="en-US" sz="1800" dirty="0">
                <a:latin typeface="Courier New" pitchFamily="49" charset="0"/>
                <a:cs typeface="Courier New" pitchFamily="49" charset="0"/>
              </a:rPr>
              <a:t>text-decoration: underline;</a:t>
            </a:r>
            <a:br>
              <a:rPr lang="en-US" sz="1800" dirty="0">
                <a:latin typeface="Courier New" pitchFamily="49" charset="0"/>
                <a:cs typeface="Courier New" pitchFamily="49" charset="0"/>
              </a:rPr>
            </a:br>
            <a:r>
              <a:rPr lang="en-US" sz="1800" dirty="0">
                <a:latin typeface="Courier New" pitchFamily="49" charset="0"/>
                <a:cs typeface="Courier New" pitchFamily="49" charset="0"/>
              </a:rPr>
              <a:t>font-size: 12px;</a:t>
            </a:r>
            <a:br>
              <a:rPr lang="en-US" sz="1800" dirty="0">
                <a:latin typeface="Courier New" pitchFamily="49" charset="0"/>
                <a:cs typeface="Courier New" pitchFamily="49" charset="0"/>
              </a:rPr>
            </a:br>
            <a:r>
              <a:rPr lang="en-US" sz="1800" dirty="0">
                <a:latin typeface="Courier New" pitchFamily="49" charset="0"/>
                <a:cs typeface="Courier New" pitchFamily="49" charset="0"/>
              </a:rPr>
              <a:t>font-style: italic;</a:t>
            </a:r>
            <a:br>
              <a:rPr lang="en-US" sz="1800" dirty="0">
                <a:latin typeface="Courier New" pitchFamily="49" charset="0"/>
                <a:cs typeface="Courier New" pitchFamily="49" charset="0"/>
              </a:rPr>
            </a:br>
            <a:r>
              <a:rPr lang="en-US" sz="1800" dirty="0">
                <a:latin typeface="Courier New" pitchFamily="49" charset="0"/>
                <a:cs typeface="Courier New" pitchFamily="49" charset="0"/>
              </a:rPr>
              <a:t>font-weight: bold;</a:t>
            </a:r>
            <a:br>
              <a:rPr lang="en-US" sz="1800" dirty="0">
                <a:latin typeface="Courier New" pitchFamily="49" charset="0"/>
                <a:cs typeface="Courier New" pitchFamily="49" charset="0"/>
              </a:rPr>
            </a:br>
            <a:r>
              <a:rPr lang="en-US" sz="1800" dirty="0"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  <p:sp>
        <p:nvSpPr>
          <p:cNvPr id="8" name="Text Box 2057"/>
          <p:cNvSpPr txBox="1">
            <a:spLocks noChangeArrowheads="1"/>
          </p:cNvSpPr>
          <p:nvPr/>
        </p:nvSpPr>
        <p:spPr bwMode="auto">
          <a:xfrm>
            <a:off x="838200" y="4267200"/>
            <a:ext cx="7772400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2000" dirty="0" smtClean="0">
              <a:latin typeface="Courier New" pitchFamily="49" charset="0"/>
              <a:cs typeface="Courier New" pitchFamily="49" charset="0"/>
            </a:endParaRPr>
          </a:p>
          <a:p>
            <a:pPr eaLnBrk="1" hangingPunct="1">
              <a:spcBef>
                <a:spcPct val="50000"/>
              </a:spcBef>
            </a:pPr>
            <a:endParaRPr lang="en-US" sz="2000" dirty="0">
              <a:latin typeface="Courier New" pitchFamily="49" charset="0"/>
              <a:cs typeface="Courier New" pitchFamily="49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/>
            </a:r>
            <a:br>
              <a:rPr lang="en-US" sz="2000" dirty="0">
                <a:latin typeface="Courier New" pitchFamily="49" charset="0"/>
                <a:cs typeface="Courier New" pitchFamily="49" charset="0"/>
              </a:rPr>
            </a:br>
            <a:r>
              <a:rPr lang="en-US" sz="2000" dirty="0">
                <a:latin typeface="Courier New" pitchFamily="49" charset="0"/>
                <a:cs typeface="Courier New" pitchFamily="49" charset="0"/>
              </a:rPr>
              <a:t>&lt;h3 class=“mainHeading”&gt;Main Heading&lt;/h3&gt;</a:t>
            </a:r>
          </a:p>
        </p:txBody>
      </p:sp>
    </p:spTree>
    <p:extLst>
      <p:ext uri="{BB962C8B-B14F-4D97-AF65-F5344CB8AC3E}">
        <p14:creationId xmlns:p14="http://schemas.microsoft.com/office/powerpoint/2010/main" val="29758741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visual properties of css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2097088"/>
            <a:ext cx="9905999" cy="4385599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smtClean="0"/>
              <a:t>Styling Links</a:t>
            </a:r>
            <a:r>
              <a:rPr lang="en-US" dirty="0" smtClean="0"/>
              <a:t>: </a:t>
            </a:r>
            <a:r>
              <a:rPr lang="en-US" dirty="0"/>
              <a:t>The links property defines how inactive, hovered, active, and visited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link</a:t>
            </a:r>
            <a:r>
              <a:rPr lang="en-US" dirty="0"/>
              <a:t> states appear to the user</a:t>
            </a:r>
            <a:r>
              <a:rPr lang="en-US" dirty="0" smtClean="0"/>
              <a:t>.</a:t>
            </a:r>
          </a:p>
          <a:p>
            <a:r>
              <a:rPr lang="en-US" b="1" dirty="0" smtClean="0"/>
              <a:t>Layering</a:t>
            </a:r>
            <a:r>
              <a:rPr lang="en-US" dirty="0" smtClean="0"/>
              <a:t>: </a:t>
            </a:r>
            <a:r>
              <a:rPr lang="en-US" dirty="0"/>
              <a:t>Background colors and images are layered like sheets of paper one on top of the other. </a:t>
            </a:r>
            <a:endParaRPr lang="en-US" dirty="0" smtClean="0"/>
          </a:p>
          <a:p>
            <a:r>
              <a:rPr lang="en-US" b="1" dirty="0" smtClean="0"/>
              <a:t>Background – Image</a:t>
            </a:r>
            <a:r>
              <a:rPr lang="en-US" dirty="0" smtClean="0"/>
              <a:t>: </a:t>
            </a:r>
            <a:r>
              <a:rPr lang="en-US" dirty="0"/>
              <a:t>The background-image property sets an image in the background of an element</a:t>
            </a:r>
            <a:r>
              <a:rPr lang="en-US" dirty="0" smtClean="0"/>
              <a:t>.</a:t>
            </a:r>
          </a:p>
          <a:p>
            <a:r>
              <a:rPr lang="en-US" b="1" dirty="0" smtClean="0"/>
              <a:t>Background – Repeat</a:t>
            </a:r>
            <a:r>
              <a:rPr lang="en-US" dirty="0" smtClean="0"/>
              <a:t>: </a:t>
            </a:r>
            <a:r>
              <a:rPr lang="en-US" dirty="0"/>
              <a:t>The background-repeat property sets an image in the background of an element and tiles, or repeats, it. Tiling is the default</a:t>
            </a:r>
            <a:r>
              <a:rPr lang="en-US" dirty="0" smtClean="0"/>
              <a:t>.</a:t>
            </a:r>
          </a:p>
          <a:p>
            <a:r>
              <a:rPr lang="en-US" b="1" dirty="0" smtClean="0"/>
              <a:t>Image Positioning</a:t>
            </a:r>
            <a:r>
              <a:rPr lang="en-US" dirty="0" smtClean="0"/>
              <a:t>: </a:t>
            </a:r>
            <a:r>
              <a:rPr lang="en-US" dirty="0"/>
              <a:t>The background-position property positions the image using either combined keywords (top, bottom, left, right, and center); length values; or percentage </a:t>
            </a:r>
            <a:r>
              <a:rPr lang="en-US" dirty="0" smtClean="0"/>
              <a:t>values.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42597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Inheritance in css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1705970"/>
            <a:ext cx="9905999" cy="4421875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Inheritance </a:t>
            </a:r>
            <a:r>
              <a:rPr lang="en-US" dirty="0"/>
              <a:t>is the process by which CSS properties applied to one tag are passed on to nested tags.</a:t>
            </a:r>
          </a:p>
          <a:p>
            <a:r>
              <a:rPr lang="en-US" dirty="0"/>
              <a:t>For example, the paragraph tag will inherit the same styling as the body tag because &lt;p&gt; is always located inside &lt;body</a:t>
            </a:r>
            <a:r>
              <a:rPr lang="en-US" dirty="0" smtClean="0"/>
              <a:t>&gt;.</a:t>
            </a:r>
          </a:p>
          <a:p>
            <a:pPr marL="0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body style=“font-family: Arial”&gt;</a:t>
            </a:r>
          </a:p>
          <a:p>
            <a:pPr marL="457200" lvl="1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&lt;p&gt;This text will be Arial as well&lt;/p&gt;</a:t>
            </a:r>
          </a:p>
          <a:p>
            <a:pPr marL="457200" lvl="1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&lt;/body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marL="457200" lvl="1" indent="0">
              <a:buNone/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/>
              <a:t>So, instead of styling each paragraph separately, you can define the font color in the &lt;body&gt;, and everything inside will have that color.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027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http://w3schools.com/css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r>
              <a:rPr lang="en-US" dirty="0">
                <a:hlinkClick r:id="rId3"/>
              </a:rPr>
              <a:t>http://www.csszengarden.com</a:t>
            </a:r>
            <a:r>
              <a:rPr lang="en-US" dirty="0" smtClean="0">
                <a:hlinkClick r:id="rId3"/>
              </a:rPr>
              <a:t>/</a:t>
            </a:r>
            <a:endParaRPr lang="en-US" dirty="0" smtClean="0"/>
          </a:p>
          <a:p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w3schools.com/cssref/default.asp</a:t>
            </a:r>
            <a:endParaRPr lang="en-US" dirty="0" smtClean="0"/>
          </a:p>
          <a:p>
            <a:r>
              <a:rPr lang="en-US" dirty="0">
                <a:hlinkClick r:id="rId5"/>
              </a:rPr>
              <a:t>http://</a:t>
            </a:r>
            <a:r>
              <a:rPr lang="en-US" dirty="0" smtClean="0">
                <a:hlinkClick r:id="rId5"/>
              </a:rPr>
              <a:t>en.wikipedia.org/wiki/Cascading_Style_Sheets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377989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assignment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1732749"/>
            <a:ext cx="9905999" cy="3541714"/>
          </a:xfrm>
        </p:spPr>
        <p:txBody>
          <a:bodyPr/>
          <a:lstStyle/>
          <a:p>
            <a:r>
              <a:rPr lang="en-US" dirty="0" smtClean="0"/>
              <a:t>Create at least two HTML-based web pages with the same content and structure, but with different styles defined with CSS.</a:t>
            </a:r>
          </a:p>
          <a:p>
            <a:r>
              <a:rPr lang="en-US" dirty="0"/>
              <a:t>Reference: </a:t>
            </a:r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w3schools.com/css/demo_default.htm</a:t>
            </a:r>
            <a:r>
              <a:rPr lang="en-US" dirty="0" smtClean="0"/>
              <a:t> </a:t>
            </a:r>
            <a:endParaRPr lang="en-US" dirty="0" smtClean="0"/>
          </a:p>
          <a:p>
            <a:r>
              <a:rPr lang="en-US" dirty="0" smtClean="0"/>
              <a:t>Submit your assignment in class or to </a:t>
            </a:r>
            <a:r>
              <a:rPr lang="en-US" dirty="0" smtClean="0">
                <a:hlinkClick r:id="rId3"/>
              </a:rPr>
              <a:t>catijerniaibarra@utpa.edu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1412" y="3894404"/>
            <a:ext cx="5349069" cy="27416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87970" y="3912844"/>
            <a:ext cx="4845915" cy="2723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400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css?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2249487"/>
            <a:ext cx="5887185" cy="3541714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Definition</a:t>
            </a:r>
          </a:p>
          <a:p>
            <a:pPr lvl="1"/>
            <a:r>
              <a:rPr lang="en-US" dirty="0"/>
              <a:t>Cascading Style Sheets (CSS) – is a rule based language that applies </a:t>
            </a:r>
            <a:r>
              <a:rPr lang="en-US" b="1" dirty="0"/>
              <a:t>styling</a:t>
            </a:r>
            <a:r>
              <a:rPr lang="en-US" dirty="0"/>
              <a:t> to your HTML elements. You write CSS rules in elements, and modify properties of those elements such as color, background color, width, border thickness, font size, etc. </a:t>
            </a:r>
          </a:p>
          <a:p>
            <a:r>
              <a:rPr lang="en-US" dirty="0" smtClean="0"/>
              <a:t>Basically, it defines </a:t>
            </a:r>
            <a:r>
              <a:rPr lang="en-US" b="1" dirty="0" smtClean="0"/>
              <a:t>how to display HTML elements.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4460" y="1146269"/>
            <a:ext cx="3092952" cy="4644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409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Benefits of using css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Separates structure from presentation</a:t>
            </a:r>
          </a:p>
          <a:p>
            <a:r>
              <a:rPr lang="en-US" dirty="0"/>
              <a:t>Provides advanced control of presentation</a:t>
            </a:r>
          </a:p>
          <a:p>
            <a:r>
              <a:rPr lang="en-US" dirty="0"/>
              <a:t>Easy maintenance of multiple pages</a:t>
            </a:r>
          </a:p>
          <a:p>
            <a:r>
              <a:rPr lang="en-US" dirty="0"/>
              <a:t>Faster page loading</a:t>
            </a:r>
          </a:p>
          <a:p>
            <a:r>
              <a:rPr lang="en-US" dirty="0"/>
              <a:t>Better accessibility for disabled users</a:t>
            </a:r>
          </a:p>
          <a:p>
            <a:r>
              <a:rPr lang="en-US" dirty="0"/>
              <a:t>Easy to learn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92824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Html without css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72501" y="2249487"/>
            <a:ext cx="5650174" cy="3541714"/>
          </a:xfrm>
        </p:spPr>
        <p:txBody>
          <a:bodyPr>
            <a:normAutofit/>
          </a:bodyPr>
          <a:lstStyle/>
          <a:p>
            <a:r>
              <a:rPr lang="en-US" dirty="0"/>
              <a:t>Without CSS, </a:t>
            </a:r>
            <a:r>
              <a:rPr lang="en-US" b="1" dirty="0"/>
              <a:t>HTML elements typically flow from top to bottom </a:t>
            </a:r>
            <a:r>
              <a:rPr lang="en-US" dirty="0"/>
              <a:t>of the page and position themselves to the left by default.</a:t>
            </a:r>
          </a:p>
          <a:p>
            <a:r>
              <a:rPr lang="en-US" dirty="0"/>
              <a:t>With CSS help, we can create containers or DIVs to better organize content </a:t>
            </a:r>
            <a:r>
              <a:rPr lang="en-US" dirty="0" smtClean="0"/>
              <a:t>and </a:t>
            </a:r>
            <a:r>
              <a:rPr lang="en-US" b="1" dirty="0"/>
              <a:t>make a Web page visually appealing</a:t>
            </a:r>
            <a:r>
              <a:rPr lang="en-US" dirty="0" smtClean="0"/>
              <a:t>.</a:t>
            </a:r>
          </a:p>
          <a:p>
            <a:r>
              <a:rPr lang="en-US" dirty="0" smtClean="0"/>
              <a:t>HTML = Structure, CSS = style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413" y="1728740"/>
            <a:ext cx="3680807" cy="4583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4804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CSS &amp; The box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2249487"/>
            <a:ext cx="3799078" cy="3987540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CSS works on the box model. A typical Web page consists of </a:t>
            </a:r>
            <a:r>
              <a:rPr lang="en-US" b="1" dirty="0"/>
              <a:t>many boxes joined together from top to bottom</a:t>
            </a:r>
            <a:r>
              <a:rPr lang="en-US" dirty="0"/>
              <a:t>. These boxes can be stacked, nested, and can float.</a:t>
            </a:r>
          </a:p>
          <a:p>
            <a:endParaRPr lang="en-US" dirty="0"/>
          </a:p>
          <a:p>
            <a:r>
              <a:rPr lang="en-US" dirty="0" smtClean="0"/>
              <a:t>In the picture, there are 4 boxes (from top to bottom): Header, Navigation, Content, Footer. 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5707" y="930014"/>
            <a:ext cx="5638800" cy="530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457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Typical web page LAYOUT</a:t>
            </a:r>
            <a:br>
              <a:rPr lang="en-US" dirty="0" smtClean="0"/>
            </a:br>
            <a:r>
              <a:rPr lang="en-US" dirty="0" smtClean="0"/>
              <a:t>(BOX MODEL)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7305" y="1478934"/>
            <a:ext cx="7190106" cy="4785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6533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Css syntax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CSS syntax is made up of 5 parts: </a:t>
            </a:r>
            <a:endParaRPr lang="en-US" dirty="0" smtClean="0"/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Selector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Property/value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D</a:t>
            </a:r>
            <a:r>
              <a:rPr lang="en-US" dirty="0" smtClean="0"/>
              <a:t>eclaration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Declaration </a:t>
            </a:r>
            <a:r>
              <a:rPr lang="en-US" dirty="0"/>
              <a:t>block </a:t>
            </a:r>
            <a:endParaRPr lang="en-US" dirty="0" smtClean="0"/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C</a:t>
            </a:r>
            <a:r>
              <a:rPr lang="en-US" dirty="0" smtClean="0"/>
              <a:t>urly </a:t>
            </a:r>
            <a:r>
              <a:rPr lang="en-US" dirty="0"/>
              <a:t>braces</a:t>
            </a:r>
          </a:p>
          <a:p>
            <a:endParaRPr lang="en-US" dirty="0"/>
          </a:p>
        </p:txBody>
      </p:sp>
      <p:pic>
        <p:nvPicPr>
          <p:cNvPr id="1026" name="Picture 2" descr="http://cssvideos.com/images/videos/css-syntax-diagram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1411" y="3048591"/>
            <a:ext cx="6096000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12811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Definition: </a:t>
            </a:r>
            <a:endParaRPr lang="en-US" dirty="0" smtClean="0"/>
          </a:p>
          <a:p>
            <a:pPr lvl="1"/>
            <a:r>
              <a:rPr lang="en-US" dirty="0" smtClean="0"/>
              <a:t>Identifies </a:t>
            </a:r>
            <a:r>
              <a:rPr lang="en-US" dirty="0"/>
              <a:t>the HTML </a:t>
            </a:r>
            <a:r>
              <a:rPr lang="en-US" b="1" dirty="0"/>
              <a:t>elements that the rule will be applied to</a:t>
            </a:r>
            <a:r>
              <a:rPr lang="en-US" dirty="0"/>
              <a:t>, identified by the actual element name, e.g. &lt;body&gt;, or by other means such as class attribute values. </a:t>
            </a:r>
            <a:endParaRPr lang="en-US" dirty="0" smtClean="0"/>
          </a:p>
          <a:p>
            <a:r>
              <a:rPr lang="en-US" dirty="0" smtClean="0"/>
              <a:t>In other words, the selector is the HTML element you want to style.</a:t>
            </a:r>
            <a:endParaRPr lang="en-US" dirty="0"/>
          </a:p>
          <a:p>
            <a:r>
              <a:rPr lang="en-US" dirty="0"/>
              <a:t>Example:</a:t>
            </a:r>
          </a:p>
          <a:p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3234519" y="4585648"/>
            <a:ext cx="5569754" cy="1514901"/>
            <a:chOff x="3234519" y="4585648"/>
            <a:chExt cx="5569754" cy="1514901"/>
          </a:xfrm>
        </p:grpSpPr>
        <p:pic>
          <p:nvPicPr>
            <p:cNvPr id="4" name="Picture 4" descr="selector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84548" y="4810125"/>
              <a:ext cx="5419725" cy="1133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Oval 4"/>
            <p:cNvSpPr/>
            <p:nvPr/>
          </p:nvSpPr>
          <p:spPr>
            <a:xfrm>
              <a:off x="3234519" y="4585648"/>
              <a:ext cx="1078174" cy="1514901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8627722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TC104033919[[fn=Circuit]]</Template>
  <TotalTime>348</TotalTime>
  <Words>1586</Words>
  <Application>Microsoft Office PowerPoint</Application>
  <PresentationFormat>Widescreen</PresentationFormat>
  <Paragraphs>172</Paragraphs>
  <Slides>27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Arial</vt:lpstr>
      <vt:lpstr>Calibri</vt:lpstr>
      <vt:lpstr>Courier New</vt:lpstr>
      <vt:lpstr>Trebuchet MS</vt:lpstr>
      <vt:lpstr>Tw Cen MT</vt:lpstr>
      <vt:lpstr>Circuit</vt:lpstr>
      <vt:lpstr>Cascading style sheets (CSS) </vt:lpstr>
      <vt:lpstr>History of css</vt:lpstr>
      <vt:lpstr>What is css? </vt:lpstr>
      <vt:lpstr>Benefits of using css</vt:lpstr>
      <vt:lpstr>Html without css</vt:lpstr>
      <vt:lpstr>CSS &amp; The box model</vt:lpstr>
      <vt:lpstr>Typical web page LAYOUT (BOX MODEL)</vt:lpstr>
      <vt:lpstr>Css syntax</vt:lpstr>
      <vt:lpstr>selector</vt:lpstr>
      <vt:lpstr>Property &amp; value</vt:lpstr>
      <vt:lpstr>Declaration &amp; Declaration block</vt:lpstr>
      <vt:lpstr>Curly braces</vt:lpstr>
      <vt:lpstr>Class &amp; id selectors</vt:lpstr>
      <vt:lpstr>Class &amp; id selectors</vt:lpstr>
      <vt:lpstr>Attaching a css style sheet to a webpage</vt:lpstr>
      <vt:lpstr>Inline style sheet*</vt:lpstr>
      <vt:lpstr>Internal style sheet</vt:lpstr>
      <vt:lpstr>External style sheet</vt:lpstr>
      <vt:lpstr>Which style sheet is the best option?</vt:lpstr>
      <vt:lpstr>Colors &amp; formatting in css</vt:lpstr>
      <vt:lpstr>Colors &amp; formatting in css</vt:lpstr>
      <vt:lpstr>Common css layout properties</vt:lpstr>
      <vt:lpstr>Text properties</vt:lpstr>
      <vt:lpstr>Other visual properties of css</vt:lpstr>
      <vt:lpstr>Inheritance in css</vt:lpstr>
      <vt:lpstr>resources</vt:lpstr>
      <vt:lpstr>assignment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Cascading style sheets (CSS) </dc:title>
  <dc:creator>Carlos A. Tijerina Ibarra</dc:creator>
  <cp:lastModifiedBy>Carlos A. Tijerina Ibarra</cp:lastModifiedBy>
  <cp:revision>50</cp:revision>
  <dcterms:created xsi:type="dcterms:W3CDTF">2013-09-25T20:48:42Z</dcterms:created>
  <dcterms:modified xsi:type="dcterms:W3CDTF">2013-09-26T06:40:21Z</dcterms:modified>
</cp:coreProperties>
</file>