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1" r:id="rId2"/>
    <p:sldId id="259" r:id="rId3"/>
    <p:sldId id="300" r:id="rId4"/>
    <p:sldId id="319" r:id="rId5"/>
    <p:sldId id="301" r:id="rId6"/>
    <p:sldId id="266" r:id="rId7"/>
    <p:sldId id="318" r:id="rId8"/>
    <p:sldId id="258" r:id="rId9"/>
    <p:sldId id="295" r:id="rId10"/>
    <p:sldId id="296" r:id="rId11"/>
    <p:sldId id="283" r:id="rId12"/>
    <p:sldId id="261" r:id="rId13"/>
    <p:sldId id="279" r:id="rId14"/>
    <p:sldId id="302" r:id="rId15"/>
    <p:sldId id="281" r:id="rId16"/>
    <p:sldId id="285" r:id="rId17"/>
    <p:sldId id="288" r:id="rId18"/>
    <p:sldId id="257" r:id="rId19"/>
    <p:sldId id="264" r:id="rId20"/>
    <p:sldId id="268" r:id="rId21"/>
    <p:sldId id="269" r:id="rId22"/>
    <p:sldId id="272" r:id="rId23"/>
    <p:sldId id="304" r:id="rId24"/>
    <p:sldId id="305" r:id="rId25"/>
    <p:sldId id="306" r:id="rId26"/>
    <p:sldId id="307" r:id="rId27"/>
    <p:sldId id="308" r:id="rId28"/>
    <p:sldId id="309" r:id="rId29"/>
    <p:sldId id="298" r:id="rId30"/>
    <p:sldId id="310" r:id="rId31"/>
    <p:sldId id="311" r:id="rId32"/>
    <p:sldId id="312" r:id="rId33"/>
    <p:sldId id="313" r:id="rId34"/>
    <p:sldId id="314" r:id="rId35"/>
    <p:sldId id="315" r:id="rId36"/>
    <p:sldId id="286" r:id="rId37"/>
    <p:sldId id="290" r:id="rId38"/>
    <p:sldId id="292" r:id="rId39"/>
    <p:sldId id="277" r:id="rId40"/>
    <p:sldId id="316"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81724" autoAdjust="0"/>
  </p:normalViewPr>
  <p:slideViewPr>
    <p:cSldViewPr>
      <p:cViewPr varScale="1">
        <p:scale>
          <a:sx n="94" d="100"/>
          <a:sy n="94" d="100"/>
        </p:scale>
        <p:origin x="-1464" y="-108"/>
      </p:cViewPr>
      <p:guideLst>
        <p:guide orient="horz" pos="2160"/>
        <p:guide pos="2880"/>
      </p:guideLst>
    </p:cSldViewPr>
  </p:slideViewPr>
  <p:outlineViewPr>
    <p:cViewPr>
      <p:scale>
        <a:sx n="33" d="100"/>
        <a:sy n="33" d="100"/>
      </p:scale>
      <p:origin x="0" y="33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4F24D-1D9A-4E15-8798-C31439F04A10}" type="datetimeFigureOut">
              <a:rPr lang="en-US" smtClean="0"/>
              <a:pPr/>
              <a:t>9/19/2012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A4093-3244-449F-B0F5-E15A6B443C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attention to </a:t>
            </a:r>
            <a:r>
              <a:rPr lang="en-US" b="1" dirty="0" err="1" smtClean="0">
                <a:solidFill>
                  <a:srgbClr val="FF0000"/>
                </a:solidFill>
              </a:rPr>
              <a:t>asynch</a:t>
            </a:r>
            <a:r>
              <a:rPr lang="en-US" dirty="0" smtClean="0"/>
              <a:t>-</a:t>
            </a:r>
            <a:r>
              <a:rPr lang="en-US" baseline="0" dirty="0" smtClean="0"/>
              <a:t> when you create something </a:t>
            </a:r>
            <a:r>
              <a:rPr lang="en-US" baseline="0" dirty="0" err="1" smtClean="0"/>
              <a:t>syn</a:t>
            </a:r>
            <a:r>
              <a:rPr lang="en-US" baseline="0" dirty="0" smtClean="0"/>
              <a:t>, you wait for it to finish before moving on to another task, with asynchronous you can move on to the other task before it finishes.</a:t>
            </a:r>
          </a:p>
          <a:p>
            <a:r>
              <a:rPr lang="en-US" baseline="0" dirty="0" err="1" smtClean="0"/>
              <a:t>Javascript</a:t>
            </a:r>
            <a:r>
              <a:rPr lang="en-US" baseline="0" dirty="0" smtClean="0"/>
              <a:t>- scripting language used to make static html pages more dynamic and eventful. Examples yahoo and msn</a:t>
            </a:r>
          </a:p>
          <a:p>
            <a:r>
              <a:rPr lang="en-US" baseline="0" dirty="0" smtClean="0"/>
              <a:t>Xml – data extensible markup language, defines a set of rules for encoding documents in a format that is both human and machine readable</a:t>
            </a:r>
            <a:endParaRPr lang="en-US" dirty="0"/>
          </a:p>
        </p:txBody>
      </p:sp>
      <p:sp>
        <p:nvSpPr>
          <p:cNvPr id="4" name="Slide Number Placeholder 3"/>
          <p:cNvSpPr>
            <a:spLocks noGrp="1"/>
          </p:cNvSpPr>
          <p:nvPr>
            <p:ph type="sldNum" sz="quarter" idx="10"/>
          </p:nvPr>
        </p:nvSpPr>
        <p:spPr/>
        <p:txBody>
          <a:bodyPr/>
          <a:lstStyle/>
          <a:p>
            <a:fld id="{4AFA4093-3244-449F-B0F5-E15A6B443CA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90A9DA8-2D6E-42C8-B9E3-CE47012FD933}" type="slidenum">
              <a:rPr lang="he-IL"/>
              <a:pPr/>
              <a:t>21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algn="l" rtl="0" eaLnBrk="1" hangingPunct="1"/>
            <a:r>
              <a:rPr lang="en-US" smtClean="0"/>
              <a:t>Stat with: Who doesn’t own a cellphone? Say that it is different than anything we knew until today.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7AEA333-9478-42BC-A2D1-F4CBD41CC8AF}" type="slidenum">
              <a:rPr lang="he-IL"/>
              <a:pPr/>
              <a:t>22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algn="l" rtl="0" eaLnBrk="1" hangingPunct="1"/>
            <a:r>
              <a:rPr lang="en-US" smtClean="0"/>
              <a:t>Stat with: Who doesn’t own a cellphone? Say that it is different than anything we knew until today.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383641F-E4EB-4458-8EF1-0EC8B7F1CCF5}" type="slidenum">
              <a:rPr lang="tr-TR"/>
              <a:pPr/>
              <a:t>29</a:t>
            </a:fld>
            <a:endParaRPr lang="tr-TR"/>
          </a:p>
        </p:txBody>
      </p:sp>
      <p:sp>
        <p:nvSpPr>
          <p:cNvPr id="25603" name="Text Box 2"/>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5604" name="Rectangle 3"/>
          <p:cNvSpPr>
            <a:spLocks noGrp="1" noChangeArrowheads="1"/>
          </p:cNvSpPr>
          <p:nvPr>
            <p:ph type="body"/>
          </p:nvPr>
        </p:nvSpPr>
        <p:spPr>
          <a:xfrm>
            <a:off x="685800" y="4343400"/>
            <a:ext cx="5484813" cy="4114800"/>
          </a:xfrm>
          <a:noFill/>
          <a:ln/>
        </p:spPr>
        <p:txBody>
          <a:bodyPr wrap="none" anchor="ctr"/>
          <a:lstStyle/>
          <a:p>
            <a:pPr defTabSz="449263"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40BF798-9BAD-4E4A-8AEE-A9DFE1637D73}" type="slidenum">
              <a:rPr lang="he-IL"/>
              <a:pPr/>
              <a:t>39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algn="l" rtl="0" eaLnBrk="1" hangingPunct="1"/>
            <a:r>
              <a:rPr lang="en-US" smtClean="0"/>
              <a:t>Stat with: Who doesn’t own a cellphone? Say that it is different than anything we knew until today.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FA4093-3244-449F-B0F5-E15A6B443CA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75B9577-7773-4BB2-A58C-D98350C99192}" type="slidenum">
              <a:rPr lang="he-IL"/>
              <a:pPr/>
              <a:t>6</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algn="l" rtl="0"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4B25608-FC0B-48A3-8331-F96B47DC2432}" type="slidenum">
              <a:rPr lang="tr-TR"/>
              <a:pPr/>
              <a:t>9</a:t>
            </a:fld>
            <a:endParaRPr lang="tr-TR"/>
          </a:p>
        </p:txBody>
      </p:sp>
      <p:sp>
        <p:nvSpPr>
          <p:cNvPr id="23555" name="Text Box 2"/>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3556" name="Text Box 3"/>
          <p:cNvSpPr>
            <a:spLocks noGrp="1" noChangeArrowheads="1"/>
          </p:cNvSpPr>
          <p:nvPr>
            <p:ph type="body"/>
          </p:nvPr>
        </p:nvSpPr>
        <p:spPr>
          <a:xfrm>
            <a:off x="685800" y="4343400"/>
            <a:ext cx="5484813" cy="4114800"/>
          </a:xfrm>
          <a:noFill/>
          <a:ln/>
        </p:spPr>
        <p:txBody>
          <a:bodyPr lIns="0" tIns="0" rIns="0" bIns="0">
            <a:spAutoFit/>
          </a:bodyPr>
          <a:lstStyle/>
          <a:p>
            <a:pPr defTabSz="449263" eaLnBrk="1" hangingPunct="1">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mtClean="0"/>
          </a:p>
          <a:p>
            <a:pPr defTabSz="449263" eaLnBrk="1" hangingPunct="1">
              <a:lnSpc>
                <a:spcPct val="95000"/>
              </a:lnSpc>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92DEE35-3FD5-4A11-AD65-56C19D549AE9}" type="slidenum">
              <a:rPr lang="tr-TR"/>
              <a:pPr/>
              <a:t>10</a:t>
            </a:fld>
            <a:endParaRPr lang="tr-TR"/>
          </a:p>
        </p:txBody>
      </p:sp>
      <p:sp>
        <p:nvSpPr>
          <p:cNvPr id="24579" name="Text Box 2"/>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4580" name="Rectangle 3"/>
          <p:cNvSpPr>
            <a:spLocks noGrp="1" noChangeArrowheads="1"/>
          </p:cNvSpPr>
          <p:nvPr>
            <p:ph type="body"/>
          </p:nvPr>
        </p:nvSpPr>
        <p:spPr>
          <a:xfrm>
            <a:off x="685800" y="4343400"/>
            <a:ext cx="5484813" cy="4114800"/>
          </a:xfrm>
          <a:noFill/>
          <a:ln/>
        </p:spPr>
        <p:txBody>
          <a:bodyPr wrap="none" anchor="ctr"/>
          <a:lstStyle/>
          <a:p>
            <a:pPr defTabSz="449263"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2F43E22-6337-4486-BBDF-E3C8EB2E863A}" type="slidenum">
              <a:rPr lang="en-US"/>
              <a:pPr/>
              <a:t>13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t>DropDown: Javascript array or Server trip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0E0E7AE-BCB3-4005-8B8E-1FBFF6B6715B}" type="slidenum">
              <a:rPr lang="en-US"/>
              <a:pPr/>
              <a:t>18</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mtClean="0"/>
              <a:t>Ajax Engine emphasis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A363FA3-E5F7-4BE2-AABC-107FDDD47DA1}" type="slidenum">
              <a:rPr lang="he-IL"/>
              <a:pPr/>
              <a:t>19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algn="l" rtl="0" eaLnBrk="1" hangingPunct="1"/>
            <a:r>
              <a:rPr lang="en-US" smtClean="0"/>
              <a:t>Stat with: Who doesn’t own a cellphone? Say that it is different than anything we knew until today.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3357467-6CCC-4522-8ABC-E44ACE52CBCC}" type="slidenum">
              <a:rPr lang="he-IL"/>
              <a:pPr/>
              <a:t>20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lgn="l" rtl="0" eaLnBrk="1" hangingPunct="1"/>
            <a:r>
              <a:rPr lang="en-US" smtClean="0"/>
              <a:t>Stat with: Who doesn’t own a cellphone? Say that it is different than anything we knew until today.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89A04E-C090-40C7-BDC7-C6662FA5FA8A}"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9A04E-C090-40C7-BDC7-C6662FA5FA8A}"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9A04E-C090-40C7-BDC7-C6662FA5FA8A}"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AJAX</a:t>
            </a:r>
          </a:p>
        </p:txBody>
      </p:sp>
      <p:sp>
        <p:nvSpPr>
          <p:cNvPr id="7" name="Rectangle 10"/>
          <p:cNvSpPr>
            <a:spLocks noGrp="1" noChangeArrowheads="1"/>
          </p:cNvSpPr>
          <p:nvPr>
            <p:ph type="sldNum" sz="quarter" idx="12"/>
          </p:nvPr>
        </p:nvSpPr>
        <p:spPr>
          <a:ln/>
        </p:spPr>
        <p:txBody>
          <a:bodyPr/>
          <a:lstStyle>
            <a:lvl1pPr>
              <a:defRPr/>
            </a:lvl1pPr>
          </a:lstStyle>
          <a:p>
            <a:pPr>
              <a:defRPr/>
            </a:pPr>
            <a:fld id="{D3D6650B-C6E3-492D-9C1F-35DB78C786F1}"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9A04E-C090-40C7-BDC7-C6662FA5FA8A}"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9A04E-C090-40C7-BDC7-C6662FA5FA8A}" type="datetimeFigureOut">
              <a:rPr lang="en-US" smtClean="0"/>
              <a:pPr/>
              <a:t>9/19/2012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89A04E-C090-40C7-BDC7-C6662FA5FA8A}"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89A04E-C090-40C7-BDC7-C6662FA5FA8A}" type="datetimeFigureOut">
              <a:rPr lang="en-US" smtClean="0"/>
              <a:pPr/>
              <a:t>9/19/2012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89A04E-C090-40C7-BDC7-C6662FA5FA8A}" type="datetimeFigureOut">
              <a:rPr lang="en-US" smtClean="0"/>
              <a:pPr/>
              <a:t>9/19/2012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9A04E-C090-40C7-BDC7-C6662FA5FA8A}" type="datetimeFigureOut">
              <a:rPr lang="en-US" smtClean="0"/>
              <a:pPr/>
              <a:t>9/19/2012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9A04E-C090-40C7-BDC7-C6662FA5FA8A}"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9A04E-C090-40C7-BDC7-C6662FA5FA8A}" type="datetimeFigureOut">
              <a:rPr lang="en-US" smtClean="0"/>
              <a:pPr/>
              <a:t>9/19/2012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DBD7D-6873-46FD-A678-6826308929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9A04E-C090-40C7-BDC7-C6662FA5FA8A}" type="datetimeFigureOut">
              <a:rPr lang="en-US" smtClean="0"/>
              <a:pPr/>
              <a:t>9/19/2012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DBD7D-6873-46FD-A678-6826308929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video" Target="gmail.avi" TargetMode="External"/><Relationship Id="rId7" Type="http://schemas.openxmlformats.org/officeDocument/2006/relationships/image" Target="../media/image5.png"/><Relationship Id="rId2" Type="http://schemas.openxmlformats.org/officeDocument/2006/relationships/video" Target="live.avi" TargetMode="External"/><Relationship Id="rId1" Type="http://schemas.openxmlformats.org/officeDocument/2006/relationships/video" Target="googlesuggest.avi"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w3schools.com/ajax/ajax_example.as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w3schools.com/ajax/ajax_database.as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zero-eng.com/index.php/motorcycles/type5.html" TargetMode="External"/><Relationship Id="rId2" Type="http://schemas.openxmlformats.org/officeDocument/2006/relationships/hyperlink" Target="http://www.apple.com/mac/"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solidFill>
                  <a:srgbClr val="C00000"/>
                </a:solidFill>
              </a:rPr>
              <a:t>AJAX</a:t>
            </a:r>
            <a:endParaRPr lang="en-US" sz="96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20725" y="539750"/>
            <a:ext cx="7772400" cy="771623"/>
          </a:xfrm>
        </p:spPr>
        <p:txBody>
          <a:bodyPr lIns="90000" tIns="46800" rIns="90000" bIns="46800">
            <a:spAutoFit/>
          </a:bodyPr>
          <a:lstStyle/>
          <a:p>
            <a:pPr defTabSz="449263" eaLnBrk="1" hangingPunct="1">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C00000"/>
                </a:solidFill>
              </a:rPr>
              <a:t>Alternative Technologies</a:t>
            </a:r>
          </a:p>
        </p:txBody>
      </p:sp>
      <p:sp>
        <p:nvSpPr>
          <p:cNvPr id="10243" name="Rectangle 3"/>
          <p:cNvSpPr>
            <a:spLocks noGrp="1" noChangeArrowheads="1"/>
          </p:cNvSpPr>
          <p:nvPr>
            <p:ph type="body" idx="1"/>
          </p:nvPr>
        </p:nvSpPr>
        <p:spPr>
          <a:xfrm>
            <a:off x="687388" y="1619250"/>
            <a:ext cx="7772400" cy="3246146"/>
          </a:xfrm>
        </p:spPr>
        <p:txBody>
          <a:bodyPr lIns="90000" tIns="46800" rIns="90000" bIns="46800">
            <a:spAutoFit/>
          </a:bodyPr>
          <a:lstStyle/>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Technologies with similar tasks: </a:t>
            </a:r>
            <a:r>
              <a:rPr lang="en-GB" dirty="0" err="1" smtClean="0"/>
              <a:t>URLConnection</a:t>
            </a:r>
            <a:r>
              <a:rPr lang="en-GB" dirty="0" smtClean="0"/>
              <a:t>, ASP and JSP</a:t>
            </a:r>
          </a:p>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Other technologies returns whole page and client loads it.</a:t>
            </a:r>
          </a:p>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In Ajax only </a:t>
            </a:r>
            <a:r>
              <a:rPr lang="en-GB" dirty="0" smtClean="0"/>
              <a:t>necessary data is returned and that part is updated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solidFill>
                  <a:schemeClr val="accent2"/>
                </a:solidFill>
              </a:rPr>
              <a:t>A </a:t>
            </a:r>
            <a:r>
              <a:rPr lang="tr-TR" dirty="0" smtClean="0">
                <a:solidFill>
                  <a:schemeClr val="accent2"/>
                </a:solidFill>
              </a:rPr>
              <a:t>Purpose </a:t>
            </a:r>
            <a:r>
              <a:rPr lang="en-US" dirty="0" smtClean="0">
                <a:solidFill>
                  <a:schemeClr val="accent2"/>
                </a:solidFill>
              </a:rPr>
              <a:t>for</a:t>
            </a:r>
            <a:r>
              <a:rPr lang="tr-TR" dirty="0" smtClean="0">
                <a:solidFill>
                  <a:schemeClr val="accent2"/>
                </a:solidFill>
              </a:rPr>
              <a:t> AJAX</a:t>
            </a:r>
          </a:p>
        </p:txBody>
      </p:sp>
      <p:sp>
        <p:nvSpPr>
          <p:cNvPr id="3075" name="Rectangle 3"/>
          <p:cNvSpPr>
            <a:spLocks noGrp="1" noChangeArrowheads="1"/>
          </p:cNvSpPr>
          <p:nvPr>
            <p:ph type="body" idx="1"/>
          </p:nvPr>
        </p:nvSpPr>
        <p:spPr/>
        <p:txBody>
          <a:bodyPr/>
          <a:lstStyle/>
          <a:p>
            <a:pPr eaLnBrk="1" hangingPunct="1">
              <a:lnSpc>
                <a:spcPct val="80000"/>
              </a:lnSpc>
            </a:pPr>
            <a:r>
              <a:rPr lang="tr-TR" sz="2800" dirty="0" smtClean="0"/>
              <a:t>Prevents unnecessary reloading of a page.</a:t>
            </a:r>
          </a:p>
          <a:p>
            <a:pPr eaLnBrk="1" hangingPunct="1">
              <a:lnSpc>
                <a:spcPct val="80000"/>
              </a:lnSpc>
            </a:pPr>
            <a:r>
              <a:rPr lang="tr-TR" sz="2800" dirty="0" smtClean="0"/>
              <a:t>When we submit a form, although most of the page remains the same, whole page is reloaded from the server.</a:t>
            </a:r>
          </a:p>
          <a:p>
            <a:pPr eaLnBrk="1" hangingPunct="1">
              <a:lnSpc>
                <a:spcPct val="80000"/>
              </a:lnSpc>
            </a:pPr>
            <a:r>
              <a:rPr lang="tr-TR" sz="2800" dirty="0" smtClean="0"/>
              <a:t>This causes very long waiting times and waste of bandwidth.</a:t>
            </a:r>
          </a:p>
          <a:p>
            <a:pPr eaLnBrk="1" hangingPunct="1">
              <a:lnSpc>
                <a:spcPct val="80000"/>
              </a:lnSpc>
            </a:pPr>
            <a:r>
              <a:rPr lang="tr-TR" sz="2800" dirty="0" smtClean="0"/>
              <a:t>AJAX aims at loading only the necessary innformation, and making only the necessary changes on the current page without reloading the whole page.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 Few Ajax Examples</a:t>
            </a:r>
            <a:endParaRPr lang="en-US" dirty="0">
              <a:solidFill>
                <a:srgbClr val="C00000"/>
              </a:solidFill>
            </a:endParaRPr>
          </a:p>
        </p:txBody>
      </p:sp>
      <p:sp>
        <p:nvSpPr>
          <p:cNvPr id="4" name="Footer Placeholder 7"/>
          <p:cNvSpPr>
            <a:spLocks noGrp="1"/>
          </p:cNvSpPr>
          <p:nvPr>
            <p:ph type="ftr" sz="quarter" idx="11"/>
          </p:nvPr>
        </p:nvSpPr>
        <p:spPr>
          <a:xfrm>
            <a:off x="3124200" y="6248400"/>
            <a:ext cx="2895600" cy="457200"/>
          </a:xfrm>
          <a:noFill/>
        </p:spPr>
        <p:txBody>
          <a:bodyPr/>
          <a:lstStyle/>
          <a:p>
            <a:r>
              <a:rPr lang="en-US"/>
              <a:t>AJAX</a:t>
            </a:r>
          </a:p>
        </p:txBody>
      </p:sp>
      <p:sp>
        <p:nvSpPr>
          <p:cNvPr id="5" name="Slide Number Placeholder 8"/>
          <p:cNvSpPr>
            <a:spLocks noGrp="1"/>
          </p:cNvSpPr>
          <p:nvPr>
            <p:ph type="sldNum" sz="quarter" idx="12"/>
          </p:nvPr>
        </p:nvSpPr>
        <p:spPr>
          <a:xfrm>
            <a:off x="6553200" y="6248400"/>
            <a:ext cx="2133600" cy="457200"/>
          </a:xfrm>
          <a:noFill/>
        </p:spPr>
        <p:txBody>
          <a:bodyPr/>
          <a:lstStyle/>
          <a:p>
            <a:fld id="{2BB797BE-2644-4C4B-9282-45E9D448B4CA}" type="slidenum">
              <a:rPr lang="he-IL"/>
              <a:pPr/>
              <a:t>12</a:t>
            </a:fld>
            <a:endParaRPr lang="en-US"/>
          </a:p>
        </p:txBody>
      </p:sp>
      <p:pic>
        <p:nvPicPr>
          <p:cNvPr id="6" name="googlesuggest.avi">
            <a:hlinkClick r:id="" action="ppaction://media"/>
          </p:cNvPr>
          <p:cNvPicPr>
            <a:picLocks noRot="1" noChangeAspect="1" noChangeArrowheads="1"/>
          </p:cNvPicPr>
          <p:nvPr>
            <a:videoFile r:link="rId1"/>
          </p:nvPr>
        </p:nvPicPr>
        <p:blipFill>
          <a:blip r:embed="rId5" cstate="print"/>
          <a:srcRect/>
          <a:stretch>
            <a:fillRect/>
          </a:stretch>
        </p:blipFill>
        <p:spPr>
          <a:xfrm>
            <a:off x="611188" y="1844675"/>
            <a:ext cx="2362200" cy="1771650"/>
          </a:xfrm>
          <a:prstGeom prst="rect">
            <a:avLst/>
          </a:prstGeom>
        </p:spPr>
      </p:pic>
      <p:pic>
        <p:nvPicPr>
          <p:cNvPr id="7" name="live.avi">
            <a:hlinkClick r:id="" action="ppaction://media"/>
          </p:cNvPr>
          <p:cNvPicPr>
            <a:picLocks noRot="1" noChangeAspect="1" noChangeArrowheads="1"/>
          </p:cNvPicPr>
          <p:nvPr>
            <a:videoFile r:link="rId2"/>
          </p:nvPr>
        </p:nvPicPr>
        <p:blipFill>
          <a:blip r:embed="rId6" cstate="print"/>
          <a:srcRect/>
          <a:stretch>
            <a:fillRect/>
          </a:stretch>
        </p:blipFill>
        <p:spPr>
          <a:xfrm>
            <a:off x="5724525" y="1844675"/>
            <a:ext cx="2354263" cy="1766888"/>
          </a:xfrm>
          <a:prstGeom prst="rect">
            <a:avLst/>
          </a:prstGeom>
        </p:spPr>
      </p:pic>
      <p:sp>
        <p:nvSpPr>
          <p:cNvPr id="9" name="Text Box 7"/>
          <p:cNvSpPr txBox="1">
            <a:spLocks noChangeArrowheads="1"/>
          </p:cNvSpPr>
          <p:nvPr/>
        </p:nvSpPr>
        <p:spPr bwMode="auto">
          <a:xfrm>
            <a:off x="684213" y="1412875"/>
            <a:ext cx="2447925" cy="366713"/>
          </a:xfrm>
          <a:prstGeom prst="rect">
            <a:avLst/>
          </a:prstGeom>
          <a:noFill/>
          <a:ln w="9525">
            <a:noFill/>
            <a:miter lim="800000"/>
            <a:headEnd/>
            <a:tailEnd/>
          </a:ln>
        </p:spPr>
        <p:txBody>
          <a:bodyPr>
            <a:spAutoFit/>
          </a:bodyPr>
          <a:lstStyle/>
          <a:p>
            <a:pPr algn="ctr"/>
            <a:r>
              <a:rPr lang="en-US" u="sng"/>
              <a:t>Google Suggest</a:t>
            </a:r>
          </a:p>
        </p:txBody>
      </p:sp>
      <p:sp>
        <p:nvSpPr>
          <p:cNvPr id="10" name="Text Box 8"/>
          <p:cNvSpPr txBox="1">
            <a:spLocks noChangeArrowheads="1"/>
          </p:cNvSpPr>
          <p:nvPr/>
        </p:nvSpPr>
        <p:spPr bwMode="auto">
          <a:xfrm>
            <a:off x="6011863" y="1412875"/>
            <a:ext cx="1593850" cy="366713"/>
          </a:xfrm>
          <a:prstGeom prst="rect">
            <a:avLst/>
          </a:prstGeom>
          <a:noFill/>
          <a:ln w="9525">
            <a:noFill/>
            <a:miter lim="800000"/>
            <a:headEnd/>
            <a:tailEnd/>
          </a:ln>
        </p:spPr>
        <p:txBody>
          <a:bodyPr wrap="none">
            <a:spAutoFit/>
          </a:bodyPr>
          <a:lstStyle/>
          <a:p>
            <a:r>
              <a:rPr lang="en-US" u="sng"/>
              <a:t>Microsoft Live</a:t>
            </a:r>
          </a:p>
        </p:txBody>
      </p:sp>
      <p:sp>
        <p:nvSpPr>
          <p:cNvPr id="14" name="Text Box 12"/>
          <p:cNvSpPr txBox="1">
            <a:spLocks noChangeArrowheads="1"/>
          </p:cNvSpPr>
          <p:nvPr/>
        </p:nvSpPr>
        <p:spPr bwMode="auto">
          <a:xfrm>
            <a:off x="3708400" y="2349500"/>
            <a:ext cx="1187450" cy="915988"/>
          </a:xfrm>
          <a:prstGeom prst="rect">
            <a:avLst/>
          </a:prstGeom>
          <a:noFill/>
          <a:ln w="9525">
            <a:noFill/>
            <a:miter lim="800000"/>
            <a:headEnd/>
            <a:tailEnd/>
          </a:ln>
        </p:spPr>
        <p:txBody>
          <a:bodyPr>
            <a:spAutoFit/>
          </a:bodyPr>
          <a:lstStyle/>
          <a:p>
            <a:pPr algn="ctr"/>
            <a:r>
              <a:rPr lang="en-US">
                <a:solidFill>
                  <a:schemeClr val="folHlink"/>
                </a:solidFill>
              </a:rPr>
              <a:t>Examples </a:t>
            </a:r>
          </a:p>
          <a:p>
            <a:pPr algn="ctr"/>
            <a:r>
              <a:rPr lang="en-US">
                <a:solidFill>
                  <a:schemeClr val="folHlink"/>
                </a:solidFill>
              </a:rPr>
              <a:t>From the Web</a:t>
            </a:r>
          </a:p>
        </p:txBody>
      </p:sp>
      <p:pic>
        <p:nvPicPr>
          <p:cNvPr id="15" name="gmail.avi">
            <a:hlinkClick r:id="" action="ppaction://media"/>
          </p:cNvPr>
          <p:cNvPicPr>
            <a:picLocks noRot="1" noChangeAspect="1" noChangeArrowheads="1"/>
          </p:cNvPicPr>
          <p:nvPr>
            <a:videoFile r:link="rId3"/>
          </p:nvPr>
        </p:nvPicPr>
        <p:blipFill>
          <a:blip r:embed="rId7" cstate="print"/>
          <a:srcRect/>
          <a:stretch>
            <a:fillRect/>
          </a:stretch>
        </p:blipFill>
        <p:spPr bwMode="auto">
          <a:xfrm>
            <a:off x="3276600" y="4038600"/>
            <a:ext cx="2305050" cy="1730375"/>
          </a:xfrm>
          <a:prstGeom prst="rect">
            <a:avLst/>
          </a:prstGeom>
          <a:noFill/>
          <a:ln w="9525">
            <a:noFill/>
            <a:miter lim="800000"/>
            <a:headEnd/>
            <a:tailEnd/>
          </a:ln>
        </p:spPr>
      </p:pic>
      <p:sp>
        <p:nvSpPr>
          <p:cNvPr id="16" name="Text Box 14"/>
          <p:cNvSpPr txBox="1">
            <a:spLocks noChangeArrowheads="1"/>
          </p:cNvSpPr>
          <p:nvPr/>
        </p:nvSpPr>
        <p:spPr bwMode="auto">
          <a:xfrm>
            <a:off x="4114800" y="3657600"/>
            <a:ext cx="781050" cy="366712"/>
          </a:xfrm>
          <a:prstGeom prst="rect">
            <a:avLst/>
          </a:prstGeom>
          <a:noFill/>
          <a:ln w="9525">
            <a:noFill/>
            <a:miter lim="800000"/>
            <a:headEnd/>
            <a:tailEnd/>
          </a:ln>
        </p:spPr>
        <p:txBody>
          <a:bodyPr wrap="none">
            <a:spAutoFit/>
          </a:bodyPr>
          <a:lstStyle/>
          <a:p>
            <a:r>
              <a:rPr lang="en-US" u="sng" dirty="0"/>
              <a:t>Gmail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5"/>
                                        </p:tgtEl>
                                      </p:cBhvr>
                                    </p:cmd>
                                  </p:childTnLst>
                                </p:cTn>
                              </p:par>
                            </p:childTnLst>
                          </p:cTn>
                        </p:par>
                      </p:childTnLst>
                    </p:cTn>
                  </p:par>
                </p:childTnLst>
              </p:cTn>
              <p:nextCondLst>
                <p:cond evt="onClick" delay="0">
                  <p:tgtEl>
                    <p:spTgt spid="15"/>
                  </p:tgtEl>
                </p:cond>
              </p:nextCondLst>
            </p:seq>
            <p:video fullScrn="1">
              <p:cMediaNode>
                <p:cTn id="17" fill="hold" display="0">
                  <p:stCondLst>
                    <p:cond delay="indefinite"/>
                  </p:stCondLst>
                  <p:endCondLst>
                    <p:cond evt="onNext" delay="0">
                      <p:tgtEl>
                        <p:sldTgt/>
                      </p:tgtEl>
                    </p:cond>
                    <p:cond evt="onPrev" delay="0">
                      <p:tgtEl>
                        <p:sldTgt/>
                      </p:tgtEl>
                    </p:cond>
                  </p:endCondLst>
                </p:cTn>
                <p:tgtEl>
                  <p:spTgt spid="6"/>
                </p:tgtEl>
              </p:cMediaNode>
            </p:video>
            <p:video fullScrn="1">
              <p:cMediaNode>
                <p:cTn id="18" fill="hold" display="0">
                  <p:stCondLst>
                    <p:cond delay="indefinite"/>
                  </p:stCondLst>
                  <p:endCondLst>
                    <p:cond evt="onNext" delay="0">
                      <p:tgtEl>
                        <p:sldTgt/>
                      </p:tgtEl>
                    </p:cond>
                    <p:cond evt="onPrev" delay="0">
                      <p:tgtEl>
                        <p:sldTgt/>
                      </p:tgtEl>
                    </p:cond>
                  </p:endCondLst>
                </p:cTn>
                <p:tgtEl>
                  <p:spTgt spid="7"/>
                </p:tgtEl>
              </p:cMediaNode>
            </p:video>
            <p:video fullScrn="1">
              <p:cMediaNode>
                <p:cTn id="19"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http://damienfahey.com/wp-content/uploads/2010/04/nerd.jpg"/>
          <p:cNvPicPr>
            <a:picLocks noChangeAspect="1" noChangeArrowheads="1"/>
          </p:cNvPicPr>
          <p:nvPr/>
        </p:nvPicPr>
        <p:blipFill>
          <a:blip r:embed="rId3"/>
          <a:srcRect/>
          <a:stretch>
            <a:fillRect/>
          </a:stretch>
        </p:blipFill>
        <p:spPr bwMode="auto">
          <a:xfrm>
            <a:off x="2514600" y="1905000"/>
            <a:ext cx="3667125" cy="2486026"/>
          </a:xfrm>
          <a:prstGeom prst="rect">
            <a:avLst/>
          </a:prstGeom>
          <a:noFill/>
        </p:spPr>
      </p:pic>
      <p:pic>
        <p:nvPicPr>
          <p:cNvPr id="2067" name="Picture 19"/>
          <p:cNvPicPr>
            <a:picLocks noChangeAspect="1" noChangeArrowheads="1"/>
          </p:cNvPicPr>
          <p:nvPr/>
        </p:nvPicPr>
        <p:blipFill>
          <a:blip r:embed="rId4"/>
          <a:srcRect/>
          <a:stretch>
            <a:fillRect/>
          </a:stretch>
        </p:blipFill>
        <p:spPr bwMode="auto">
          <a:xfrm>
            <a:off x="228600" y="1143000"/>
            <a:ext cx="4791075" cy="2438400"/>
          </a:xfrm>
          <a:prstGeom prst="rect">
            <a:avLst/>
          </a:prstGeom>
          <a:noFill/>
          <a:ln w="9525">
            <a:noFill/>
            <a:miter lim="800000"/>
            <a:headEnd/>
            <a:tailEnd/>
          </a:ln>
          <a:effectLst/>
        </p:spPr>
      </p:pic>
      <p:pic>
        <p:nvPicPr>
          <p:cNvPr id="2064" name="Picture 16"/>
          <p:cNvPicPr>
            <a:picLocks noChangeAspect="1" noChangeArrowheads="1"/>
          </p:cNvPicPr>
          <p:nvPr/>
        </p:nvPicPr>
        <p:blipFill>
          <a:blip r:embed="rId5"/>
          <a:srcRect/>
          <a:stretch>
            <a:fillRect/>
          </a:stretch>
        </p:blipFill>
        <p:spPr bwMode="auto">
          <a:xfrm>
            <a:off x="4572000" y="1447800"/>
            <a:ext cx="3733800" cy="2578100"/>
          </a:xfrm>
          <a:prstGeom prst="rect">
            <a:avLst/>
          </a:prstGeom>
          <a:noFill/>
          <a:ln w="9525">
            <a:noFill/>
            <a:miter lim="800000"/>
            <a:headEnd/>
            <a:tailEnd/>
          </a:ln>
          <a:effectLst/>
        </p:spPr>
      </p:pic>
      <p:sp>
        <p:nvSpPr>
          <p:cNvPr id="117762" name="Rectangle 2"/>
          <p:cNvSpPr>
            <a:spLocks noGrp="1" noChangeArrowheads="1"/>
          </p:cNvSpPr>
          <p:nvPr>
            <p:ph type="title"/>
          </p:nvPr>
        </p:nvSpPr>
        <p:spPr/>
        <p:txBody>
          <a:bodyPr/>
          <a:lstStyle/>
          <a:p>
            <a:pPr eaLnBrk="1" hangingPunct="1">
              <a:defRPr/>
            </a:pPr>
            <a:r>
              <a:rPr lang="en-US" dirty="0" smtClean="0">
                <a:solidFill>
                  <a:srgbClr val="C00000"/>
                </a:solidFill>
              </a:rPr>
              <a:t>Looks</a:t>
            </a:r>
            <a:r>
              <a:rPr lang="en-US" baseline="0" dirty="0" smtClean="0">
                <a:solidFill>
                  <a:srgbClr val="C00000"/>
                </a:solidFill>
              </a:rPr>
              <a:t> boring, is it worth exploring</a:t>
            </a:r>
            <a:r>
              <a:rPr lang="en-US" dirty="0" smtClean="0">
                <a:solidFill>
                  <a:srgbClr val="C00000"/>
                </a:solidFill>
              </a:rPr>
              <a:t>?</a:t>
            </a:r>
            <a:endParaRPr lang="en-US" dirty="0" smtClean="0">
              <a:solidFill>
                <a:srgbClr val="C00000"/>
              </a:solidFill>
            </a:endParaRPr>
          </a:p>
        </p:txBody>
      </p:sp>
      <p:pic>
        <p:nvPicPr>
          <p:cNvPr id="17" name="Picture 17"/>
          <p:cNvPicPr>
            <a:picLocks noChangeAspect="1" noChangeArrowheads="1"/>
          </p:cNvPicPr>
          <p:nvPr/>
        </p:nvPicPr>
        <p:blipFill>
          <a:blip r:embed="rId6"/>
          <a:srcRect/>
          <a:stretch>
            <a:fillRect/>
          </a:stretch>
        </p:blipFill>
        <p:spPr bwMode="auto">
          <a:xfrm>
            <a:off x="457200" y="2895600"/>
            <a:ext cx="4133850" cy="2209800"/>
          </a:xfrm>
          <a:prstGeom prst="rect">
            <a:avLst/>
          </a:prstGeom>
          <a:noFill/>
          <a:ln w="9525">
            <a:noFill/>
            <a:miter lim="800000"/>
            <a:headEnd/>
            <a:tailEnd/>
          </a:ln>
          <a:effectLst/>
        </p:spPr>
      </p:pic>
      <p:pic>
        <p:nvPicPr>
          <p:cNvPr id="18" name="Picture 7"/>
          <p:cNvPicPr>
            <a:picLocks noChangeAspect="1" noChangeArrowheads="1"/>
          </p:cNvPicPr>
          <p:nvPr/>
        </p:nvPicPr>
        <p:blipFill>
          <a:blip r:embed="rId7"/>
          <a:srcRect/>
          <a:stretch>
            <a:fillRect/>
          </a:stretch>
        </p:blipFill>
        <p:spPr bwMode="auto">
          <a:xfrm>
            <a:off x="4343400" y="3352800"/>
            <a:ext cx="4585063" cy="2971800"/>
          </a:xfrm>
          <a:prstGeom prst="rect">
            <a:avLst/>
          </a:prstGeom>
          <a:noFill/>
          <a:ln w="9525">
            <a:noFill/>
            <a:miter lim="800000"/>
            <a:headEnd/>
            <a:tailEnd/>
          </a:ln>
          <a:effectLst/>
        </p:spPr>
      </p:pic>
      <p:pic>
        <p:nvPicPr>
          <p:cNvPr id="19" name="Picture 12"/>
          <p:cNvPicPr>
            <a:picLocks noChangeAspect="1" noChangeArrowheads="1"/>
          </p:cNvPicPr>
          <p:nvPr/>
        </p:nvPicPr>
        <p:blipFill>
          <a:blip r:embed="rId8"/>
          <a:srcRect/>
          <a:stretch>
            <a:fillRect/>
          </a:stretch>
        </p:blipFill>
        <p:spPr bwMode="auto">
          <a:xfrm>
            <a:off x="1752600" y="2133600"/>
            <a:ext cx="4724400" cy="2533650"/>
          </a:xfrm>
          <a:prstGeom prst="rect">
            <a:avLst/>
          </a:prstGeom>
          <a:noFill/>
          <a:ln w="9525">
            <a:noFill/>
            <a:miter lim="800000"/>
            <a:headEnd/>
            <a:tailEnd/>
          </a:ln>
          <a:effectLst/>
        </p:spPr>
      </p:pic>
      <p:pic>
        <p:nvPicPr>
          <p:cNvPr id="20" name="Picture 15"/>
          <p:cNvPicPr>
            <a:picLocks noChangeAspect="1" noChangeArrowheads="1"/>
          </p:cNvPicPr>
          <p:nvPr/>
        </p:nvPicPr>
        <p:blipFill>
          <a:blip r:embed="rId9"/>
          <a:srcRect/>
          <a:stretch>
            <a:fillRect/>
          </a:stretch>
        </p:blipFill>
        <p:spPr bwMode="auto">
          <a:xfrm>
            <a:off x="2514600" y="1905000"/>
            <a:ext cx="5961185" cy="1913467"/>
          </a:xfrm>
          <a:prstGeom prst="rect">
            <a:avLst/>
          </a:prstGeom>
          <a:noFill/>
          <a:ln w="9525">
            <a:noFill/>
            <a:miter lim="800000"/>
            <a:headEnd/>
            <a:tailEnd/>
          </a:ln>
          <a:effectLst/>
        </p:spPr>
      </p:pic>
      <p:pic>
        <p:nvPicPr>
          <p:cNvPr id="21" name="Picture 18"/>
          <p:cNvPicPr>
            <a:picLocks noChangeAspect="1" noChangeArrowheads="1"/>
          </p:cNvPicPr>
          <p:nvPr/>
        </p:nvPicPr>
        <p:blipFill>
          <a:blip r:embed="rId10"/>
          <a:srcRect/>
          <a:stretch>
            <a:fillRect/>
          </a:stretch>
        </p:blipFill>
        <p:spPr bwMode="auto">
          <a:xfrm>
            <a:off x="3505200" y="1600200"/>
            <a:ext cx="4686300" cy="2057400"/>
          </a:xfrm>
          <a:prstGeom prst="rect">
            <a:avLst/>
          </a:prstGeom>
          <a:noFill/>
          <a:ln w="9525">
            <a:noFill/>
            <a:miter lim="800000"/>
            <a:headEnd/>
            <a:tailEnd/>
          </a:ln>
          <a:effectLst/>
        </p:spPr>
      </p:pic>
      <p:pic>
        <p:nvPicPr>
          <p:cNvPr id="22" name="Picture 9"/>
          <p:cNvPicPr>
            <a:picLocks noChangeAspect="1" noChangeArrowheads="1"/>
          </p:cNvPicPr>
          <p:nvPr/>
        </p:nvPicPr>
        <p:blipFill>
          <a:blip r:embed="rId11"/>
          <a:srcRect/>
          <a:stretch>
            <a:fillRect/>
          </a:stretch>
        </p:blipFill>
        <p:spPr bwMode="auto">
          <a:xfrm>
            <a:off x="1219200" y="2362200"/>
            <a:ext cx="4733925" cy="1885950"/>
          </a:xfrm>
          <a:prstGeom prst="rect">
            <a:avLst/>
          </a:prstGeom>
          <a:noFill/>
          <a:ln w="9525">
            <a:noFill/>
            <a:miter lim="800000"/>
            <a:headEnd/>
            <a:tailEnd/>
          </a:ln>
          <a:effectLst/>
        </p:spPr>
      </p:pic>
      <p:pic>
        <p:nvPicPr>
          <p:cNvPr id="23" name="Picture 8"/>
          <p:cNvPicPr>
            <a:picLocks noChangeAspect="1" noChangeArrowheads="1"/>
          </p:cNvPicPr>
          <p:nvPr/>
        </p:nvPicPr>
        <p:blipFill>
          <a:blip r:embed="rId12"/>
          <a:srcRect/>
          <a:stretch>
            <a:fillRect/>
          </a:stretch>
        </p:blipFill>
        <p:spPr bwMode="auto">
          <a:xfrm>
            <a:off x="1905000" y="2057400"/>
            <a:ext cx="4767263" cy="1981200"/>
          </a:xfrm>
          <a:prstGeom prst="rect">
            <a:avLst/>
          </a:prstGeom>
          <a:noFill/>
          <a:ln w="9525">
            <a:noFill/>
            <a:miter lim="800000"/>
            <a:headEnd/>
            <a:tailEnd/>
          </a:ln>
          <a:effectLst/>
        </p:spPr>
      </p:pic>
      <p:pic>
        <p:nvPicPr>
          <p:cNvPr id="24" name="Picture 14"/>
          <p:cNvPicPr>
            <a:picLocks noChangeAspect="1" noChangeArrowheads="1"/>
          </p:cNvPicPr>
          <p:nvPr/>
        </p:nvPicPr>
        <p:blipFill>
          <a:blip r:embed="rId13"/>
          <a:srcRect/>
          <a:stretch>
            <a:fillRect/>
          </a:stretch>
        </p:blipFill>
        <p:spPr bwMode="auto">
          <a:xfrm>
            <a:off x="2819400" y="1905000"/>
            <a:ext cx="4476750" cy="1866900"/>
          </a:xfrm>
          <a:prstGeom prst="rect">
            <a:avLst/>
          </a:prstGeom>
          <a:noFill/>
          <a:ln w="9525">
            <a:noFill/>
            <a:miter lim="800000"/>
            <a:headEnd/>
            <a:tailEnd/>
          </a:ln>
          <a:effectLst/>
        </p:spPr>
      </p:pic>
      <p:pic>
        <p:nvPicPr>
          <p:cNvPr id="26" name="Picture 13"/>
          <p:cNvPicPr>
            <a:picLocks noChangeAspect="1" noChangeArrowheads="1"/>
          </p:cNvPicPr>
          <p:nvPr/>
        </p:nvPicPr>
        <p:blipFill>
          <a:blip r:embed="rId14"/>
          <a:srcRect/>
          <a:stretch>
            <a:fillRect/>
          </a:stretch>
        </p:blipFill>
        <p:spPr bwMode="auto">
          <a:xfrm>
            <a:off x="2438400" y="2133600"/>
            <a:ext cx="4016935" cy="1447800"/>
          </a:xfrm>
          <a:prstGeom prst="rect">
            <a:avLst/>
          </a:prstGeom>
          <a:noFill/>
          <a:ln w="9525">
            <a:noFill/>
            <a:miter lim="800000"/>
            <a:headEnd/>
            <a:tailEnd/>
          </a:ln>
          <a:effectLst/>
        </p:spPr>
      </p:pic>
      <p:pic>
        <p:nvPicPr>
          <p:cNvPr id="27" name="Picture 11"/>
          <p:cNvPicPr>
            <a:picLocks noChangeAspect="1" noChangeArrowheads="1"/>
          </p:cNvPicPr>
          <p:nvPr/>
        </p:nvPicPr>
        <p:blipFill>
          <a:blip r:embed="rId15"/>
          <a:srcRect/>
          <a:stretch>
            <a:fillRect/>
          </a:stretch>
        </p:blipFill>
        <p:spPr bwMode="auto">
          <a:xfrm>
            <a:off x="4419600" y="381000"/>
            <a:ext cx="4586489" cy="3200400"/>
          </a:xfrm>
          <a:prstGeom prst="rect">
            <a:avLst/>
          </a:prstGeom>
          <a:noFill/>
          <a:ln w="9525">
            <a:noFill/>
            <a:miter lim="800000"/>
            <a:headEnd/>
            <a:tailEnd/>
          </a:ln>
          <a:effectLst/>
        </p:spPr>
      </p:pic>
      <p:pic>
        <p:nvPicPr>
          <p:cNvPr id="25" name="Picture 10"/>
          <p:cNvPicPr>
            <a:picLocks noChangeAspect="1" noChangeArrowheads="1"/>
          </p:cNvPicPr>
          <p:nvPr/>
        </p:nvPicPr>
        <p:blipFill>
          <a:blip r:embed="rId16"/>
          <a:srcRect/>
          <a:stretch>
            <a:fillRect/>
          </a:stretch>
        </p:blipFill>
        <p:spPr bwMode="auto">
          <a:xfrm>
            <a:off x="457200" y="3276600"/>
            <a:ext cx="4219575" cy="29051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17"/>
          <a:srcRect/>
          <a:stretch>
            <a:fillRect/>
          </a:stretch>
        </p:blipFill>
        <p:spPr bwMode="auto">
          <a:xfrm>
            <a:off x="1676400" y="1524000"/>
            <a:ext cx="6010275" cy="40767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18"/>
          <a:srcRect/>
          <a:stretch>
            <a:fillRect/>
          </a:stretch>
        </p:blipFill>
        <p:spPr bwMode="auto">
          <a:xfrm>
            <a:off x="304800" y="2286000"/>
            <a:ext cx="4071938" cy="4287444"/>
          </a:xfrm>
          <a:prstGeom prst="rect">
            <a:avLst/>
          </a:prstGeom>
          <a:noFill/>
          <a:ln w="9525">
            <a:noFill/>
            <a:miter lim="800000"/>
            <a:headEnd/>
            <a:tailEnd/>
          </a:ln>
          <a:effectLst/>
        </p:spPr>
      </p:pic>
      <p:pic>
        <p:nvPicPr>
          <p:cNvPr id="2052" name="Picture 4"/>
          <p:cNvPicPr>
            <a:picLocks noChangeAspect="1" noChangeArrowheads="1"/>
          </p:cNvPicPr>
          <p:nvPr/>
        </p:nvPicPr>
        <p:blipFill>
          <a:blip r:embed="rId19"/>
          <a:srcRect/>
          <a:stretch>
            <a:fillRect/>
          </a:stretch>
        </p:blipFill>
        <p:spPr bwMode="auto">
          <a:xfrm>
            <a:off x="723900" y="1800225"/>
            <a:ext cx="7696200" cy="32575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20"/>
          <a:srcRect/>
          <a:stretch>
            <a:fillRect/>
          </a:stretch>
        </p:blipFill>
        <p:spPr bwMode="auto">
          <a:xfrm>
            <a:off x="609600" y="152400"/>
            <a:ext cx="7753350" cy="4457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67"/>
                                        </p:tgtEl>
                                        <p:attrNameLst>
                                          <p:attrName>style.visibility</p:attrName>
                                        </p:attrNameLst>
                                      </p:cBhvr>
                                      <p:to>
                                        <p:strVal val="visible"/>
                                      </p:to>
                                    </p:set>
                                    <p:anim calcmode="lin" valueType="num">
                                      <p:cBhvr additive="base">
                                        <p:cTn id="13" dur="500" fill="hold"/>
                                        <p:tgtEl>
                                          <p:spTgt spid="2067"/>
                                        </p:tgtEl>
                                        <p:attrNameLst>
                                          <p:attrName>ppt_x</p:attrName>
                                        </p:attrNameLst>
                                      </p:cBhvr>
                                      <p:tavLst>
                                        <p:tav tm="0">
                                          <p:val>
                                            <p:strVal val="#ppt_x"/>
                                          </p:val>
                                        </p:tav>
                                        <p:tav tm="100000">
                                          <p:val>
                                            <p:strVal val="#ppt_x"/>
                                          </p:val>
                                        </p:tav>
                                      </p:tavLst>
                                    </p:anim>
                                    <p:anim calcmode="lin" valueType="num">
                                      <p:cBhvr additive="base">
                                        <p:cTn id="14" dur="500" fill="hold"/>
                                        <p:tgtEl>
                                          <p:spTgt spid="20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additive="base">
                                        <p:cTn id="19" dur="500" fill="hold"/>
                                        <p:tgtEl>
                                          <p:spTgt spid="2064"/>
                                        </p:tgtEl>
                                        <p:attrNameLst>
                                          <p:attrName>ppt_x</p:attrName>
                                        </p:attrNameLst>
                                      </p:cBhvr>
                                      <p:tavLst>
                                        <p:tav tm="0">
                                          <p:val>
                                            <p:strVal val="#ppt_x"/>
                                          </p:val>
                                        </p:tav>
                                        <p:tav tm="100000">
                                          <p:val>
                                            <p:strVal val="#ppt_x"/>
                                          </p:val>
                                        </p:tav>
                                      </p:tavLst>
                                    </p:anim>
                                    <p:anim calcmode="lin" valueType="num">
                                      <p:cBhvr additive="base">
                                        <p:cTn id="20"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050"/>
                                        </p:tgtEl>
                                        <p:attrNameLst>
                                          <p:attrName>style.visibility</p:attrName>
                                        </p:attrNameLst>
                                      </p:cBhvr>
                                      <p:to>
                                        <p:strVal val="visible"/>
                                      </p:to>
                                    </p:set>
                                    <p:anim calcmode="lin" valueType="num">
                                      <p:cBhvr additive="base">
                                        <p:cTn id="91" dur="500" fill="hold"/>
                                        <p:tgtEl>
                                          <p:spTgt spid="2050"/>
                                        </p:tgtEl>
                                        <p:attrNameLst>
                                          <p:attrName>ppt_x</p:attrName>
                                        </p:attrNameLst>
                                      </p:cBhvr>
                                      <p:tavLst>
                                        <p:tav tm="0">
                                          <p:val>
                                            <p:strVal val="#ppt_x"/>
                                          </p:val>
                                        </p:tav>
                                        <p:tav tm="100000">
                                          <p:val>
                                            <p:strVal val="#ppt_x"/>
                                          </p:val>
                                        </p:tav>
                                      </p:tavLst>
                                    </p:anim>
                                    <p:anim calcmode="lin" valueType="num">
                                      <p:cBhvr additive="base">
                                        <p:cTn id="9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051"/>
                                        </p:tgtEl>
                                        <p:attrNameLst>
                                          <p:attrName>style.visibility</p:attrName>
                                        </p:attrNameLst>
                                      </p:cBhvr>
                                      <p:to>
                                        <p:strVal val="visible"/>
                                      </p:to>
                                    </p:set>
                                    <p:anim calcmode="lin" valueType="num">
                                      <p:cBhvr additive="base">
                                        <p:cTn id="97" dur="500" fill="hold"/>
                                        <p:tgtEl>
                                          <p:spTgt spid="2051"/>
                                        </p:tgtEl>
                                        <p:attrNameLst>
                                          <p:attrName>ppt_x</p:attrName>
                                        </p:attrNameLst>
                                      </p:cBhvr>
                                      <p:tavLst>
                                        <p:tav tm="0">
                                          <p:val>
                                            <p:strVal val="#ppt_x"/>
                                          </p:val>
                                        </p:tav>
                                        <p:tav tm="100000">
                                          <p:val>
                                            <p:strVal val="#ppt_x"/>
                                          </p:val>
                                        </p:tav>
                                      </p:tavLst>
                                    </p:anim>
                                    <p:anim calcmode="lin" valueType="num">
                                      <p:cBhvr additive="base">
                                        <p:cTn id="9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052"/>
                                        </p:tgtEl>
                                        <p:attrNameLst>
                                          <p:attrName>style.visibility</p:attrName>
                                        </p:attrNameLst>
                                      </p:cBhvr>
                                      <p:to>
                                        <p:strVal val="visible"/>
                                      </p:to>
                                    </p:set>
                                    <p:anim calcmode="lin" valueType="num">
                                      <p:cBhvr additive="base">
                                        <p:cTn id="103" dur="500" fill="hold"/>
                                        <p:tgtEl>
                                          <p:spTgt spid="2052"/>
                                        </p:tgtEl>
                                        <p:attrNameLst>
                                          <p:attrName>ppt_x</p:attrName>
                                        </p:attrNameLst>
                                      </p:cBhvr>
                                      <p:tavLst>
                                        <p:tav tm="0">
                                          <p:val>
                                            <p:strVal val="#ppt_x"/>
                                          </p:val>
                                        </p:tav>
                                        <p:tav tm="100000">
                                          <p:val>
                                            <p:strVal val="#ppt_x"/>
                                          </p:val>
                                        </p:tav>
                                      </p:tavLst>
                                    </p:anim>
                                    <p:anim calcmode="lin" valueType="num">
                                      <p:cBhvr additive="base">
                                        <p:cTn id="10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053"/>
                                        </p:tgtEl>
                                        <p:attrNameLst>
                                          <p:attrName>style.visibility</p:attrName>
                                        </p:attrNameLst>
                                      </p:cBhvr>
                                      <p:to>
                                        <p:strVal val="visible"/>
                                      </p:to>
                                    </p:set>
                                    <p:anim calcmode="lin" valueType="num">
                                      <p:cBhvr additive="base">
                                        <p:cTn id="109" dur="500" fill="hold"/>
                                        <p:tgtEl>
                                          <p:spTgt spid="2053"/>
                                        </p:tgtEl>
                                        <p:attrNameLst>
                                          <p:attrName>ppt_x</p:attrName>
                                        </p:attrNameLst>
                                      </p:cBhvr>
                                      <p:tavLst>
                                        <p:tav tm="0">
                                          <p:val>
                                            <p:strVal val="#ppt_x"/>
                                          </p:val>
                                        </p:tav>
                                        <p:tav tm="100000">
                                          <p:val>
                                            <p:strVal val="#ppt_x"/>
                                          </p:val>
                                        </p:tav>
                                      </p:tavLst>
                                    </p:anim>
                                    <p:anim calcmode="lin" valueType="num">
                                      <p:cBhvr additive="base">
                                        <p:cTn id="11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AJAX is Based on Internet Standards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a:t>AJAX is based on internet standards, and uses a combination of:</a:t>
            </a:r>
          </a:p>
          <a:p>
            <a:r>
              <a:rPr lang="en-US" dirty="0" err="1"/>
              <a:t>XMLHttpRequest</a:t>
            </a:r>
            <a:r>
              <a:rPr lang="en-US" dirty="0"/>
              <a:t> object (to exchange data asynchronously with a server)</a:t>
            </a:r>
          </a:p>
          <a:p>
            <a:r>
              <a:rPr lang="en-US" dirty="0"/>
              <a:t>JavaScript/DOM (to display/interact with the information)</a:t>
            </a:r>
          </a:p>
          <a:p>
            <a:r>
              <a:rPr lang="en-US" dirty="0"/>
              <a:t>CSS (to style the data)</a:t>
            </a:r>
          </a:p>
          <a:p>
            <a:r>
              <a:rPr lang="en-US" dirty="0"/>
              <a:t>XML (often used as the format for transferring data)</a:t>
            </a:r>
          </a:p>
          <a:p>
            <a:r>
              <a:rPr lang="en-US" dirty="0"/>
              <a:t> </a:t>
            </a:r>
            <a:r>
              <a:rPr lang="en-US" dirty="0" smtClean="0"/>
              <a:t>AJAX </a:t>
            </a:r>
            <a:r>
              <a:rPr lang="en-US" dirty="0"/>
              <a:t>applications are browser- and platform-independent!</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pPr eaLnBrk="1" hangingPunct="1">
              <a:defRPr/>
            </a:pPr>
            <a:r>
              <a:rPr lang="en-US" dirty="0" smtClean="0">
                <a:solidFill>
                  <a:srgbClr val="C00000"/>
                </a:solidFill>
              </a:rPr>
              <a:t>Central Point</a:t>
            </a:r>
            <a:endParaRPr lang="en-US" dirty="0" smtClean="0">
              <a:solidFill>
                <a:srgbClr val="C00000"/>
              </a:solidFill>
            </a:endParaRPr>
          </a:p>
        </p:txBody>
      </p:sp>
      <p:sp>
        <p:nvSpPr>
          <p:cNvPr id="118787" name="Rectangle 3"/>
          <p:cNvSpPr>
            <a:spLocks noGrp="1" noChangeArrowheads="1"/>
          </p:cNvSpPr>
          <p:nvPr>
            <p:ph type="body" idx="4294967295"/>
          </p:nvPr>
        </p:nvSpPr>
        <p:spPr>
          <a:xfrm>
            <a:off x="533400" y="2590800"/>
            <a:ext cx="7772400" cy="1295400"/>
          </a:xfrm>
        </p:spPr>
        <p:txBody>
          <a:bodyPr/>
          <a:lstStyle/>
          <a:p>
            <a:pPr eaLnBrk="1" hangingPunct="1">
              <a:buFont typeface="Wingdings" pitchFamily="2" charset="2"/>
              <a:buNone/>
              <a:defRPr/>
            </a:pPr>
            <a:r>
              <a:rPr lang="en-US" dirty="0" smtClean="0"/>
              <a:t>   A client script asynchronously calls a server side function</a:t>
            </a:r>
            <a:r>
              <a:rPr lang="en-US" dirty="0" smtClean="0"/>
              <a:t>. That’s it.</a:t>
            </a:r>
            <a:endParaRPr lang="en-US" dirty="0" smtClean="0"/>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14348" y="642918"/>
            <a:ext cx="7772400" cy="1143000"/>
          </a:xfrm>
        </p:spPr>
        <p:txBody>
          <a:bodyPr/>
          <a:lstStyle/>
          <a:p>
            <a:pPr eaLnBrk="1" hangingPunct="1"/>
            <a:r>
              <a:rPr lang="en-US" dirty="0" smtClean="0">
                <a:solidFill>
                  <a:schemeClr val="accent2"/>
                </a:solidFill>
              </a:rPr>
              <a:t>So how does it work?</a:t>
            </a:r>
            <a:endParaRPr lang="tr-TR" dirty="0" smtClean="0">
              <a:solidFill>
                <a:schemeClr val="accent2"/>
              </a:solidFill>
            </a:endParaRPr>
          </a:p>
        </p:txBody>
      </p:sp>
      <p:sp>
        <p:nvSpPr>
          <p:cNvPr id="5123" name="Rectangle 3"/>
          <p:cNvSpPr>
            <a:spLocks noGrp="1" noChangeArrowheads="1"/>
          </p:cNvSpPr>
          <p:nvPr>
            <p:ph type="body" idx="1"/>
          </p:nvPr>
        </p:nvSpPr>
        <p:spPr/>
        <p:txBody>
          <a:bodyPr/>
          <a:lstStyle/>
          <a:p>
            <a:pPr eaLnBrk="1" hangingPunct="1">
              <a:lnSpc>
                <a:spcPct val="90000"/>
              </a:lnSpc>
            </a:pPr>
            <a:r>
              <a:rPr lang="tr-TR" sz="2800" dirty="0" smtClean="0"/>
              <a:t>AJAX is based on Javascript, and the main functionality is to access the web server inside the Javascript code.</a:t>
            </a:r>
          </a:p>
          <a:p>
            <a:pPr eaLnBrk="1" hangingPunct="1">
              <a:lnSpc>
                <a:spcPct val="90000"/>
              </a:lnSpc>
            </a:pPr>
            <a:r>
              <a:rPr lang="tr-TR" sz="2800" dirty="0" smtClean="0"/>
              <a:t>We access to the server using special objects; we send data and retrieve data.</a:t>
            </a:r>
          </a:p>
          <a:p>
            <a:pPr eaLnBrk="1" hangingPunct="1">
              <a:lnSpc>
                <a:spcPct val="90000"/>
              </a:lnSpc>
            </a:pPr>
            <a:r>
              <a:rPr lang="tr-TR" sz="2800" dirty="0" smtClean="0"/>
              <a:t>When user initiates an event, a javascript function is called which accesses server using the objects.</a:t>
            </a:r>
          </a:p>
          <a:p>
            <a:pPr eaLnBrk="1" hangingPunct="1">
              <a:lnSpc>
                <a:spcPct val="90000"/>
              </a:lnSpc>
            </a:pPr>
            <a:r>
              <a:rPr lang="tr-TR" sz="2800" dirty="0" smtClean="0"/>
              <a:t>The received information is shown to the user by means of the Javascript’s functions.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dirty="0" smtClean="0">
                <a:solidFill>
                  <a:schemeClr val="accent2"/>
                </a:solidFill>
              </a:rPr>
              <a:t>Data Exchange in AJAX</a:t>
            </a:r>
          </a:p>
        </p:txBody>
      </p:sp>
      <p:sp>
        <p:nvSpPr>
          <p:cNvPr id="7171" name="Rectangle 3"/>
          <p:cNvSpPr>
            <a:spLocks noGrp="1" noChangeArrowheads="1"/>
          </p:cNvSpPr>
          <p:nvPr>
            <p:ph type="body" sz="half" idx="1"/>
          </p:nvPr>
        </p:nvSpPr>
        <p:spPr/>
        <p:txBody>
          <a:bodyPr/>
          <a:lstStyle/>
          <a:p>
            <a:pPr eaLnBrk="1" hangingPunct="1"/>
            <a:r>
              <a:rPr lang="tr-TR" sz="2800" u="sng" smtClean="0"/>
              <a:t>In AJAX</a:t>
            </a:r>
            <a:r>
              <a:rPr lang="tr-TR" sz="2800" smtClean="0"/>
              <a:t>: </a:t>
            </a:r>
          </a:p>
          <a:p>
            <a:pPr eaLnBrk="1" hangingPunct="1">
              <a:buFontTx/>
              <a:buNone/>
            </a:pPr>
            <a:endParaRPr lang="tr-TR" sz="2800" smtClean="0"/>
          </a:p>
        </p:txBody>
      </p:sp>
      <p:pic>
        <p:nvPicPr>
          <p:cNvPr id="7172" name="Picture 4" descr="adsız2"/>
          <p:cNvPicPr>
            <a:picLocks noGrp="1" noChangeAspect="1" noChangeArrowheads="1"/>
          </p:cNvPicPr>
          <p:nvPr>
            <p:ph sz="half" idx="2"/>
          </p:nvPr>
        </p:nvPicPr>
        <p:blipFill>
          <a:blip r:embed="rId2"/>
          <a:srcRect/>
          <a:stretch>
            <a:fillRect/>
          </a:stretch>
        </p:blipFill>
        <p:spPr>
          <a:xfrm>
            <a:off x="1116013" y="2565400"/>
            <a:ext cx="6842125" cy="35179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Rectangle 6"/>
          <p:cNvSpPr>
            <a:spLocks noGrp="1" noChangeArrowheads="1"/>
          </p:cNvSpPr>
          <p:nvPr>
            <p:ph type="title"/>
          </p:nvPr>
        </p:nvSpPr>
        <p:spPr/>
        <p:txBody>
          <a:bodyPr/>
          <a:lstStyle/>
          <a:p>
            <a:pPr eaLnBrk="1" hangingPunct="1">
              <a:defRPr/>
            </a:pPr>
            <a:r>
              <a:rPr lang="en-US" dirty="0" smtClean="0">
                <a:solidFill>
                  <a:srgbClr val="C00000"/>
                </a:solidFill>
              </a:rPr>
              <a:t>New VS Old</a:t>
            </a:r>
          </a:p>
        </p:txBody>
      </p:sp>
      <p:pic>
        <p:nvPicPr>
          <p:cNvPr id="43010" name="Picture 2" descr="http://www.innovativeinfosolutions.com/techblog/images/ajax_comm_model_gif.gif"/>
          <p:cNvPicPr>
            <a:picLocks noChangeAspect="1" noChangeArrowheads="1"/>
          </p:cNvPicPr>
          <p:nvPr/>
        </p:nvPicPr>
        <p:blipFill>
          <a:blip r:embed="rId3"/>
          <a:srcRect/>
          <a:stretch>
            <a:fillRect/>
          </a:stretch>
        </p:blipFill>
        <p:spPr bwMode="auto">
          <a:xfrm>
            <a:off x="1905000" y="1600200"/>
            <a:ext cx="5238750" cy="42862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5"/>
          <p:cNvSpPr>
            <a:spLocks noGrp="1"/>
          </p:cNvSpPr>
          <p:nvPr>
            <p:ph type="ftr" sz="quarter" idx="11"/>
          </p:nvPr>
        </p:nvSpPr>
        <p:spPr>
          <a:noFill/>
        </p:spPr>
        <p:txBody>
          <a:bodyPr/>
          <a:lstStyle/>
          <a:p>
            <a:endParaRPr lang="en-US" dirty="0"/>
          </a:p>
        </p:txBody>
      </p:sp>
      <p:sp>
        <p:nvSpPr>
          <p:cNvPr id="9219" name="Slide Number Placeholder 6"/>
          <p:cNvSpPr>
            <a:spLocks noGrp="1"/>
          </p:cNvSpPr>
          <p:nvPr>
            <p:ph type="sldNum" sz="quarter" idx="12"/>
          </p:nvPr>
        </p:nvSpPr>
        <p:spPr>
          <a:noFill/>
        </p:spPr>
        <p:txBody>
          <a:bodyPr/>
          <a:lstStyle/>
          <a:p>
            <a:endParaRPr lang="en-US" dirty="0"/>
          </a:p>
        </p:txBody>
      </p:sp>
      <p:sp>
        <p:nvSpPr>
          <p:cNvPr id="9220" name="Rectangle 2"/>
          <p:cNvSpPr>
            <a:spLocks noGrp="1" noChangeArrowheads="1"/>
          </p:cNvSpPr>
          <p:nvPr>
            <p:ph type="title"/>
          </p:nvPr>
        </p:nvSpPr>
        <p:spPr/>
        <p:txBody>
          <a:bodyPr/>
          <a:lstStyle/>
          <a:p>
            <a:pPr eaLnBrk="1" hangingPunct="1"/>
            <a:r>
              <a:rPr lang="en-US" dirty="0" smtClean="0">
                <a:solidFill>
                  <a:srgbClr val="C00000"/>
                </a:solidFill>
              </a:rPr>
              <a:t>Classic Model</a:t>
            </a:r>
          </a:p>
        </p:txBody>
      </p:sp>
      <p:sp>
        <p:nvSpPr>
          <p:cNvPr id="17411" name="Rectangle 3"/>
          <p:cNvSpPr>
            <a:spLocks noGrp="1" noChangeArrowheads="1"/>
          </p:cNvSpPr>
          <p:nvPr>
            <p:ph type="body" sz="half" idx="1"/>
          </p:nvPr>
        </p:nvSpPr>
        <p:spPr>
          <a:xfrm>
            <a:off x="395288" y="1412875"/>
            <a:ext cx="4752975" cy="4824413"/>
          </a:xfrm>
        </p:spPr>
        <p:txBody>
          <a:bodyPr/>
          <a:lstStyle/>
          <a:p>
            <a:pPr algn="l" rtl="0" eaLnBrk="1" hangingPunct="1"/>
            <a:r>
              <a:rPr lang="en-US" sz="2600" dirty="0" smtClean="0"/>
              <a:t>The classic web application model works like this:</a:t>
            </a:r>
          </a:p>
          <a:p>
            <a:pPr lvl="1" algn="l" rtl="0" eaLnBrk="1" hangingPunct="1"/>
            <a:r>
              <a:rPr lang="en-US" sz="2200" dirty="0" smtClean="0"/>
              <a:t>Most user actions in the interface trigger an HTTP request back to a web server. </a:t>
            </a:r>
          </a:p>
          <a:p>
            <a:pPr lvl="1" algn="l" rtl="0" eaLnBrk="1" hangingPunct="1"/>
            <a:r>
              <a:rPr lang="en-US" sz="2200" dirty="0" smtClean="0"/>
              <a:t>The server does some processing — retrieves data, crunches numbers, talks to various legacy systems</a:t>
            </a:r>
          </a:p>
          <a:p>
            <a:pPr lvl="1" algn="l" rtl="0" eaLnBrk="1" hangingPunct="1"/>
            <a:r>
              <a:rPr lang="en-US" sz="2200" dirty="0" smtClean="0"/>
              <a:t>And then returns an HTML page to the client  </a:t>
            </a:r>
          </a:p>
        </p:txBody>
      </p:sp>
      <p:pic>
        <p:nvPicPr>
          <p:cNvPr id="9223" name="Picture 5" descr="webmodel1"/>
          <p:cNvPicPr>
            <a:picLocks noChangeAspect="1" noChangeArrowheads="1"/>
          </p:cNvPicPr>
          <p:nvPr/>
        </p:nvPicPr>
        <p:blipFill>
          <a:blip r:embed="rId3" cstate="print"/>
          <a:srcRect/>
          <a:stretch>
            <a:fillRect/>
          </a:stretch>
        </p:blipFill>
        <p:spPr bwMode="auto">
          <a:xfrm>
            <a:off x="5076825" y="1412875"/>
            <a:ext cx="2892425" cy="475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p:cTn id="7" dur="500" fill="hold"/>
                                        <p:tgtEl>
                                          <p:spTgt spid="17411">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17411">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17411">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17411">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174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7411">
                                            <p:txEl>
                                              <p:pRg st="2" end="2"/>
                                            </p:txEl>
                                          </p:spTgt>
                                        </p:tgtEl>
                                        <p:attrNameLst>
                                          <p:attrName>style.visibility</p:attrName>
                                        </p:attrNameLst>
                                      </p:cBhvr>
                                      <p:to>
                                        <p:strVal val="visible"/>
                                      </p:to>
                                    </p:set>
                                    <p:anim calcmode="lin" valueType="num">
                                      <p:cBhvr>
                                        <p:cTn id="16" dur="500" fill="hold"/>
                                        <p:tgtEl>
                                          <p:spTgt spid="17411">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17411">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17411">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17411">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174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p:cTn id="25" dur="500" fill="hold"/>
                                        <p:tgtEl>
                                          <p:spTgt spid="17411">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17411">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17411">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17411">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What is Ajax?</a:t>
            </a:r>
            <a:endParaRPr lang="en-US" dirty="0">
              <a:solidFill>
                <a:srgbClr val="C00000"/>
              </a:solidFill>
            </a:endParaRPr>
          </a:p>
        </p:txBody>
      </p:sp>
      <p:sp>
        <p:nvSpPr>
          <p:cNvPr id="3" name="TextBox 2"/>
          <p:cNvSpPr txBox="1"/>
          <p:nvPr/>
        </p:nvSpPr>
        <p:spPr>
          <a:xfrm>
            <a:off x="2286000" y="2133600"/>
            <a:ext cx="4114800" cy="2308324"/>
          </a:xfrm>
          <a:prstGeom prst="rect">
            <a:avLst/>
          </a:prstGeom>
          <a:noFill/>
        </p:spPr>
        <p:txBody>
          <a:bodyPr wrap="square" rtlCol="0">
            <a:spAutoFit/>
          </a:bodyPr>
          <a:lstStyle/>
          <a:p>
            <a:pPr lvl="0" fontAlgn="base">
              <a:spcBef>
                <a:spcPct val="0"/>
              </a:spcBef>
              <a:spcAft>
                <a:spcPct val="0"/>
              </a:spcAft>
            </a:pPr>
            <a:r>
              <a:rPr lang="en-US" sz="3600" dirty="0" smtClean="0">
                <a:solidFill>
                  <a:srgbClr val="FF0000"/>
                </a:solidFill>
              </a:rPr>
              <a:t>A</a:t>
            </a:r>
            <a:r>
              <a:rPr lang="en-US" sz="3600" dirty="0" smtClean="0"/>
              <a:t>synchronous</a:t>
            </a:r>
          </a:p>
          <a:p>
            <a:r>
              <a:rPr lang="en-US" sz="3600" dirty="0" smtClean="0">
                <a:solidFill>
                  <a:srgbClr val="FF0000"/>
                </a:solidFill>
              </a:rPr>
              <a:t>J</a:t>
            </a:r>
            <a:r>
              <a:rPr lang="en-US" sz="3600" dirty="0" smtClean="0"/>
              <a:t>avaScript</a:t>
            </a:r>
          </a:p>
          <a:p>
            <a:r>
              <a:rPr lang="en-US" sz="3600" dirty="0" smtClean="0">
                <a:solidFill>
                  <a:srgbClr val="FF0000"/>
                </a:solidFill>
              </a:rPr>
              <a:t>A</a:t>
            </a:r>
            <a:r>
              <a:rPr lang="en-US" sz="3600" dirty="0" smtClean="0"/>
              <a:t>nd</a:t>
            </a:r>
          </a:p>
          <a:p>
            <a:r>
              <a:rPr lang="en-US" sz="3600" dirty="0" smtClean="0">
                <a:solidFill>
                  <a:srgbClr val="FF0000"/>
                </a:solidFill>
              </a:rPr>
              <a:t>X</a:t>
            </a:r>
            <a:r>
              <a:rPr lang="en-US" sz="3600" dirty="0" smtClean="0"/>
              <a:t>ml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5"/>
          <p:cNvSpPr>
            <a:spLocks noGrp="1"/>
          </p:cNvSpPr>
          <p:nvPr>
            <p:ph type="ftr" sz="quarter" idx="11"/>
          </p:nvPr>
        </p:nvSpPr>
        <p:spPr>
          <a:noFill/>
        </p:spPr>
        <p:txBody>
          <a:bodyPr/>
          <a:lstStyle/>
          <a:p>
            <a:endParaRPr lang="en-US" dirty="0"/>
          </a:p>
        </p:txBody>
      </p:sp>
      <p:sp>
        <p:nvSpPr>
          <p:cNvPr id="10243" name="Slide Number Placeholder 6"/>
          <p:cNvSpPr>
            <a:spLocks noGrp="1"/>
          </p:cNvSpPr>
          <p:nvPr>
            <p:ph type="sldNum" sz="quarter" idx="12"/>
          </p:nvPr>
        </p:nvSpPr>
        <p:spPr>
          <a:noFill/>
        </p:spPr>
        <p:txBody>
          <a:bodyPr/>
          <a:lstStyle/>
          <a:p>
            <a:endParaRPr lang="en-US" dirty="0"/>
          </a:p>
        </p:txBody>
      </p:sp>
      <p:sp>
        <p:nvSpPr>
          <p:cNvPr id="10244" name="Rectangle 2"/>
          <p:cNvSpPr>
            <a:spLocks noGrp="1" noChangeArrowheads="1"/>
          </p:cNvSpPr>
          <p:nvPr>
            <p:ph type="title"/>
          </p:nvPr>
        </p:nvSpPr>
        <p:spPr/>
        <p:txBody>
          <a:bodyPr/>
          <a:lstStyle/>
          <a:p>
            <a:pPr eaLnBrk="1" hangingPunct="1"/>
            <a:r>
              <a:rPr lang="en-US" dirty="0" smtClean="0">
                <a:solidFill>
                  <a:srgbClr val="C00000"/>
                </a:solidFill>
              </a:rPr>
              <a:t>Classic Model</a:t>
            </a:r>
          </a:p>
        </p:txBody>
      </p:sp>
      <p:sp>
        <p:nvSpPr>
          <p:cNvPr id="10245" name="Rectangle 3"/>
          <p:cNvSpPr>
            <a:spLocks noGrp="1" noChangeArrowheads="1"/>
          </p:cNvSpPr>
          <p:nvPr>
            <p:ph type="body" sz="half" idx="1"/>
          </p:nvPr>
        </p:nvSpPr>
        <p:spPr>
          <a:xfrm>
            <a:off x="395288" y="1412875"/>
            <a:ext cx="8208962" cy="4606925"/>
          </a:xfrm>
        </p:spPr>
        <p:txBody>
          <a:bodyPr/>
          <a:lstStyle/>
          <a:p>
            <a:pPr algn="l" rtl="0" eaLnBrk="1" hangingPunct="1"/>
            <a:r>
              <a:rPr lang="en-US" sz="2400" dirty="0" smtClean="0"/>
              <a:t>This approach makes a lot of technical sense, but it doesn’t make for a great user experience.</a:t>
            </a:r>
            <a:r>
              <a:rPr lang="en-US" sz="2600" dirty="0" smtClean="0"/>
              <a:t> </a:t>
            </a:r>
          </a:p>
          <a:p>
            <a:pPr lvl="1" algn="l" rtl="0" eaLnBrk="1" hangingPunct="1"/>
            <a:r>
              <a:rPr lang="en-US" sz="2000" dirty="0" smtClean="0"/>
              <a:t>At every step in a task, the user waits.</a:t>
            </a:r>
          </a:p>
          <a:p>
            <a:pPr lvl="1" algn="l" rtl="0" eaLnBrk="1" hangingPunct="1"/>
            <a:r>
              <a:rPr lang="en-US" sz="2000" dirty="0" smtClean="0"/>
              <a:t>The user sees the application go to the server</a:t>
            </a:r>
          </a:p>
        </p:txBody>
      </p:sp>
      <p:pic>
        <p:nvPicPr>
          <p:cNvPr id="10247" name="Picture 5" descr="webmodel2"/>
          <p:cNvPicPr>
            <a:picLocks noChangeAspect="1" noChangeArrowheads="1"/>
          </p:cNvPicPr>
          <p:nvPr/>
        </p:nvPicPr>
        <p:blipFill>
          <a:blip r:embed="rId3" cstate="print"/>
          <a:srcRect/>
          <a:stretch>
            <a:fillRect/>
          </a:stretch>
        </p:blipFill>
        <p:spPr bwMode="auto">
          <a:xfrm>
            <a:off x="1476375" y="2997200"/>
            <a:ext cx="5761038" cy="322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5"/>
          <p:cNvSpPr>
            <a:spLocks noGrp="1"/>
          </p:cNvSpPr>
          <p:nvPr>
            <p:ph type="ftr" sz="quarter" idx="11"/>
          </p:nvPr>
        </p:nvSpPr>
        <p:spPr>
          <a:noFill/>
        </p:spPr>
        <p:txBody>
          <a:bodyPr/>
          <a:lstStyle/>
          <a:p>
            <a:endParaRPr lang="en-US" dirty="0"/>
          </a:p>
        </p:txBody>
      </p:sp>
      <p:sp>
        <p:nvSpPr>
          <p:cNvPr id="11267" name="Slide Number Placeholder 6"/>
          <p:cNvSpPr>
            <a:spLocks noGrp="1"/>
          </p:cNvSpPr>
          <p:nvPr>
            <p:ph type="sldNum" sz="quarter" idx="12"/>
          </p:nvPr>
        </p:nvSpPr>
        <p:spPr>
          <a:noFill/>
        </p:spPr>
        <p:txBody>
          <a:bodyPr/>
          <a:lstStyle/>
          <a:p>
            <a:endParaRPr lang="en-US" dirty="0"/>
          </a:p>
        </p:txBody>
      </p:sp>
      <p:sp>
        <p:nvSpPr>
          <p:cNvPr id="11268" name="Rectangle 2"/>
          <p:cNvSpPr>
            <a:spLocks noGrp="1" noChangeArrowheads="1"/>
          </p:cNvSpPr>
          <p:nvPr>
            <p:ph type="title"/>
          </p:nvPr>
        </p:nvSpPr>
        <p:spPr/>
        <p:txBody>
          <a:bodyPr/>
          <a:lstStyle/>
          <a:p>
            <a:pPr eaLnBrk="1" hangingPunct="1"/>
            <a:r>
              <a:rPr lang="en-US" dirty="0" smtClean="0">
                <a:solidFill>
                  <a:srgbClr val="C00000"/>
                </a:solidFill>
              </a:rPr>
              <a:t>Ajax Model</a:t>
            </a:r>
          </a:p>
        </p:txBody>
      </p:sp>
      <p:sp>
        <p:nvSpPr>
          <p:cNvPr id="21507" name="Rectangle 3"/>
          <p:cNvSpPr>
            <a:spLocks noGrp="1" noChangeArrowheads="1"/>
          </p:cNvSpPr>
          <p:nvPr>
            <p:ph type="body" sz="half" idx="1"/>
          </p:nvPr>
        </p:nvSpPr>
        <p:spPr>
          <a:xfrm>
            <a:off x="323850" y="1412875"/>
            <a:ext cx="5543550" cy="4606925"/>
          </a:xfrm>
        </p:spPr>
        <p:txBody>
          <a:bodyPr/>
          <a:lstStyle/>
          <a:p>
            <a:pPr algn="l" rtl="0" eaLnBrk="1" hangingPunct="1"/>
            <a:r>
              <a:rPr lang="en-US" sz="2400" smtClean="0"/>
              <a:t>An Ajax application eliminates the start-stop-start-stop nature of interaction on the Web</a:t>
            </a:r>
          </a:p>
          <a:p>
            <a:pPr lvl="1" algn="l" rtl="0" eaLnBrk="1" hangingPunct="1"/>
            <a:r>
              <a:rPr lang="en-US" sz="2000" smtClean="0"/>
              <a:t>It introduces an intermediary, an Ajax engine, between the user and the server.</a:t>
            </a:r>
          </a:p>
          <a:p>
            <a:pPr lvl="1" algn="l" rtl="0" eaLnBrk="1" hangingPunct="1"/>
            <a:r>
              <a:rPr lang="en-US" sz="2000" smtClean="0"/>
              <a:t>Instead of loading a webpage, at the start of the session, the browser loads an Ajax engine, written in JavaScript and usually tucked away in a hidden frame. </a:t>
            </a:r>
          </a:p>
          <a:p>
            <a:pPr lvl="1" algn="l" rtl="0" eaLnBrk="1" hangingPunct="1"/>
            <a:r>
              <a:rPr lang="en-US" sz="2000" smtClean="0"/>
              <a:t>The Ajax engine allows the user’s interaction with the application to happen asynchronously, independent of communication with the server   </a:t>
            </a:r>
          </a:p>
          <a:p>
            <a:pPr lvl="1" algn="l" rtl="0" eaLnBrk="1" hangingPunct="1"/>
            <a:endParaRPr lang="en-US" sz="2000" smtClean="0"/>
          </a:p>
        </p:txBody>
      </p:sp>
      <p:pic>
        <p:nvPicPr>
          <p:cNvPr id="11271" name="Picture 5" descr="ajaxmodel1"/>
          <p:cNvPicPr>
            <a:picLocks noChangeAspect="1" noChangeArrowheads="1"/>
          </p:cNvPicPr>
          <p:nvPr/>
        </p:nvPicPr>
        <p:blipFill>
          <a:blip r:embed="rId3" cstate="print"/>
          <a:srcRect/>
          <a:stretch>
            <a:fillRect/>
          </a:stretch>
        </p:blipFill>
        <p:spPr bwMode="auto">
          <a:xfrm>
            <a:off x="5867400" y="1412875"/>
            <a:ext cx="2274888" cy="475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p:cTn id="7" dur="500" fill="hold"/>
                                        <p:tgtEl>
                                          <p:spTgt spid="21507">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21507">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21507">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21507">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2150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 calcmode="lin" valueType="num">
                                      <p:cBhvr>
                                        <p:cTn id="16" dur="500" fill="hold"/>
                                        <p:tgtEl>
                                          <p:spTgt spid="21507">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21507">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21507">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21507">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2150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21507">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21507">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21507">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5"/>
          <p:cNvSpPr>
            <a:spLocks noGrp="1"/>
          </p:cNvSpPr>
          <p:nvPr>
            <p:ph type="ftr" sz="quarter" idx="11"/>
          </p:nvPr>
        </p:nvSpPr>
        <p:spPr>
          <a:noFill/>
        </p:spPr>
        <p:txBody>
          <a:bodyPr/>
          <a:lstStyle/>
          <a:p>
            <a:endParaRPr lang="en-US" dirty="0"/>
          </a:p>
        </p:txBody>
      </p:sp>
      <p:sp>
        <p:nvSpPr>
          <p:cNvPr id="13315" name="Slide Number Placeholder 6"/>
          <p:cNvSpPr>
            <a:spLocks noGrp="1"/>
          </p:cNvSpPr>
          <p:nvPr>
            <p:ph type="sldNum" sz="quarter" idx="12"/>
          </p:nvPr>
        </p:nvSpPr>
        <p:spPr>
          <a:noFill/>
        </p:spPr>
        <p:txBody>
          <a:bodyPr/>
          <a:lstStyle/>
          <a:p>
            <a:endParaRPr lang="en-US" dirty="0"/>
          </a:p>
        </p:txBody>
      </p:sp>
      <p:sp>
        <p:nvSpPr>
          <p:cNvPr id="13316" name="Rectangle 2"/>
          <p:cNvSpPr>
            <a:spLocks noGrp="1" noChangeArrowheads="1"/>
          </p:cNvSpPr>
          <p:nvPr>
            <p:ph type="title"/>
          </p:nvPr>
        </p:nvSpPr>
        <p:spPr/>
        <p:txBody>
          <a:bodyPr/>
          <a:lstStyle/>
          <a:p>
            <a:pPr eaLnBrk="1" hangingPunct="1"/>
            <a:r>
              <a:rPr lang="en-US" dirty="0" smtClean="0">
                <a:solidFill>
                  <a:srgbClr val="C00000"/>
                </a:solidFill>
              </a:rPr>
              <a:t>Ajax Model</a:t>
            </a:r>
          </a:p>
        </p:txBody>
      </p:sp>
      <p:sp>
        <p:nvSpPr>
          <p:cNvPr id="25603" name="Rectangle 3"/>
          <p:cNvSpPr>
            <a:spLocks noGrp="1" noChangeArrowheads="1"/>
          </p:cNvSpPr>
          <p:nvPr>
            <p:ph type="body" sz="half" idx="1"/>
          </p:nvPr>
        </p:nvSpPr>
        <p:spPr>
          <a:xfrm>
            <a:off x="395288" y="1600200"/>
            <a:ext cx="8208962" cy="4565650"/>
          </a:xfrm>
        </p:spPr>
        <p:txBody>
          <a:bodyPr/>
          <a:lstStyle/>
          <a:p>
            <a:pPr algn="l" rtl="0" eaLnBrk="1" hangingPunct="1">
              <a:lnSpc>
                <a:spcPct val="90000"/>
              </a:lnSpc>
            </a:pPr>
            <a:r>
              <a:rPr lang="en-US" sz="2400" smtClean="0"/>
              <a:t>Any response to a user action that doesn’t require a trip back to the server — such as simple data validation, editing data in memory, and even some navigation — the engine handles on its own. </a:t>
            </a:r>
          </a:p>
          <a:p>
            <a:pPr algn="l" rtl="0" eaLnBrk="1" hangingPunct="1">
              <a:lnSpc>
                <a:spcPct val="90000"/>
              </a:lnSpc>
            </a:pPr>
            <a:r>
              <a:rPr lang="en-US" sz="2400" smtClean="0"/>
              <a:t>If the engine needs something from the server in order to respond — if it’s submitting data for processing, loading additional interface code, or retrieving new data — the engine makes those requests </a:t>
            </a:r>
            <a:r>
              <a:rPr lang="en-US" sz="2400" i="1" smtClean="0"/>
              <a:t>asynchronously</a:t>
            </a:r>
            <a:r>
              <a:rPr lang="en-US" sz="2400" smtClean="0"/>
              <a:t>, usually using XML, without stalling a user’s interaction with the application. </a:t>
            </a:r>
          </a:p>
          <a:p>
            <a:pPr algn="l" rtl="0" eaLnBrk="1" hangingPunct="1">
              <a:lnSpc>
                <a:spcPct val="90000"/>
              </a:lnSpc>
            </a:pPr>
            <a:r>
              <a:rPr lang="en-US" sz="2400" smtClean="0"/>
              <a:t>The user is never staring at a blank browser window and an hourglass icon, waiting around for the server to do something.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trips(down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trips(down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strips(downLeft)">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this mean?</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a:t>In traditional JavaScript coding, if you want to get any information from a database or a file on the server, or send user information to a server, you will have to make an HTML form and GET or POST data to the server. The user will have to click the “Submit” button to send/get the information, wait for the server to respond, and then a new page will load with the results.</a:t>
            </a:r>
          </a:p>
          <a:p>
            <a:r>
              <a:rPr lang="en-US" dirty="0"/>
              <a:t>Because the server returns a new page each time the user submits input, traditional web applications can run slowly and tend to be less user-friendly. With AJAX, your JavaScript communicates directly with the server, through the JavaScript </a:t>
            </a:r>
            <a:r>
              <a:rPr lang="en-US" dirty="0" err="1"/>
              <a:t>XMLHttpRequest</a:t>
            </a:r>
            <a:r>
              <a:rPr lang="en-US" dirty="0"/>
              <a:t> object.</a:t>
            </a:r>
          </a:p>
          <a:p>
            <a:r>
              <a:rPr lang="en-US" dirty="0"/>
              <a:t>With an HTTP request, a web page can make a request to, and get a response from a web server, without reloading the page. The user will stay on the same page, and he or she will not notice that scripts request pages, or send data to a server in the background.</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err="1"/>
              <a:t>XMLHttpRequest</a:t>
            </a:r>
            <a:r>
              <a:rPr lang="en-US" dirty="0"/>
              <a:t> Object</a:t>
            </a:r>
            <a:br>
              <a:rPr lang="en-US" dirty="0"/>
            </a:br>
            <a:endParaRPr lang="en-US" dirty="0"/>
          </a:p>
        </p:txBody>
      </p:sp>
      <p:sp>
        <p:nvSpPr>
          <p:cNvPr id="3" name="Content Placeholder 2"/>
          <p:cNvSpPr>
            <a:spLocks noGrp="1"/>
          </p:cNvSpPr>
          <p:nvPr>
            <p:ph idx="1"/>
          </p:nvPr>
        </p:nvSpPr>
        <p:spPr/>
        <p:txBody>
          <a:bodyPr>
            <a:normAutofit fontScale="92500"/>
          </a:bodyPr>
          <a:lstStyle/>
          <a:p>
            <a:r>
              <a:rPr lang="en-US" u="sng" dirty="0"/>
              <a:t>The keystone of AJAX is the </a:t>
            </a:r>
            <a:r>
              <a:rPr lang="en-US" u="sng" dirty="0" err="1"/>
              <a:t>XMLHttpRequest</a:t>
            </a:r>
            <a:r>
              <a:rPr lang="en-US" u="sng" dirty="0"/>
              <a:t> object</a:t>
            </a:r>
            <a:r>
              <a:rPr lang="en-US" u="sng" dirty="0" smtClean="0"/>
              <a:t>.</a:t>
            </a:r>
          </a:p>
          <a:p>
            <a:r>
              <a:rPr lang="en-US" dirty="0"/>
              <a:t>All modern browsers support the </a:t>
            </a:r>
            <a:r>
              <a:rPr lang="en-US" dirty="0" err="1"/>
              <a:t>XMLHttpRequest</a:t>
            </a:r>
            <a:r>
              <a:rPr lang="en-US" dirty="0"/>
              <a:t> object (IE5 and IE6 use an </a:t>
            </a:r>
            <a:r>
              <a:rPr lang="en-US" dirty="0" err="1"/>
              <a:t>ActiveXObject</a:t>
            </a:r>
            <a:r>
              <a:rPr lang="en-US" dirty="0"/>
              <a:t>).</a:t>
            </a:r>
          </a:p>
          <a:p>
            <a:r>
              <a:rPr lang="en-US" dirty="0"/>
              <a:t>The </a:t>
            </a:r>
            <a:r>
              <a:rPr lang="en-US" dirty="0" err="1"/>
              <a:t>XMLHttpRequest</a:t>
            </a:r>
            <a:r>
              <a:rPr lang="en-US" dirty="0"/>
              <a:t> object is used to exchange data with a server behind the scenes. This means that it is possible to update parts of a web page, without reloading the whole page.</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t>Create an </a:t>
            </a:r>
            <a:r>
              <a:rPr lang="en-US" dirty="0" err="1"/>
              <a:t>XMLHttpRequest</a:t>
            </a:r>
            <a:r>
              <a:rPr lang="en-US" dirty="0"/>
              <a:t> Object</a:t>
            </a:r>
            <a:br>
              <a:rPr lang="en-US" dirty="0"/>
            </a:br>
            <a:endParaRPr lang="en-US" dirty="0"/>
          </a:p>
        </p:txBody>
      </p:sp>
      <p:sp>
        <p:nvSpPr>
          <p:cNvPr id="3" name="Content Placeholder 2"/>
          <p:cNvSpPr>
            <a:spLocks noGrp="1"/>
          </p:cNvSpPr>
          <p:nvPr>
            <p:ph idx="1"/>
          </p:nvPr>
        </p:nvSpPr>
        <p:spPr/>
        <p:txBody>
          <a:bodyPr/>
          <a:lstStyle/>
          <a:p>
            <a:pPr>
              <a:buNone/>
            </a:pPr>
            <a:r>
              <a:rPr lang="en-US" sz="2400" dirty="0"/>
              <a:t>All modern browsers (IE7+, Firefox, Chrome, Safari, and Opera) have a built-in </a:t>
            </a:r>
            <a:r>
              <a:rPr lang="en-US" sz="2400" dirty="0" err="1"/>
              <a:t>XMLHttpRequest</a:t>
            </a:r>
            <a:r>
              <a:rPr lang="en-US" sz="2400" dirty="0"/>
              <a:t> object.</a:t>
            </a:r>
          </a:p>
          <a:p>
            <a:pPr>
              <a:buNone/>
            </a:pPr>
            <a:r>
              <a:rPr lang="en-US" sz="2400" dirty="0"/>
              <a:t>Syntax for creating an </a:t>
            </a:r>
            <a:r>
              <a:rPr lang="en-US" sz="2400" dirty="0" err="1"/>
              <a:t>XMLHttpRequest</a:t>
            </a:r>
            <a:r>
              <a:rPr lang="en-US" sz="2400" dirty="0"/>
              <a:t> object:</a:t>
            </a:r>
          </a:p>
          <a:p>
            <a:pPr>
              <a:buNone/>
            </a:pPr>
            <a:r>
              <a:rPr lang="en-US" i="1" dirty="0" smtClean="0"/>
              <a:t>	</a:t>
            </a:r>
            <a:r>
              <a:rPr lang="en-US" sz="2400" i="1" dirty="0" smtClean="0">
                <a:solidFill>
                  <a:srgbClr val="FF0000"/>
                </a:solidFill>
              </a:rPr>
              <a:t>variable</a:t>
            </a:r>
            <a:r>
              <a:rPr lang="en-US" sz="2400" dirty="0" smtClean="0">
                <a:solidFill>
                  <a:srgbClr val="FF0000"/>
                </a:solidFill>
              </a:rPr>
              <a:t>=new </a:t>
            </a:r>
            <a:r>
              <a:rPr lang="en-US" sz="2400" dirty="0" err="1">
                <a:solidFill>
                  <a:srgbClr val="FF0000"/>
                </a:solidFill>
              </a:rPr>
              <a:t>XMLHttpRequest</a:t>
            </a:r>
            <a:r>
              <a:rPr lang="en-US" sz="2400" dirty="0" smtClean="0">
                <a:solidFill>
                  <a:srgbClr val="FF0000"/>
                </a:solidFill>
              </a:rPr>
              <a:t>();</a:t>
            </a:r>
          </a:p>
          <a:p>
            <a:pPr>
              <a:buNone/>
            </a:pPr>
            <a:endParaRPr lang="en-US" sz="2400" dirty="0" smtClean="0"/>
          </a:p>
          <a:p>
            <a:pPr>
              <a:buNone/>
            </a:pPr>
            <a:r>
              <a:rPr lang="en-US" sz="2400" dirty="0" smtClean="0"/>
              <a:t>Old </a:t>
            </a:r>
            <a:r>
              <a:rPr lang="en-US" sz="2400" dirty="0"/>
              <a:t>versions of Internet Explorer (</a:t>
            </a:r>
            <a:r>
              <a:rPr lang="en-US" sz="2400" dirty="0" smtClean="0"/>
              <a:t>IE5 and IE6) uses </a:t>
            </a:r>
            <a:r>
              <a:rPr lang="en-US" sz="2400" dirty="0"/>
              <a:t>an ActiveX Object</a:t>
            </a:r>
            <a:r>
              <a:rPr lang="en-US" sz="2400" dirty="0" smtClean="0"/>
              <a:t>:</a:t>
            </a:r>
          </a:p>
          <a:p>
            <a:pPr>
              <a:buNone/>
            </a:pPr>
            <a:r>
              <a:rPr lang="en-US" sz="2400" i="1" dirty="0" smtClean="0"/>
              <a:t>	</a:t>
            </a:r>
            <a:r>
              <a:rPr lang="en-US" sz="2400" i="1" dirty="0" smtClean="0">
                <a:solidFill>
                  <a:srgbClr val="FF0000"/>
                </a:solidFill>
              </a:rPr>
              <a:t>variable</a:t>
            </a:r>
            <a:r>
              <a:rPr lang="en-US" sz="2400" dirty="0" smtClean="0">
                <a:solidFill>
                  <a:srgbClr val="FF0000"/>
                </a:solidFill>
              </a:rPr>
              <a:t>=new </a:t>
            </a:r>
            <a:r>
              <a:rPr lang="en-US" sz="2400" dirty="0" err="1">
                <a:solidFill>
                  <a:srgbClr val="FF0000"/>
                </a:solidFill>
              </a:rPr>
              <a:t>ActiveXObject</a:t>
            </a:r>
            <a:r>
              <a:rPr lang="en-US" sz="2400" dirty="0">
                <a:solidFill>
                  <a:srgbClr val="FF0000"/>
                </a:solidFill>
              </a:rPr>
              <a:t>("</a:t>
            </a:r>
            <a:r>
              <a:rPr lang="en-US" sz="2400" dirty="0" err="1">
                <a:solidFill>
                  <a:srgbClr val="FF0000"/>
                </a:solidFill>
              </a:rPr>
              <a:t>Microsoft.XMLHTTP</a:t>
            </a:r>
            <a:r>
              <a:rPr lang="en-US" sz="2400" dirty="0">
                <a:solidFill>
                  <a:srgbClr val="FF0000"/>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15962"/>
          </a:xfrm>
          <a:solidFill>
            <a:srgbClr val="FF0000"/>
          </a:solidFill>
        </p:spPr>
        <p:txBody>
          <a:bodyPr>
            <a:normAutofit fontScale="90000"/>
          </a:bodyPr>
          <a:lstStyle/>
          <a:p>
            <a:r>
              <a:rPr lang="en-US" sz="3600" dirty="0" smtClean="0"/>
              <a:t>Create an </a:t>
            </a:r>
            <a:r>
              <a:rPr lang="en-US" sz="3600" dirty="0" err="1" smtClean="0"/>
              <a:t>XMLHttpRequest</a:t>
            </a:r>
            <a:r>
              <a:rPr lang="en-US" sz="3600" dirty="0" smtClean="0"/>
              <a:t> Object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1800" dirty="0"/>
              <a:t>To handle all modern browsers, including IE5 and IE6, check if the browser supports the </a:t>
            </a:r>
            <a:r>
              <a:rPr lang="en-US" sz="1800" dirty="0" err="1"/>
              <a:t>XMLHttpRequest</a:t>
            </a:r>
            <a:r>
              <a:rPr lang="en-US" sz="1800" dirty="0"/>
              <a:t> object. If it does, create an </a:t>
            </a:r>
            <a:r>
              <a:rPr lang="en-US" sz="1800" dirty="0" err="1"/>
              <a:t>XMLHttpRequest</a:t>
            </a:r>
            <a:r>
              <a:rPr lang="en-US" sz="1800" dirty="0"/>
              <a:t> object, if not, </a:t>
            </a:r>
            <a:r>
              <a:rPr lang="en-US" sz="1800" dirty="0" smtClean="0"/>
              <a:t>create an </a:t>
            </a:r>
            <a:r>
              <a:rPr lang="en-US" sz="1800" dirty="0" err="1"/>
              <a:t>ActiveXObject</a:t>
            </a:r>
            <a:r>
              <a:rPr lang="en-US" sz="1800" dirty="0" smtClean="0"/>
              <a:t>:</a:t>
            </a:r>
          </a:p>
          <a:p>
            <a:endParaRPr lang="en-US" sz="1800" dirty="0"/>
          </a:p>
          <a:p>
            <a:pPr>
              <a:buNone/>
            </a:pPr>
            <a:r>
              <a:rPr lang="en-US" sz="1800" dirty="0" err="1"/>
              <a:t>var</a:t>
            </a:r>
            <a:r>
              <a:rPr lang="en-US" sz="1800" dirty="0"/>
              <a:t> </a:t>
            </a:r>
            <a:r>
              <a:rPr lang="en-US" sz="1800" dirty="0" err="1"/>
              <a:t>xmlhttp</a:t>
            </a:r>
            <a:r>
              <a:rPr lang="en-US" sz="1800" dirty="0"/>
              <a:t>;</a:t>
            </a:r>
            <a:r>
              <a:rPr lang="en-US" sz="1800" dirty="0" smtClean="0"/>
              <a:t/>
            </a:r>
            <a:br>
              <a:rPr lang="en-US" sz="1800" dirty="0" smtClean="0"/>
            </a:br>
            <a:r>
              <a:rPr lang="en-US" sz="1800" dirty="0"/>
              <a:t>if (</a:t>
            </a:r>
            <a:r>
              <a:rPr lang="en-US" sz="1800" dirty="0" err="1"/>
              <a:t>window.XMLHttpRequest</a:t>
            </a:r>
            <a:r>
              <a:rPr lang="en-US" sz="1800" dirty="0"/>
              <a:t>)</a:t>
            </a:r>
            <a:r>
              <a:rPr lang="en-US" sz="1800" dirty="0" smtClean="0"/>
              <a:t/>
            </a:r>
            <a:br>
              <a:rPr lang="en-US" sz="1800" dirty="0" smtClean="0"/>
            </a:br>
            <a:r>
              <a:rPr lang="en-US" sz="1800" dirty="0"/>
              <a:t>  {// code for IE7+, Firefox, Chrome, Opera, Safari</a:t>
            </a:r>
            <a:r>
              <a:rPr lang="en-US" sz="1800" dirty="0" smtClean="0"/>
              <a:t/>
            </a:r>
            <a:br>
              <a:rPr lang="en-US" sz="1800" dirty="0" smtClean="0"/>
            </a:br>
            <a:r>
              <a:rPr lang="en-US" sz="1800" dirty="0"/>
              <a:t>  </a:t>
            </a:r>
            <a:r>
              <a:rPr lang="en-US" sz="1800" dirty="0" err="1"/>
              <a:t>xmlhttp</a:t>
            </a:r>
            <a:r>
              <a:rPr lang="en-US" sz="1800" dirty="0"/>
              <a:t>=new </a:t>
            </a:r>
            <a:r>
              <a:rPr lang="en-US" sz="1800" dirty="0" err="1"/>
              <a:t>XMLHttpRequest</a:t>
            </a:r>
            <a:r>
              <a:rPr lang="en-US" sz="1800" dirty="0"/>
              <a:t>();</a:t>
            </a:r>
            <a:r>
              <a:rPr lang="en-US" sz="1800" dirty="0" smtClean="0"/>
              <a:t/>
            </a:r>
            <a:br>
              <a:rPr lang="en-US" sz="1800" dirty="0" smtClean="0"/>
            </a:br>
            <a:r>
              <a:rPr lang="en-US" sz="1800" dirty="0"/>
              <a:t>  }</a:t>
            </a:r>
            <a:r>
              <a:rPr lang="en-US" sz="1800" dirty="0" smtClean="0"/>
              <a:t/>
            </a:r>
            <a:br>
              <a:rPr lang="en-US" sz="1800" dirty="0" smtClean="0"/>
            </a:br>
            <a:r>
              <a:rPr lang="en-US" sz="1800" dirty="0"/>
              <a:t>else</a:t>
            </a:r>
            <a:r>
              <a:rPr lang="en-US" sz="1800" dirty="0" smtClean="0"/>
              <a:t/>
            </a:r>
            <a:br>
              <a:rPr lang="en-US" sz="1800" dirty="0" smtClean="0"/>
            </a:br>
            <a:r>
              <a:rPr lang="en-US" sz="1800" dirty="0"/>
              <a:t>  {// code for IE6, IE5</a:t>
            </a:r>
            <a:r>
              <a:rPr lang="en-US" sz="1800" dirty="0" smtClean="0"/>
              <a:t/>
            </a:r>
            <a:br>
              <a:rPr lang="en-US" sz="1800" dirty="0" smtClean="0"/>
            </a:br>
            <a:r>
              <a:rPr lang="en-US" sz="1800" dirty="0"/>
              <a:t>  </a:t>
            </a:r>
            <a:r>
              <a:rPr lang="en-US" sz="1800" dirty="0" err="1"/>
              <a:t>xmlhttp</a:t>
            </a:r>
            <a:r>
              <a:rPr lang="en-US" sz="1800" dirty="0"/>
              <a:t>=new </a:t>
            </a:r>
            <a:r>
              <a:rPr lang="en-US" sz="1800" dirty="0" err="1"/>
              <a:t>ActiveXObject</a:t>
            </a:r>
            <a:r>
              <a:rPr lang="en-US" sz="1800" dirty="0"/>
              <a:t>("</a:t>
            </a:r>
            <a:r>
              <a:rPr lang="en-US" sz="1800" dirty="0" err="1"/>
              <a:t>Microsoft.XMLHTTP</a:t>
            </a:r>
            <a:r>
              <a:rPr lang="en-US" sz="1800" dirty="0"/>
              <a:t>");</a:t>
            </a:r>
            <a:r>
              <a:rPr lang="en-US" sz="1800" dirty="0" smtClean="0"/>
              <a:t/>
            </a:r>
            <a:br>
              <a:rPr lang="en-US" sz="1800" dirty="0" smtClean="0"/>
            </a:br>
            <a:r>
              <a:rPr lang="en-US" sz="1800" dirty="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t>Send a Request To a Server</a:t>
            </a:r>
            <a:br>
              <a:rPr lang="en-US" dirty="0"/>
            </a:br>
            <a:endParaRPr lang="en-US" dirty="0"/>
          </a:p>
        </p:txBody>
      </p:sp>
      <p:sp>
        <p:nvSpPr>
          <p:cNvPr id="3" name="Content Placeholder 2"/>
          <p:cNvSpPr>
            <a:spLocks noGrp="1"/>
          </p:cNvSpPr>
          <p:nvPr>
            <p:ph idx="1"/>
          </p:nvPr>
        </p:nvSpPr>
        <p:spPr/>
        <p:txBody>
          <a:bodyPr/>
          <a:lstStyle/>
          <a:p>
            <a:r>
              <a:rPr lang="en-US" dirty="0"/>
              <a:t>To send a request to a server, we use the open() and send() methods of the </a:t>
            </a:r>
            <a:r>
              <a:rPr lang="en-US" dirty="0" err="1"/>
              <a:t>XMLHttpRequest</a:t>
            </a:r>
            <a:r>
              <a:rPr lang="en-US" dirty="0"/>
              <a:t> object</a:t>
            </a:r>
            <a:r>
              <a:rPr lang="en-US" dirty="0" smtClean="0"/>
              <a:t>:</a:t>
            </a:r>
          </a:p>
          <a:p>
            <a:endParaRPr lang="en-US" dirty="0"/>
          </a:p>
          <a:p>
            <a:pPr>
              <a:buNone/>
            </a:pPr>
            <a:r>
              <a:rPr lang="en-US" dirty="0" err="1"/>
              <a:t>xmlhttp.open</a:t>
            </a:r>
            <a:r>
              <a:rPr lang="en-US" dirty="0"/>
              <a:t>("</a:t>
            </a:r>
            <a:r>
              <a:rPr lang="en-US" dirty="0" err="1"/>
              <a:t>GET","ajax_info.txt",true</a:t>
            </a:r>
            <a:r>
              <a:rPr lang="en-US" dirty="0" smtClean="0"/>
              <a:t>);</a:t>
            </a:r>
            <a:endParaRPr lang="en-US" dirty="0"/>
          </a:p>
          <a:p>
            <a:pPr>
              <a:buNone/>
            </a:pPr>
            <a:r>
              <a:rPr lang="en-US" dirty="0" err="1" smtClean="0"/>
              <a:t>xmlhttp.send</a:t>
            </a:r>
            <a:r>
              <a:rPr lang="en-US" dirty="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smtClean="0"/>
              <a:t>Send a Request To a Server</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sz="2000" b="1" dirty="0" smtClean="0"/>
              <a:t>Open(</a:t>
            </a:r>
            <a:r>
              <a:rPr lang="en-US" sz="2000" b="1" dirty="0" err="1" smtClean="0">
                <a:solidFill>
                  <a:srgbClr val="FF0000"/>
                </a:solidFill>
              </a:rPr>
              <a:t>method</a:t>
            </a:r>
            <a:r>
              <a:rPr lang="en-US" sz="2000" b="1" dirty="0" err="1" smtClean="0"/>
              <a:t>,</a:t>
            </a:r>
            <a:r>
              <a:rPr lang="en-US" sz="2000" b="1" dirty="0" err="1" smtClean="0">
                <a:solidFill>
                  <a:srgbClr val="FF0000"/>
                </a:solidFill>
              </a:rPr>
              <a:t>url</a:t>
            </a:r>
            <a:r>
              <a:rPr lang="en-US" sz="2000" b="1" dirty="0" err="1" smtClean="0"/>
              <a:t>,</a:t>
            </a:r>
            <a:r>
              <a:rPr lang="en-US" sz="2000" b="1" dirty="0" err="1" smtClean="0">
                <a:solidFill>
                  <a:srgbClr val="FF0000"/>
                </a:solidFill>
              </a:rPr>
              <a:t>async</a:t>
            </a:r>
            <a:r>
              <a:rPr lang="en-US" sz="2000" b="1" dirty="0" smtClean="0"/>
              <a:t>)</a:t>
            </a:r>
            <a:r>
              <a:rPr lang="en-US" sz="2000" dirty="0" smtClean="0"/>
              <a:t>: </a:t>
            </a:r>
            <a:r>
              <a:rPr lang="en-US" sz="2000" dirty="0"/>
              <a:t>Specifies the type of request, the URL, and if the request should be handled asynchronously or not.</a:t>
            </a:r>
            <a:r>
              <a:rPr lang="en-US" sz="2000" dirty="0" smtClean="0"/>
              <a:t/>
            </a:r>
            <a:br>
              <a:rPr lang="en-US" sz="2000" dirty="0" smtClean="0"/>
            </a:br>
            <a:r>
              <a:rPr lang="en-US" sz="2000" dirty="0" smtClean="0"/>
              <a:t/>
            </a:r>
            <a:br>
              <a:rPr lang="en-US" sz="2000" dirty="0" smtClean="0"/>
            </a:br>
            <a:r>
              <a:rPr lang="en-US" sz="2000" i="1" dirty="0">
                <a:solidFill>
                  <a:srgbClr val="FF0000"/>
                </a:solidFill>
              </a:rPr>
              <a:t>method</a:t>
            </a:r>
            <a:r>
              <a:rPr lang="en-US" sz="2000" dirty="0"/>
              <a:t>: the type of request: GET or POST</a:t>
            </a:r>
            <a:r>
              <a:rPr lang="en-US" sz="2000" dirty="0" smtClean="0"/>
              <a:t/>
            </a:r>
            <a:br>
              <a:rPr lang="en-US" sz="2000" dirty="0" smtClean="0"/>
            </a:br>
            <a:r>
              <a:rPr lang="en-US" sz="2000" i="1" dirty="0" err="1">
                <a:solidFill>
                  <a:srgbClr val="FF0000"/>
                </a:solidFill>
              </a:rPr>
              <a:t>url</a:t>
            </a:r>
            <a:r>
              <a:rPr lang="en-US" sz="2000" dirty="0"/>
              <a:t>: the location of the file on the server</a:t>
            </a:r>
            <a:r>
              <a:rPr lang="en-US" sz="2000" dirty="0" smtClean="0"/>
              <a:t/>
            </a:r>
            <a:br>
              <a:rPr lang="en-US" sz="2000" dirty="0" smtClean="0"/>
            </a:br>
            <a:r>
              <a:rPr lang="en-US" sz="2000" dirty="0" smtClean="0"/>
              <a:t> </a:t>
            </a:r>
            <a:r>
              <a:rPr lang="en-US" sz="2000" i="1" dirty="0" err="1" smtClean="0">
                <a:solidFill>
                  <a:srgbClr val="FF0000"/>
                </a:solidFill>
              </a:rPr>
              <a:t>async</a:t>
            </a:r>
            <a:r>
              <a:rPr lang="en-US" sz="2000" dirty="0" err="1" smtClean="0"/>
              <a:t>:true</a:t>
            </a:r>
            <a:r>
              <a:rPr lang="en-US" sz="2000" dirty="0" smtClean="0"/>
              <a:t> </a:t>
            </a:r>
            <a:r>
              <a:rPr lang="en-US" sz="2000" dirty="0"/>
              <a:t>(asynchronous) or false (synchronous</a:t>
            </a:r>
            <a:r>
              <a:rPr lang="en-US" sz="2000" dirty="0" smtClean="0"/>
              <a:t>)</a:t>
            </a:r>
          </a:p>
          <a:p>
            <a:pPr>
              <a:buNone/>
            </a:pPr>
            <a:endParaRPr lang="en-US" sz="2000" dirty="0"/>
          </a:p>
          <a:p>
            <a:pPr>
              <a:buNone/>
            </a:pPr>
            <a:r>
              <a:rPr lang="en-US" sz="2000" b="1" dirty="0" smtClean="0"/>
              <a:t>Send(string):  </a:t>
            </a:r>
            <a:r>
              <a:rPr lang="en-US" sz="2000" dirty="0" smtClean="0"/>
              <a:t>Sends the request off to the server.</a:t>
            </a:r>
          </a:p>
          <a:p>
            <a:pPr>
              <a:buNone/>
            </a:pPr>
            <a:r>
              <a:rPr lang="en-US" sz="2000" b="1" dirty="0"/>
              <a:t>	</a:t>
            </a:r>
            <a:r>
              <a:rPr lang="en-US" sz="2000" b="1" dirty="0" smtClean="0"/>
              <a:t>	           </a:t>
            </a:r>
            <a:r>
              <a:rPr lang="en-US" sz="2000" dirty="0" smtClean="0"/>
              <a:t>string: only used for POST  requests.</a:t>
            </a:r>
            <a:endParaRPr lang="en-US"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36600" y="244475"/>
            <a:ext cx="7772400" cy="766763"/>
          </a:xfrm>
          <a:solidFill>
            <a:srgbClr val="FF0000"/>
          </a:solidFill>
        </p:spPr>
        <p:txBody>
          <a:bodyPr lIns="90000" tIns="46800" rIns="90000" bIns="46800">
            <a:spAutoFit/>
          </a:bodyPr>
          <a:lstStyle/>
          <a:p>
            <a:pPr defTabSz="449263" eaLnBrk="1" hangingPunct="1">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C00000"/>
                </a:solidFill>
              </a:rPr>
              <a:t>Structure of System</a:t>
            </a:r>
          </a:p>
        </p:txBody>
      </p:sp>
      <p:sp>
        <p:nvSpPr>
          <p:cNvPr id="11267" name="Rectangle 3"/>
          <p:cNvSpPr>
            <a:spLocks noGrp="1" noChangeArrowheads="1"/>
          </p:cNvSpPr>
          <p:nvPr>
            <p:ph type="body" idx="1"/>
          </p:nvPr>
        </p:nvSpPr>
        <p:spPr>
          <a:xfrm>
            <a:off x="720725" y="936625"/>
            <a:ext cx="7772400" cy="4649607"/>
          </a:xfrm>
        </p:spPr>
        <p:txBody>
          <a:bodyPr lIns="90000" tIns="46800" rIns="90000" bIns="46800">
            <a:spAutoFit/>
          </a:bodyPr>
          <a:lstStyle/>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Client/Server architecture</a:t>
            </a:r>
          </a:p>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XMLHTTP object is used to make request and get response in Client side</a:t>
            </a:r>
          </a:p>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Request can be done via “GET” or “POST” methods</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“GET”: parameters are attached to the </a:t>
            </a:r>
            <a:r>
              <a:rPr lang="en-GB" dirty="0" err="1" smtClean="0"/>
              <a:t>url</a:t>
            </a:r>
            <a:r>
              <a:rPr lang="en-GB" dirty="0" smtClean="0"/>
              <a:t> used to connect.</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“POST”: parameters are sent as parameters to a function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Intro to AJAX</a:t>
            </a:r>
            <a:endParaRPr lang="en-US" dirty="0">
              <a:solidFill>
                <a:srgbClr val="C00000"/>
              </a:solidFill>
            </a:endParaRPr>
          </a:p>
        </p:txBody>
      </p:sp>
      <p:sp>
        <p:nvSpPr>
          <p:cNvPr id="3" name="Content Placeholder 2"/>
          <p:cNvSpPr>
            <a:spLocks noGrp="1"/>
          </p:cNvSpPr>
          <p:nvPr>
            <p:ph idx="1"/>
          </p:nvPr>
        </p:nvSpPr>
        <p:spPr/>
        <p:txBody>
          <a:bodyPr/>
          <a:lstStyle/>
          <a:p>
            <a:pPr>
              <a:buNone/>
            </a:pPr>
            <a:endParaRPr lang="en-US" dirty="0"/>
          </a:p>
          <a:p>
            <a:r>
              <a:rPr lang="en-US" dirty="0"/>
              <a:t>AJAX is not a new programming language</a:t>
            </a:r>
            <a:r>
              <a:rPr lang="en-US" dirty="0" smtClean="0"/>
              <a:t>, its </a:t>
            </a:r>
          </a:p>
          <a:p>
            <a:pPr>
              <a:buNone/>
            </a:pPr>
            <a:r>
              <a:rPr lang="en-US" dirty="0" smtClean="0"/>
              <a:t> </a:t>
            </a:r>
            <a:r>
              <a:rPr lang="en-US" dirty="0" smtClean="0"/>
              <a:t>   an architectural pattern that</a:t>
            </a:r>
            <a:r>
              <a:rPr lang="en-US" dirty="0" smtClean="0"/>
              <a:t> uses existing web standards in new ways.</a:t>
            </a:r>
            <a:endParaRPr lang="en-US" dirty="0"/>
          </a:p>
          <a:p>
            <a:r>
              <a:rPr lang="en-US" dirty="0"/>
              <a:t>AJAX is the art of exchanging data with a server, and updating parts of a web page - without reloading the whole page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smtClean="0"/>
              <a:t>Method: GET or POST request</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GET</a:t>
            </a:r>
            <a:r>
              <a:rPr lang="en-US" dirty="0" smtClean="0"/>
              <a:t> </a:t>
            </a:r>
            <a:r>
              <a:rPr lang="en-US" dirty="0"/>
              <a:t>is simpler and faster than POST, and can be used in most cases</a:t>
            </a:r>
            <a:r>
              <a:rPr lang="en-US" dirty="0" smtClean="0"/>
              <a:t>.</a:t>
            </a:r>
          </a:p>
          <a:p>
            <a:pPr>
              <a:buNone/>
            </a:pPr>
            <a:r>
              <a:rPr lang="en-US" dirty="0" smtClean="0"/>
              <a:t>Always </a:t>
            </a:r>
            <a:r>
              <a:rPr lang="en-US" dirty="0"/>
              <a:t>use </a:t>
            </a:r>
            <a:r>
              <a:rPr lang="en-US" b="1" dirty="0"/>
              <a:t>POST</a:t>
            </a:r>
            <a:r>
              <a:rPr lang="en-US" dirty="0"/>
              <a:t> requests when</a:t>
            </a:r>
            <a:r>
              <a:rPr lang="en-US" dirty="0" smtClean="0"/>
              <a:t>:</a:t>
            </a:r>
          </a:p>
          <a:p>
            <a:r>
              <a:rPr lang="en-US" dirty="0" smtClean="0"/>
              <a:t>A </a:t>
            </a:r>
            <a:r>
              <a:rPr lang="en-US" dirty="0"/>
              <a:t>cached file is not an option (update a file or database on the </a:t>
            </a:r>
            <a:r>
              <a:rPr lang="en-US" dirty="0" smtClean="0"/>
              <a:t>server)</a:t>
            </a:r>
          </a:p>
          <a:p>
            <a:r>
              <a:rPr lang="en-US" dirty="0" smtClean="0"/>
              <a:t>Sending </a:t>
            </a:r>
            <a:r>
              <a:rPr lang="en-US" dirty="0"/>
              <a:t>a large amount of data to the server (POST has </a:t>
            </a:r>
            <a:r>
              <a:rPr lang="en-US" dirty="0" smtClean="0"/>
              <a:t>no </a:t>
            </a:r>
            <a:r>
              <a:rPr lang="en-US" dirty="0"/>
              <a:t>size limitations)</a:t>
            </a:r>
          </a:p>
          <a:p>
            <a:r>
              <a:rPr lang="en-US" dirty="0" smtClean="0"/>
              <a:t>Sending </a:t>
            </a:r>
            <a:r>
              <a:rPr lang="en-US" dirty="0"/>
              <a:t>user input (which can contain unknown characters), POST is more robust and secure than GET</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t>The </a:t>
            </a:r>
            <a:r>
              <a:rPr lang="en-US" dirty="0" err="1"/>
              <a:t>url</a:t>
            </a:r>
            <a:r>
              <a:rPr lang="en-US" dirty="0"/>
              <a:t> - A File On a Server</a:t>
            </a:r>
            <a:br>
              <a:rPr lang="en-US" dirty="0"/>
            </a:br>
            <a:endParaRPr lang="en-US" dirty="0"/>
          </a:p>
        </p:txBody>
      </p:sp>
      <p:sp>
        <p:nvSpPr>
          <p:cNvPr id="3" name="Content Placeholder 2"/>
          <p:cNvSpPr>
            <a:spLocks noGrp="1"/>
          </p:cNvSpPr>
          <p:nvPr>
            <p:ph idx="1"/>
          </p:nvPr>
        </p:nvSpPr>
        <p:spPr/>
        <p:txBody>
          <a:bodyPr/>
          <a:lstStyle/>
          <a:p>
            <a:pPr>
              <a:buNone/>
            </a:pPr>
            <a:r>
              <a:rPr lang="en-US" dirty="0" smtClean="0"/>
              <a:t>The </a:t>
            </a:r>
            <a:r>
              <a:rPr lang="en-US" dirty="0" err="1" smtClean="0"/>
              <a:t>url</a:t>
            </a:r>
            <a:r>
              <a:rPr lang="en-US" dirty="0" smtClean="0"/>
              <a:t> parameter of the open() method, is an address to a file on a server.</a:t>
            </a:r>
          </a:p>
          <a:p>
            <a:pPr>
              <a:buNone/>
            </a:pPr>
            <a:r>
              <a:rPr lang="en-US" dirty="0" smtClean="0"/>
              <a:t>The file ca be any kind of file, like .txt and .xml, or server scripting files like .asp and .</a:t>
            </a:r>
            <a:r>
              <a:rPr lang="en-US" dirty="0" err="1" smtClean="0"/>
              <a:t>php</a:t>
            </a:r>
            <a:r>
              <a:rPr lang="en-US" dirty="0"/>
              <a:t> </a:t>
            </a:r>
            <a:r>
              <a:rPr lang="en-US" dirty="0" smtClean="0"/>
              <a:t>(which can perform actions on the server before sending the response back).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t>Asynchronous - True or False</a:t>
            </a:r>
            <a:br>
              <a:rPr lang="en-US" dirty="0"/>
            </a:br>
            <a:endParaRPr lang="en-US" dirty="0"/>
          </a:p>
        </p:txBody>
      </p:sp>
      <p:sp>
        <p:nvSpPr>
          <p:cNvPr id="3" name="Content Placeholder 2"/>
          <p:cNvSpPr>
            <a:spLocks noGrp="1"/>
          </p:cNvSpPr>
          <p:nvPr>
            <p:ph idx="1"/>
          </p:nvPr>
        </p:nvSpPr>
        <p:spPr/>
        <p:txBody>
          <a:bodyPr>
            <a:normAutofit/>
          </a:bodyPr>
          <a:lstStyle/>
          <a:p>
            <a:pPr>
              <a:buNone/>
            </a:pPr>
            <a:r>
              <a:rPr lang="en-US" sz="2400" dirty="0"/>
              <a:t>AJAX stands for Asynchronous JavaScript and XML, and for the </a:t>
            </a:r>
            <a:r>
              <a:rPr lang="en-US" sz="2400" dirty="0" err="1"/>
              <a:t>XMLHttpRequest</a:t>
            </a:r>
            <a:r>
              <a:rPr lang="en-US" sz="2400" dirty="0"/>
              <a:t> object to behave as AJAX, the </a:t>
            </a:r>
            <a:r>
              <a:rPr lang="en-US" sz="2400" dirty="0" err="1"/>
              <a:t>async</a:t>
            </a:r>
            <a:r>
              <a:rPr lang="en-US" sz="2400" dirty="0"/>
              <a:t> parameter of the open() method has </a:t>
            </a:r>
            <a:r>
              <a:rPr lang="en-US" sz="2400" dirty="0" smtClean="0"/>
              <a:t>to </a:t>
            </a:r>
            <a:r>
              <a:rPr lang="en-US" sz="2400" dirty="0"/>
              <a:t>be set to </a:t>
            </a:r>
            <a:r>
              <a:rPr lang="en-US" sz="2400" dirty="0" smtClean="0"/>
              <a:t>true.</a:t>
            </a:r>
          </a:p>
          <a:p>
            <a:pPr>
              <a:buNone/>
            </a:pPr>
            <a:r>
              <a:rPr lang="en-US" sz="2400" dirty="0"/>
              <a:t>Sending asynchronous requests is a huge improvement for web developers. Many of the tasks performed on the server are very time consuming. Before AJAX, this operation could cause the application to hang or stop.</a:t>
            </a:r>
          </a:p>
          <a:p>
            <a:pPr>
              <a:buNone/>
            </a:pPr>
            <a:r>
              <a:rPr lang="en-US" sz="2400" dirty="0" smtClean="0"/>
              <a:t>With </a:t>
            </a:r>
            <a:r>
              <a:rPr lang="en-US" sz="2400" dirty="0"/>
              <a:t>AJAX, the JavaScript does not have to wait for the server response, but can instead:</a:t>
            </a:r>
          </a:p>
          <a:p>
            <a:r>
              <a:rPr lang="en-US" sz="2400" dirty="0"/>
              <a:t>execute other scripts while waiting for server response</a:t>
            </a:r>
          </a:p>
          <a:p>
            <a:r>
              <a:rPr lang="en-US" sz="2400" dirty="0"/>
              <a:t>deal with the response when the response ready</a:t>
            </a:r>
          </a:p>
          <a:p>
            <a:pPr>
              <a:buNone/>
            </a:pP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t>Server Response</a:t>
            </a:r>
            <a:br>
              <a:rPr lang="en-US" dirty="0"/>
            </a:br>
            <a:endParaRPr lang="en-US" dirty="0"/>
          </a:p>
        </p:txBody>
      </p:sp>
      <p:sp>
        <p:nvSpPr>
          <p:cNvPr id="3" name="Content Placeholder 2"/>
          <p:cNvSpPr>
            <a:spLocks noGrp="1"/>
          </p:cNvSpPr>
          <p:nvPr>
            <p:ph idx="1"/>
          </p:nvPr>
        </p:nvSpPr>
        <p:spPr/>
        <p:txBody>
          <a:bodyPr/>
          <a:lstStyle/>
          <a:p>
            <a:pPr>
              <a:buNone/>
            </a:pPr>
            <a:r>
              <a:rPr lang="en-US" dirty="0"/>
              <a:t>To get the response from a server, use the </a:t>
            </a:r>
            <a:r>
              <a:rPr lang="en-US" dirty="0" err="1"/>
              <a:t>responseText</a:t>
            </a:r>
            <a:r>
              <a:rPr lang="en-US" dirty="0"/>
              <a:t> or </a:t>
            </a:r>
            <a:r>
              <a:rPr lang="en-US" dirty="0" err="1"/>
              <a:t>responseXML</a:t>
            </a:r>
            <a:r>
              <a:rPr lang="en-US" dirty="0"/>
              <a:t> property of the </a:t>
            </a:r>
            <a:r>
              <a:rPr lang="en-US" dirty="0" err="1"/>
              <a:t>XMLHttpRequest</a:t>
            </a:r>
            <a:r>
              <a:rPr lang="en-US" dirty="0"/>
              <a:t> object</a:t>
            </a:r>
            <a:r>
              <a:rPr lang="en-US" dirty="0" smtClean="0"/>
              <a:t>.</a:t>
            </a:r>
          </a:p>
          <a:p>
            <a:pPr>
              <a:buNone/>
            </a:pPr>
            <a:endParaRPr lang="en-US" dirty="0"/>
          </a:p>
          <a:p>
            <a:pPr>
              <a:buNone/>
            </a:pPr>
            <a:r>
              <a:rPr lang="en-US" dirty="0" err="1"/>
              <a:t>r</a:t>
            </a:r>
            <a:r>
              <a:rPr lang="en-US" dirty="0" err="1" smtClean="0"/>
              <a:t>esponseTxt</a:t>
            </a:r>
            <a:r>
              <a:rPr lang="en-US" dirty="0" smtClean="0"/>
              <a:t>: gets the response as a string</a:t>
            </a:r>
          </a:p>
          <a:p>
            <a:pPr>
              <a:buNone/>
            </a:pPr>
            <a:r>
              <a:rPr lang="en-US" dirty="0" err="1" smtClean="0"/>
              <a:t>responseXML</a:t>
            </a:r>
            <a:r>
              <a:rPr lang="en-US" dirty="0" smtClean="0"/>
              <a:t>: get the response as XML data</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t>The </a:t>
            </a:r>
            <a:r>
              <a:rPr lang="en-US" dirty="0" err="1"/>
              <a:t>onreadystatechange</a:t>
            </a:r>
            <a:r>
              <a:rPr lang="en-US" dirty="0"/>
              <a:t> event</a:t>
            </a:r>
            <a:br>
              <a:rPr lang="en-US" dirty="0"/>
            </a:br>
            <a:endParaRPr lang="en-US" dirty="0"/>
          </a:p>
        </p:txBody>
      </p:sp>
      <p:sp>
        <p:nvSpPr>
          <p:cNvPr id="3" name="Content Placeholder 2"/>
          <p:cNvSpPr>
            <a:spLocks noGrp="1"/>
          </p:cNvSpPr>
          <p:nvPr>
            <p:ph idx="1"/>
          </p:nvPr>
        </p:nvSpPr>
        <p:spPr/>
        <p:txBody>
          <a:bodyPr/>
          <a:lstStyle/>
          <a:p>
            <a:pPr>
              <a:buNone/>
            </a:pPr>
            <a:r>
              <a:rPr lang="en-US" dirty="0"/>
              <a:t>When a request to a server is sent, we want to perform some actions based on the response.</a:t>
            </a:r>
          </a:p>
          <a:p>
            <a:pPr>
              <a:buNone/>
            </a:pPr>
            <a:r>
              <a:rPr lang="en-US" dirty="0"/>
              <a:t>The </a:t>
            </a:r>
            <a:r>
              <a:rPr lang="en-US" dirty="0" err="1"/>
              <a:t>onreadystatechange</a:t>
            </a:r>
            <a:r>
              <a:rPr lang="en-US" dirty="0"/>
              <a:t> event is triggered every time the </a:t>
            </a:r>
            <a:r>
              <a:rPr lang="en-US" dirty="0" err="1"/>
              <a:t>readyState</a:t>
            </a:r>
            <a:r>
              <a:rPr lang="en-US" dirty="0"/>
              <a:t> </a:t>
            </a:r>
            <a:r>
              <a:rPr lang="en-US" dirty="0" smtClean="0"/>
              <a:t>changes. </a:t>
            </a:r>
          </a:p>
          <a:p>
            <a:pPr>
              <a:buNone/>
            </a:pPr>
            <a:r>
              <a:rPr lang="en-US" dirty="0" smtClean="0"/>
              <a:t>The </a:t>
            </a:r>
            <a:r>
              <a:rPr lang="en-US" dirty="0" err="1"/>
              <a:t>readyState</a:t>
            </a:r>
            <a:r>
              <a:rPr lang="en-US" dirty="0"/>
              <a:t> property holds the status of the </a:t>
            </a:r>
            <a:r>
              <a:rPr lang="en-US" dirty="0" err="1"/>
              <a:t>XMLHttpRequest</a:t>
            </a:r>
            <a:r>
              <a:rPr lang="en-US" dirty="0"/>
              <a:t>.</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fontScale="90000"/>
          </a:bodyPr>
          <a:lstStyle/>
          <a:p>
            <a:r>
              <a:rPr lang="en-US" dirty="0"/>
              <a:t>The </a:t>
            </a:r>
            <a:r>
              <a:rPr lang="en-US" dirty="0" err="1"/>
              <a:t>onreadystatechange</a:t>
            </a:r>
            <a:r>
              <a:rPr lang="en-US" dirty="0"/>
              <a:t> </a:t>
            </a:r>
            <a:r>
              <a:rPr lang="en-US" dirty="0" smtClean="0"/>
              <a:t>event (Cont.)</a:t>
            </a:r>
            <a:r>
              <a:rPr lang="en-US" dirty="0"/>
              <a:t/>
            </a:r>
            <a:br>
              <a:rPr lang="en-US" dirty="0"/>
            </a:br>
            <a:endParaRPr lang="en-US" dirty="0"/>
          </a:p>
        </p:txBody>
      </p:sp>
      <p:sp>
        <p:nvSpPr>
          <p:cNvPr id="3" name="Content Placeholder 2"/>
          <p:cNvSpPr>
            <a:spLocks noGrp="1"/>
          </p:cNvSpPr>
          <p:nvPr>
            <p:ph idx="1"/>
          </p:nvPr>
        </p:nvSpPr>
        <p:spPr>
          <a:xfrm>
            <a:off x="228600" y="1524000"/>
            <a:ext cx="8915400" cy="5029200"/>
          </a:xfrm>
        </p:spPr>
        <p:txBody>
          <a:bodyPr>
            <a:normAutofit/>
          </a:bodyPr>
          <a:lstStyle/>
          <a:p>
            <a:pPr>
              <a:buNone/>
            </a:pPr>
            <a:r>
              <a:rPr lang="en-US" sz="2000" dirty="0"/>
              <a:t>Three important properties of </a:t>
            </a:r>
            <a:r>
              <a:rPr lang="en-US" sz="2000" dirty="0" smtClean="0"/>
              <a:t>the </a:t>
            </a:r>
            <a:r>
              <a:rPr lang="en-US" sz="2000" dirty="0" err="1"/>
              <a:t>XMLHttpRequest</a:t>
            </a:r>
            <a:r>
              <a:rPr lang="en-US" sz="2000" dirty="0"/>
              <a:t> object</a:t>
            </a:r>
            <a:r>
              <a:rPr lang="en-US" sz="2000" dirty="0" smtClean="0"/>
              <a:t>:</a:t>
            </a:r>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endParaRPr lang="en-US" sz="2000" dirty="0" smtClean="0"/>
          </a:p>
          <a:p>
            <a:pPr>
              <a:buNone/>
            </a:pPr>
            <a:endParaRPr lang="en-US" sz="2000" dirty="0"/>
          </a:p>
          <a:p>
            <a:pPr>
              <a:buNone/>
            </a:pPr>
            <a:endParaRPr lang="en-US" sz="2000" dirty="0" smtClean="0"/>
          </a:p>
          <a:p>
            <a:pPr>
              <a:buNone/>
            </a:pPr>
            <a:r>
              <a:rPr lang="en-US" sz="2000" dirty="0"/>
              <a:t>In the </a:t>
            </a:r>
            <a:r>
              <a:rPr lang="en-US" sz="2000" dirty="0" err="1"/>
              <a:t>onreadystatechange</a:t>
            </a:r>
            <a:r>
              <a:rPr lang="en-US" sz="2000" dirty="0"/>
              <a:t> event, we specify what will happen when the server response is ready to be processed.</a:t>
            </a:r>
          </a:p>
          <a:p>
            <a:pPr>
              <a:buNone/>
            </a:pPr>
            <a:r>
              <a:rPr lang="en-US" sz="2000" dirty="0"/>
              <a:t>When </a:t>
            </a:r>
            <a:r>
              <a:rPr lang="en-US" sz="2000" dirty="0" err="1"/>
              <a:t>readyState</a:t>
            </a:r>
            <a:r>
              <a:rPr lang="en-US" sz="2000" dirty="0"/>
              <a:t> is 4 and status is 200, the response is </a:t>
            </a:r>
            <a:r>
              <a:rPr lang="en-US" sz="2000" dirty="0" smtClean="0"/>
              <a:t>ready.</a:t>
            </a:r>
            <a:endParaRPr lang="en-US" sz="2000" dirty="0"/>
          </a:p>
          <a:p>
            <a:pPr>
              <a:buNone/>
            </a:pPr>
            <a:endParaRPr lang="en-US" sz="2000" dirty="0" smtClean="0"/>
          </a:p>
        </p:txBody>
      </p:sp>
      <p:graphicFrame>
        <p:nvGraphicFramePr>
          <p:cNvPr id="8" name="Table 7"/>
          <p:cNvGraphicFramePr>
            <a:graphicFrameLocks noGrp="1"/>
          </p:cNvGraphicFramePr>
          <p:nvPr/>
        </p:nvGraphicFramePr>
        <p:xfrm>
          <a:off x="228600" y="1981200"/>
          <a:ext cx="8534400" cy="3017520"/>
        </p:xfrm>
        <a:graphic>
          <a:graphicData uri="http://schemas.openxmlformats.org/drawingml/2006/table">
            <a:tbl>
              <a:tblPr firstRow="1" bandRow="1">
                <a:effectLst>
                  <a:outerShdw blurRad="50800" dist="50800" dir="5400000" algn="ctr" rotWithShape="0">
                    <a:srgbClr val="000000"/>
                  </a:outerShdw>
                </a:effectLst>
                <a:tableStyleId>{5C22544A-7EE6-4342-B048-85BDC9FD1C3A}</a:tableStyleId>
              </a:tblPr>
              <a:tblGrid>
                <a:gridCol w="2607733"/>
                <a:gridCol w="5926667"/>
              </a:tblGrid>
              <a:tr h="457200">
                <a:tc>
                  <a:txBody>
                    <a:bodyPr/>
                    <a:lstStyle/>
                    <a:p>
                      <a:r>
                        <a:rPr lang="en-US" dirty="0" err="1" smtClean="0">
                          <a:solidFill>
                            <a:schemeClr val="tx1"/>
                          </a:solidFill>
                        </a:rPr>
                        <a:t>onreadystagechange</a:t>
                      </a:r>
                      <a:endParaRPr lang="en-US" dirty="0">
                        <a:solidFill>
                          <a:schemeClr val="tx1"/>
                        </a:solidFill>
                      </a:endParaRPr>
                    </a:p>
                  </a:txBody>
                  <a:tcPr>
                    <a:solidFill>
                      <a:schemeClr val="tx2">
                        <a:lumMod val="40000"/>
                        <a:lumOff val="60000"/>
                      </a:schemeClr>
                    </a:solidFill>
                  </a:tcPr>
                </a:tc>
                <a:tc>
                  <a:txBody>
                    <a:bodyPr/>
                    <a:lstStyle/>
                    <a:p>
                      <a:r>
                        <a:rPr lang="en-US" b="0" dirty="0" smtClean="0">
                          <a:solidFill>
                            <a:schemeClr val="tx1"/>
                          </a:solidFill>
                        </a:rPr>
                        <a:t>Stores a function</a:t>
                      </a:r>
                      <a:r>
                        <a:rPr lang="en-US" b="0" baseline="0" dirty="0" smtClean="0">
                          <a:solidFill>
                            <a:schemeClr val="tx1"/>
                          </a:solidFill>
                        </a:rPr>
                        <a:t> (or the name of a function) to be called automatically each time the </a:t>
                      </a:r>
                      <a:r>
                        <a:rPr lang="en-US" b="0" baseline="0" dirty="0" err="1" smtClean="0">
                          <a:solidFill>
                            <a:schemeClr val="tx1"/>
                          </a:solidFill>
                        </a:rPr>
                        <a:t>readyState</a:t>
                      </a:r>
                      <a:r>
                        <a:rPr lang="en-US" b="0" baseline="0" dirty="0" smtClean="0">
                          <a:solidFill>
                            <a:schemeClr val="tx1"/>
                          </a:solidFill>
                        </a:rPr>
                        <a:t> property changes</a:t>
                      </a:r>
                      <a:endParaRPr lang="en-US" b="0" dirty="0">
                        <a:solidFill>
                          <a:schemeClr val="tx1"/>
                        </a:solidFill>
                      </a:endParaRPr>
                    </a:p>
                  </a:txBody>
                  <a:tcPr>
                    <a:solidFill>
                      <a:schemeClr val="tx2">
                        <a:lumMod val="40000"/>
                        <a:lumOff val="60000"/>
                      </a:schemeClr>
                    </a:solidFill>
                  </a:tcPr>
                </a:tc>
              </a:tr>
              <a:tr h="457200">
                <a:tc>
                  <a:txBody>
                    <a:bodyPr/>
                    <a:lstStyle/>
                    <a:p>
                      <a:r>
                        <a:rPr lang="en-US" b="1" dirty="0" err="1" smtClean="0">
                          <a:solidFill>
                            <a:schemeClr val="tx1"/>
                          </a:solidFill>
                        </a:rPr>
                        <a:t>readyState</a:t>
                      </a:r>
                      <a:endParaRPr lang="en-US" b="1" dirty="0">
                        <a:solidFill>
                          <a:schemeClr val="tx1"/>
                        </a:solidFill>
                      </a:endParaRPr>
                    </a:p>
                  </a:txBody>
                  <a:tcPr>
                    <a:solidFill>
                      <a:schemeClr val="tx2">
                        <a:lumMod val="40000"/>
                        <a:lumOff val="60000"/>
                      </a:schemeClr>
                    </a:solidFill>
                  </a:tcPr>
                </a:tc>
                <a:tc>
                  <a:txBody>
                    <a:bodyPr/>
                    <a:lstStyle/>
                    <a:p>
                      <a:r>
                        <a:rPr lang="en-US" dirty="0" smtClean="0">
                          <a:solidFill>
                            <a:schemeClr val="tx1"/>
                          </a:solidFill>
                        </a:rPr>
                        <a:t>Holds the status</a:t>
                      </a:r>
                      <a:r>
                        <a:rPr lang="en-US" baseline="0" dirty="0" smtClean="0">
                          <a:solidFill>
                            <a:schemeClr val="tx1"/>
                          </a:solidFill>
                        </a:rPr>
                        <a:t> of the </a:t>
                      </a:r>
                      <a:r>
                        <a:rPr lang="en-US" baseline="0" dirty="0" err="1" smtClean="0">
                          <a:solidFill>
                            <a:schemeClr val="tx1"/>
                          </a:solidFill>
                        </a:rPr>
                        <a:t>XMLHttpRequest</a:t>
                      </a:r>
                      <a:r>
                        <a:rPr lang="en-US" baseline="0" dirty="0" smtClean="0">
                          <a:solidFill>
                            <a:schemeClr val="tx1"/>
                          </a:solidFill>
                        </a:rPr>
                        <a:t>. </a:t>
                      </a:r>
                      <a:r>
                        <a:rPr lang="en-US" baseline="0" dirty="0" err="1" smtClean="0">
                          <a:solidFill>
                            <a:schemeClr val="tx1"/>
                          </a:solidFill>
                        </a:rPr>
                        <a:t>Canges</a:t>
                      </a:r>
                      <a:r>
                        <a:rPr lang="en-US" baseline="0" dirty="0" smtClean="0">
                          <a:solidFill>
                            <a:schemeClr val="tx1"/>
                          </a:solidFill>
                        </a:rPr>
                        <a:t> form 0 to 4:</a:t>
                      </a:r>
                    </a:p>
                    <a:p>
                      <a:r>
                        <a:rPr lang="en-US" baseline="0" dirty="0" smtClean="0">
                          <a:solidFill>
                            <a:schemeClr val="tx1"/>
                          </a:solidFill>
                        </a:rPr>
                        <a:t>0: request not initialized</a:t>
                      </a:r>
                    </a:p>
                    <a:p>
                      <a:r>
                        <a:rPr lang="en-US" baseline="0" dirty="0" smtClean="0">
                          <a:solidFill>
                            <a:schemeClr val="tx1"/>
                          </a:solidFill>
                        </a:rPr>
                        <a:t>1: server connection established</a:t>
                      </a:r>
                    </a:p>
                    <a:p>
                      <a:r>
                        <a:rPr lang="en-US" baseline="0" dirty="0" smtClean="0">
                          <a:solidFill>
                            <a:schemeClr val="tx1"/>
                          </a:solidFill>
                        </a:rPr>
                        <a:t>2: request received</a:t>
                      </a:r>
                    </a:p>
                    <a:p>
                      <a:r>
                        <a:rPr lang="en-US" baseline="0" dirty="0" smtClean="0">
                          <a:solidFill>
                            <a:schemeClr val="tx1"/>
                          </a:solidFill>
                        </a:rPr>
                        <a:t>3: processing request</a:t>
                      </a:r>
                    </a:p>
                    <a:p>
                      <a:r>
                        <a:rPr lang="en-US" baseline="0" dirty="0" smtClean="0">
                          <a:solidFill>
                            <a:schemeClr val="tx1"/>
                          </a:solidFill>
                        </a:rPr>
                        <a:t>4: request finished and response is ready</a:t>
                      </a:r>
                      <a:endParaRPr lang="en-US" dirty="0">
                        <a:solidFill>
                          <a:schemeClr val="tx1"/>
                        </a:solidFill>
                      </a:endParaRPr>
                    </a:p>
                  </a:txBody>
                  <a:tcPr>
                    <a:solidFill>
                      <a:schemeClr val="tx2">
                        <a:lumMod val="40000"/>
                        <a:lumOff val="60000"/>
                      </a:schemeClr>
                    </a:solidFill>
                  </a:tcPr>
                </a:tc>
              </a:tr>
              <a:tr h="457200">
                <a:tc>
                  <a:txBody>
                    <a:bodyPr/>
                    <a:lstStyle/>
                    <a:p>
                      <a:r>
                        <a:rPr lang="en-US" b="1" dirty="0" smtClean="0">
                          <a:solidFill>
                            <a:schemeClr val="tx1"/>
                          </a:solidFill>
                        </a:rPr>
                        <a:t>status</a:t>
                      </a:r>
                      <a:endParaRPr lang="en-US" b="1" dirty="0">
                        <a:solidFill>
                          <a:schemeClr val="tx1"/>
                        </a:solidFill>
                      </a:endParaRPr>
                    </a:p>
                  </a:txBody>
                  <a:tcPr>
                    <a:solidFill>
                      <a:schemeClr val="tx2">
                        <a:lumMod val="40000"/>
                        <a:lumOff val="60000"/>
                      </a:schemeClr>
                    </a:solidFill>
                  </a:tcPr>
                </a:tc>
                <a:tc>
                  <a:txBody>
                    <a:bodyPr/>
                    <a:lstStyle/>
                    <a:p>
                      <a:r>
                        <a:rPr lang="en-US" dirty="0" smtClean="0">
                          <a:solidFill>
                            <a:schemeClr val="tx1"/>
                          </a:solidFill>
                        </a:rPr>
                        <a:t>200: “OK”</a:t>
                      </a:r>
                    </a:p>
                    <a:p>
                      <a:r>
                        <a:rPr lang="en-US" dirty="0" smtClean="0">
                          <a:solidFill>
                            <a:schemeClr val="tx1"/>
                          </a:solidFill>
                        </a:rPr>
                        <a:t>404</a:t>
                      </a:r>
                      <a:r>
                        <a:rPr lang="en-US" baseline="0" dirty="0" smtClean="0">
                          <a:solidFill>
                            <a:schemeClr val="tx1"/>
                          </a:solidFill>
                        </a:rPr>
                        <a:t>: Page not found</a:t>
                      </a:r>
                      <a:endParaRPr lang="en-US" dirty="0">
                        <a:solidFill>
                          <a:schemeClr val="tx1"/>
                        </a:solidFill>
                      </a:endParaRPr>
                    </a:p>
                  </a:txBody>
                  <a:tcPr>
                    <a:solidFill>
                      <a:schemeClr val="tx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0000"/>
          </a:solidFill>
        </p:spPr>
        <p:txBody>
          <a:bodyPr/>
          <a:lstStyle/>
          <a:p>
            <a:pPr eaLnBrk="1" hangingPunct="1"/>
            <a:r>
              <a:rPr lang="tr-TR" dirty="0" smtClean="0">
                <a:solidFill>
                  <a:schemeClr val="accent2"/>
                </a:solidFill>
              </a:rPr>
              <a:t>Example</a:t>
            </a:r>
            <a:r>
              <a:rPr lang="en-US" dirty="0" smtClean="0">
                <a:solidFill>
                  <a:schemeClr val="accent2"/>
                </a:solidFill>
              </a:rPr>
              <a:t> 1</a:t>
            </a:r>
            <a:endParaRPr lang="tr-TR" dirty="0" smtClean="0">
              <a:solidFill>
                <a:schemeClr val="accent2"/>
              </a:solidFill>
            </a:endParaRPr>
          </a:p>
        </p:txBody>
      </p:sp>
      <p:sp>
        <p:nvSpPr>
          <p:cNvPr id="6147" name="Rectangle 3"/>
          <p:cNvSpPr>
            <a:spLocks noGrp="1" noChangeArrowheads="1"/>
          </p:cNvSpPr>
          <p:nvPr>
            <p:ph type="body" idx="1"/>
          </p:nvPr>
        </p:nvSpPr>
        <p:spPr/>
        <p:txBody>
          <a:bodyPr/>
          <a:lstStyle/>
          <a:p>
            <a:pPr eaLnBrk="1" hangingPunct="1"/>
            <a:r>
              <a:rPr lang="tr-TR" dirty="0" smtClean="0"/>
              <a:t>We want to input data into a textbox.</a:t>
            </a:r>
          </a:p>
          <a:p>
            <a:pPr eaLnBrk="1" hangingPunct="1"/>
            <a:r>
              <a:rPr lang="tr-TR" dirty="0" smtClean="0"/>
              <a:t>We want the textbox to have intellisense property; guess entries according to input.</a:t>
            </a:r>
          </a:p>
          <a:p>
            <a:pPr eaLnBrk="1" hangingPunct="1"/>
            <a:r>
              <a:rPr lang="tr-TR" sz="2800" dirty="0" smtClean="0">
                <a:hlinkClick r:id="rId2"/>
              </a:rPr>
              <a:t>http://www.w3schools.com/ajax/ajax_example.asp</a:t>
            </a:r>
            <a:endParaRPr lang="tr-TR" sz="2800" dirty="0" smtClean="0"/>
          </a:p>
          <a:p>
            <a:pPr eaLnBrk="1" hangingPunct="1"/>
            <a:r>
              <a:rPr lang="tr-TR" sz="2800" dirty="0" smtClean="0"/>
              <a:t>Only the ‘span’ part of the html code is changed.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FF0000"/>
          </a:solidFill>
        </p:spPr>
        <p:txBody>
          <a:bodyPr/>
          <a:lstStyle/>
          <a:p>
            <a:pPr eaLnBrk="1" hangingPunct="1"/>
            <a:r>
              <a:rPr lang="tr-TR" dirty="0" smtClean="0">
                <a:solidFill>
                  <a:schemeClr val="accent2"/>
                </a:solidFill>
              </a:rPr>
              <a:t>Example(2)</a:t>
            </a:r>
          </a:p>
        </p:txBody>
      </p:sp>
      <p:sp>
        <p:nvSpPr>
          <p:cNvPr id="8195" name="Rectangle 3"/>
          <p:cNvSpPr>
            <a:spLocks noGrp="1" noChangeArrowheads="1"/>
          </p:cNvSpPr>
          <p:nvPr>
            <p:ph type="body" idx="1"/>
          </p:nvPr>
        </p:nvSpPr>
        <p:spPr/>
        <p:txBody>
          <a:bodyPr/>
          <a:lstStyle/>
          <a:p>
            <a:pPr eaLnBrk="1" hangingPunct="1"/>
            <a:r>
              <a:rPr lang="tr-TR" dirty="0" smtClean="0"/>
              <a:t>Another example: </a:t>
            </a:r>
          </a:p>
          <a:p>
            <a:pPr lvl="1" eaLnBrk="1" hangingPunct="1">
              <a:buFontTx/>
              <a:buNone/>
            </a:pPr>
            <a:r>
              <a:rPr lang="tr-TR" sz="2400" dirty="0" smtClean="0">
                <a:hlinkClick r:id="rId2"/>
              </a:rPr>
              <a:t>http://www.w3schools.com/ajax/ajax_database.asp</a:t>
            </a:r>
            <a:endParaRPr lang="tr-TR" dirty="0" smtClean="0"/>
          </a:p>
          <a:p>
            <a:pPr eaLnBrk="1" hangingPunct="1"/>
            <a:r>
              <a:rPr lang="tr-TR" dirty="0" smtClean="0"/>
              <a:t>Therefore, by using AJAX, unnecessary exchange of data is prevented, web pages become:</a:t>
            </a:r>
          </a:p>
          <a:p>
            <a:pPr lvl="1" eaLnBrk="1" hangingPunct="1"/>
            <a:r>
              <a:rPr lang="tr-TR" dirty="0" smtClean="0"/>
              <a:t>More interactive</a:t>
            </a:r>
          </a:p>
          <a:p>
            <a:pPr lvl="1" eaLnBrk="1" hangingPunct="1"/>
            <a:r>
              <a:rPr lang="tr-TR" dirty="0" smtClean="0"/>
              <a:t>Faster</a:t>
            </a:r>
          </a:p>
          <a:p>
            <a:pPr lvl="1" eaLnBrk="1" hangingPunct="1"/>
            <a:r>
              <a:rPr lang="tr-TR" dirty="0" smtClean="0"/>
              <a:t>More user friendly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solidFill>
                  <a:srgbClr val="C00000"/>
                </a:solidFill>
              </a:rPr>
              <a:t>Server side </a:t>
            </a:r>
            <a:r>
              <a:rPr lang="en-US" dirty="0" err="1" smtClean="0">
                <a:solidFill>
                  <a:srgbClr val="C00000"/>
                </a:solidFill>
              </a:rPr>
              <a:t>vs</a:t>
            </a:r>
            <a:r>
              <a:rPr lang="en-US" dirty="0" smtClean="0">
                <a:solidFill>
                  <a:srgbClr val="C00000"/>
                </a:solidFill>
              </a:rPr>
              <a:t> client side</a:t>
            </a:r>
            <a:endParaRPr lang="en-US" dirty="0">
              <a:solidFill>
                <a:srgbClr val="C00000"/>
              </a:solidFill>
            </a:endParaRPr>
          </a:p>
        </p:txBody>
      </p:sp>
      <p:sp>
        <p:nvSpPr>
          <p:cNvPr id="3" name="TextBox 2"/>
          <p:cNvSpPr txBox="1"/>
          <p:nvPr/>
        </p:nvSpPr>
        <p:spPr>
          <a:xfrm>
            <a:off x="762000" y="1752600"/>
            <a:ext cx="8382000" cy="4401205"/>
          </a:xfrm>
          <a:prstGeom prst="rect">
            <a:avLst/>
          </a:prstGeom>
          <a:noFill/>
        </p:spPr>
        <p:txBody>
          <a:bodyPr wrap="square" rtlCol="0">
            <a:spAutoFit/>
          </a:bodyPr>
          <a:lstStyle/>
          <a:p>
            <a:r>
              <a:rPr lang="en-US" sz="2800" dirty="0" smtClean="0"/>
              <a:t>There are two types of scripting languages : client side scripting and server side scripting languages. </a:t>
            </a:r>
            <a:r>
              <a:rPr lang="en-US" sz="2800" dirty="0" err="1" smtClean="0"/>
              <a:t>Javascript</a:t>
            </a:r>
            <a:r>
              <a:rPr lang="en-US" sz="2800" dirty="0" smtClean="0"/>
              <a:t>, </a:t>
            </a:r>
            <a:r>
              <a:rPr lang="en-US" sz="2800" dirty="0" err="1" smtClean="0"/>
              <a:t>VBscript</a:t>
            </a:r>
            <a:r>
              <a:rPr lang="en-US" sz="2800" dirty="0" smtClean="0"/>
              <a:t>, etc are client side scripting languages. If you write code in these, the code is downloaded on client's computer and executed there. PHP, ASP etc are server side scripting languages, they execute on the server and only the output is downloaded on the client's computer.</a:t>
            </a:r>
          </a:p>
          <a:p>
            <a:r>
              <a:rPr lang="en-US" sz="2800" dirty="0" smtClean="0"/>
              <a:t>This way a user visiting a website made in PHP or ASP cannot view the code but only the output generated by the scripting code.</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5"/>
          <p:cNvSpPr>
            <a:spLocks noGrp="1"/>
          </p:cNvSpPr>
          <p:nvPr>
            <p:ph type="ftr" sz="quarter" idx="11"/>
          </p:nvPr>
        </p:nvSpPr>
        <p:spPr>
          <a:noFill/>
        </p:spPr>
        <p:txBody>
          <a:bodyPr/>
          <a:lstStyle/>
          <a:p>
            <a:r>
              <a:rPr lang="en-US"/>
              <a:t>AJAX</a:t>
            </a:r>
          </a:p>
        </p:txBody>
      </p:sp>
      <p:sp>
        <p:nvSpPr>
          <p:cNvPr id="20483" name="Slide Number Placeholder 6"/>
          <p:cNvSpPr>
            <a:spLocks noGrp="1"/>
          </p:cNvSpPr>
          <p:nvPr>
            <p:ph type="sldNum" sz="quarter" idx="12"/>
          </p:nvPr>
        </p:nvSpPr>
        <p:spPr>
          <a:noFill/>
        </p:spPr>
        <p:txBody>
          <a:bodyPr/>
          <a:lstStyle/>
          <a:p>
            <a:fld id="{C62C642F-D79D-4D93-AC8B-5D1D79C7F6DD}" type="slidenum">
              <a:rPr lang="he-IL"/>
              <a:pPr/>
              <a:t>39</a:t>
            </a:fld>
            <a:endParaRPr lang="en-US"/>
          </a:p>
        </p:txBody>
      </p:sp>
      <p:sp>
        <p:nvSpPr>
          <p:cNvPr id="20484" name="Rectangle 2"/>
          <p:cNvSpPr>
            <a:spLocks noGrp="1" noChangeArrowheads="1"/>
          </p:cNvSpPr>
          <p:nvPr>
            <p:ph type="title"/>
          </p:nvPr>
        </p:nvSpPr>
        <p:spPr>
          <a:solidFill>
            <a:srgbClr val="FFFF00"/>
          </a:solidFill>
        </p:spPr>
        <p:txBody>
          <a:bodyPr/>
          <a:lstStyle/>
          <a:p>
            <a:pPr eaLnBrk="1" hangingPunct="1"/>
            <a:r>
              <a:rPr lang="en-US" dirty="0" smtClean="0">
                <a:solidFill>
                  <a:srgbClr val="C00000"/>
                </a:solidFill>
              </a:rPr>
              <a:t>JavaScript</a:t>
            </a:r>
          </a:p>
        </p:txBody>
      </p:sp>
      <p:sp>
        <p:nvSpPr>
          <p:cNvPr id="20485" name="Rectangle 3"/>
          <p:cNvSpPr>
            <a:spLocks noGrp="1" noChangeArrowheads="1"/>
          </p:cNvSpPr>
          <p:nvPr>
            <p:ph type="body" sz="half" idx="1"/>
          </p:nvPr>
        </p:nvSpPr>
        <p:spPr>
          <a:xfrm>
            <a:off x="395288" y="1600200"/>
            <a:ext cx="8208962" cy="4419600"/>
          </a:xfrm>
        </p:spPr>
        <p:txBody>
          <a:bodyPr/>
          <a:lstStyle/>
          <a:p>
            <a:pPr algn="l" rtl="0" eaLnBrk="1" hangingPunct="1"/>
            <a:r>
              <a:rPr lang="en-US" sz="2800" dirty="0" smtClean="0"/>
              <a:t>JavaScript is one of the world's most popular programming languages </a:t>
            </a:r>
          </a:p>
          <a:p>
            <a:pPr lvl="1" algn="l" rtl="0" eaLnBrk="1" hangingPunct="1"/>
            <a:r>
              <a:rPr lang="en-US" sz="2400" dirty="0" smtClean="0"/>
              <a:t>Its popularity is due entirely to its role as the scripting language of the WWW along with VBScript</a:t>
            </a:r>
          </a:p>
          <a:p>
            <a:pPr algn="l" rtl="0" eaLnBrk="1" hangingPunct="1"/>
            <a:r>
              <a:rPr lang="en-US" sz="2800" dirty="0" smtClean="0"/>
              <a:t>JavaScript has a syntax similar to Java </a:t>
            </a:r>
            <a:r>
              <a:rPr lang="en-US" sz="2800" i="1" dirty="0" smtClean="0"/>
              <a:t>but</a:t>
            </a:r>
            <a:r>
              <a:rPr lang="en-US" sz="2800" dirty="0" smtClean="0"/>
              <a:t>:</a:t>
            </a:r>
          </a:p>
          <a:p>
            <a:pPr lvl="1" algn="l" rtl="0" eaLnBrk="1" hangingPunct="1"/>
            <a:r>
              <a:rPr lang="en-US" sz="2400" dirty="0" smtClean="0"/>
              <a:t>It is not a real programming language (it is script)</a:t>
            </a:r>
          </a:p>
          <a:p>
            <a:pPr lvl="1" algn="l" rtl="0" eaLnBrk="1" hangingPunct="1"/>
            <a:r>
              <a:rPr lang="en-US" sz="2400" dirty="0" smtClean="0"/>
              <a:t>It was developed at Netscape and not Sun.</a:t>
            </a:r>
          </a:p>
          <a:p>
            <a:pPr lvl="1" algn="l" rtl="0" eaLnBrk="1" hangingPunct="1"/>
            <a:r>
              <a:rPr lang="en-US" sz="2400" dirty="0" smtClean="0"/>
              <a:t>It was originally called LiveScript, but that name wasn't confusing enough.</a:t>
            </a:r>
            <a:r>
              <a:rPr lang="en-US" sz="2600"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Who Invented it?</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No one, but a guy names Jesse James Garret gave it its name.</a:t>
            </a:r>
          </a:p>
          <a:p>
            <a:r>
              <a:rPr lang="en-US" dirty="0" smtClean="0"/>
              <a:t>He used the combined web design approach in his applications and called it Ajax.</a:t>
            </a:r>
          </a:p>
          <a:p>
            <a:r>
              <a:rPr lang="en-US" dirty="0" smtClean="0"/>
              <a:t>Google is believed to have used it first for Gmail and Google map interface on day to day basis.</a:t>
            </a:r>
            <a:endParaRPr lang="en-US" dirty="0"/>
          </a:p>
        </p:txBody>
      </p:sp>
      <p:pic>
        <p:nvPicPr>
          <p:cNvPr id="1028" name="Picture 4"/>
          <p:cNvPicPr>
            <a:picLocks noChangeAspect="1" noChangeArrowheads="1"/>
          </p:cNvPicPr>
          <p:nvPr/>
        </p:nvPicPr>
        <p:blipFill>
          <a:blip r:embed="rId2"/>
          <a:srcRect/>
          <a:stretch>
            <a:fillRect/>
          </a:stretch>
        </p:blipFill>
        <p:spPr bwMode="auto">
          <a:xfrm>
            <a:off x="3213100" y="1168400"/>
            <a:ext cx="2275012" cy="3784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38400"/>
            <a:ext cx="184731" cy="1200329"/>
          </a:xfrm>
          <a:prstGeom prst="rect">
            <a:avLst/>
          </a:prstGeom>
          <a:noFill/>
        </p:spPr>
        <p:txBody>
          <a:bodyPr wrap="none" rtlCol="0">
            <a:spAutoFit/>
          </a:bodyPr>
          <a:lstStyle/>
          <a:p>
            <a:endParaRPr lang="en-US" dirty="0" smtClean="0"/>
          </a:p>
          <a:p>
            <a:endParaRPr lang="en-US" dirty="0" smtClean="0"/>
          </a:p>
          <a:p>
            <a:endParaRPr lang="en-US" dirty="0" smtClean="0"/>
          </a:p>
          <a:p>
            <a:endParaRPr lang="en-US" dirty="0" smtClean="0"/>
          </a:p>
        </p:txBody>
      </p:sp>
      <p:sp>
        <p:nvSpPr>
          <p:cNvPr id="5" name="TextBox 4"/>
          <p:cNvSpPr txBox="1"/>
          <p:nvPr/>
        </p:nvSpPr>
        <p:spPr>
          <a:xfrm>
            <a:off x="3962400" y="533400"/>
            <a:ext cx="894797" cy="369332"/>
          </a:xfrm>
          <a:prstGeom prst="rect">
            <a:avLst/>
          </a:prstGeom>
          <a:noFill/>
        </p:spPr>
        <p:txBody>
          <a:bodyPr wrap="none" rtlCol="0">
            <a:spAutoFit/>
          </a:bodyPr>
          <a:lstStyle/>
          <a:p>
            <a:r>
              <a:rPr lang="en-US" dirty="0" smtClean="0"/>
              <a:t>DEMOS</a:t>
            </a:r>
            <a:endParaRPr lang="en-US" dirty="0"/>
          </a:p>
        </p:txBody>
      </p:sp>
      <p:sp>
        <p:nvSpPr>
          <p:cNvPr id="6" name="TextBox 5"/>
          <p:cNvSpPr txBox="1"/>
          <p:nvPr/>
        </p:nvSpPr>
        <p:spPr>
          <a:xfrm>
            <a:off x="2514600" y="914400"/>
            <a:ext cx="3663247" cy="369332"/>
          </a:xfrm>
          <a:prstGeom prst="rect">
            <a:avLst/>
          </a:prstGeom>
          <a:noFill/>
        </p:spPr>
        <p:txBody>
          <a:bodyPr wrap="none" rtlCol="0">
            <a:spAutoFit/>
          </a:bodyPr>
          <a:lstStyle/>
          <a:p>
            <a:r>
              <a:rPr lang="en-US" dirty="0" smtClean="0"/>
              <a:t>Using only a single .html and .txt file</a:t>
            </a:r>
            <a:endParaRPr lang="en-US" dirty="0"/>
          </a:p>
        </p:txBody>
      </p:sp>
      <p:sp>
        <p:nvSpPr>
          <p:cNvPr id="7" name="TextBox 6"/>
          <p:cNvSpPr txBox="1"/>
          <p:nvPr/>
        </p:nvSpPr>
        <p:spPr>
          <a:xfrm>
            <a:off x="1219200" y="3048000"/>
            <a:ext cx="762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5715000" y="1676400"/>
            <a:ext cx="2200275" cy="11049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28600" y="1447800"/>
            <a:ext cx="5324475" cy="501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lstStyle/>
          <a:p>
            <a:r>
              <a:rPr lang="en-US" dirty="0" smtClean="0">
                <a:solidFill>
                  <a:srgbClr val="C00000"/>
                </a:solidFill>
              </a:rPr>
              <a:t>Demo2 auto suggest</a:t>
            </a:r>
            <a:endParaRPr lang="en-US" dirty="0">
              <a:solidFill>
                <a:srgbClr val="C00000"/>
              </a:solidFill>
            </a:endParaRPr>
          </a:p>
        </p:txBody>
      </p:sp>
      <p:pic>
        <p:nvPicPr>
          <p:cNvPr id="2051" name="Picture 3"/>
          <p:cNvPicPr>
            <a:picLocks noChangeAspect="1" noChangeArrowheads="1"/>
          </p:cNvPicPr>
          <p:nvPr/>
        </p:nvPicPr>
        <p:blipFill>
          <a:blip r:embed="rId2"/>
          <a:srcRect/>
          <a:stretch>
            <a:fillRect/>
          </a:stretch>
        </p:blipFill>
        <p:spPr bwMode="auto">
          <a:xfrm>
            <a:off x="0" y="1828800"/>
            <a:ext cx="6696076" cy="272650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6704760" y="914400"/>
            <a:ext cx="243924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a:solidFill>
                  <a:srgbClr val="C00000"/>
                </a:solidFill>
              </a:rPr>
              <a:t>What is AJAX</a:t>
            </a:r>
            <a:r>
              <a:rPr lang="en-US" dirty="0" smtClean="0">
                <a:solidFill>
                  <a:srgbClr val="C00000"/>
                </a:solidFill>
              </a:rPr>
              <a: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AJAX </a:t>
            </a:r>
            <a:r>
              <a:rPr lang="en-US" sz="2400" dirty="0"/>
              <a:t>is a technique for creating fast and dynamic web pages.</a:t>
            </a:r>
          </a:p>
          <a:p>
            <a:r>
              <a:rPr lang="en-US" sz="2400" dirty="0"/>
              <a:t>AJAX allows web pages to be updated asynchronously by exchanging small amounts of data with the server behind the scenes. This means that it is possible to update parts of a web page, without reloading the whole page.</a:t>
            </a:r>
          </a:p>
          <a:p>
            <a:r>
              <a:rPr lang="en-US" sz="2400" dirty="0"/>
              <a:t>Classic web pages, (which do not use AJAX) must reload the entire page if the content should change.</a:t>
            </a:r>
          </a:p>
          <a:p>
            <a:r>
              <a:rPr lang="en-US" sz="2400" dirty="0"/>
              <a:t>Examples of applications using AJAX: Google Maps, Gmail, </a:t>
            </a:r>
            <a:r>
              <a:rPr lang="en-US" sz="2400" dirty="0" err="1"/>
              <a:t>Youtube</a:t>
            </a:r>
            <a:r>
              <a:rPr lang="en-US" sz="2400" dirty="0"/>
              <a:t>, and </a:t>
            </a:r>
            <a:r>
              <a:rPr lang="en-US" sz="2400" dirty="0" err="1"/>
              <a:t>Facebook</a:t>
            </a:r>
            <a:r>
              <a:rPr lang="en-US" sz="2400" dirty="0"/>
              <a:t> tabs.</a:t>
            </a:r>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dirty="0" smtClean="0">
                <a:solidFill>
                  <a:srgbClr val="C00000"/>
                </a:solidFill>
              </a:rPr>
              <a:t>What’s Ajax in a nutshell</a:t>
            </a:r>
          </a:p>
        </p:txBody>
      </p:sp>
      <p:sp>
        <p:nvSpPr>
          <p:cNvPr id="15363" name="Rectangle 3"/>
          <p:cNvSpPr>
            <a:spLocks noGrp="1" noChangeArrowheads="1"/>
          </p:cNvSpPr>
          <p:nvPr>
            <p:ph type="body" sz="half" idx="1"/>
          </p:nvPr>
        </p:nvSpPr>
        <p:spPr>
          <a:xfrm>
            <a:off x="395288" y="1600200"/>
            <a:ext cx="8208962" cy="4419600"/>
          </a:xfrm>
        </p:spPr>
        <p:txBody>
          <a:bodyPr>
            <a:normAutofit lnSpcReduction="10000"/>
          </a:bodyPr>
          <a:lstStyle/>
          <a:p>
            <a:pPr algn="l" rtl="0" eaLnBrk="1" hangingPunct="1">
              <a:lnSpc>
                <a:spcPct val="90000"/>
              </a:lnSpc>
            </a:pPr>
            <a:r>
              <a:rPr lang="en-US" sz="2800" dirty="0" smtClean="0">
                <a:solidFill>
                  <a:schemeClr val="tx1">
                    <a:lumMod val="95000"/>
                    <a:lumOff val="5000"/>
                  </a:schemeClr>
                </a:solidFill>
              </a:rPr>
              <a:t>Ajax isn’t a technology</a:t>
            </a:r>
          </a:p>
          <a:p>
            <a:pPr algn="l" rtl="0" eaLnBrk="1" hangingPunct="1">
              <a:lnSpc>
                <a:spcPct val="90000"/>
              </a:lnSpc>
            </a:pPr>
            <a:r>
              <a:rPr lang="en-US" sz="2800" dirty="0" smtClean="0"/>
              <a:t>Ajax is an approach to Web application development that uses client-side scripting to exchange data with the Web server</a:t>
            </a:r>
          </a:p>
          <a:p>
            <a:pPr algn="l" rtl="0" eaLnBrk="1" hangingPunct="1">
              <a:lnSpc>
                <a:spcPct val="90000"/>
              </a:lnSpc>
            </a:pPr>
            <a:r>
              <a:rPr lang="en-US" sz="2800" dirty="0" smtClean="0"/>
              <a:t>Ajax is also more of a </a:t>
            </a:r>
            <a:r>
              <a:rPr lang="en-US" sz="2800" i="1" dirty="0" smtClean="0"/>
              <a:t>pattern</a:t>
            </a:r>
            <a:r>
              <a:rPr lang="en-US" sz="2800" dirty="0" smtClean="0"/>
              <a:t> -- a way to identify and describe a useful design technique </a:t>
            </a:r>
          </a:p>
          <a:p>
            <a:pPr algn="l" rtl="0" eaLnBrk="1" hangingPunct="1">
              <a:lnSpc>
                <a:spcPct val="90000"/>
              </a:lnSpc>
            </a:pPr>
            <a:r>
              <a:rPr lang="en-US" sz="2800" dirty="0" smtClean="0"/>
              <a:t>Ajax is new in the sense that many developers are just beginning to be aware of it, but all of the components that implement an Ajax application have existed for several years </a:t>
            </a:r>
          </a:p>
          <a:p>
            <a:pPr>
              <a:lnSpc>
                <a:spcPct val="90000"/>
              </a:lnSpc>
            </a:pPr>
            <a:r>
              <a:rPr lang="en-US" sz="2800" dirty="0" smtClean="0"/>
              <a:t>Ajax can incorporate many development languages</a:t>
            </a:r>
          </a:p>
          <a:p>
            <a:pPr algn="l" rtl="0" eaLnBrk="1" hangingPunct="1">
              <a:lnSpc>
                <a:spcPct val="90000"/>
              </a:lnSpc>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trips(down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trips(downLeft)">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strips(downLeft)">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strips(downLeft)">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strips(downLeft)">
                                      <p:cBhvr>
                                        <p:cTn id="2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Development languages used </a:t>
            </a:r>
            <a:endParaRPr lang="en-US" dirty="0">
              <a:solidFill>
                <a:srgbClr val="C00000"/>
              </a:solidFill>
            </a:endParaRPr>
          </a:p>
        </p:txBody>
      </p:sp>
      <p:pic>
        <p:nvPicPr>
          <p:cNvPr id="5" name="Picture 2"/>
          <p:cNvPicPr>
            <a:picLocks noChangeAspect="1" noChangeArrowheads="1"/>
          </p:cNvPicPr>
          <p:nvPr/>
        </p:nvPicPr>
        <p:blipFill>
          <a:blip r:embed="rId2"/>
          <a:srcRect/>
          <a:stretch>
            <a:fillRect/>
          </a:stretch>
        </p:blipFill>
        <p:spPr bwMode="auto">
          <a:xfrm>
            <a:off x="1676400" y="1752600"/>
            <a:ext cx="5328418"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590800"/>
            <a:ext cx="184731" cy="369332"/>
          </a:xfrm>
          <a:prstGeom prst="rect">
            <a:avLst/>
          </a:prstGeom>
          <a:noFill/>
        </p:spPr>
        <p:txBody>
          <a:bodyPr wrap="none" rtlCol="0">
            <a:spAutoFit/>
          </a:bodyPr>
          <a:lstStyle/>
          <a:p>
            <a:endParaRPr lang="en-US" dirty="0"/>
          </a:p>
        </p:txBody>
      </p:sp>
      <p:sp>
        <p:nvSpPr>
          <p:cNvPr id="4" name="TextBox 3"/>
          <p:cNvSpPr txBox="1"/>
          <p:nvPr/>
        </p:nvSpPr>
        <p:spPr>
          <a:xfrm>
            <a:off x="533400" y="1752600"/>
            <a:ext cx="8153400" cy="2677656"/>
          </a:xfrm>
          <a:prstGeom prst="rect">
            <a:avLst/>
          </a:prstGeom>
          <a:noFill/>
        </p:spPr>
        <p:txBody>
          <a:bodyPr wrap="square" rtlCol="0">
            <a:spAutoFit/>
          </a:bodyPr>
          <a:lstStyle/>
          <a:p>
            <a:pPr>
              <a:buFont typeface="Arial" pitchFamily="34" charset="0"/>
              <a:buChar char="•"/>
            </a:pPr>
            <a:r>
              <a:rPr lang="en-US" sz="2800" dirty="0" smtClean="0"/>
              <a:t>Asynchronous requests allows the </a:t>
            </a:r>
          </a:p>
          <a:p>
            <a:r>
              <a:rPr lang="en-US" sz="2800" dirty="0" smtClean="0"/>
              <a:t>updating of a web page without doing a page </a:t>
            </a:r>
          </a:p>
          <a:p>
            <a:r>
              <a:rPr lang="en-US" sz="2800" dirty="0" smtClean="0"/>
              <a:t>reload this creates much nicer user experience </a:t>
            </a:r>
          </a:p>
          <a:p>
            <a:r>
              <a:rPr lang="en-US" sz="2800" dirty="0" smtClean="0"/>
              <a:t>Examples  </a:t>
            </a:r>
            <a:r>
              <a:rPr lang="en-US" sz="2800" dirty="0" smtClean="0">
                <a:hlinkClick r:id="rId2"/>
              </a:rPr>
              <a:t>geek example</a:t>
            </a:r>
            <a:r>
              <a:rPr lang="en-US" sz="2800" dirty="0" smtClean="0"/>
              <a:t> , </a:t>
            </a:r>
            <a:r>
              <a:rPr lang="en-US" sz="2800" dirty="0" smtClean="0">
                <a:hlinkClick r:id="rId3"/>
              </a:rPr>
              <a:t>cool example</a:t>
            </a:r>
            <a:endParaRPr lang="en-US" sz="2800" dirty="0" smtClean="0"/>
          </a:p>
          <a:p>
            <a:endParaRPr lang="en-US" sz="2800" dirty="0" smtClean="0"/>
          </a:p>
          <a:p>
            <a:pPr lvl="2"/>
            <a:endParaRPr lang="en-US" sz="2800" dirty="0" smtClean="0"/>
          </a:p>
        </p:txBody>
      </p:sp>
      <p:sp>
        <p:nvSpPr>
          <p:cNvPr id="6" name="Rectangle 5"/>
          <p:cNvSpPr/>
          <p:nvPr/>
        </p:nvSpPr>
        <p:spPr>
          <a:xfrm>
            <a:off x="1219200" y="457200"/>
            <a:ext cx="7090339" cy="769441"/>
          </a:xfrm>
          <a:prstGeom prst="rect">
            <a:avLst/>
          </a:prstGeom>
        </p:spPr>
        <p:txBody>
          <a:bodyPr wrap="none">
            <a:spAutoFit/>
          </a:bodyPr>
          <a:lstStyle/>
          <a:p>
            <a:r>
              <a:rPr lang="en-US" sz="4400" dirty="0" smtClean="0">
                <a:solidFill>
                  <a:srgbClr val="C00000"/>
                </a:solidFill>
              </a:rPr>
              <a:t>What’s Ajax in a nutshell cont.</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20725" y="179388"/>
            <a:ext cx="7772400" cy="771623"/>
          </a:xfrm>
        </p:spPr>
        <p:txBody>
          <a:bodyPr lIns="90000" tIns="46800" rIns="90000" bIns="46800">
            <a:spAutoFit/>
          </a:bodyPr>
          <a:lstStyle/>
          <a:p>
            <a:pPr defTabSz="449263" eaLnBrk="1" hangingPunct="1">
              <a:buClr>
                <a:srgbClr val="3333CC"/>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solidFill>
                  <a:srgbClr val="C00000"/>
                </a:solidFill>
              </a:rPr>
              <a:t>What spawned AJAX</a:t>
            </a:r>
          </a:p>
        </p:txBody>
      </p:sp>
      <p:sp>
        <p:nvSpPr>
          <p:cNvPr id="9219" name="Rectangle 3"/>
          <p:cNvSpPr>
            <a:spLocks noGrp="1" noChangeArrowheads="1"/>
          </p:cNvSpPr>
          <p:nvPr>
            <p:ph type="body" idx="1"/>
          </p:nvPr>
        </p:nvSpPr>
        <p:spPr>
          <a:xfrm>
            <a:off x="685800" y="1066800"/>
            <a:ext cx="7772400" cy="5376862"/>
          </a:xfrm>
        </p:spPr>
        <p:txBody>
          <a:bodyPr lIns="90000" tIns="46800" rIns="90000" bIns="46800">
            <a:spAutoFit/>
          </a:bodyPr>
          <a:lstStyle/>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Starts with </a:t>
            </a:r>
            <a:r>
              <a:rPr lang="en-GB" dirty="0" smtClean="0"/>
              <a:t>web pages</a:t>
            </a:r>
          </a:p>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Static web pages</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Static html page is loaded</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No interaction with user</a:t>
            </a:r>
          </a:p>
          <a:p>
            <a:pPr marL="339725" indent="-33972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Dynamic web pages</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Html page is generated dynamically</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Interaction with user</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Becomes slower as functionality increases</a:t>
            </a:r>
          </a:p>
          <a:p>
            <a:pPr marL="739775" lvl="1" indent="-282575" defTabSz="449263"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t>Speed becomes intolerable, so AJAX has been born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2327</Words>
  <Application>Microsoft Office PowerPoint</Application>
  <PresentationFormat>On-screen Show (4:3)</PresentationFormat>
  <Paragraphs>232</Paragraphs>
  <Slides>41</Slides>
  <Notes>13</Notes>
  <HiddenSlides>0</HiddenSlides>
  <MMClips>3</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AJAX</vt:lpstr>
      <vt:lpstr>What is Ajax?</vt:lpstr>
      <vt:lpstr>Intro to AJAX</vt:lpstr>
      <vt:lpstr>Who Invented it?</vt:lpstr>
      <vt:lpstr>What is AJAX? </vt:lpstr>
      <vt:lpstr>What’s Ajax in a nutshell</vt:lpstr>
      <vt:lpstr>Development languages used </vt:lpstr>
      <vt:lpstr>Slide 8</vt:lpstr>
      <vt:lpstr>What spawned AJAX</vt:lpstr>
      <vt:lpstr>Alternative Technologies</vt:lpstr>
      <vt:lpstr>A Purpose for AJAX</vt:lpstr>
      <vt:lpstr>A Few Ajax Examples</vt:lpstr>
      <vt:lpstr>Looks boring, is it worth exploring?</vt:lpstr>
      <vt:lpstr>AJAX is Based on Internet Standards </vt:lpstr>
      <vt:lpstr>Central Point</vt:lpstr>
      <vt:lpstr>So how does it work?</vt:lpstr>
      <vt:lpstr>Data Exchange in AJAX</vt:lpstr>
      <vt:lpstr>New VS Old</vt:lpstr>
      <vt:lpstr>Classic Model</vt:lpstr>
      <vt:lpstr>Classic Model</vt:lpstr>
      <vt:lpstr>Ajax Model</vt:lpstr>
      <vt:lpstr>Ajax Model</vt:lpstr>
      <vt:lpstr>What does this mean? </vt:lpstr>
      <vt:lpstr>The XMLHttpRequest Object </vt:lpstr>
      <vt:lpstr>Create an XMLHttpRequest Object </vt:lpstr>
      <vt:lpstr>Create an XMLHttpRequest Object </vt:lpstr>
      <vt:lpstr>Send a Request To a Server </vt:lpstr>
      <vt:lpstr>Send a Request To a Server </vt:lpstr>
      <vt:lpstr>Structure of System</vt:lpstr>
      <vt:lpstr>Method: GET or POST request </vt:lpstr>
      <vt:lpstr>The url - A File On a Server </vt:lpstr>
      <vt:lpstr>Asynchronous - True or False </vt:lpstr>
      <vt:lpstr>Server Response </vt:lpstr>
      <vt:lpstr>The onreadystatechange event </vt:lpstr>
      <vt:lpstr>The onreadystatechange event (Cont.) </vt:lpstr>
      <vt:lpstr>Example 1</vt:lpstr>
      <vt:lpstr>Example(2)</vt:lpstr>
      <vt:lpstr>Server side vs client side</vt:lpstr>
      <vt:lpstr>JavaScript</vt:lpstr>
      <vt:lpstr>Slide 40</vt:lpstr>
      <vt:lpstr>Demo2 auto suggest</vt:lpstr>
    </vt:vector>
  </TitlesOfParts>
  <Company>PSJA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psja</dc:creator>
  <cp:lastModifiedBy>User</cp:lastModifiedBy>
  <cp:revision>103</cp:revision>
  <dcterms:created xsi:type="dcterms:W3CDTF">2012-09-14T23:27:52Z</dcterms:created>
  <dcterms:modified xsi:type="dcterms:W3CDTF">2012-09-20T03:14:25Z</dcterms:modified>
</cp:coreProperties>
</file>