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2" autoAdjust="0"/>
    <p:restoredTop sz="86449" autoAdjust="0"/>
  </p:normalViewPr>
  <p:slideViewPr>
    <p:cSldViewPr snapToGrid="0">
      <p:cViewPr varScale="1">
        <p:scale>
          <a:sx n="98" d="100"/>
          <a:sy n="98" d="100"/>
        </p:scale>
        <p:origin x="276" y="96"/>
      </p:cViewPr>
      <p:guideLst/>
    </p:cSldViewPr>
  </p:slideViewPr>
  <p:outlineViewPr>
    <p:cViewPr>
      <p:scale>
        <a:sx n="33" d="100"/>
        <a:sy n="33" d="100"/>
      </p:scale>
      <p:origin x="0" y="-46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35637-EA17-4BE4-ABC2-FBB80E5A6653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8FCA9-D9F7-4508-BD25-E1F6FDC19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7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89BA5-CF40-46E9-B803-E77E300D0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F5042-30AA-4D87-AFA6-0B2525EA2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8F9A6-357D-4902-95E1-4AAB6F77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3E5A-603F-4097-A109-0A0774910688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4CDD5-AE5D-49A2-82DF-BEB4646ED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FA50A-6241-486D-9A41-A6D8B2ED6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4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57A8-3211-4C4F-99E5-182661DA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3EC8F8-1B2E-4D87-9D7E-21CD0714D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9C28E-6579-4E83-B982-A66BE618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FDE0-610C-4205-8EBD-D883E4738C55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9E5D5-2CCA-4E82-AECA-60A04E00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FBA4C-BE44-4729-8217-421C658FA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2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A5D05-BFD8-4CD8-86AA-EA81F9DBA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1F8E0-EDAE-4CF8-BEAA-54926A58B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82D40-E0B7-456D-BC50-E621C8AC4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B540-5F15-412A-A97C-A6E162A724B9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9494C-7AD2-40FB-B920-3A346CA31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94A3B-0E41-4453-B2C8-16CE31DF6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4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B28C9-37E9-401B-84F9-6529A1AC3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EB0E-988D-4424-BB94-78E63DA1B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E28C3-211F-4910-BDB1-4990FBF7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B195-4C1E-4A05-9520-0E3580B533BB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1B36D-8AB5-4048-BE86-46AFBF0CC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360DF-1241-4E8D-9FF2-2A06F2D8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1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20767-8669-4002-ABA9-15888350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F600E-A94F-4046-A305-A5754FB0D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FABCB-3948-4475-B931-8F847E76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A07E-7B11-4CD9-8B23-E9B5D0929B18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57AE1-D613-47EE-AD31-F93D0E7B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9307D-11CF-4DEB-8557-576143F9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1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7687B-44D6-4AFB-B99D-11449BD9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A35BD-5738-4932-AB89-33C3AB8A4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7EE9F-3B61-4D9F-98D2-C44F3AE73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9D92C-ACC5-4E24-9B45-9D426F711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06CA-26FE-4012-85D9-23B478797FB7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0DCF3-8859-48D8-8551-49369547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E85E2-FB54-4640-961B-BEC7E74A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8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D359-6695-4133-8D31-890780FF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AA4C8-8477-4CC3-ADD8-856172EA9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AB0FCD-879B-4C73-8679-4C7B5197A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009F4-FB92-4171-805A-3C6A4D4B2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52AB19-D4E5-49D4-80F3-8849B59DF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5D9022-9F39-4BDF-B39F-1AEEC709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54A6-7778-4388-A8AC-067DD8EE2783}" type="datetime1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389A17-6319-4F10-99EB-14106788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B876E3-B803-4DBB-8E9D-3D7AA0394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4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7C7A1-2163-4C57-91B3-FE43C882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D03FA-71E9-4F98-B459-B5C9400D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53BB-E305-4E5E-BD85-F744C8799D3D}" type="datetime1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EBCBC-33B5-43C0-BDF8-41E44EF8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EAC3C-993C-4363-8872-E98B84EC5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1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02650D-A6B2-466B-8489-8A04DAA00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0B89-DC05-4EBE-B398-816876A39D79}" type="datetime1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6B0AAD-2008-4C92-94A9-A5F20B1F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572D2-873E-4192-9BC2-D347E534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5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2B3B-B5F7-4D1E-A6B2-6451FE0A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7772F-7189-43FE-9232-4E851B7FB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565DB-1C05-4C30-A6FD-F0EB02AD4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982A6-5002-4197-BF7A-DBFE7B0E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8A4F-2FEF-4C9F-A829-E80D9A909A07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98FED-4BFF-4CA3-A68A-08BEBBCB3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1E75E-D835-4403-88C5-8B12EA526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9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3B6A8-360C-4ED1-924C-BD2905B74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ED1F8D-0C51-4AEA-BEDD-8B9C261F7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B22E3-B81B-4101-8A52-90F29384C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67055-0CDC-4D4F-A50A-DE470DC11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8974B-F067-4C0A-A5C5-6ACDCC45E2D8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E6653-1698-42E0-ADA6-DB05846A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F9A0B-F3BD-4C5F-B9EF-628EC688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5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0D27E0-D638-49BD-97FE-CFA7E665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90A04D-D5D2-4665-BAA7-0BB8D568E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77ED7-37F0-4231-BB72-F3B96EE39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1046A-453D-430F-84A9-293C8DDE4381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98768-DD5C-4B21-B7D5-5B3B94314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John Abraham, Professor UTRGV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D4445-C2EF-4657-86A0-E388B1EC1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66D7C-8E13-452F-9824-54C6201D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0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05A9F-A34C-40ED-82C7-C2A7AC345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8811"/>
          </a:xfrm>
        </p:spPr>
        <p:txBody>
          <a:bodyPr/>
          <a:lstStyle/>
          <a:p>
            <a:r>
              <a:rPr lang="en-US" dirty="0"/>
              <a:t>Necessary Background for 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3CFDF-88DB-4F78-8A2F-1AFD6870BC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Abraham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UTRGV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885D8-3A2E-4AFF-965E-171C205A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</p:spTree>
    <p:extLst>
      <p:ext uri="{BB962C8B-B14F-4D97-AF65-F5344CB8AC3E}">
        <p14:creationId xmlns:p14="http://schemas.microsoft.com/office/powerpoint/2010/main" val="365846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2354E-2A56-4A1D-A519-BD14BD82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ACAAB-710A-4E19-B6C6-4CC1272B1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software</a:t>
            </a:r>
          </a:p>
          <a:p>
            <a:pPr lvl="1"/>
            <a:r>
              <a:rPr lang="en-US" dirty="0"/>
              <a:t>For specific task that a</a:t>
            </a:r>
            <a:r>
              <a:rPr lang="en-US" baseline="0" dirty="0"/>
              <a:t> user runs</a:t>
            </a:r>
            <a:endParaRPr lang="en-US" dirty="0"/>
          </a:p>
          <a:p>
            <a:r>
              <a:rPr lang="en-US" dirty="0"/>
              <a:t>System software</a:t>
            </a:r>
          </a:p>
          <a:p>
            <a:pPr lvl="1"/>
            <a:r>
              <a:rPr lang="en-US" dirty="0"/>
              <a:t>Operating System and other programs that</a:t>
            </a:r>
            <a:r>
              <a:rPr lang="en-US" baseline="0" dirty="0"/>
              <a:t> are not application software.</a:t>
            </a:r>
          </a:p>
          <a:p>
            <a:pPr lvl="1"/>
            <a:r>
              <a:rPr lang="en-US" baseline="0" dirty="0"/>
              <a:t>Allows application programs to run</a:t>
            </a:r>
          </a:p>
          <a:p>
            <a:pPr lvl="1"/>
            <a:r>
              <a:rPr lang="en-US" baseline="0" dirty="0"/>
              <a:t>Allows application programs to use I/O devices through </a:t>
            </a:r>
            <a:r>
              <a:rPr lang="en-US" baseline="0" dirty="0" err="1"/>
              <a:t>syscalls</a:t>
            </a:r>
            <a:endParaRPr lang="en-US" baseline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91289-A3CE-441F-81DB-B7637CF0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</p:spTree>
    <p:extLst>
      <p:ext uri="{BB962C8B-B14F-4D97-AF65-F5344CB8AC3E}">
        <p14:creationId xmlns:p14="http://schemas.microsoft.com/office/powerpoint/2010/main" val="271980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C079-B692-456A-9939-69BF8576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80DED-D11E-4B0F-83A9-1E6B8133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Sits between user and the hardware</a:t>
            </a:r>
            <a:r>
              <a:rPr lang="en-US" baseline="0" dirty="0"/>
              <a:t> so that user need not know the details of the hardware</a:t>
            </a:r>
            <a:endParaRPr lang="en-US" dirty="0"/>
          </a:p>
          <a:p>
            <a:r>
              <a:rPr lang="en-US" dirty="0"/>
              <a:t>Users</a:t>
            </a:r>
            <a:r>
              <a:rPr lang="en-US" baseline="0" dirty="0"/>
              <a:t> can’t access computer resources directly, OS handles it for the user</a:t>
            </a:r>
          </a:p>
          <a:p>
            <a:pPr lvl="1"/>
            <a:r>
              <a:rPr lang="en-US" dirty="0"/>
              <a:t>Explain experiences with pokes and peeks</a:t>
            </a:r>
          </a:p>
          <a:p>
            <a:pPr lvl="0"/>
            <a:r>
              <a:rPr lang="en-US" dirty="0"/>
              <a:t>If a user is allowed to use resources directly</a:t>
            </a:r>
            <a:r>
              <a:rPr lang="en-US" baseline="0" dirty="0"/>
              <a:t> such as a printer, the user can tie up the resource from others.</a:t>
            </a:r>
          </a:p>
          <a:p>
            <a:pPr lvl="1"/>
            <a:r>
              <a:rPr lang="en-US" dirty="0"/>
              <a:t>Explain my experiences with plotters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5D613-3D1D-49D4-83C7-1CA015B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</p:spTree>
    <p:extLst>
      <p:ext uri="{BB962C8B-B14F-4D97-AF65-F5344CB8AC3E}">
        <p14:creationId xmlns:p14="http://schemas.microsoft.com/office/powerpoint/2010/main" val="897924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14F2-29F9-407A-A5C5-82F16D6D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Operating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6D2EE-9972-4D36-A8F0-D11F517F5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Resource management: </a:t>
            </a:r>
          </a:p>
          <a:p>
            <a:pPr lvl="1"/>
            <a:r>
              <a:rPr lang="en-US" dirty="0"/>
              <a:t>CPU (processor management) using PCB, Scheduler, Dispatcher</a:t>
            </a:r>
          </a:p>
          <a:p>
            <a:pPr lvl="1"/>
            <a:r>
              <a:rPr lang="en-US" dirty="0"/>
              <a:t>Memory management (cache, RAM) </a:t>
            </a:r>
          </a:p>
          <a:p>
            <a:pPr lvl="1"/>
            <a:r>
              <a:rPr lang="en-US" dirty="0"/>
              <a:t>I/O devices management</a:t>
            </a:r>
          </a:p>
          <a:p>
            <a:pPr lvl="1"/>
            <a:r>
              <a:rPr lang="en-US" dirty="0"/>
              <a:t>Storage management, Directories, subdirectories, file Allocation Tables, etc.</a:t>
            </a:r>
          </a:p>
          <a:p>
            <a:pPr lvl="1"/>
            <a:r>
              <a:rPr lang="en-US" dirty="0"/>
              <a:t>Security – who can access what</a:t>
            </a:r>
          </a:p>
          <a:p>
            <a:r>
              <a:rPr lang="en-US" dirty="0"/>
              <a:t>Controls (governs) execution of all programs</a:t>
            </a:r>
          </a:p>
          <a:p>
            <a:r>
              <a:rPr lang="en-US" dirty="0"/>
              <a:t>Goals of OS</a:t>
            </a:r>
          </a:p>
          <a:p>
            <a:pPr lvl="1"/>
            <a:r>
              <a:rPr lang="en-US" dirty="0"/>
              <a:t>Ease of use (convenience), GUI, command line interface (CLI) of character line interface</a:t>
            </a:r>
          </a:p>
          <a:p>
            <a:pPr lvl="1"/>
            <a:r>
              <a:rPr lang="en-US" dirty="0"/>
              <a:t>Efficiency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5C7FF-0131-476C-B5F4-7B7AA1205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</p:spTree>
    <p:extLst>
      <p:ext uri="{BB962C8B-B14F-4D97-AF65-F5344CB8AC3E}">
        <p14:creationId xmlns:p14="http://schemas.microsoft.com/office/powerpoint/2010/main" val="236546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77C22-495A-4A42-822B-7518C40C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BD08D-D868-4DA8-AF85-75A66F909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System</a:t>
            </a:r>
            <a:r>
              <a:rPr lang="en-US" baseline="0" dirty="0"/>
              <a:t> Operator (</a:t>
            </a:r>
            <a:r>
              <a:rPr lang="en-US" baseline="0" dirty="0" err="1"/>
              <a:t>SysOps</a:t>
            </a:r>
            <a:r>
              <a:rPr lang="en-US" baseline="0" dirty="0"/>
              <a:t>)</a:t>
            </a:r>
          </a:p>
          <a:p>
            <a:pPr lvl="1"/>
            <a:r>
              <a:rPr lang="en-US" dirty="0"/>
              <a:t>Batch processing.  Explain my experiences</a:t>
            </a:r>
          </a:p>
          <a:p>
            <a:pPr lvl="1"/>
            <a:r>
              <a:rPr lang="en-US" dirty="0"/>
              <a:t>Job</a:t>
            </a:r>
            <a:r>
              <a:rPr lang="en-US" baseline="0" dirty="0"/>
              <a:t> – program, input data plus control instructions</a:t>
            </a:r>
          </a:p>
          <a:p>
            <a:pPr lvl="1"/>
            <a:r>
              <a:rPr lang="en-US" baseline="0" dirty="0"/>
              <a:t>User does not interact with the operating system</a:t>
            </a:r>
            <a:endParaRPr lang="en-US" dirty="0"/>
          </a:p>
          <a:p>
            <a:pPr lvl="0"/>
            <a:r>
              <a:rPr lang="en-US" dirty="0"/>
              <a:t>Multiprogramming,</a:t>
            </a:r>
            <a:r>
              <a:rPr lang="en-US" baseline="0" dirty="0"/>
              <a:t> many processes</a:t>
            </a:r>
          </a:p>
          <a:p>
            <a:pPr lvl="1"/>
            <a:r>
              <a:rPr lang="en-US" dirty="0"/>
              <a:t>One processor at a time is allocated to CPU.  The</a:t>
            </a:r>
            <a:r>
              <a:rPr lang="en-US" baseline="0" dirty="0"/>
              <a:t> program may exit when waiting for IO, and another process can use the CPU.  Large programs may monopolize the CPU, when small programs simply wait</a:t>
            </a:r>
            <a:endParaRPr lang="en-US" dirty="0"/>
          </a:p>
          <a:p>
            <a:r>
              <a:rPr lang="en-US" dirty="0"/>
              <a:t>Multi-tasking</a:t>
            </a:r>
          </a:p>
          <a:p>
            <a:pPr lvl="1"/>
            <a:r>
              <a:rPr lang="en-US" dirty="0"/>
              <a:t>Time slice or priority will switch processes in/out of </a:t>
            </a:r>
            <a:r>
              <a:rPr lang="en-US" dirty="0" err="1"/>
              <a:t>cpu</a:t>
            </a:r>
            <a:r>
              <a:rPr lang="en-US" dirty="0"/>
              <a:t> (round robin, </a:t>
            </a:r>
            <a:r>
              <a:rPr lang="en-US" dirty="0" err="1"/>
              <a:t>etc</a:t>
            </a:r>
            <a:r>
              <a:rPr lang="en-US" dirty="0"/>
              <a:t>), interrupts (Hardware, software) based context switching (PCB)</a:t>
            </a:r>
          </a:p>
          <a:p>
            <a:pPr lvl="0"/>
            <a:r>
              <a:rPr lang="en-US" dirty="0"/>
              <a:t>Multi-processing.  Many processors. One process to each processor, or portions of each process handled by several </a:t>
            </a:r>
            <a:r>
              <a:rPr lang="en-US" dirty="0" err="1"/>
              <a:t>cpu’s</a:t>
            </a:r>
            <a:endParaRPr lang="en-US" dirty="0"/>
          </a:p>
          <a:p>
            <a:pPr lvl="0"/>
            <a:r>
              <a:rPr lang="en-US" dirty="0"/>
              <a:t>Real-time.  Time dependent for mission</a:t>
            </a:r>
            <a:r>
              <a:rPr lang="en-US" baseline="0" dirty="0"/>
              <a:t> critical. Immediate response needed.  Military, gas refinery,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CFCFE-D733-4542-91B4-CA355B36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</p:spTree>
    <p:extLst>
      <p:ext uri="{BB962C8B-B14F-4D97-AF65-F5344CB8AC3E}">
        <p14:creationId xmlns:p14="http://schemas.microsoft.com/office/powerpoint/2010/main" val="200669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AB1F9-36F2-468E-A0A3-2C53B7DC7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Generations of operating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A62AE-1263-4B5A-BBB0-7A650E70A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1940s Users had complete access to machine language, so no OS.</a:t>
            </a:r>
          </a:p>
          <a:p>
            <a:r>
              <a:rPr lang="en-US" dirty="0"/>
              <a:t>1950s Jobs oriented OS. Significant time was lost between jobs. Batch oriented. Sysop decided what is stored on which tape.</a:t>
            </a:r>
          </a:p>
          <a:p>
            <a:r>
              <a:rPr lang="en-US" dirty="0"/>
              <a:t>1960s supported Multiprogramming. Several processes brought into RAM. A job monopolized the CPU until I/O is needed.  Then swapped out. OS decided what is stored on which tape, issued instruction to sysop to load the tape.  Timesharing systems appeared here.</a:t>
            </a:r>
          </a:p>
          <a:p>
            <a:r>
              <a:rPr lang="en-US" dirty="0"/>
              <a:t>1970s IBM 360 – multimode system that supported all the above.</a:t>
            </a:r>
          </a:p>
          <a:p>
            <a:r>
              <a:rPr lang="en-US" dirty="0"/>
              <a:t>Late 1970s  (unbundled hardware from software) and networking and distributed data processing.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FE356C-D102-44F6-A826-81462DE6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John Abraham, Professor UTRGV</a:t>
            </a:r>
          </a:p>
        </p:txBody>
      </p:sp>
    </p:spTree>
    <p:extLst>
      <p:ext uri="{BB962C8B-B14F-4D97-AF65-F5344CB8AC3E}">
        <p14:creationId xmlns:p14="http://schemas.microsoft.com/office/powerpoint/2010/main" val="419928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499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Necessary Background for OS</vt:lpstr>
      <vt:lpstr>Software</vt:lpstr>
      <vt:lpstr>Operating system</vt:lpstr>
      <vt:lpstr>Functions of Operating System</vt:lpstr>
      <vt:lpstr>Types of Operating Systems</vt:lpstr>
      <vt:lpstr>Generations of operating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Necessary Background for OS</dc:title>
  <dc:creator>john abraham</dc:creator>
  <cp:lastModifiedBy>John Abraham</cp:lastModifiedBy>
  <cp:revision>11</cp:revision>
  <dcterms:created xsi:type="dcterms:W3CDTF">2019-09-26T18:36:46Z</dcterms:created>
  <dcterms:modified xsi:type="dcterms:W3CDTF">2019-09-26T23:25:48Z</dcterms:modified>
</cp:coreProperties>
</file>