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7"/>
  </p:notesMasterIdLst>
  <p:handoutMasterIdLst>
    <p:handoutMasterId r:id="rId28"/>
  </p:handoutMasterIdLst>
  <p:sldIdLst>
    <p:sldId id="355" r:id="rId2"/>
    <p:sldId id="356" r:id="rId3"/>
    <p:sldId id="399" r:id="rId4"/>
    <p:sldId id="363" r:id="rId5"/>
    <p:sldId id="364" r:id="rId6"/>
    <p:sldId id="365" r:id="rId7"/>
    <p:sldId id="394" r:id="rId8"/>
    <p:sldId id="368" r:id="rId9"/>
    <p:sldId id="369" r:id="rId10"/>
    <p:sldId id="370" r:id="rId11"/>
    <p:sldId id="371" r:id="rId12"/>
    <p:sldId id="375" r:id="rId13"/>
    <p:sldId id="376" r:id="rId14"/>
    <p:sldId id="381" r:id="rId15"/>
    <p:sldId id="384" r:id="rId16"/>
    <p:sldId id="395" r:id="rId17"/>
    <p:sldId id="386" r:id="rId18"/>
    <p:sldId id="387" r:id="rId19"/>
    <p:sldId id="397" r:id="rId20"/>
    <p:sldId id="398" r:id="rId21"/>
    <p:sldId id="388" r:id="rId22"/>
    <p:sldId id="389" r:id="rId23"/>
    <p:sldId id="390" r:id="rId24"/>
    <p:sldId id="392" r:id="rId25"/>
    <p:sldId id="357" r:id="rId26"/>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4" autoAdjust="0"/>
    <p:restoredTop sz="86397" autoAdjust="0"/>
  </p:normalViewPr>
  <p:slideViewPr>
    <p:cSldViewPr>
      <p:cViewPr varScale="1">
        <p:scale>
          <a:sx n="50" d="100"/>
          <a:sy n="50" d="100"/>
        </p:scale>
        <p:origin x="854" y="4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6.xml"/><Relationship Id="rId7" Type="http://schemas.openxmlformats.org/officeDocument/2006/relationships/slide" Target="slides/slide1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9.xml"/><Relationship Id="rId10" Type="http://schemas.openxmlformats.org/officeDocument/2006/relationships/slide" Target="slides/slide25.xml"/><Relationship Id="rId4" Type="http://schemas.openxmlformats.org/officeDocument/2006/relationships/slide" Target="slides/slide8.xml"/><Relationship Id="rId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086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8702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xfrm>
            <a:off x="1150938" y="692150"/>
            <a:ext cx="4556125" cy="3416300"/>
          </a:xfrm>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10" charset="0"/>
              </a:rPr>
              <a:t>Lecture slides prepared for “Computer Organization</a:t>
            </a:r>
            <a:r>
              <a:rPr lang="en-US" baseline="0" dirty="0">
                <a:latin typeface="Times New Roman" pitchFamily="-110" charset="0"/>
              </a:rPr>
              <a:t> and Architecture</a:t>
            </a:r>
            <a:r>
              <a:rPr lang="en-US" dirty="0">
                <a:latin typeface="Times New Roman" pitchFamily="-110" charset="0"/>
              </a:rPr>
              <a:t>”, 10/e, by William Stallings, Chapter 20 “Control Unit Operation”.</a:t>
            </a:r>
            <a:endParaRPr lang="en-AU" dirty="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BE6D9BDD-0C7F-2944-A969-B9AB3060ABEA}" type="slidenum">
              <a:rPr lang="en-US"/>
              <a:pPr/>
              <a:t>11</a:t>
            </a:fld>
            <a:endParaRPr lang="en-US"/>
          </a:p>
        </p:txBody>
      </p:sp>
      <p:sp>
        <p:nvSpPr>
          <p:cNvPr id="706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fetch, indirect, and interrupt cycles are simple and predictable. Each involves</a:t>
            </a:r>
          </a:p>
          <a:p>
            <a:r>
              <a:rPr lang="en-US" sz="1200" b="0" i="0" u="none" strike="noStrike" kern="1200" baseline="0" dirty="0">
                <a:solidFill>
                  <a:schemeClr val="tx1"/>
                </a:solidFill>
                <a:latin typeface="Times New Roman" pitchFamily="-1" charset="0"/>
                <a:ea typeface="+mn-ea"/>
                <a:cs typeface="+mn-cs"/>
              </a:rPr>
              <a:t>a small, fixed sequence of micro-operations and, in each case, the same micro-operations</a:t>
            </a:r>
          </a:p>
          <a:p>
            <a:r>
              <a:rPr lang="en-US" sz="1200" b="0" i="0" u="none" strike="noStrike" kern="1200" baseline="0" dirty="0">
                <a:solidFill>
                  <a:schemeClr val="tx1"/>
                </a:solidFill>
                <a:latin typeface="Times New Roman" pitchFamily="-1" charset="0"/>
                <a:ea typeface="+mn-ea"/>
                <a:cs typeface="+mn-cs"/>
              </a:rPr>
              <a:t>are repeated each time around.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is not true of the execute cycle. Because of the variety of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there</a:t>
            </a:r>
          </a:p>
          <a:p>
            <a:r>
              <a:rPr lang="en-US" sz="1200" b="0" i="0" u="none" strike="noStrike" kern="1200" baseline="0" dirty="0">
                <a:solidFill>
                  <a:schemeClr val="tx1"/>
                </a:solidFill>
                <a:latin typeface="Times New Roman" pitchFamily="-1" charset="0"/>
                <a:ea typeface="+mn-ea"/>
                <a:cs typeface="+mn-cs"/>
              </a:rPr>
              <a:t>are a number of different sequences of micro-operations that can occur. The control</a:t>
            </a:r>
          </a:p>
          <a:p>
            <a:r>
              <a:rPr lang="en-US" sz="1200" b="0" i="0" u="none" strike="noStrike" kern="1200" baseline="0" dirty="0">
                <a:solidFill>
                  <a:schemeClr val="tx1"/>
                </a:solidFill>
                <a:latin typeface="Times New Roman" pitchFamily="-1" charset="0"/>
                <a:ea typeface="+mn-ea"/>
                <a:cs typeface="+mn-cs"/>
              </a:rPr>
              <a:t>unit examines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generates a sequence of micro-operations based on</a:t>
            </a:r>
          </a:p>
          <a:p>
            <a:r>
              <a:rPr lang="en-US" sz="1200" b="0" i="0" u="none" strike="noStrike" kern="1200" baseline="0" dirty="0">
                <a:solidFill>
                  <a:schemeClr val="tx1"/>
                </a:solidFill>
                <a:latin typeface="Times New Roman" pitchFamily="-1" charset="0"/>
                <a:ea typeface="+mn-ea"/>
                <a:cs typeface="+mn-cs"/>
              </a:rPr>
              <a:t>the value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This is referred to as instruction decoding.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consider several hypothetical examples.</a:t>
            </a:r>
          </a:p>
          <a:p>
            <a:r>
              <a:rPr lang="en-US" sz="1200" b="0" i="0" u="none" strike="noStrike" kern="1200" baseline="0" dirty="0">
                <a:solidFill>
                  <a:schemeClr val="tx1"/>
                </a:solidFill>
                <a:latin typeface="Times New Roman" pitchFamily="-1" charset="0"/>
                <a:ea typeface="+mn-ea"/>
                <a:cs typeface="+mn-cs"/>
              </a:rPr>
              <a:t>First, consider an add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ADD R1, X</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which adds the contents of the location X to register R1. The following sequence of</a:t>
            </a:r>
          </a:p>
          <a:p>
            <a:r>
              <a:rPr lang="en-US" sz="1200" b="0" i="0" u="none" strike="noStrike" kern="1200" baseline="0" dirty="0">
                <a:solidFill>
                  <a:schemeClr val="tx1"/>
                </a:solidFill>
                <a:latin typeface="Times New Roman" pitchFamily="-1" charset="0"/>
                <a:ea typeface="+mn-ea"/>
                <a:cs typeface="+mn-cs"/>
              </a:rPr>
              <a:t>Micro-operations might occur: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(IR(address))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R1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(R1) + (MBR)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We begin with the IR containing the ADD instruction. In the first step, the</a:t>
            </a:r>
          </a:p>
          <a:p>
            <a:r>
              <a:rPr lang="en-US" sz="1200" b="0" i="0" u="none" strike="noStrike" kern="1200" baseline="0" dirty="0">
                <a:solidFill>
                  <a:schemeClr val="tx1"/>
                </a:solidFill>
                <a:latin typeface="Times New Roman" pitchFamily="-1" charset="0"/>
                <a:ea typeface="+mn-ea"/>
                <a:cs typeface="+mn-cs"/>
              </a:rPr>
              <a:t>address portion of the IR is loaded into the MAR. Then the referenced memory</a:t>
            </a:r>
          </a:p>
          <a:p>
            <a:r>
              <a:rPr lang="en-US" sz="1200" b="0" i="0" u="none" strike="noStrike" kern="1200" baseline="0" dirty="0">
                <a:solidFill>
                  <a:schemeClr val="tx1"/>
                </a:solidFill>
                <a:latin typeface="Times New Roman" pitchFamily="-1" charset="0"/>
                <a:ea typeface="+mn-ea"/>
                <a:cs typeface="+mn-cs"/>
              </a:rPr>
              <a:t>location is read. Finally, the contents of R1 and MBR are added by the ALU. Again,</a:t>
            </a:r>
          </a:p>
          <a:p>
            <a:r>
              <a:rPr lang="en-US" sz="1200" b="0" i="0" u="none" strike="noStrike" kern="1200" baseline="0" dirty="0">
                <a:solidFill>
                  <a:schemeClr val="tx1"/>
                </a:solidFill>
                <a:latin typeface="Times New Roman" pitchFamily="-1" charset="0"/>
                <a:ea typeface="+mn-ea"/>
                <a:cs typeface="+mn-cs"/>
              </a:rPr>
              <a:t>this is a simplified example. Additional micro-operations may be required to extract</a:t>
            </a:r>
          </a:p>
          <a:p>
            <a:r>
              <a:rPr lang="en-US" sz="1200" b="0" i="0" u="none" strike="noStrike" kern="1200" baseline="0" dirty="0">
                <a:solidFill>
                  <a:schemeClr val="tx1"/>
                </a:solidFill>
                <a:latin typeface="Times New Roman" pitchFamily="-1" charset="0"/>
                <a:ea typeface="+mn-ea"/>
                <a:cs typeface="+mn-cs"/>
              </a:rPr>
              <a:t> the register reference from the IR and perhaps to stage the ALU inputs or outputs</a:t>
            </a:r>
          </a:p>
          <a:p>
            <a:r>
              <a:rPr lang="en-US" sz="1200" b="0" i="0" u="none" strike="noStrike" kern="1200" baseline="0" dirty="0">
                <a:solidFill>
                  <a:schemeClr val="tx1"/>
                </a:solidFill>
                <a:latin typeface="Times New Roman" pitchFamily="-1" charset="0"/>
                <a:ea typeface="+mn-ea"/>
                <a:cs typeface="+mn-cs"/>
              </a:rPr>
              <a:t>in some intermediate registers.</a:t>
            </a: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3FE7CA1-E1DE-4546-B946-3273FBEC961B}" type="slidenum">
              <a:rPr lang="en-US"/>
              <a:pPr/>
              <a:t>12</a:t>
            </a:fld>
            <a:endParaRPr lang="en-US"/>
          </a:p>
        </p:txBody>
      </p:sp>
      <p:sp>
        <p:nvSpPr>
          <p:cNvPr id="10957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have seen that each phase of the instruction cycle can be decomposed into a</a:t>
            </a:r>
          </a:p>
          <a:p>
            <a:r>
              <a:rPr lang="en-US" sz="1200" b="0" i="0" u="none" strike="noStrike" kern="1200" baseline="0" dirty="0">
                <a:solidFill>
                  <a:schemeClr val="tx1"/>
                </a:solidFill>
                <a:latin typeface="Times New Roman" pitchFamily="-1" charset="0"/>
                <a:ea typeface="+mn-ea"/>
                <a:cs typeface="+mn-cs"/>
              </a:rPr>
              <a:t>sequence of elementary micro-operations. In our example, there is one sequence</a:t>
            </a:r>
          </a:p>
          <a:p>
            <a:r>
              <a:rPr lang="en-US" sz="1200" b="0" i="0" u="none" strike="noStrike" kern="1200" baseline="0" dirty="0">
                <a:solidFill>
                  <a:schemeClr val="tx1"/>
                </a:solidFill>
                <a:latin typeface="Times New Roman" pitchFamily="-1" charset="0"/>
                <a:ea typeface="+mn-ea"/>
                <a:cs typeface="+mn-cs"/>
              </a:rPr>
              <a:t>each for the fetch, indirect, and interrupt cycles, and, for the execute cycle, there is</a:t>
            </a:r>
          </a:p>
          <a:p>
            <a:r>
              <a:rPr lang="en-US" sz="1200" b="0" i="0" u="none" strike="noStrike" kern="1200" baseline="0" dirty="0">
                <a:solidFill>
                  <a:schemeClr val="tx1"/>
                </a:solidFill>
                <a:latin typeface="Times New Roman" pitchFamily="-1" charset="0"/>
                <a:ea typeface="+mn-ea"/>
                <a:cs typeface="+mn-cs"/>
              </a:rPr>
              <a:t>one sequence of micro-operations for 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To complete the picture, we need to tie sequences of micro-operations</a:t>
            </a:r>
          </a:p>
          <a:p>
            <a:r>
              <a:rPr lang="en-US" sz="1200" b="0" i="0" u="none" strike="noStrike" kern="1200" baseline="0" dirty="0">
                <a:solidFill>
                  <a:schemeClr val="tx1"/>
                </a:solidFill>
                <a:latin typeface="Times New Roman" pitchFamily="-1" charset="0"/>
                <a:ea typeface="+mn-ea"/>
                <a:cs typeface="+mn-cs"/>
              </a:rPr>
              <a:t>together, and this is done in Figure 20.3. We assume a new 2-bit register called the</a:t>
            </a:r>
          </a:p>
          <a:p>
            <a:r>
              <a:rPr lang="en-US" sz="1200" b="0" i="0" u="none" strike="noStrike" kern="1200" baseline="0" dirty="0">
                <a:solidFill>
                  <a:schemeClr val="tx1"/>
                </a:solidFill>
                <a:latin typeface="Times New Roman" pitchFamily="-1" charset="0"/>
                <a:ea typeface="+mn-ea"/>
                <a:cs typeface="+mn-cs"/>
              </a:rPr>
              <a:t>instruction cycle code  (ICC). The ICC designates the state of the processor in terms</a:t>
            </a:r>
          </a:p>
          <a:p>
            <a:r>
              <a:rPr lang="en-US" sz="1200" b="0" i="0" u="none" strike="noStrike" kern="1200" baseline="0" dirty="0">
                <a:solidFill>
                  <a:schemeClr val="tx1"/>
                </a:solidFill>
                <a:latin typeface="Times New Roman" pitchFamily="-1" charset="0"/>
                <a:ea typeface="+mn-ea"/>
                <a:cs typeface="+mn-cs"/>
              </a:rPr>
              <a:t>of which portion of the cycle it is in: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00: Fetch</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01: Indirect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10: Execute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11: Interrupt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At the end of each of the four cycles, the ICC is set appropriately. The indirect</a:t>
            </a:r>
          </a:p>
          <a:p>
            <a:r>
              <a:rPr lang="en-US" sz="1200" b="0" i="0" u="none" strike="noStrike" kern="1200" baseline="0" dirty="0">
                <a:solidFill>
                  <a:schemeClr val="tx1"/>
                </a:solidFill>
                <a:latin typeface="Times New Roman" pitchFamily="-1" charset="0"/>
                <a:ea typeface="+mn-ea"/>
                <a:cs typeface="+mn-cs"/>
              </a:rPr>
              <a:t>cycle is always followed by the execute cycle. The interrupt cycle is always followed</a:t>
            </a:r>
          </a:p>
          <a:p>
            <a:r>
              <a:rPr lang="en-US" sz="1200" b="0" i="0" u="none" strike="noStrike" kern="1200" baseline="0" dirty="0">
                <a:solidFill>
                  <a:schemeClr val="tx1"/>
                </a:solidFill>
                <a:latin typeface="Times New Roman" pitchFamily="-1" charset="0"/>
                <a:ea typeface="+mn-ea"/>
                <a:cs typeface="+mn-cs"/>
              </a:rPr>
              <a:t>by the fetch cycle (see Figure 14.4, The Instruction Cycle ). For both the fetch and</a:t>
            </a:r>
          </a:p>
          <a:p>
            <a:r>
              <a:rPr lang="en-US" sz="1200" b="0" i="0" u="none" strike="noStrike" kern="1200" baseline="0" dirty="0">
                <a:solidFill>
                  <a:schemeClr val="tx1"/>
                </a:solidFill>
                <a:latin typeface="Times New Roman" pitchFamily="-1" charset="0"/>
                <a:ea typeface="+mn-ea"/>
                <a:cs typeface="+mn-cs"/>
              </a:rPr>
              <a:t>execute cycles, the next cycle depends on the state of the system.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Thus, the flowchart of Figure 20.3 defines the complete sequence of micro-operations,</a:t>
            </a:r>
          </a:p>
          <a:p>
            <a:r>
              <a:rPr lang="en-US" sz="1200" b="0" i="0" u="none" strike="noStrike" kern="1200" baseline="0" dirty="0">
                <a:solidFill>
                  <a:schemeClr val="tx1"/>
                </a:solidFill>
                <a:latin typeface="Times New Roman" pitchFamily="-1" charset="0"/>
                <a:ea typeface="+mn-ea"/>
                <a:cs typeface="+mn-cs"/>
              </a:rPr>
              <a:t>depending only on the instruction sequence and the interrupt pattern.</a:t>
            </a:r>
          </a:p>
          <a:p>
            <a:r>
              <a:rPr lang="en-US" sz="1200" b="0" i="0" u="none" strike="noStrike" kern="1200" baseline="0" dirty="0">
                <a:solidFill>
                  <a:schemeClr val="tx1"/>
                </a:solidFill>
                <a:latin typeface="Times New Roman" pitchFamily="-1" charset="0"/>
                <a:ea typeface="+mn-ea"/>
                <a:cs typeface="+mn-cs"/>
              </a:rPr>
              <a:t>Of course, this is a simplified example. The flowchart for an actual processor would</a:t>
            </a:r>
          </a:p>
          <a:p>
            <a:r>
              <a:rPr lang="en-US" sz="1200" b="0" i="0" u="none" strike="noStrike" kern="1200" baseline="0" dirty="0">
                <a:solidFill>
                  <a:schemeClr val="tx1"/>
                </a:solidFill>
                <a:latin typeface="Times New Roman" pitchFamily="-1" charset="0"/>
                <a:ea typeface="+mn-ea"/>
                <a:cs typeface="+mn-cs"/>
              </a:rPr>
              <a:t>be more complex. In any case, we have reached the point in our discussion in which</a:t>
            </a:r>
          </a:p>
          <a:p>
            <a:r>
              <a:rPr lang="en-US" sz="1200" b="0" i="0" u="none" strike="noStrike" kern="1200" baseline="0" dirty="0">
                <a:solidFill>
                  <a:schemeClr val="tx1"/>
                </a:solidFill>
                <a:latin typeface="Times New Roman" pitchFamily="-1" charset="0"/>
                <a:ea typeface="+mn-ea"/>
                <a:cs typeface="+mn-cs"/>
              </a:rPr>
              <a:t>the operation of the processor is defined as the performance of a sequence of micro-</a:t>
            </a:r>
          </a:p>
          <a:p>
            <a:r>
              <a:rPr lang="en-US" sz="1200" b="0" i="0" u="none" strike="noStrike" kern="1200" baseline="0" dirty="0">
                <a:solidFill>
                  <a:schemeClr val="tx1"/>
                </a:solidFill>
                <a:latin typeface="Times New Roman" pitchFamily="-1" charset="0"/>
                <a:ea typeface="+mn-ea"/>
                <a:cs typeface="+mn-cs"/>
              </a:rPr>
              <a:t>operations.</a:t>
            </a:r>
          </a:p>
          <a:p>
            <a:r>
              <a:rPr lang="en-US" sz="1200" b="0" i="0" u="none" strike="noStrike" kern="1200" baseline="0" dirty="0">
                <a:solidFill>
                  <a:schemeClr val="tx1"/>
                </a:solidFill>
                <a:latin typeface="Times New Roman" pitchFamily="-1" charset="0"/>
                <a:ea typeface="+mn-ea"/>
                <a:cs typeface="+mn-cs"/>
              </a:rPr>
              <a:t>We can now consider how the control unit causes this sequence to occur.</a:t>
            </a:r>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89B2997E-17D9-A34D-A83E-3E8111AB653A}" type="slidenum">
              <a:rPr lang="en-US"/>
              <a:pPr/>
              <a:t>13</a:t>
            </a:fld>
            <a:endParaRPr lang="en-US"/>
          </a:p>
        </p:txBody>
      </p:sp>
      <p:sp>
        <p:nvSpPr>
          <p:cNvPr id="737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As a result of our analysis in the preceding section, we have decomposed the behavior</a:t>
            </a:r>
          </a:p>
          <a:p>
            <a:r>
              <a:rPr lang="en-US" sz="1200" b="0" i="0" u="none" strike="noStrike" kern="1200" baseline="0" dirty="0">
                <a:solidFill>
                  <a:schemeClr val="tx1"/>
                </a:solidFill>
                <a:latin typeface="Times New Roman" pitchFamily="-1" charset="0"/>
                <a:ea typeface="+mn-ea"/>
                <a:cs typeface="+mn-cs"/>
              </a:rPr>
              <a:t>or functioning of the processor into elementary operations, called micro-</a:t>
            </a:r>
          </a:p>
          <a:p>
            <a:r>
              <a:rPr lang="en-US" sz="1200" b="0" i="0" u="none" strike="noStrike" kern="1200" baseline="0" dirty="0">
                <a:solidFill>
                  <a:schemeClr val="tx1"/>
                </a:solidFill>
                <a:latin typeface="Times New Roman" pitchFamily="-1" charset="0"/>
                <a:ea typeface="+mn-ea"/>
                <a:cs typeface="+mn-cs"/>
              </a:rPr>
              <a:t>operations. By reducing the operation of the processor to its most fundamental level, we are</a:t>
            </a:r>
          </a:p>
          <a:p>
            <a:r>
              <a:rPr lang="en-US" sz="1200" b="0" i="0" u="none" strike="noStrike" kern="1200" baseline="0" dirty="0">
                <a:solidFill>
                  <a:schemeClr val="tx1"/>
                </a:solidFill>
                <a:latin typeface="Times New Roman" pitchFamily="-1" charset="0"/>
                <a:ea typeface="+mn-ea"/>
                <a:cs typeface="+mn-cs"/>
              </a:rPr>
              <a:t>able to define exactly what it is that the control unit must cause to happen. Thus, we</a:t>
            </a:r>
          </a:p>
          <a:p>
            <a:r>
              <a:rPr lang="en-US" sz="1200" b="0" i="0" u="none" strike="noStrike" kern="1200" baseline="0" dirty="0">
                <a:solidFill>
                  <a:schemeClr val="tx1"/>
                </a:solidFill>
                <a:latin typeface="Times New Roman" pitchFamily="-1" charset="0"/>
                <a:ea typeface="+mn-ea"/>
                <a:cs typeface="+mn-cs"/>
              </a:rPr>
              <a:t>can define the functional requirements  for the control unit: those functions that the</a:t>
            </a:r>
          </a:p>
          <a:p>
            <a:r>
              <a:rPr lang="en-US" sz="1200" b="0" i="0" u="none" strike="noStrike" kern="1200" baseline="0" dirty="0">
                <a:solidFill>
                  <a:schemeClr val="tx1"/>
                </a:solidFill>
                <a:latin typeface="Times New Roman" pitchFamily="-1" charset="0"/>
                <a:ea typeface="+mn-ea"/>
                <a:cs typeface="+mn-cs"/>
              </a:rPr>
              <a:t>control unit must perform. A definition of these functional requirements is the basis</a:t>
            </a:r>
          </a:p>
          <a:p>
            <a:r>
              <a:rPr lang="en-US" sz="1200" b="0" i="0" u="none" strike="noStrike" kern="1200" baseline="0" dirty="0">
                <a:solidFill>
                  <a:schemeClr val="tx1"/>
                </a:solidFill>
                <a:latin typeface="Times New Roman" pitchFamily="-1" charset="0"/>
                <a:ea typeface="+mn-ea"/>
                <a:cs typeface="+mn-cs"/>
              </a:rPr>
              <a:t>for the design and implementation of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With the information at hand, the following three-step process leads to a characterization</a:t>
            </a:r>
          </a:p>
          <a:p>
            <a:r>
              <a:rPr lang="en-US" sz="1200" b="0" i="0" u="none" strike="noStrike" kern="1200" baseline="0" dirty="0">
                <a:solidFill>
                  <a:schemeClr val="tx1"/>
                </a:solidFill>
                <a:latin typeface="Times New Roman" pitchFamily="-1" charset="0"/>
                <a:ea typeface="+mn-ea"/>
                <a:cs typeface="+mn-cs"/>
              </a:rPr>
              <a:t>of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Define the basic elements of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Describe the micro-operations that the processor performs.</a:t>
            </a:r>
          </a:p>
          <a:p>
            <a:endParaRPr lang="en-US" sz="1200" b="0" i="0" u="none" strike="noStrike" kern="1200" baseline="0" dirty="0">
              <a:solidFill>
                <a:schemeClr val="tx1"/>
              </a:solidFill>
              <a:latin typeface="Times New Roman" pitchFamily="-1" charset="0"/>
              <a:ea typeface="+mn-ea"/>
              <a:cs typeface="+mn-cs"/>
            </a:endParaRPr>
          </a:p>
          <a:p>
            <a:pPr marL="228600" indent="-228600">
              <a:buAutoNum type="arabicPeriod" startAt="3"/>
            </a:pPr>
            <a:r>
              <a:rPr lang="en-US" sz="1200" b="0" i="0" u="none" strike="noStrike" kern="1200" baseline="0" dirty="0">
                <a:solidFill>
                  <a:schemeClr val="tx1"/>
                </a:solidFill>
                <a:latin typeface="Times New Roman" pitchFamily="-1" charset="0"/>
                <a:ea typeface="+mn-ea"/>
                <a:cs typeface="+mn-cs"/>
              </a:rPr>
              <a:t>Determine the functions that the control unit must perform to cause the micro-operations</a:t>
            </a:r>
          </a:p>
          <a:p>
            <a:r>
              <a:rPr lang="en-US" sz="1200" b="0" i="0" u="none" strike="noStrike" kern="1200" baseline="0" dirty="0">
                <a:solidFill>
                  <a:schemeClr val="tx1"/>
                </a:solidFill>
                <a:latin typeface="Times New Roman" pitchFamily="-1" charset="0"/>
                <a:ea typeface="+mn-ea"/>
                <a:cs typeface="+mn-cs"/>
              </a:rPr>
              <a:t>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We have already performed steps 1 and 2. Let us summarize the results. First,</a:t>
            </a:r>
          </a:p>
          <a:p>
            <a:r>
              <a:rPr lang="en-US" sz="1200" b="0" i="0" u="none" strike="noStrike" kern="1200" baseline="0" dirty="0">
                <a:solidFill>
                  <a:schemeClr val="tx1"/>
                </a:solidFill>
                <a:latin typeface="Times New Roman" pitchFamily="-1" charset="0"/>
                <a:ea typeface="+mn-ea"/>
                <a:cs typeface="+mn-cs"/>
              </a:rPr>
              <a:t>the basic functional elements of the processor are the following:</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Registers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Internal data paths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External data paths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Some thought should convince you that this is a complete list. The ALU is the</a:t>
            </a:r>
          </a:p>
          <a:p>
            <a:r>
              <a:rPr lang="en-US" sz="1200" b="0" i="0" u="none" strike="noStrike" kern="1200" baseline="0" dirty="0">
                <a:solidFill>
                  <a:schemeClr val="tx1"/>
                </a:solidFill>
                <a:latin typeface="Times New Roman" pitchFamily="-1" charset="0"/>
                <a:ea typeface="+mn-ea"/>
                <a:cs typeface="+mn-cs"/>
              </a:rPr>
              <a:t>functional essence of the computer. Registers are used to store data internal to the</a:t>
            </a:r>
          </a:p>
          <a:p>
            <a:r>
              <a:rPr lang="en-US" sz="1200" b="0" i="0" u="none" strike="noStrike" kern="1200" baseline="0" dirty="0">
                <a:solidFill>
                  <a:schemeClr val="tx1"/>
                </a:solidFill>
                <a:latin typeface="Times New Roman" pitchFamily="-1" charset="0"/>
                <a:ea typeface="+mn-ea"/>
                <a:cs typeface="+mn-cs"/>
              </a:rPr>
              <a:t>processor. Some registers contain status information needed to manage instruction</a:t>
            </a:r>
          </a:p>
          <a:p>
            <a:r>
              <a:rPr lang="en-US" sz="1200" b="0" i="0" u="none" strike="noStrike" kern="1200" baseline="0" dirty="0">
                <a:solidFill>
                  <a:schemeClr val="tx1"/>
                </a:solidFill>
                <a:latin typeface="Times New Roman" pitchFamily="-1" charset="0"/>
                <a:ea typeface="+mn-ea"/>
                <a:cs typeface="+mn-cs"/>
              </a:rPr>
              <a:t>sequencing (e.g., a program status word). Others contain data that go to or come</a:t>
            </a:r>
          </a:p>
          <a:p>
            <a:r>
              <a:rPr lang="en-US" sz="1200" b="0" i="0" u="none" strike="noStrike" kern="1200" baseline="0" dirty="0">
                <a:solidFill>
                  <a:schemeClr val="tx1"/>
                </a:solidFill>
                <a:latin typeface="Times New Roman" pitchFamily="-1" charset="0"/>
                <a:ea typeface="+mn-ea"/>
                <a:cs typeface="+mn-cs"/>
              </a:rPr>
              <a:t>from the ALU, memory, and I/O modules. Internal data paths are used to move</a:t>
            </a:r>
          </a:p>
          <a:p>
            <a:r>
              <a:rPr lang="en-US" sz="1200" b="0" i="0" u="none" strike="noStrike" kern="1200" baseline="0" dirty="0">
                <a:solidFill>
                  <a:schemeClr val="tx1"/>
                </a:solidFill>
                <a:latin typeface="Times New Roman" pitchFamily="-1" charset="0"/>
                <a:ea typeface="+mn-ea"/>
                <a:cs typeface="+mn-cs"/>
              </a:rPr>
              <a:t>data between registers and between register and ALU. External data paths link</a:t>
            </a:r>
          </a:p>
          <a:p>
            <a:r>
              <a:rPr lang="en-US" sz="1200" b="0" i="0" u="none" strike="noStrike" kern="1200" baseline="0" dirty="0">
                <a:solidFill>
                  <a:schemeClr val="tx1"/>
                </a:solidFill>
                <a:latin typeface="Times New Roman" pitchFamily="-1" charset="0"/>
                <a:ea typeface="+mn-ea"/>
                <a:cs typeface="+mn-cs"/>
              </a:rPr>
              <a:t>registers to memory and I/O modules, often by means of a system bus. The control</a:t>
            </a:r>
          </a:p>
          <a:p>
            <a:r>
              <a:rPr lang="en-US" sz="1200" b="0" i="0" u="none" strike="noStrike" kern="1200" baseline="0" dirty="0">
                <a:solidFill>
                  <a:schemeClr val="tx1"/>
                </a:solidFill>
                <a:latin typeface="Times New Roman" pitchFamily="-1" charset="0"/>
                <a:ea typeface="+mn-ea"/>
                <a:cs typeface="+mn-cs"/>
              </a:rPr>
              <a:t>unit causes operations to happen within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execution of a program consists of operations involving these processor</a:t>
            </a:r>
          </a:p>
          <a:p>
            <a:r>
              <a:rPr lang="en-US" sz="1200" b="0" i="0" u="none" strike="noStrike" kern="1200" baseline="0" dirty="0">
                <a:solidFill>
                  <a:schemeClr val="tx1"/>
                </a:solidFill>
                <a:latin typeface="Times New Roman" pitchFamily="-1" charset="0"/>
                <a:ea typeface="+mn-ea"/>
                <a:cs typeface="+mn-cs"/>
              </a:rPr>
              <a:t>elements. As we have seen, these operations consist of a sequence of</a:t>
            </a:r>
          </a:p>
          <a:p>
            <a:r>
              <a:rPr lang="en-US" sz="1200" b="0" i="0" u="none" strike="noStrike" kern="1200" baseline="0" dirty="0">
                <a:solidFill>
                  <a:schemeClr val="tx1"/>
                </a:solidFill>
                <a:latin typeface="Times New Roman" pitchFamily="-1" charset="0"/>
                <a:ea typeface="+mn-ea"/>
                <a:cs typeface="+mn-cs"/>
              </a:rPr>
              <a:t>micro-operations. Upon review of Section 20.1, the reader should see that all micro-operations</a:t>
            </a:r>
          </a:p>
          <a:p>
            <a:r>
              <a:rPr lang="en-US" sz="1200" b="0" i="0" u="none" strike="noStrike" kern="1200" baseline="0" dirty="0">
                <a:solidFill>
                  <a:schemeClr val="tx1"/>
                </a:solidFill>
                <a:latin typeface="Times New Roman" pitchFamily="-1" charset="0"/>
                <a:ea typeface="+mn-ea"/>
                <a:cs typeface="+mn-cs"/>
              </a:rPr>
              <a:t>fall into one of the following categories: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one register to another.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a register to an external interface (e.g., system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Transfer data from an external interface to a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Perform an arithmetic or logic operation, using registers for input and output.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All of the micro-operations needed to perform one instruction cycle, including all</a:t>
            </a:r>
          </a:p>
          <a:p>
            <a:r>
              <a:rPr lang="en-US" sz="1200" b="0" i="0" u="none" strike="noStrike" kern="1200" baseline="0" dirty="0">
                <a:solidFill>
                  <a:schemeClr val="tx1"/>
                </a:solidFill>
                <a:latin typeface="Times New Roman" pitchFamily="-1" charset="0"/>
                <a:ea typeface="+mn-ea"/>
                <a:cs typeface="+mn-cs"/>
              </a:rPr>
              <a:t>of the micro-operations to execute every instruction in the instruction set, fall into</a:t>
            </a:r>
          </a:p>
          <a:p>
            <a:r>
              <a:rPr lang="en-US" sz="1200" b="0" i="0" u="none" strike="noStrike" kern="1200" baseline="0" dirty="0">
                <a:solidFill>
                  <a:schemeClr val="tx1"/>
                </a:solidFill>
                <a:latin typeface="Times New Roman" pitchFamily="-1" charset="0"/>
                <a:ea typeface="+mn-ea"/>
                <a:cs typeface="+mn-cs"/>
              </a:rPr>
              <a:t>one of these categories.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We can now be somewhat more explicit about the way in which the control</a:t>
            </a:r>
          </a:p>
          <a:p>
            <a:r>
              <a:rPr lang="en-US" sz="1200" b="0" i="0" u="none" strike="noStrike" kern="1200" baseline="0" dirty="0">
                <a:solidFill>
                  <a:schemeClr val="tx1"/>
                </a:solidFill>
                <a:latin typeface="Times New Roman" pitchFamily="-1" charset="0"/>
                <a:ea typeface="+mn-ea"/>
                <a:cs typeface="+mn-cs"/>
              </a:rPr>
              <a:t>unit functions. The control unit performs two basic tasks: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Sequencing:  The control unit causes the processor to step through a series</a:t>
            </a:r>
          </a:p>
          <a:p>
            <a:r>
              <a:rPr lang="en-US" sz="1200" b="0" i="0" u="none" strike="noStrike" kern="1200" baseline="0" dirty="0">
                <a:solidFill>
                  <a:schemeClr val="tx1"/>
                </a:solidFill>
                <a:latin typeface="Times New Roman" pitchFamily="-1" charset="0"/>
                <a:ea typeface="+mn-ea"/>
                <a:cs typeface="+mn-cs"/>
              </a:rPr>
              <a:t>of micro-operations in the proper sequence, based on the program being executed.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Execution:  The control unit causes each micro-operation to be performed.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preceding is a functional description of what the control unit does. The</a:t>
            </a:r>
          </a:p>
          <a:p>
            <a:r>
              <a:rPr lang="en-US" sz="1200" b="0" i="0" u="none" strike="noStrike" kern="1200" baseline="0" dirty="0">
                <a:solidFill>
                  <a:schemeClr val="tx1"/>
                </a:solidFill>
                <a:latin typeface="Times New Roman" pitchFamily="-1" charset="0"/>
                <a:ea typeface="+mn-ea"/>
                <a:cs typeface="+mn-cs"/>
              </a:rPr>
              <a:t>key to how the control unit operates is the use of control signals.</a:t>
            </a:r>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126C8AC3-5797-324A-8C20-2CBAA5862026}" type="slidenum">
              <a:rPr lang="en-US"/>
              <a:pPr/>
              <a:t>14</a:t>
            </a:fld>
            <a:endParaRPr lang="en-US"/>
          </a:p>
        </p:txBody>
      </p:sp>
      <p:sp>
        <p:nvSpPr>
          <p:cNvPr id="1105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have defined the elements that make up the processor (ALU, registers, data</a:t>
            </a:r>
          </a:p>
          <a:p>
            <a:r>
              <a:rPr lang="en-US" sz="1200" b="0" i="0" u="none" strike="noStrike" kern="1200" baseline="0" dirty="0">
                <a:solidFill>
                  <a:schemeClr val="tx1"/>
                </a:solidFill>
                <a:latin typeface="Times New Roman" pitchFamily="-1" charset="0"/>
                <a:ea typeface="+mn-ea"/>
                <a:cs typeface="+mn-cs"/>
              </a:rPr>
              <a:t>paths) and the micro-operations that are performed. For the control unit to perform</a:t>
            </a:r>
          </a:p>
          <a:p>
            <a:r>
              <a:rPr lang="en-US" sz="1200" b="0" i="0" u="none" strike="noStrike" kern="1200" baseline="0" dirty="0">
                <a:solidFill>
                  <a:schemeClr val="tx1"/>
                </a:solidFill>
                <a:latin typeface="Times New Roman" pitchFamily="-1" charset="0"/>
                <a:ea typeface="+mn-ea"/>
                <a:cs typeface="+mn-cs"/>
              </a:rPr>
              <a:t>its function, it must have inputs that allow it to determine the state of the system and</a:t>
            </a:r>
          </a:p>
          <a:p>
            <a:r>
              <a:rPr lang="en-US" sz="1200" b="0" i="0" u="none" strike="noStrike" kern="1200" baseline="0" dirty="0">
                <a:solidFill>
                  <a:schemeClr val="tx1"/>
                </a:solidFill>
                <a:latin typeface="Times New Roman" pitchFamily="-1" charset="0"/>
                <a:ea typeface="+mn-ea"/>
                <a:cs typeface="+mn-cs"/>
              </a:rPr>
              <a:t>outputs that allow it to control the behavior of the system. These are the external</a:t>
            </a:r>
          </a:p>
          <a:p>
            <a:r>
              <a:rPr lang="en-US" sz="1200" b="0" i="0" u="none" strike="noStrike" kern="1200" baseline="0" dirty="0">
                <a:solidFill>
                  <a:schemeClr val="tx1"/>
                </a:solidFill>
                <a:latin typeface="Times New Roman" pitchFamily="-1" charset="0"/>
                <a:ea typeface="+mn-ea"/>
                <a:cs typeface="+mn-cs"/>
              </a:rPr>
              <a:t>specifications of the control unit. Internally, the control unit must have the logic</a:t>
            </a:r>
          </a:p>
          <a:p>
            <a:r>
              <a:rPr lang="en-US" sz="1200" b="0" i="0" u="none" strike="noStrike" kern="1200" baseline="0" dirty="0">
                <a:solidFill>
                  <a:schemeClr val="tx1"/>
                </a:solidFill>
                <a:latin typeface="Times New Roman" pitchFamily="-1" charset="0"/>
                <a:ea typeface="+mn-ea"/>
                <a:cs typeface="+mn-cs"/>
              </a:rPr>
              <a:t>required to perform its sequencing and execution functions. We defer a discussion</a:t>
            </a:r>
          </a:p>
          <a:p>
            <a:r>
              <a:rPr lang="en-US" sz="1200" b="0" i="0" u="none" strike="noStrike" kern="1200" baseline="0" dirty="0">
                <a:solidFill>
                  <a:schemeClr val="tx1"/>
                </a:solidFill>
                <a:latin typeface="Times New Roman" pitchFamily="-1" charset="0"/>
                <a:ea typeface="+mn-ea"/>
                <a:cs typeface="+mn-cs"/>
              </a:rPr>
              <a:t>of the internal operation of the control unit to Section 20.3 and Chapter 21. The</a:t>
            </a:r>
          </a:p>
          <a:p>
            <a:r>
              <a:rPr lang="en-US" sz="1200" b="0" i="0" u="none" strike="noStrike" kern="1200" baseline="0" dirty="0">
                <a:solidFill>
                  <a:schemeClr val="tx1"/>
                </a:solidFill>
                <a:latin typeface="Times New Roman" pitchFamily="-1" charset="0"/>
                <a:ea typeface="+mn-ea"/>
                <a:cs typeface="+mn-cs"/>
              </a:rPr>
              <a:t>remainder of this section is concerned with the interaction between the control unit</a:t>
            </a:r>
          </a:p>
          <a:p>
            <a:r>
              <a:rPr lang="en-US" sz="1200" b="0" i="0" u="none" strike="noStrike" kern="1200" baseline="0" dirty="0">
                <a:solidFill>
                  <a:schemeClr val="tx1"/>
                </a:solidFill>
                <a:latin typeface="Times New Roman" pitchFamily="-1" charset="0"/>
                <a:ea typeface="+mn-ea"/>
                <a:cs typeface="+mn-cs"/>
              </a:rPr>
              <a:t>and the other elements of the processor.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Figure 20.4 is a general model of the control unit, showing all of its inputs and</a:t>
            </a:r>
          </a:p>
          <a:p>
            <a:r>
              <a:rPr lang="en-US" sz="1200" b="0" i="0" u="none" strike="noStrike" kern="1200" baseline="0" dirty="0">
                <a:solidFill>
                  <a:schemeClr val="tx1"/>
                </a:solidFill>
                <a:latin typeface="Times New Roman" pitchFamily="-1" charset="0"/>
                <a:ea typeface="+mn-ea"/>
                <a:cs typeface="+mn-cs"/>
              </a:rPr>
              <a:t>outputs. The inputs are: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Clock:  This is how the control unit “keeps time.” The control unit causes one</a:t>
            </a:r>
          </a:p>
          <a:p>
            <a:r>
              <a:rPr lang="en-US" sz="1200" b="0" i="0" u="none" strike="noStrike" kern="1200" baseline="0" dirty="0">
                <a:solidFill>
                  <a:schemeClr val="tx1"/>
                </a:solidFill>
                <a:latin typeface="Times New Roman" pitchFamily="-1" charset="0"/>
                <a:ea typeface="+mn-ea"/>
                <a:cs typeface="+mn-cs"/>
              </a:rPr>
              <a:t>micro-operation (or a set of simultaneous micro-operations) to be performed</a:t>
            </a:r>
          </a:p>
          <a:p>
            <a:r>
              <a:rPr lang="en-US" sz="1200" b="0" i="0" u="none" strike="noStrike" kern="1200" baseline="0" dirty="0">
                <a:solidFill>
                  <a:schemeClr val="tx1"/>
                </a:solidFill>
                <a:latin typeface="Times New Roman" pitchFamily="-1" charset="0"/>
                <a:ea typeface="+mn-ea"/>
                <a:cs typeface="+mn-cs"/>
              </a:rPr>
              <a:t>for each clock pulse. This is sometimes referred to as the processor cycle time,</a:t>
            </a:r>
          </a:p>
          <a:p>
            <a:r>
              <a:rPr lang="en-US" sz="1200" b="0" i="0" u="none" strike="noStrike" kern="1200" baseline="0" dirty="0">
                <a:solidFill>
                  <a:schemeClr val="tx1"/>
                </a:solidFill>
                <a:latin typeface="Times New Roman" pitchFamily="-1" charset="0"/>
                <a:ea typeface="+mn-ea"/>
                <a:cs typeface="+mn-cs"/>
              </a:rPr>
              <a:t>or the clock cycle time.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Instruction register: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addressing mode of the current instruction</a:t>
            </a:r>
          </a:p>
          <a:p>
            <a:r>
              <a:rPr lang="en-US" sz="1200" b="0" i="0" u="none" strike="noStrike" kern="1200" baseline="0" dirty="0">
                <a:solidFill>
                  <a:schemeClr val="tx1"/>
                </a:solidFill>
                <a:latin typeface="Times New Roman" pitchFamily="-1" charset="0"/>
                <a:ea typeface="+mn-ea"/>
                <a:cs typeface="+mn-cs"/>
              </a:rPr>
              <a:t>are used to determine which micro-operations to perform during the execute cycle.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Flags:  These are needed by the control unit to determine the status of the</a:t>
            </a:r>
          </a:p>
          <a:p>
            <a:r>
              <a:rPr lang="en-US" sz="1200" b="0" i="0" u="none" strike="noStrike" kern="1200" baseline="0" dirty="0">
                <a:solidFill>
                  <a:schemeClr val="tx1"/>
                </a:solidFill>
                <a:latin typeface="Times New Roman" pitchFamily="-1" charset="0"/>
                <a:ea typeface="+mn-ea"/>
                <a:cs typeface="+mn-cs"/>
              </a:rPr>
              <a:t>processor and the outcome of previous ALU operations. For example, for the</a:t>
            </a:r>
          </a:p>
          <a:p>
            <a:r>
              <a:rPr lang="en-US" sz="1200" b="0" i="0" u="none" strike="noStrike" kern="1200" baseline="0" dirty="0">
                <a:solidFill>
                  <a:schemeClr val="tx1"/>
                </a:solidFill>
                <a:latin typeface="Times New Roman" pitchFamily="-1" charset="0"/>
                <a:ea typeface="+mn-ea"/>
                <a:cs typeface="+mn-cs"/>
              </a:rPr>
              <a:t>Increment-and-skip-if-zero (ISZ) instruction, the control unit will increment</a:t>
            </a:r>
          </a:p>
          <a:p>
            <a:r>
              <a:rPr lang="en-US" sz="1200" b="0" i="0" u="none" strike="noStrike" kern="1200" baseline="0" dirty="0">
                <a:solidFill>
                  <a:schemeClr val="tx1"/>
                </a:solidFill>
                <a:latin typeface="Times New Roman" pitchFamily="-1" charset="0"/>
                <a:ea typeface="+mn-ea"/>
                <a:cs typeface="+mn-cs"/>
              </a:rPr>
              <a:t>the PC if the zero flag is set.</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Control signals from control bus:  The control bus portion of the system bus</a:t>
            </a:r>
          </a:p>
          <a:p>
            <a:r>
              <a:rPr lang="en-US" sz="1200" b="0" i="0" u="none" strike="noStrike" kern="1200" baseline="0" dirty="0">
                <a:solidFill>
                  <a:schemeClr val="tx1"/>
                </a:solidFill>
                <a:latin typeface="Times New Roman" pitchFamily="-1" charset="0"/>
                <a:ea typeface="+mn-ea"/>
                <a:cs typeface="+mn-cs"/>
              </a:rPr>
              <a:t>provides signals to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outputs are as follows: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Control signals within the processor:  These are two types: those that cause</a:t>
            </a:r>
          </a:p>
          <a:p>
            <a:r>
              <a:rPr lang="en-US" sz="1200" b="0" i="0" u="none" strike="noStrike" kern="1200" baseline="0" dirty="0">
                <a:solidFill>
                  <a:schemeClr val="tx1"/>
                </a:solidFill>
                <a:latin typeface="Times New Roman" pitchFamily="-1" charset="0"/>
                <a:ea typeface="+mn-ea"/>
                <a:cs typeface="+mn-cs"/>
              </a:rPr>
              <a:t>data to be moved from one register to another, and those that activate specific</a:t>
            </a:r>
          </a:p>
          <a:p>
            <a:r>
              <a:rPr lang="en-US" sz="1200" b="0" i="0" u="none" strike="noStrike" kern="1200" baseline="0" dirty="0">
                <a:solidFill>
                  <a:schemeClr val="tx1"/>
                </a:solidFill>
                <a:latin typeface="Times New Roman" pitchFamily="-1" charset="0"/>
                <a:ea typeface="+mn-ea"/>
                <a:cs typeface="+mn-cs"/>
              </a:rPr>
              <a:t>ALU functions.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Control signals to control bus:  These are also of two types: control signals to</a:t>
            </a:r>
          </a:p>
          <a:p>
            <a:r>
              <a:rPr lang="en-US" sz="1200" b="0" i="0" u="none" strike="noStrike" kern="1200" baseline="0" dirty="0">
                <a:solidFill>
                  <a:schemeClr val="tx1"/>
                </a:solidFill>
                <a:latin typeface="Times New Roman" pitchFamily="-1" charset="0"/>
                <a:ea typeface="+mn-ea"/>
                <a:cs typeface="+mn-cs"/>
              </a:rPr>
              <a:t>memory, and control signals to the I/O modules.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Three types of control signals are used: those that activate an ALU function;</a:t>
            </a:r>
          </a:p>
          <a:p>
            <a:r>
              <a:rPr lang="en-US" sz="1200" b="0" i="0" u="none" strike="noStrike" kern="1200" baseline="0" dirty="0">
                <a:solidFill>
                  <a:schemeClr val="tx1"/>
                </a:solidFill>
                <a:latin typeface="Times New Roman" pitchFamily="-1" charset="0"/>
                <a:ea typeface="+mn-ea"/>
                <a:cs typeface="+mn-cs"/>
              </a:rPr>
              <a:t>those that activate a data path; and those that are signals on the external system bus</a:t>
            </a:r>
          </a:p>
          <a:p>
            <a:r>
              <a:rPr lang="en-US" sz="1200" b="0" i="0" u="none" strike="noStrike" kern="1200" baseline="0" dirty="0">
                <a:solidFill>
                  <a:schemeClr val="tx1"/>
                </a:solidFill>
                <a:latin typeface="Times New Roman" pitchFamily="-1" charset="0"/>
                <a:ea typeface="+mn-ea"/>
                <a:cs typeface="+mn-cs"/>
              </a:rPr>
              <a:t>or other external interface. All of these signals are ultimately applied directly as</a:t>
            </a:r>
          </a:p>
          <a:p>
            <a:r>
              <a:rPr lang="en-US" sz="1200" b="0" i="0" u="none" strike="noStrike" kern="1200" baseline="0" dirty="0">
                <a:solidFill>
                  <a:schemeClr val="tx1"/>
                </a:solidFill>
                <a:latin typeface="Times New Roman" pitchFamily="-1" charset="0"/>
                <a:ea typeface="+mn-ea"/>
                <a:cs typeface="+mn-cs"/>
              </a:rPr>
              <a:t>binary inputs to individual logic gates.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consider again the fetch cycle to see how the control unit maintains</a:t>
            </a:r>
          </a:p>
          <a:p>
            <a:r>
              <a:rPr lang="en-US" sz="1200" b="0" i="0" u="none" strike="noStrike" kern="1200" baseline="0" dirty="0">
                <a:solidFill>
                  <a:schemeClr val="tx1"/>
                </a:solidFill>
                <a:latin typeface="Times New Roman" pitchFamily="-1" charset="0"/>
                <a:ea typeface="+mn-ea"/>
                <a:cs typeface="+mn-cs"/>
              </a:rPr>
              <a:t>control. The control unit keeps track of where it is in the instruction cycle. At a</a:t>
            </a:r>
          </a:p>
          <a:p>
            <a:r>
              <a:rPr lang="en-US" sz="1200" b="0" i="0" u="none" strike="noStrike" kern="1200" baseline="0" dirty="0">
                <a:solidFill>
                  <a:schemeClr val="tx1"/>
                </a:solidFill>
                <a:latin typeface="Times New Roman" pitchFamily="-1" charset="0"/>
                <a:ea typeface="+mn-ea"/>
                <a:cs typeface="+mn-cs"/>
              </a:rPr>
              <a:t>given point, it knows that the fetch cycle is to be performed next. The first step is to</a:t>
            </a:r>
          </a:p>
          <a:p>
            <a:r>
              <a:rPr lang="en-US" sz="1200" b="0" i="0" u="none" strike="noStrike" kern="1200" baseline="0" dirty="0">
                <a:solidFill>
                  <a:schemeClr val="tx1"/>
                </a:solidFill>
                <a:latin typeface="Times New Roman" pitchFamily="-1" charset="0"/>
                <a:ea typeface="+mn-ea"/>
                <a:cs typeface="+mn-cs"/>
              </a:rPr>
              <a:t>transfer the contents of the PC to the MAR. The control unit does this by activating</a:t>
            </a:r>
          </a:p>
          <a:p>
            <a:r>
              <a:rPr lang="en-US" sz="1200" b="0" i="0" u="none" strike="noStrike" kern="1200" baseline="0" dirty="0">
                <a:solidFill>
                  <a:schemeClr val="tx1"/>
                </a:solidFill>
                <a:latin typeface="Times New Roman" pitchFamily="-1" charset="0"/>
                <a:ea typeface="+mn-ea"/>
                <a:cs typeface="+mn-cs"/>
              </a:rPr>
              <a:t>the control signal that opens the gates between the bits of the PC and the bits of</a:t>
            </a:r>
          </a:p>
          <a:p>
            <a:r>
              <a:rPr lang="en-US" sz="1200" b="0" i="0" u="none" strike="noStrike" kern="1200" baseline="0" dirty="0">
                <a:solidFill>
                  <a:schemeClr val="tx1"/>
                </a:solidFill>
                <a:latin typeface="Times New Roman" pitchFamily="-1" charset="0"/>
                <a:ea typeface="+mn-ea"/>
                <a:cs typeface="+mn-cs"/>
              </a:rPr>
              <a:t>the MAR. The next step is to read a word from memory into the MBR and increment</a:t>
            </a:r>
          </a:p>
          <a:p>
            <a:r>
              <a:rPr lang="en-US" sz="1200" b="0" i="0" u="none" strike="noStrike" kern="1200" baseline="0" dirty="0">
                <a:solidFill>
                  <a:schemeClr val="tx1"/>
                </a:solidFill>
                <a:latin typeface="Times New Roman" pitchFamily="-1" charset="0"/>
                <a:ea typeface="+mn-ea"/>
                <a:cs typeface="+mn-cs"/>
              </a:rPr>
              <a:t>the PC. The control unit does this by sending the following control signals</a:t>
            </a:r>
          </a:p>
          <a:p>
            <a:r>
              <a:rPr lang="en-US" sz="1200" b="0" i="0" u="none" strike="noStrike" kern="1200" baseline="0" dirty="0">
                <a:solidFill>
                  <a:schemeClr val="tx1"/>
                </a:solidFill>
                <a:latin typeface="Times New Roman" pitchFamily="-1" charset="0"/>
                <a:ea typeface="+mn-ea"/>
                <a:cs typeface="+mn-cs"/>
              </a:rPr>
              <a:t>simultaneously:</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control signal that opens gates, allowing the contents of the MAR onto the</a:t>
            </a:r>
          </a:p>
          <a:p>
            <a:r>
              <a:rPr lang="en-US" sz="1200" b="0" i="0" u="none" strike="noStrike" kern="1200" baseline="0" dirty="0">
                <a:solidFill>
                  <a:schemeClr val="tx1"/>
                </a:solidFill>
                <a:latin typeface="Times New Roman" pitchFamily="-1" charset="0"/>
                <a:ea typeface="+mn-ea"/>
                <a:cs typeface="+mn-cs"/>
              </a:rPr>
              <a:t>address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memory read control signal on the control bus;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 control signal that opens the gates, allowing the contents of the data bus to</a:t>
            </a:r>
          </a:p>
          <a:p>
            <a:r>
              <a:rPr lang="en-US" sz="1200" b="0" i="0" u="none" strike="noStrike" kern="1200" baseline="0" dirty="0">
                <a:solidFill>
                  <a:schemeClr val="tx1"/>
                </a:solidFill>
                <a:latin typeface="Times New Roman" pitchFamily="-1" charset="0"/>
                <a:ea typeface="+mn-ea"/>
                <a:cs typeface="+mn-cs"/>
              </a:rPr>
              <a:t>be stored in the MBR;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Control signals to logic that add 1 to the contents of the PC and store the</a:t>
            </a:r>
          </a:p>
          <a:p>
            <a:r>
              <a:rPr lang="en-US" sz="1200" b="0" i="0" u="none" strike="noStrike" kern="1200" baseline="0" dirty="0">
                <a:solidFill>
                  <a:schemeClr val="tx1"/>
                </a:solidFill>
                <a:latin typeface="Times New Roman" pitchFamily="-1" charset="0"/>
                <a:ea typeface="+mn-ea"/>
                <a:cs typeface="+mn-cs"/>
              </a:rPr>
              <a:t>result back to the PC.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Following this, the control unit sends a control signal that opens gates between the</a:t>
            </a:r>
          </a:p>
          <a:p>
            <a:r>
              <a:rPr lang="en-US" sz="1200" b="0" i="0" u="none" strike="noStrike" kern="1200" baseline="0" dirty="0">
                <a:solidFill>
                  <a:schemeClr val="tx1"/>
                </a:solidFill>
                <a:latin typeface="Times New Roman" pitchFamily="-1" charset="0"/>
                <a:ea typeface="+mn-ea"/>
                <a:cs typeface="+mn-cs"/>
              </a:rPr>
              <a:t>MBR and the IR.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completes the fetch cycle except for one thing: The control unit must</a:t>
            </a:r>
          </a:p>
          <a:p>
            <a:r>
              <a:rPr lang="en-US" sz="1200" b="0" i="0" u="none" strike="noStrike" kern="1200" baseline="0" dirty="0">
                <a:solidFill>
                  <a:schemeClr val="tx1"/>
                </a:solidFill>
                <a:latin typeface="Times New Roman" pitchFamily="-1" charset="0"/>
                <a:ea typeface="+mn-ea"/>
                <a:cs typeface="+mn-cs"/>
              </a:rPr>
              <a:t>decide whether to perform an indirect cycle or an execute cycle next. To decide this,</a:t>
            </a:r>
          </a:p>
          <a:p>
            <a:r>
              <a:rPr lang="en-US" sz="1200" b="0" i="0" u="none" strike="noStrike" kern="1200" baseline="0" dirty="0">
                <a:solidFill>
                  <a:schemeClr val="tx1"/>
                </a:solidFill>
                <a:latin typeface="Times New Roman" pitchFamily="-1" charset="0"/>
                <a:ea typeface="+mn-ea"/>
                <a:cs typeface="+mn-cs"/>
              </a:rPr>
              <a:t>it examines the IR to see if an indirect memory reference is made.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indirect and interrupt cycles work similarly. For the execute cycle, the</a:t>
            </a:r>
          </a:p>
          <a:p>
            <a:r>
              <a:rPr lang="en-US" sz="1200" b="0" i="0" u="none" strike="noStrike" kern="1200" baseline="0" dirty="0">
                <a:solidFill>
                  <a:schemeClr val="tx1"/>
                </a:solidFill>
                <a:latin typeface="Times New Roman" pitchFamily="-1" charset="0"/>
                <a:ea typeface="+mn-ea"/>
                <a:cs typeface="+mn-cs"/>
              </a:rPr>
              <a:t>control unit begins by examining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on the basis of that, decides which</a:t>
            </a:r>
          </a:p>
          <a:p>
            <a:r>
              <a:rPr lang="en-US" sz="1200" b="0" i="0" u="none" strike="noStrike" kern="1200" baseline="0" dirty="0">
                <a:solidFill>
                  <a:schemeClr val="tx1"/>
                </a:solidFill>
                <a:latin typeface="Times New Roman" pitchFamily="-1" charset="0"/>
                <a:ea typeface="+mn-ea"/>
                <a:cs typeface="+mn-cs"/>
              </a:rPr>
              <a:t>sequence of micro-operations to perform for the execute cycle.</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12ADBA-88B1-AD4A-AB4A-382F5B644C74}" type="slidenum">
              <a:rPr lang="en-US"/>
              <a:pPr/>
              <a:t>15</a:t>
            </a:fld>
            <a:endParaRPr lang="en-US"/>
          </a:p>
        </p:txBody>
      </p:sp>
      <p:sp>
        <p:nvSpPr>
          <p:cNvPr id="1116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the functioning of the control unit, let us examine a simple example.</a:t>
            </a:r>
          </a:p>
          <a:p>
            <a:r>
              <a:rPr lang="en-US" sz="1200" b="0" i="0" u="none" strike="noStrike" kern="1200" baseline="0" dirty="0">
                <a:solidFill>
                  <a:schemeClr val="tx1"/>
                </a:solidFill>
                <a:latin typeface="Times New Roman" pitchFamily="-1" charset="0"/>
                <a:ea typeface="+mn-ea"/>
                <a:cs typeface="+mn-cs"/>
              </a:rPr>
              <a:t>Figure 20.5 illustrates the example. This is a simple processor with a single accumulator</a:t>
            </a:r>
          </a:p>
          <a:p>
            <a:r>
              <a:rPr lang="en-US" sz="1200" b="0" i="0" u="none" strike="noStrike" kern="1200" baseline="0" dirty="0">
                <a:solidFill>
                  <a:schemeClr val="tx1"/>
                </a:solidFill>
                <a:latin typeface="Times New Roman" pitchFamily="-1" charset="0"/>
                <a:ea typeface="+mn-ea"/>
                <a:cs typeface="+mn-cs"/>
              </a:rPr>
              <a:t>(AC). The data paths between elements are indicated. The control paths</a:t>
            </a:r>
          </a:p>
          <a:p>
            <a:r>
              <a:rPr lang="en-US" sz="1200" b="0" i="0" u="none" strike="noStrike" kern="1200" baseline="0" dirty="0">
                <a:solidFill>
                  <a:schemeClr val="tx1"/>
                </a:solidFill>
                <a:latin typeface="Times New Roman" pitchFamily="-1" charset="0"/>
                <a:ea typeface="+mn-ea"/>
                <a:cs typeface="+mn-cs"/>
              </a:rPr>
              <a:t>for signals emanating from the control unit are not shown, but the terminations of</a:t>
            </a:r>
          </a:p>
          <a:p>
            <a:r>
              <a:rPr lang="en-US" sz="1200" b="0" i="0" u="none" strike="noStrike" kern="1200" baseline="0" dirty="0">
                <a:solidFill>
                  <a:schemeClr val="tx1"/>
                </a:solidFill>
                <a:latin typeface="Times New Roman" pitchFamily="-1" charset="0"/>
                <a:ea typeface="+mn-ea"/>
                <a:cs typeface="+mn-cs"/>
              </a:rPr>
              <a:t>control signals are labeled </a:t>
            </a:r>
            <a:r>
              <a:rPr lang="en-US" sz="1200" b="0" i="0" u="none" strike="noStrike" kern="1200" baseline="0" dirty="0" err="1">
                <a:solidFill>
                  <a:schemeClr val="tx1"/>
                </a:solidFill>
                <a:latin typeface="Times New Roman" pitchFamily="-1" charset="0"/>
                <a:ea typeface="+mn-ea"/>
                <a:cs typeface="+mn-cs"/>
              </a:rPr>
              <a:t>C</a:t>
            </a:r>
            <a:r>
              <a:rPr lang="en-US" sz="1200" b="0" i="0" u="none" strike="noStrike" kern="1200" baseline="-25000" dirty="0" err="1">
                <a:solidFill>
                  <a:schemeClr val="tx1"/>
                </a:solidFill>
                <a:latin typeface="Times New Roman" pitchFamily="-1" charset="0"/>
                <a:ea typeface="+mn-ea"/>
                <a:cs typeface="+mn-cs"/>
              </a:rPr>
              <a:t>i</a:t>
            </a:r>
            <a:r>
              <a:rPr lang="en-US" sz="1200" b="0" i="0" u="none" strike="noStrike" kern="1200" baseline="-2500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and indicated by a circle. The control unit receives</a:t>
            </a:r>
          </a:p>
          <a:p>
            <a:r>
              <a:rPr lang="en-US" sz="1200" b="0" i="0" u="none" strike="noStrike" kern="1200" baseline="0" dirty="0">
                <a:solidFill>
                  <a:schemeClr val="tx1"/>
                </a:solidFill>
                <a:latin typeface="Times New Roman" pitchFamily="-1" charset="0"/>
                <a:ea typeface="+mn-ea"/>
                <a:cs typeface="+mn-cs"/>
              </a:rPr>
              <a:t>inputs from the clock, the IR, and flags. With each clock cycle, the control unit</a:t>
            </a:r>
          </a:p>
          <a:p>
            <a:r>
              <a:rPr lang="en-US" sz="1200" b="0" i="0" u="none" strike="noStrike" kern="1200" baseline="0" dirty="0">
                <a:solidFill>
                  <a:schemeClr val="tx1"/>
                </a:solidFill>
                <a:latin typeface="Times New Roman" pitchFamily="-1" charset="0"/>
                <a:ea typeface="+mn-ea"/>
                <a:cs typeface="+mn-cs"/>
              </a:rPr>
              <a:t> reads all of its inputs and emits a set of control signals. Control signals go to three</a:t>
            </a:r>
          </a:p>
          <a:p>
            <a:r>
              <a:rPr lang="en-US" sz="1200" b="0" i="0" u="none" strike="noStrike" kern="1200" baseline="0" dirty="0">
                <a:solidFill>
                  <a:schemeClr val="tx1"/>
                </a:solidFill>
                <a:latin typeface="Times New Roman" pitchFamily="-1" charset="0"/>
                <a:ea typeface="+mn-ea"/>
                <a:cs typeface="+mn-cs"/>
              </a:rPr>
              <a:t>separate destinations:</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Data paths:  The control unit controls the internal flow of data. For example, on</a:t>
            </a:r>
          </a:p>
          <a:p>
            <a:r>
              <a:rPr lang="en-US" sz="1200" b="0" i="0" u="none" strike="noStrike" kern="1200" baseline="0" dirty="0">
                <a:solidFill>
                  <a:schemeClr val="tx1"/>
                </a:solidFill>
                <a:latin typeface="Times New Roman" pitchFamily="-1" charset="0"/>
                <a:ea typeface="+mn-ea"/>
                <a:cs typeface="+mn-cs"/>
              </a:rPr>
              <a:t>instruction fetch, the contents of the memory buffer register are transferred to</a:t>
            </a:r>
          </a:p>
          <a:p>
            <a:r>
              <a:rPr lang="en-US" sz="1200" b="0" i="0" u="none" strike="noStrike" kern="1200" baseline="0" dirty="0">
                <a:solidFill>
                  <a:schemeClr val="tx1"/>
                </a:solidFill>
                <a:latin typeface="Times New Roman" pitchFamily="-1" charset="0"/>
                <a:ea typeface="+mn-ea"/>
                <a:cs typeface="+mn-cs"/>
              </a:rPr>
              <a:t>the IR. For each path to be controlled, there is a switch (indicated by a circle in</a:t>
            </a:r>
          </a:p>
          <a:p>
            <a:r>
              <a:rPr lang="en-US" sz="1200" b="0" i="0" u="none" strike="noStrike" kern="1200" baseline="0" dirty="0">
                <a:solidFill>
                  <a:schemeClr val="tx1"/>
                </a:solidFill>
                <a:latin typeface="Times New Roman" pitchFamily="-1" charset="0"/>
                <a:ea typeface="+mn-ea"/>
                <a:cs typeface="+mn-cs"/>
              </a:rPr>
              <a:t>the figure). A control signal from the control unit temporarily opens the gate</a:t>
            </a:r>
          </a:p>
          <a:p>
            <a:r>
              <a:rPr lang="en-US" sz="1200" b="0" i="0" u="none" strike="noStrike" kern="1200" baseline="0" dirty="0">
                <a:solidFill>
                  <a:schemeClr val="tx1"/>
                </a:solidFill>
                <a:latin typeface="Times New Roman" pitchFamily="-1" charset="0"/>
                <a:ea typeface="+mn-ea"/>
                <a:cs typeface="+mn-cs"/>
              </a:rPr>
              <a:t>to let data pass.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ALU:  The control unit controls the operation of the ALU by a set of control</a:t>
            </a:r>
          </a:p>
          <a:p>
            <a:r>
              <a:rPr lang="en-US" sz="1200" b="0" i="0" u="none" strike="noStrike" kern="1200" baseline="0" dirty="0">
                <a:solidFill>
                  <a:schemeClr val="tx1"/>
                </a:solidFill>
                <a:latin typeface="Times New Roman" pitchFamily="-1" charset="0"/>
                <a:ea typeface="+mn-ea"/>
                <a:cs typeface="+mn-cs"/>
              </a:rPr>
              <a:t>signals. These signals activate various logic circuits and gates within the ALU.</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System bus:  The control unit sends control signals out onto the control lines of</a:t>
            </a:r>
          </a:p>
          <a:p>
            <a:r>
              <a:rPr lang="en-US" sz="1200" b="0" i="0" u="none" strike="noStrike" kern="1200" baseline="0" dirty="0">
                <a:solidFill>
                  <a:schemeClr val="tx1"/>
                </a:solidFill>
                <a:latin typeface="Times New Roman" pitchFamily="-1" charset="0"/>
                <a:ea typeface="+mn-ea"/>
                <a:cs typeface="+mn-cs"/>
              </a:rPr>
              <a:t>the system bus (e.g., memory READ).</a:t>
            </a:r>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control unit must maintain knowledge of where it is in the instruction</a:t>
            </a:r>
          </a:p>
          <a:p>
            <a:r>
              <a:rPr lang="en-US" sz="1200" b="0" i="0" u="none" strike="noStrike" kern="1200" baseline="0" dirty="0">
                <a:solidFill>
                  <a:schemeClr val="tx1"/>
                </a:solidFill>
                <a:latin typeface="Times New Roman" pitchFamily="-1" charset="0"/>
                <a:ea typeface="+mn-ea"/>
                <a:cs typeface="+mn-cs"/>
              </a:rPr>
              <a:t>cycle. Using this knowledge, and by reading all of its inputs, the control unit emits</a:t>
            </a:r>
          </a:p>
          <a:p>
            <a:r>
              <a:rPr lang="en-US" sz="1200" b="0" i="0" u="none" strike="noStrike" kern="1200" baseline="0" dirty="0">
                <a:solidFill>
                  <a:schemeClr val="tx1"/>
                </a:solidFill>
                <a:latin typeface="Times New Roman" pitchFamily="-1" charset="0"/>
                <a:ea typeface="+mn-ea"/>
                <a:cs typeface="+mn-cs"/>
              </a:rPr>
              <a:t>a sequence of control signals that causes micro-operations to occur. It uses the</a:t>
            </a:r>
          </a:p>
          <a:p>
            <a:r>
              <a:rPr lang="en-US" sz="1200" b="0" i="0" u="none" strike="noStrike" kern="1200" baseline="0" dirty="0">
                <a:solidFill>
                  <a:schemeClr val="tx1"/>
                </a:solidFill>
                <a:latin typeface="Times New Roman" pitchFamily="-1" charset="0"/>
                <a:ea typeface="+mn-ea"/>
                <a:cs typeface="+mn-cs"/>
              </a:rPr>
              <a:t>clock pulses to time the sequence of events, allowing time between events for signal</a:t>
            </a:r>
          </a:p>
          <a:p>
            <a:r>
              <a:rPr lang="en-US" sz="1200" b="0" i="0" u="none" strike="noStrike" kern="1200" baseline="0" dirty="0">
                <a:solidFill>
                  <a:schemeClr val="tx1"/>
                </a:solidFill>
                <a:latin typeface="Times New Roman" pitchFamily="-1" charset="0"/>
                <a:ea typeface="+mn-ea"/>
                <a:cs typeface="+mn-cs"/>
              </a:rPr>
              <a:t>levels to stabilize. Table 20.1 indicates the control signals that are needed for</a:t>
            </a:r>
          </a:p>
          <a:p>
            <a:r>
              <a:rPr lang="en-US" sz="1200" b="0" i="0" u="none" strike="noStrike" kern="1200" baseline="0" dirty="0">
                <a:solidFill>
                  <a:schemeClr val="tx1"/>
                </a:solidFill>
                <a:latin typeface="Times New Roman" pitchFamily="-1" charset="0"/>
                <a:ea typeface="+mn-ea"/>
                <a:cs typeface="+mn-cs"/>
              </a:rPr>
              <a:t>some of the micro-operation sequences described earlier. For simplicity, the data</a:t>
            </a:r>
          </a:p>
          <a:p>
            <a:r>
              <a:rPr lang="en-US" sz="1200" b="0" i="0" u="none" strike="noStrike" kern="1200" baseline="0" dirty="0">
                <a:solidFill>
                  <a:schemeClr val="tx1"/>
                </a:solidFill>
                <a:latin typeface="Times New Roman" pitchFamily="-1" charset="0"/>
                <a:ea typeface="+mn-ea"/>
                <a:cs typeface="+mn-cs"/>
              </a:rPr>
              <a:t>and control paths for incrementing the PC and for loading the fixed addresses into</a:t>
            </a:r>
          </a:p>
          <a:p>
            <a:r>
              <a:rPr lang="en-US" sz="1200" b="0" i="0" u="none" strike="noStrike" kern="1200" baseline="0" dirty="0">
                <a:solidFill>
                  <a:schemeClr val="tx1"/>
                </a:solidFill>
                <a:latin typeface="Times New Roman" pitchFamily="-1" charset="0"/>
                <a:ea typeface="+mn-ea"/>
                <a:cs typeface="+mn-cs"/>
              </a:rPr>
              <a:t>the PC and MAR are not shown.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It is worth pondering the minimal nature of the control unit. The control unit</a:t>
            </a:r>
          </a:p>
          <a:p>
            <a:r>
              <a:rPr lang="en-US" sz="1200" b="0" i="0" u="none" strike="noStrike" kern="1200" baseline="0" dirty="0">
                <a:solidFill>
                  <a:schemeClr val="tx1"/>
                </a:solidFill>
                <a:latin typeface="Times New Roman" pitchFamily="-1" charset="0"/>
                <a:ea typeface="+mn-ea"/>
                <a:cs typeface="+mn-cs"/>
              </a:rPr>
              <a:t>is the engine that runs the entire computer. It does this based only on knowing the</a:t>
            </a:r>
          </a:p>
          <a:p>
            <a:r>
              <a:rPr lang="en-US" sz="1200" b="0" i="0" u="none" strike="noStrike" kern="1200" baseline="0" dirty="0">
                <a:solidFill>
                  <a:schemeClr val="tx1"/>
                </a:solidFill>
                <a:latin typeface="Times New Roman" pitchFamily="-1" charset="0"/>
                <a:ea typeface="+mn-ea"/>
                <a:cs typeface="+mn-cs"/>
              </a:rPr>
              <a:t>instructions to be executed and the nature of the results of arithmetic and logical</a:t>
            </a:r>
          </a:p>
          <a:p>
            <a:r>
              <a:rPr lang="en-US" sz="1200" b="0" i="0" u="none" strike="noStrike" kern="1200" baseline="0" dirty="0">
                <a:solidFill>
                  <a:schemeClr val="tx1"/>
                </a:solidFill>
                <a:latin typeface="Times New Roman" pitchFamily="-1" charset="0"/>
                <a:ea typeface="+mn-ea"/>
                <a:cs typeface="+mn-cs"/>
              </a:rPr>
              <a:t>operations (e.g., positive, overflow, etc.). It never gets to see the data being processed</a:t>
            </a:r>
          </a:p>
          <a:p>
            <a:r>
              <a:rPr lang="en-US" sz="1200" b="0" i="0" u="none" strike="noStrike" kern="1200" baseline="0" dirty="0">
                <a:solidFill>
                  <a:schemeClr val="tx1"/>
                </a:solidFill>
                <a:latin typeface="Times New Roman" pitchFamily="-1" charset="0"/>
                <a:ea typeface="+mn-ea"/>
                <a:cs typeface="+mn-cs"/>
              </a:rPr>
              <a:t>or the actual results produced. And it controls everything with a few control</a:t>
            </a:r>
          </a:p>
          <a:p>
            <a:r>
              <a:rPr lang="en-US" sz="1200" b="0" i="0" u="none" strike="noStrike" kern="1200" baseline="0" dirty="0">
                <a:solidFill>
                  <a:schemeClr val="tx1"/>
                </a:solidFill>
                <a:latin typeface="Times New Roman" pitchFamily="-1" charset="0"/>
                <a:ea typeface="+mn-ea"/>
                <a:cs typeface="+mn-cs"/>
              </a:rPr>
              <a:t>signals to points within the processor and a few control signals to the system bus.</a:t>
            </a:r>
            <a:endParaRPr lang="en-US" dirty="0"/>
          </a:p>
        </p:txBody>
      </p:sp>
    </p:spTree>
    <p:extLst>
      <p:ext uri="{BB962C8B-B14F-4D97-AF65-F5344CB8AC3E}">
        <p14:creationId xmlns:p14="http://schemas.microsoft.com/office/powerpoint/2010/main" val="4270113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E0698212-7157-CB48-955C-887F90A7A168}" type="slidenum">
              <a:rPr lang="en-US"/>
              <a:pPr/>
              <a:t>17</a:t>
            </a:fld>
            <a:endParaRPr lang="en-US"/>
          </a:p>
        </p:txBody>
      </p:sp>
      <p:sp>
        <p:nvSpPr>
          <p:cNvPr id="1136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Figure 20.5 indicates the use of a variety of data paths. The complexity of this type of</a:t>
            </a:r>
          </a:p>
          <a:p>
            <a:r>
              <a:rPr lang="en-US" sz="1200" b="0" i="0" u="none" strike="noStrike" kern="1200" baseline="0" dirty="0">
                <a:solidFill>
                  <a:schemeClr val="tx1"/>
                </a:solidFill>
                <a:latin typeface="Times New Roman" pitchFamily="-1" charset="0"/>
                <a:ea typeface="+mn-ea"/>
                <a:cs typeface="+mn-cs"/>
              </a:rPr>
              <a:t>organization should be clear. More typically, some sort of internal bus arrangement,</a:t>
            </a:r>
          </a:p>
          <a:p>
            <a:r>
              <a:rPr lang="en-US" sz="1200" b="0" i="0" u="none" strike="noStrike" kern="1200" baseline="0" dirty="0">
                <a:solidFill>
                  <a:schemeClr val="tx1"/>
                </a:solidFill>
                <a:latin typeface="Times New Roman" pitchFamily="-1" charset="0"/>
                <a:ea typeface="+mn-ea"/>
                <a:cs typeface="+mn-cs"/>
              </a:rPr>
              <a:t>as was suggested in Figure 14.2 (Internal Structure of the CPU ), will be used.</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Using an internal processor bus, Figure 20.5 can be rearranged as shown in</a:t>
            </a:r>
          </a:p>
          <a:p>
            <a:r>
              <a:rPr lang="en-US" sz="1200" b="0" i="0" u="none" strike="noStrike" kern="1200" baseline="0" dirty="0">
                <a:solidFill>
                  <a:schemeClr val="tx1"/>
                </a:solidFill>
                <a:latin typeface="Times New Roman" pitchFamily="-1" charset="0"/>
                <a:ea typeface="+mn-ea"/>
                <a:cs typeface="+mn-cs"/>
              </a:rPr>
              <a:t>Figure 20.6. A single internal bus connects the ALU and all processor registers.</a:t>
            </a:r>
          </a:p>
          <a:p>
            <a:r>
              <a:rPr lang="en-US" sz="1200" b="0" i="0" u="none" strike="noStrike" kern="1200" baseline="0" dirty="0">
                <a:solidFill>
                  <a:schemeClr val="tx1"/>
                </a:solidFill>
                <a:latin typeface="Times New Roman" pitchFamily="-1" charset="0"/>
                <a:ea typeface="+mn-ea"/>
                <a:cs typeface="+mn-cs"/>
              </a:rPr>
              <a:t>Gates and control signals are provided for movement of data onto and off the bus</a:t>
            </a:r>
          </a:p>
          <a:p>
            <a:r>
              <a:rPr lang="en-US" sz="1200" b="0" i="0" u="none" strike="noStrike" kern="1200" baseline="0" dirty="0">
                <a:solidFill>
                  <a:schemeClr val="tx1"/>
                </a:solidFill>
                <a:latin typeface="Times New Roman" pitchFamily="-1" charset="0"/>
                <a:ea typeface="+mn-ea"/>
                <a:cs typeface="+mn-cs"/>
              </a:rPr>
              <a:t>from each register. Additional control signals control data transfer to and from the</a:t>
            </a:r>
          </a:p>
          <a:p>
            <a:r>
              <a:rPr lang="en-US" sz="1200" b="0" i="0" u="none" strike="noStrike" kern="1200" baseline="0" dirty="0">
                <a:solidFill>
                  <a:schemeClr val="tx1"/>
                </a:solidFill>
                <a:latin typeface="Times New Roman" pitchFamily="-1" charset="0"/>
                <a:ea typeface="+mn-ea"/>
                <a:cs typeface="+mn-cs"/>
              </a:rPr>
              <a:t>system (external) bus and the operation of the ALU.</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Two new registers, labeled Y and Z, have been added to the organization.</a:t>
            </a:r>
          </a:p>
          <a:p>
            <a:r>
              <a:rPr lang="en-US" sz="1200" b="0" i="0" u="none" strike="noStrike" kern="1200" baseline="0" dirty="0">
                <a:solidFill>
                  <a:schemeClr val="tx1"/>
                </a:solidFill>
                <a:latin typeface="Times New Roman" pitchFamily="-1" charset="0"/>
                <a:ea typeface="+mn-ea"/>
                <a:cs typeface="+mn-cs"/>
              </a:rPr>
              <a:t>These are needed for the proper operation of the ALU. When an operation involving</a:t>
            </a:r>
          </a:p>
          <a:p>
            <a:r>
              <a:rPr lang="en-US" sz="1200" b="0" i="0" u="none" strike="noStrike" kern="1200" baseline="0" dirty="0">
                <a:solidFill>
                  <a:schemeClr val="tx1"/>
                </a:solidFill>
                <a:latin typeface="Times New Roman" pitchFamily="-1" charset="0"/>
                <a:ea typeface="+mn-ea"/>
                <a:cs typeface="+mn-cs"/>
              </a:rPr>
              <a:t>two operands is performed, one can be obtained from the internal bus, but the</a:t>
            </a:r>
          </a:p>
          <a:p>
            <a:r>
              <a:rPr lang="en-US" sz="1200" b="0" i="0" u="none" strike="noStrike" kern="1200" baseline="0" dirty="0">
                <a:solidFill>
                  <a:schemeClr val="tx1"/>
                </a:solidFill>
                <a:latin typeface="Times New Roman" pitchFamily="-1" charset="0"/>
                <a:ea typeface="+mn-ea"/>
                <a:cs typeface="+mn-cs"/>
              </a:rPr>
              <a:t>other must be obtained from another source. The AC could be used for this purpose,</a:t>
            </a:r>
          </a:p>
          <a:p>
            <a:r>
              <a:rPr lang="en-US" sz="1200" b="0" i="0" u="none" strike="noStrike" kern="1200" baseline="0" dirty="0">
                <a:solidFill>
                  <a:schemeClr val="tx1"/>
                </a:solidFill>
                <a:latin typeface="Times New Roman" pitchFamily="-1" charset="0"/>
                <a:ea typeface="+mn-ea"/>
                <a:cs typeface="+mn-cs"/>
              </a:rPr>
              <a:t>but this limits the flexibility of the system and would not work with a processor</a:t>
            </a:r>
          </a:p>
          <a:p>
            <a:r>
              <a:rPr lang="en-US" sz="1200" b="0" i="0" u="none" strike="noStrike" kern="1200" baseline="0" dirty="0">
                <a:solidFill>
                  <a:schemeClr val="tx1"/>
                </a:solidFill>
                <a:latin typeface="Times New Roman" pitchFamily="-1" charset="0"/>
                <a:ea typeface="+mn-ea"/>
                <a:cs typeface="+mn-cs"/>
              </a:rPr>
              <a:t>with multiple general-purpose registers. Register Y provides temporary storage</a:t>
            </a:r>
          </a:p>
          <a:p>
            <a:r>
              <a:rPr lang="en-US" sz="1200" b="0" i="0" u="none" strike="noStrike" kern="1200" baseline="0" dirty="0">
                <a:solidFill>
                  <a:schemeClr val="tx1"/>
                </a:solidFill>
                <a:latin typeface="Times New Roman" pitchFamily="-1" charset="0"/>
                <a:ea typeface="+mn-ea"/>
                <a:cs typeface="+mn-cs"/>
              </a:rPr>
              <a:t>for the other input. The ALU is a combinatorial circuit (see Chapter 11) with no</a:t>
            </a:r>
          </a:p>
          <a:p>
            <a:r>
              <a:rPr lang="en-US" sz="1200" b="0" i="0" u="none" strike="noStrike" kern="1200" baseline="0" dirty="0">
                <a:solidFill>
                  <a:schemeClr val="tx1"/>
                </a:solidFill>
                <a:latin typeface="Times New Roman" pitchFamily="-1" charset="0"/>
                <a:ea typeface="+mn-ea"/>
                <a:cs typeface="+mn-cs"/>
              </a:rPr>
              <a:t>internal storage. Thus, when control signals activate an ALU function, the input to</a:t>
            </a:r>
          </a:p>
          <a:p>
            <a:r>
              <a:rPr lang="en-US" sz="1200" b="0" i="0" u="none" strike="noStrike" kern="1200" baseline="0" dirty="0">
                <a:solidFill>
                  <a:schemeClr val="tx1"/>
                </a:solidFill>
                <a:latin typeface="Times New Roman" pitchFamily="-1" charset="0"/>
                <a:ea typeface="+mn-ea"/>
                <a:cs typeface="+mn-cs"/>
              </a:rPr>
              <a:t>the ALU is transformed to the output. Therefore, the output of the ALU cannot</a:t>
            </a:r>
          </a:p>
          <a:p>
            <a:r>
              <a:rPr lang="en-US" sz="1200" b="0" i="0" u="none" strike="noStrike" kern="1200" baseline="0" dirty="0">
                <a:solidFill>
                  <a:schemeClr val="tx1"/>
                </a:solidFill>
                <a:latin typeface="Times New Roman" pitchFamily="-1" charset="0"/>
                <a:ea typeface="+mn-ea"/>
                <a:cs typeface="+mn-cs"/>
              </a:rPr>
              <a:t>be directly connected to the bus, because this output would feed back to the input.</a:t>
            </a:r>
          </a:p>
          <a:p>
            <a:r>
              <a:rPr lang="en-US" sz="1200" b="0" i="0" u="none" strike="noStrike" kern="1200" baseline="0" dirty="0">
                <a:solidFill>
                  <a:schemeClr val="tx1"/>
                </a:solidFill>
                <a:latin typeface="Times New Roman" pitchFamily="-1" charset="0"/>
                <a:ea typeface="+mn-ea"/>
                <a:cs typeface="+mn-cs"/>
              </a:rPr>
              <a:t>Register Z provides temporary output storage.</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DC5EB329-01D7-EF48-81BC-745ABC6E6F8F}" type="slidenum">
              <a:rPr lang="en-US"/>
              <a:pPr/>
              <a:t>18</a:t>
            </a:fld>
            <a:endParaRPr lang="en-US"/>
          </a:p>
        </p:txBody>
      </p:sp>
      <p:sp>
        <p:nvSpPr>
          <p:cNvPr id="1198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To illustrate some of the concepts introduced thus far in this chapter, let us consider</a:t>
            </a:r>
          </a:p>
          <a:p>
            <a:r>
              <a:rPr lang="en-US" sz="1200" b="0" i="0" u="none" strike="noStrike" kern="1200" baseline="0" dirty="0">
                <a:solidFill>
                  <a:schemeClr val="tx1"/>
                </a:solidFill>
                <a:latin typeface="Times New Roman" pitchFamily="-1" charset="0"/>
                <a:ea typeface="+mn-ea"/>
                <a:cs typeface="+mn-cs"/>
              </a:rPr>
              <a:t>the Intel 8085. Its organization is shown in Figure 20.7. Several key components that</a:t>
            </a:r>
          </a:p>
          <a:p>
            <a:r>
              <a:rPr lang="en-US" sz="1200" b="0" i="0" u="none" strike="noStrike" kern="1200" baseline="0" dirty="0">
                <a:solidFill>
                  <a:schemeClr val="tx1"/>
                </a:solidFill>
                <a:latin typeface="Times New Roman" pitchFamily="-1" charset="0"/>
                <a:ea typeface="+mn-ea"/>
                <a:cs typeface="+mn-cs"/>
              </a:rPr>
              <a:t>may not be self-explanatory are: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Incrementer</a:t>
            </a:r>
            <a:r>
              <a:rPr lang="en-US" sz="1200" b="0" i="0" u="none" strike="noStrike" kern="1200" baseline="0" dirty="0">
                <a:solidFill>
                  <a:schemeClr val="tx1"/>
                </a:solidFill>
                <a:latin typeface="Times New Roman" pitchFamily="-1" charset="0"/>
                <a:ea typeface="+mn-ea"/>
                <a:cs typeface="+mn-cs"/>
              </a:rPr>
              <a:t>/</a:t>
            </a:r>
            <a:r>
              <a:rPr lang="en-US" sz="1200" b="0" i="0" u="none" strike="noStrike" kern="1200" baseline="0" dirty="0" err="1">
                <a:solidFill>
                  <a:schemeClr val="tx1"/>
                </a:solidFill>
                <a:latin typeface="Times New Roman" pitchFamily="-1" charset="0"/>
                <a:ea typeface="+mn-ea"/>
                <a:cs typeface="+mn-cs"/>
              </a:rPr>
              <a:t>decrementer</a:t>
            </a:r>
            <a:r>
              <a:rPr lang="en-US" sz="1200" b="0" i="0" u="none" strike="noStrike" kern="1200" baseline="0" dirty="0">
                <a:solidFill>
                  <a:schemeClr val="tx1"/>
                </a:solidFill>
                <a:latin typeface="Times New Roman" pitchFamily="-1" charset="0"/>
                <a:ea typeface="+mn-ea"/>
                <a:cs typeface="+mn-cs"/>
              </a:rPr>
              <a:t> address latch:  Logic that can add 1 to or subtract 1</a:t>
            </a:r>
          </a:p>
          <a:p>
            <a:r>
              <a:rPr lang="en-US" sz="1200" b="0" i="0" u="none" strike="noStrike" kern="1200" baseline="0" dirty="0">
                <a:solidFill>
                  <a:schemeClr val="tx1"/>
                </a:solidFill>
                <a:latin typeface="Times New Roman" pitchFamily="-1" charset="0"/>
                <a:ea typeface="+mn-ea"/>
                <a:cs typeface="+mn-cs"/>
              </a:rPr>
              <a:t>from the contents of the stack pointer or program counter. This saves time by</a:t>
            </a:r>
          </a:p>
          <a:p>
            <a:r>
              <a:rPr lang="en-US" sz="1200" b="0" i="0" u="none" strike="noStrike" kern="1200" baseline="0" dirty="0">
                <a:solidFill>
                  <a:schemeClr val="tx1"/>
                </a:solidFill>
                <a:latin typeface="Times New Roman" pitchFamily="-1" charset="0"/>
                <a:ea typeface="+mn-ea"/>
                <a:cs typeface="+mn-cs"/>
              </a:rPr>
              <a:t>avoiding the use of the ALU for this purpose.</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Interrupt control:  This module handles multiple levels of interrupt signals.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Serial I/O control:  This module interfaces to devices that communicate 1 bit</a:t>
            </a:r>
          </a:p>
          <a:p>
            <a:r>
              <a:rPr lang="en-US" sz="1200" b="0" i="0" u="none" strike="noStrike" kern="1200" baseline="0" dirty="0">
                <a:solidFill>
                  <a:schemeClr val="tx1"/>
                </a:solidFill>
                <a:latin typeface="Times New Roman" pitchFamily="-1" charset="0"/>
                <a:ea typeface="+mn-ea"/>
                <a:cs typeface="+mn-cs"/>
              </a:rPr>
              <a:t>at a time.</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Table 20.2 describes the external signals into and out of the 8085. These are</a:t>
            </a:r>
          </a:p>
          <a:p>
            <a:r>
              <a:rPr lang="en-US" sz="1200" b="0" i="0" u="none" strike="noStrike" kern="1200" baseline="0" dirty="0">
                <a:solidFill>
                  <a:schemeClr val="tx1"/>
                </a:solidFill>
                <a:latin typeface="Times New Roman" pitchFamily="-1" charset="0"/>
                <a:ea typeface="+mn-ea"/>
                <a:cs typeface="+mn-cs"/>
              </a:rPr>
              <a:t>linked to the external system bus.</a:t>
            </a:r>
            <a:endParaRPr lang="en-US" dirty="0"/>
          </a:p>
          <a:p>
            <a:endParaRPr lang="en-US" dirty="0"/>
          </a:p>
        </p:txBody>
      </p:sp>
    </p:spTree>
    <p:extLst>
      <p:ext uri="{BB962C8B-B14F-4D97-AF65-F5344CB8AC3E}">
        <p14:creationId xmlns:p14="http://schemas.microsoft.com/office/powerpoint/2010/main" val="71909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096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a:solidFill>
                  <a:schemeClr val="tx1"/>
                </a:solidFill>
                <a:latin typeface="Times New Roman" pitchFamily="-1" charset="0"/>
                <a:ea typeface="+mn-ea"/>
                <a:cs typeface="+mn-cs"/>
              </a:rPr>
              <a:t>In Chapter 12, we pointed out that a machine instruction set goes a long way toward</a:t>
            </a:r>
          </a:p>
          <a:p>
            <a:r>
              <a:rPr lang="en-US" sz="1200" b="0" i="0" u="none" strike="noStrike" kern="1200" baseline="0" dirty="0">
                <a:solidFill>
                  <a:schemeClr val="tx1"/>
                </a:solidFill>
                <a:latin typeface="Times New Roman" pitchFamily="-1" charset="0"/>
                <a:ea typeface="+mn-ea"/>
                <a:cs typeface="+mn-cs"/>
              </a:rPr>
              <a:t>defining the processor. If we know the machine instruction set, including an understanding</a:t>
            </a:r>
          </a:p>
          <a:p>
            <a:r>
              <a:rPr lang="en-US" sz="1200" b="0" i="0" u="none" strike="noStrike" kern="1200" baseline="0" dirty="0">
                <a:solidFill>
                  <a:schemeClr val="tx1"/>
                </a:solidFill>
                <a:latin typeface="Times New Roman" pitchFamily="-1" charset="0"/>
                <a:ea typeface="+mn-ea"/>
                <a:cs typeface="+mn-cs"/>
              </a:rPr>
              <a:t>of the effect of 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an understanding of the addressing modes,</a:t>
            </a:r>
          </a:p>
          <a:p>
            <a:r>
              <a:rPr lang="en-US" sz="1200" b="0" i="0" u="none" strike="noStrike" kern="1200" baseline="0" dirty="0">
                <a:solidFill>
                  <a:schemeClr val="tx1"/>
                </a:solidFill>
                <a:latin typeface="Times New Roman" pitchFamily="-1" charset="0"/>
                <a:ea typeface="+mn-ea"/>
                <a:cs typeface="+mn-cs"/>
              </a:rPr>
              <a:t>and if we know the set of user- visible registers, then we know the functions that the</a:t>
            </a:r>
          </a:p>
          <a:p>
            <a:r>
              <a:rPr lang="en-US" sz="1200" b="0" i="0" u="none" strike="noStrike" kern="1200" baseline="0" dirty="0">
                <a:solidFill>
                  <a:schemeClr val="tx1"/>
                </a:solidFill>
                <a:latin typeface="Times New Roman" pitchFamily="-1" charset="0"/>
                <a:ea typeface="+mn-ea"/>
                <a:cs typeface="+mn-cs"/>
              </a:rPr>
              <a:t>processor must perform. This is not the complete picture. We must know the external</a:t>
            </a:r>
          </a:p>
          <a:p>
            <a:r>
              <a:rPr lang="en-US" sz="1200" b="0" i="0" u="none" strike="noStrike" kern="1200" baseline="0" dirty="0">
                <a:solidFill>
                  <a:schemeClr val="tx1"/>
                </a:solidFill>
                <a:latin typeface="Times New Roman" pitchFamily="-1" charset="0"/>
                <a:ea typeface="+mn-ea"/>
                <a:cs typeface="+mn-cs"/>
              </a:rPr>
              <a:t>interfaces, usually through a bus, and how interrupts are handled. With this line</a:t>
            </a:r>
          </a:p>
          <a:p>
            <a:r>
              <a:rPr lang="en-US" sz="1200" b="0" i="0" u="none" strike="noStrike" kern="1200" baseline="0" dirty="0">
                <a:solidFill>
                  <a:schemeClr val="tx1"/>
                </a:solidFill>
                <a:latin typeface="Times New Roman" pitchFamily="-1" charset="0"/>
                <a:ea typeface="+mn-ea"/>
                <a:cs typeface="+mn-cs"/>
              </a:rPr>
              <a:t>of reasoning, the following list of those things needed to specify the function of a</a:t>
            </a:r>
          </a:p>
          <a:p>
            <a:r>
              <a:rPr lang="en-US" sz="1200" b="0" i="0" u="none" strike="noStrike" kern="1200" baseline="0" dirty="0">
                <a:solidFill>
                  <a:schemeClr val="tx1"/>
                </a:solidFill>
                <a:latin typeface="Times New Roman" pitchFamily="-1" charset="0"/>
                <a:ea typeface="+mn-ea"/>
                <a:cs typeface="+mn-cs"/>
              </a:rPr>
              <a:t>processor emerges: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Operations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Addressing modes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3.  Registers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4.  I/O module interface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5.  Memory module interface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6.  Interrupts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list, though general, is rather complete. Items 1 through 3 are defined by the</a:t>
            </a:r>
          </a:p>
          <a:p>
            <a:r>
              <a:rPr lang="en-US" sz="1200" b="0" i="0" u="none" strike="noStrike" kern="1200" baseline="0" dirty="0">
                <a:solidFill>
                  <a:schemeClr val="tx1"/>
                </a:solidFill>
                <a:latin typeface="Times New Roman" pitchFamily="-1" charset="0"/>
                <a:ea typeface="+mn-ea"/>
                <a:cs typeface="+mn-cs"/>
              </a:rPr>
              <a:t>instruction set. Items 4 and 5 are typically defined by specifying the system bus.</a:t>
            </a:r>
          </a:p>
          <a:p>
            <a:r>
              <a:rPr lang="en-US" sz="1200" b="0" i="0" u="none" strike="noStrike" kern="1200" baseline="0" dirty="0">
                <a:solidFill>
                  <a:schemeClr val="tx1"/>
                </a:solidFill>
                <a:latin typeface="Times New Roman" pitchFamily="-1" charset="0"/>
                <a:ea typeface="+mn-ea"/>
                <a:cs typeface="+mn-cs"/>
              </a:rPr>
              <a:t>Item 6 is defined partially by the system bus and partially by the type of support the</a:t>
            </a:r>
          </a:p>
          <a:p>
            <a:r>
              <a:rPr lang="en-US" sz="1200" b="0" i="0" u="none" strike="noStrike" kern="1200" baseline="0" dirty="0">
                <a:solidFill>
                  <a:schemeClr val="tx1"/>
                </a:solidFill>
                <a:latin typeface="Times New Roman" pitchFamily="-1" charset="0"/>
                <a:ea typeface="+mn-ea"/>
                <a:cs typeface="+mn-cs"/>
              </a:rPr>
              <a:t>processor offers to the operating system.</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This list of six items might be termed the functional requirements for a processor.</a:t>
            </a:r>
          </a:p>
          <a:p>
            <a:r>
              <a:rPr lang="en-US" sz="1200" b="0" i="0" u="none" strike="noStrike" kern="1200" baseline="0" dirty="0">
                <a:solidFill>
                  <a:schemeClr val="tx1"/>
                </a:solidFill>
                <a:latin typeface="Times New Roman" pitchFamily="-1" charset="0"/>
                <a:ea typeface="+mn-ea"/>
                <a:cs typeface="+mn-cs"/>
              </a:rPr>
              <a:t>They determine what a processor must do. This is what occupied us in Parts</a:t>
            </a:r>
          </a:p>
          <a:p>
            <a:r>
              <a:rPr lang="en-US" sz="1200" b="0" i="0" u="none" strike="noStrike" kern="1200" baseline="0" dirty="0">
                <a:solidFill>
                  <a:schemeClr val="tx1"/>
                </a:solidFill>
                <a:latin typeface="Times New Roman" pitchFamily="-1" charset="0"/>
                <a:ea typeface="+mn-ea"/>
                <a:cs typeface="+mn-cs"/>
              </a:rPr>
              <a:t>Two and Four. Now, we turn to the question of how these functions are performed</a:t>
            </a:r>
          </a:p>
          <a:p>
            <a:r>
              <a:rPr lang="en-US" sz="1200" b="0" i="0" u="none" strike="noStrike" kern="1200" baseline="0" dirty="0">
                <a:solidFill>
                  <a:schemeClr val="tx1"/>
                </a:solidFill>
                <a:latin typeface="Times New Roman" pitchFamily="-1" charset="0"/>
                <a:ea typeface="+mn-ea"/>
                <a:cs typeface="+mn-cs"/>
              </a:rPr>
              <a:t>or, more specifically, how the various elements of the processor are controlled to</a:t>
            </a:r>
          </a:p>
          <a:p>
            <a:r>
              <a:rPr lang="en-US" sz="1200" b="0" i="0" u="none" strike="noStrike" kern="1200" baseline="0" dirty="0">
                <a:solidFill>
                  <a:schemeClr val="tx1"/>
                </a:solidFill>
                <a:latin typeface="Times New Roman" pitchFamily="-1" charset="0"/>
                <a:ea typeface="+mn-ea"/>
                <a:cs typeface="+mn-cs"/>
              </a:rPr>
              <a:t>provide these functions. Thus, we turn to a discussion of the control unit, which</a:t>
            </a:r>
          </a:p>
          <a:p>
            <a:r>
              <a:rPr lang="en-US" sz="1200" b="0" i="0" u="none" strike="noStrike" kern="1200" baseline="0" dirty="0">
                <a:solidFill>
                  <a:schemeClr val="tx1"/>
                </a:solidFill>
                <a:latin typeface="Times New Roman" pitchFamily="-1" charset="0"/>
                <a:ea typeface="+mn-ea"/>
                <a:cs typeface="+mn-cs"/>
              </a:rPr>
              <a:t>controls the operation of the processor.</a:t>
            </a:r>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F897BFF2-2A4A-8943-B796-89C70BAF7DFF}" type="slidenum">
              <a:rPr lang="en-US"/>
              <a:pPr/>
              <a:t>21</a:t>
            </a:fld>
            <a:endParaRPr lang="en-US"/>
          </a:p>
        </p:txBody>
      </p:sp>
      <p:sp>
        <p:nvSpPr>
          <p:cNvPr id="1208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These signals are the interface between the 8085</a:t>
            </a:r>
          </a:p>
          <a:p>
            <a:r>
              <a:rPr lang="en-US" sz="1200" b="0" i="0" u="none" strike="noStrike" kern="1200" baseline="0" dirty="0">
                <a:solidFill>
                  <a:schemeClr val="tx1"/>
                </a:solidFill>
                <a:latin typeface="Times New Roman" pitchFamily="-1" charset="0"/>
                <a:ea typeface="+mn-ea"/>
                <a:cs typeface="+mn-cs"/>
              </a:rPr>
              <a:t>processor and the rest of the system (Figure 20.8).</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control unit is identified as having two components labeled (1) instruction</a:t>
            </a:r>
          </a:p>
          <a:p>
            <a:r>
              <a:rPr lang="en-US" sz="1200" b="0" i="0" u="none" strike="noStrike" kern="1200" baseline="0" dirty="0">
                <a:solidFill>
                  <a:schemeClr val="tx1"/>
                </a:solidFill>
                <a:latin typeface="Times New Roman" pitchFamily="-1" charset="0"/>
                <a:ea typeface="+mn-ea"/>
                <a:cs typeface="+mn-cs"/>
              </a:rPr>
              <a:t>decoder and machine cycle encoding and (2) timing and control. A discussion</a:t>
            </a:r>
          </a:p>
          <a:p>
            <a:r>
              <a:rPr lang="en-US" sz="1200" b="0" i="0" u="none" strike="noStrike" kern="1200" baseline="0" dirty="0">
                <a:solidFill>
                  <a:schemeClr val="tx1"/>
                </a:solidFill>
                <a:latin typeface="Times New Roman" pitchFamily="-1" charset="0"/>
                <a:ea typeface="+mn-ea"/>
                <a:cs typeface="+mn-cs"/>
              </a:rPr>
              <a:t>of the first component is deferred until the next section. The essence of the control</a:t>
            </a:r>
          </a:p>
          <a:p>
            <a:r>
              <a:rPr lang="en-US" sz="1200" b="0" i="0" u="none" strike="noStrike" kern="1200" baseline="0" dirty="0">
                <a:solidFill>
                  <a:schemeClr val="tx1"/>
                </a:solidFill>
                <a:latin typeface="Times New Roman" pitchFamily="-1" charset="0"/>
                <a:ea typeface="+mn-ea"/>
                <a:cs typeface="+mn-cs"/>
              </a:rPr>
              <a:t>unit is the timing and control module. This module includes a clock and accepts as</a:t>
            </a:r>
          </a:p>
          <a:p>
            <a:r>
              <a:rPr lang="en-US" sz="1200" b="0" i="0" u="none" strike="noStrike" kern="1200" baseline="0" dirty="0">
                <a:solidFill>
                  <a:schemeClr val="tx1"/>
                </a:solidFill>
                <a:latin typeface="Times New Roman" pitchFamily="-1" charset="0"/>
                <a:ea typeface="+mn-ea"/>
                <a:cs typeface="+mn-cs"/>
              </a:rPr>
              <a:t>inputs the current instruction and some external control signals. Its output consists</a:t>
            </a:r>
          </a:p>
          <a:p>
            <a:r>
              <a:rPr lang="en-US" sz="1200" b="0" i="0" u="none" strike="noStrike" kern="1200" baseline="0" dirty="0">
                <a:solidFill>
                  <a:schemeClr val="tx1"/>
                </a:solidFill>
                <a:latin typeface="Times New Roman" pitchFamily="-1" charset="0"/>
                <a:ea typeface="+mn-ea"/>
                <a:cs typeface="+mn-cs"/>
              </a:rPr>
              <a:t>of control signals to the other components of the processor plus control signals to</a:t>
            </a:r>
          </a:p>
          <a:p>
            <a:r>
              <a:rPr lang="en-US" sz="1200" b="0" i="0" u="none" strike="noStrike" kern="1200" baseline="0" dirty="0">
                <a:solidFill>
                  <a:schemeClr val="tx1"/>
                </a:solidFill>
                <a:latin typeface="Times New Roman" pitchFamily="-1" charset="0"/>
                <a:ea typeface="+mn-ea"/>
                <a:cs typeface="+mn-cs"/>
              </a:rPr>
              <a:t>the external system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timing of processor operations is synchronized by the clock and controlled</a:t>
            </a:r>
          </a:p>
          <a:p>
            <a:r>
              <a:rPr lang="en-US" sz="1200" b="0" i="0" u="none" strike="noStrike" kern="1200" baseline="0" dirty="0">
                <a:solidFill>
                  <a:schemeClr val="tx1"/>
                </a:solidFill>
                <a:latin typeface="Times New Roman" pitchFamily="-1" charset="0"/>
                <a:ea typeface="+mn-ea"/>
                <a:cs typeface="+mn-cs"/>
              </a:rPr>
              <a:t>by the control unit with control signals. Each instruction cycle is divided into from</a:t>
            </a:r>
          </a:p>
          <a:p>
            <a:r>
              <a:rPr lang="en-US" sz="1200" b="0" i="0" u="none" strike="noStrike" kern="1200" baseline="0" dirty="0">
                <a:solidFill>
                  <a:schemeClr val="tx1"/>
                </a:solidFill>
                <a:latin typeface="Times New Roman" pitchFamily="-1" charset="0"/>
                <a:ea typeface="+mn-ea"/>
                <a:cs typeface="+mn-cs"/>
              </a:rPr>
              <a:t>one to five machine cycles ; each machine cycle is in turn divided into from three to</a:t>
            </a:r>
          </a:p>
          <a:p>
            <a:r>
              <a:rPr lang="en-US" sz="1200" b="0" i="0" u="none" strike="noStrike" kern="1200" baseline="0" dirty="0">
                <a:solidFill>
                  <a:schemeClr val="tx1"/>
                </a:solidFill>
                <a:latin typeface="Times New Roman" pitchFamily="-1" charset="0"/>
                <a:ea typeface="+mn-ea"/>
                <a:cs typeface="+mn-cs"/>
              </a:rPr>
              <a:t>five states.  Each state lasts one clock cycle. During a state, the processor performs</a:t>
            </a:r>
          </a:p>
          <a:p>
            <a:r>
              <a:rPr lang="en-US" sz="1200" b="0" i="0" u="none" strike="noStrike" kern="1200" baseline="0" dirty="0">
                <a:solidFill>
                  <a:schemeClr val="tx1"/>
                </a:solidFill>
                <a:latin typeface="Times New Roman" pitchFamily="-1" charset="0"/>
                <a:ea typeface="+mn-ea"/>
                <a:cs typeface="+mn-cs"/>
              </a:rPr>
              <a:t>one or a set of simultaneous micro-operations as determined by the control signals.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number of machine cycles is fixed for a given instruction but varies</a:t>
            </a:r>
          </a:p>
          <a:p>
            <a:r>
              <a:rPr lang="en-US" sz="1200" b="0" i="0" u="none" strike="noStrike" kern="1200" baseline="0" dirty="0">
                <a:solidFill>
                  <a:schemeClr val="tx1"/>
                </a:solidFill>
                <a:latin typeface="Times New Roman" pitchFamily="-1" charset="0"/>
                <a:ea typeface="+mn-ea"/>
                <a:cs typeface="+mn-cs"/>
              </a:rPr>
              <a:t>from one instruction to another. Machine cycles are defined to be equivalent to</a:t>
            </a:r>
          </a:p>
          <a:p>
            <a:r>
              <a:rPr lang="en-US" sz="1200" b="0" i="0" u="none" strike="noStrike" kern="1200" baseline="0" dirty="0">
                <a:solidFill>
                  <a:schemeClr val="tx1"/>
                </a:solidFill>
                <a:latin typeface="Times New Roman" pitchFamily="-1" charset="0"/>
                <a:ea typeface="+mn-ea"/>
                <a:cs typeface="+mn-cs"/>
              </a:rPr>
              <a:t>bus accesses. Thus, the number of machine cycles for an instruction depends on</a:t>
            </a:r>
          </a:p>
          <a:p>
            <a:r>
              <a:rPr lang="en-US" sz="1200" b="0" i="0" u="none" strike="noStrike" kern="1200" baseline="0" dirty="0">
                <a:solidFill>
                  <a:schemeClr val="tx1"/>
                </a:solidFill>
                <a:latin typeface="Times New Roman" pitchFamily="-1" charset="0"/>
                <a:ea typeface="+mn-ea"/>
                <a:cs typeface="+mn-cs"/>
              </a:rPr>
              <a:t>the number of times the processor must communicate with external devices. For</a:t>
            </a:r>
          </a:p>
          <a:p>
            <a:r>
              <a:rPr lang="en-US" sz="1200" b="0" i="0" u="none" strike="noStrike" kern="1200" baseline="0" dirty="0">
                <a:solidFill>
                  <a:schemeClr val="tx1"/>
                </a:solidFill>
                <a:latin typeface="Times New Roman" pitchFamily="-1" charset="0"/>
                <a:ea typeface="+mn-ea"/>
                <a:cs typeface="+mn-cs"/>
              </a:rPr>
              <a:t>example, if an instruction consists of two 8-bit portions, then two machine cycles are</a:t>
            </a:r>
          </a:p>
          <a:p>
            <a:r>
              <a:rPr lang="en-US" sz="1200" b="0" i="0" u="none" strike="noStrike" kern="1200" baseline="0" dirty="0">
                <a:solidFill>
                  <a:schemeClr val="tx1"/>
                </a:solidFill>
                <a:latin typeface="Times New Roman" pitchFamily="-1" charset="0"/>
                <a:ea typeface="+mn-ea"/>
                <a:cs typeface="+mn-cs"/>
              </a:rPr>
              <a:t>required to fetch the instruction. If that instruction involves a 1-byte memory or I/O</a:t>
            </a:r>
          </a:p>
          <a:p>
            <a:r>
              <a:rPr lang="en-US" sz="1200" b="0" i="0" u="none" strike="noStrike" kern="1200" baseline="0" dirty="0">
                <a:solidFill>
                  <a:schemeClr val="tx1"/>
                </a:solidFill>
                <a:latin typeface="Times New Roman" pitchFamily="-1" charset="0"/>
                <a:ea typeface="+mn-ea"/>
                <a:cs typeface="+mn-cs"/>
              </a:rPr>
              <a:t>operation, then a third machine cycle is required for execution.</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2DFA90B0-8CEF-9944-B773-2843CC0F10C5}" type="slidenum">
              <a:rPr lang="en-US"/>
              <a:pPr/>
              <a:t>22</a:t>
            </a:fld>
            <a:endParaRPr lang="en-US"/>
          </a:p>
        </p:txBody>
      </p:sp>
      <p:sp>
        <p:nvSpPr>
          <p:cNvPr id="1218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20.9 gives an example of 8085 timing, showing the value of external</a:t>
            </a:r>
          </a:p>
          <a:p>
            <a:r>
              <a:rPr lang="en-US" sz="1200" b="0" i="0" u="none" strike="noStrike" kern="1200" baseline="0" dirty="0">
                <a:solidFill>
                  <a:schemeClr val="tx1"/>
                </a:solidFill>
                <a:latin typeface="Times New Roman" pitchFamily="-1" charset="0"/>
                <a:ea typeface="+mn-ea"/>
                <a:cs typeface="+mn-cs"/>
              </a:rPr>
              <a:t>control signals. Of course, at the same time, the control unit generates internal control</a:t>
            </a:r>
          </a:p>
          <a:p>
            <a:r>
              <a:rPr lang="en-US" sz="1200" b="0" i="0" u="none" strike="noStrike" kern="1200" baseline="0" dirty="0">
                <a:solidFill>
                  <a:schemeClr val="tx1"/>
                </a:solidFill>
                <a:latin typeface="Times New Roman" pitchFamily="-1" charset="0"/>
                <a:ea typeface="+mn-ea"/>
                <a:cs typeface="+mn-cs"/>
              </a:rPr>
              <a:t>signals that control internal data transfers. The diagram shows the instruction</a:t>
            </a:r>
          </a:p>
          <a:p>
            <a:r>
              <a:rPr lang="en-US" sz="1200" b="0" i="0" u="none" strike="noStrike" kern="1200" baseline="0" dirty="0">
                <a:solidFill>
                  <a:schemeClr val="tx1"/>
                </a:solidFill>
                <a:latin typeface="Times New Roman" pitchFamily="-1" charset="0"/>
                <a:ea typeface="+mn-ea"/>
                <a:cs typeface="+mn-cs"/>
              </a:rPr>
              <a:t>cycle for an OUT instruction. Three machine cycles (M</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 M</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M</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 are needed. During</a:t>
            </a:r>
          </a:p>
          <a:p>
            <a:r>
              <a:rPr lang="en-US" sz="1200" b="0" i="0" u="none" strike="noStrike" kern="1200" baseline="0" dirty="0">
                <a:solidFill>
                  <a:schemeClr val="tx1"/>
                </a:solidFill>
                <a:latin typeface="Times New Roman" pitchFamily="-1" charset="0"/>
                <a:ea typeface="+mn-ea"/>
                <a:cs typeface="+mn-cs"/>
              </a:rPr>
              <a:t>the first, the OUT instruction is fetched. The second machine cycle fetches the</a:t>
            </a:r>
          </a:p>
          <a:p>
            <a:r>
              <a:rPr lang="en-US" sz="1200" b="0" i="0" u="none" strike="noStrike" kern="1200" baseline="0" dirty="0">
                <a:solidFill>
                  <a:schemeClr val="tx1"/>
                </a:solidFill>
                <a:latin typeface="Times New Roman" pitchFamily="-1" charset="0"/>
                <a:ea typeface="+mn-ea"/>
                <a:cs typeface="+mn-cs"/>
              </a:rPr>
              <a:t>second half of the instruction, which contains the number of the I/O device selected</a:t>
            </a:r>
          </a:p>
          <a:p>
            <a:r>
              <a:rPr lang="en-US" sz="1200" b="0" i="0" u="none" strike="noStrike" kern="1200" baseline="0" dirty="0">
                <a:solidFill>
                  <a:schemeClr val="tx1"/>
                </a:solidFill>
                <a:latin typeface="Times New Roman" pitchFamily="-1" charset="0"/>
                <a:ea typeface="+mn-ea"/>
                <a:cs typeface="+mn-cs"/>
              </a:rPr>
              <a:t>for output. During the third cycle, the contents of the AC are written out to the</a:t>
            </a:r>
          </a:p>
          <a:p>
            <a:r>
              <a:rPr lang="en-US" sz="1200" b="0" i="0" u="none" strike="noStrike" kern="1200" baseline="0" dirty="0">
                <a:solidFill>
                  <a:schemeClr val="tx1"/>
                </a:solidFill>
                <a:latin typeface="Times New Roman" pitchFamily="-1" charset="0"/>
                <a:ea typeface="+mn-ea"/>
                <a:cs typeface="+mn-cs"/>
              </a:rPr>
              <a:t>selected device over the data bus.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Address Latch Enabled (Ale ) pulse signals the start of each machine</a:t>
            </a:r>
          </a:p>
          <a:p>
            <a:r>
              <a:rPr lang="en-US" sz="1200" b="0" i="0" u="none" strike="noStrike" kern="1200" baseline="0" dirty="0">
                <a:solidFill>
                  <a:schemeClr val="tx1"/>
                </a:solidFill>
                <a:latin typeface="Times New Roman" pitchFamily="-1" charset="0"/>
                <a:ea typeface="+mn-ea"/>
                <a:cs typeface="+mn-cs"/>
              </a:rPr>
              <a:t>cycle from the control unit. The Ale pulse alerts external circuits. During timing</a:t>
            </a:r>
          </a:p>
          <a:p>
            <a:r>
              <a:rPr lang="en-US" sz="1200" b="0" i="0" u="none" strike="noStrike" kern="1200" baseline="0" dirty="0">
                <a:solidFill>
                  <a:schemeClr val="tx1"/>
                </a:solidFill>
                <a:latin typeface="Times New Roman" pitchFamily="-1" charset="0"/>
                <a:ea typeface="+mn-ea"/>
                <a:cs typeface="+mn-cs"/>
              </a:rPr>
              <a:t>state T</a:t>
            </a:r>
            <a:r>
              <a:rPr lang="en-US" sz="1200" b="0" i="0" u="none" strike="noStrike" kern="1200" baseline="-25000" dirty="0">
                <a:solidFill>
                  <a:schemeClr val="tx1"/>
                </a:solidFill>
                <a:latin typeface="Times New Roman" pitchFamily="-1" charset="0"/>
                <a:ea typeface="+mn-ea"/>
                <a:cs typeface="+mn-cs"/>
              </a:rPr>
              <a:t>1 </a:t>
            </a:r>
            <a:r>
              <a:rPr lang="en-US" sz="1200" b="0" i="0" u="none" strike="noStrike" kern="1200" baseline="0" dirty="0">
                <a:solidFill>
                  <a:schemeClr val="tx1"/>
                </a:solidFill>
                <a:latin typeface="Times New Roman" pitchFamily="-1" charset="0"/>
                <a:ea typeface="+mn-ea"/>
                <a:cs typeface="+mn-cs"/>
              </a:rPr>
              <a:t> of machine cycle M</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 the control unit sets the IO/M signal to indicate that</a:t>
            </a:r>
          </a:p>
          <a:p>
            <a:r>
              <a:rPr lang="en-US" sz="1200" b="0" i="0" u="none" strike="noStrike" kern="1200" baseline="0" dirty="0">
                <a:solidFill>
                  <a:schemeClr val="tx1"/>
                </a:solidFill>
                <a:latin typeface="Times New Roman" pitchFamily="-1" charset="0"/>
                <a:ea typeface="+mn-ea"/>
                <a:cs typeface="+mn-cs"/>
              </a:rPr>
              <a:t>this is a memory operation. Also, the control unit causes the contents of the PC</a:t>
            </a:r>
          </a:p>
          <a:p>
            <a:r>
              <a:rPr lang="en-US" sz="1200" b="0" i="0" u="none" strike="noStrike" kern="1200" baseline="0" dirty="0">
                <a:solidFill>
                  <a:schemeClr val="tx1"/>
                </a:solidFill>
                <a:latin typeface="Times New Roman" pitchFamily="-1" charset="0"/>
                <a:ea typeface="+mn-ea"/>
                <a:cs typeface="+mn-cs"/>
              </a:rPr>
              <a:t> to be placed on the address bus (A</a:t>
            </a:r>
            <a:r>
              <a:rPr lang="en-US" sz="1200" b="0" i="0" u="none" strike="noStrike" kern="1200" baseline="-25000" dirty="0">
                <a:solidFill>
                  <a:schemeClr val="tx1"/>
                </a:solidFill>
                <a:latin typeface="Times New Roman" pitchFamily="-1" charset="0"/>
                <a:ea typeface="+mn-ea"/>
                <a:cs typeface="+mn-cs"/>
              </a:rPr>
              <a:t>15 </a:t>
            </a:r>
            <a:r>
              <a:rPr lang="en-US" sz="1200" b="0" i="0" u="none" strike="noStrike" kern="1200" baseline="0" dirty="0">
                <a:solidFill>
                  <a:schemeClr val="tx1"/>
                </a:solidFill>
                <a:latin typeface="Times New Roman" pitchFamily="-1" charset="0"/>
                <a:ea typeface="+mn-ea"/>
                <a:cs typeface="+mn-cs"/>
              </a:rPr>
              <a:t> through A</a:t>
            </a:r>
            <a:r>
              <a:rPr lang="en-US" sz="1200" b="0" i="0" u="none" strike="noStrike" kern="1200" baseline="-25000" dirty="0">
                <a:solidFill>
                  <a:schemeClr val="tx1"/>
                </a:solidFill>
                <a:latin typeface="Times New Roman" pitchFamily="-1" charset="0"/>
                <a:ea typeface="+mn-ea"/>
                <a:cs typeface="+mn-cs"/>
              </a:rPr>
              <a:t>8</a:t>
            </a:r>
            <a:r>
              <a:rPr lang="en-US" sz="1200" b="0" i="0" u="none" strike="noStrike" kern="1200" baseline="0" dirty="0">
                <a:solidFill>
                  <a:schemeClr val="tx1"/>
                </a:solidFill>
                <a:latin typeface="Times New Roman" pitchFamily="-1" charset="0"/>
                <a:ea typeface="+mn-ea"/>
                <a:cs typeface="+mn-cs"/>
              </a:rPr>
              <a:t> ) and the address/data bus (AD</a:t>
            </a:r>
            <a:r>
              <a:rPr lang="en-US" sz="1200" b="0" i="0" u="none" strike="noStrike" kern="1200" baseline="-25000" dirty="0">
                <a:solidFill>
                  <a:schemeClr val="tx1"/>
                </a:solidFill>
                <a:latin typeface="Times New Roman" pitchFamily="-1" charset="0"/>
                <a:ea typeface="+mn-ea"/>
                <a:cs typeface="+mn-cs"/>
              </a:rPr>
              <a:t>7</a:t>
            </a:r>
          </a:p>
          <a:p>
            <a:r>
              <a:rPr lang="en-US" sz="1200" b="0" i="0" u="none" strike="noStrike" kern="1200" baseline="0" dirty="0">
                <a:solidFill>
                  <a:schemeClr val="tx1"/>
                </a:solidFill>
                <a:latin typeface="Times New Roman" pitchFamily="-1" charset="0"/>
                <a:ea typeface="+mn-ea"/>
                <a:cs typeface="+mn-cs"/>
              </a:rPr>
              <a:t> through AD</a:t>
            </a:r>
            <a:r>
              <a:rPr lang="en-US" sz="1200" b="0" i="0" u="none" strike="noStrike" kern="1200" baseline="-25000" dirty="0">
                <a:solidFill>
                  <a:schemeClr val="tx1"/>
                </a:solidFill>
                <a:latin typeface="Times New Roman" pitchFamily="-1" charset="0"/>
                <a:ea typeface="+mn-ea"/>
                <a:cs typeface="+mn-cs"/>
              </a:rPr>
              <a:t>0</a:t>
            </a:r>
            <a:r>
              <a:rPr lang="en-US" sz="1200" b="0" i="0" u="none" strike="noStrike" kern="1200" baseline="0" dirty="0">
                <a:solidFill>
                  <a:schemeClr val="tx1"/>
                </a:solidFill>
                <a:latin typeface="Times New Roman" pitchFamily="-1" charset="0"/>
                <a:ea typeface="+mn-ea"/>
                <a:cs typeface="+mn-cs"/>
              </a:rPr>
              <a:t> ). With the falling edge of the Ale pulse, the other modules on the</a:t>
            </a:r>
          </a:p>
          <a:p>
            <a:r>
              <a:rPr lang="en-US" sz="1200" b="0" i="0" u="none" strike="noStrike" kern="1200" baseline="0" dirty="0">
                <a:solidFill>
                  <a:schemeClr val="tx1"/>
                </a:solidFill>
                <a:latin typeface="Times New Roman" pitchFamily="-1" charset="0"/>
                <a:ea typeface="+mn-ea"/>
                <a:cs typeface="+mn-cs"/>
              </a:rPr>
              <a:t>bus store the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During timing state 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the addressed memory module places the contents of the</a:t>
            </a:r>
          </a:p>
          <a:p>
            <a:r>
              <a:rPr lang="en-US" sz="1200" b="0" i="0" u="none" strike="noStrike" kern="1200" baseline="0" dirty="0">
                <a:solidFill>
                  <a:schemeClr val="tx1"/>
                </a:solidFill>
                <a:latin typeface="Times New Roman" pitchFamily="-1" charset="0"/>
                <a:ea typeface="+mn-ea"/>
                <a:cs typeface="+mn-cs"/>
              </a:rPr>
              <a:t>addressed memory location on the address/data bus. The control unit sets the Read</a:t>
            </a:r>
          </a:p>
          <a:p>
            <a:r>
              <a:rPr lang="en-US" sz="1200" b="0" i="0" u="none" strike="noStrike" kern="1200" baseline="0" dirty="0">
                <a:solidFill>
                  <a:schemeClr val="tx1"/>
                </a:solidFill>
                <a:latin typeface="Times New Roman" pitchFamily="-1" charset="0"/>
                <a:ea typeface="+mn-ea"/>
                <a:cs typeface="+mn-cs"/>
              </a:rPr>
              <a:t>Control (RD) signal to indicate a read, but it waits until 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to copy the data from the</a:t>
            </a:r>
          </a:p>
          <a:p>
            <a:r>
              <a:rPr lang="en-US" sz="1200" b="0" i="0" u="none" strike="noStrike" kern="1200" baseline="0" dirty="0">
                <a:solidFill>
                  <a:schemeClr val="tx1"/>
                </a:solidFill>
                <a:latin typeface="Times New Roman" pitchFamily="-1" charset="0"/>
                <a:ea typeface="+mn-ea"/>
                <a:cs typeface="+mn-cs"/>
              </a:rPr>
              <a:t>bus. This gives the memory module time to put the data on the bus and for the signal</a:t>
            </a:r>
          </a:p>
          <a:p>
            <a:r>
              <a:rPr lang="en-US" sz="1200" b="0" i="0" u="none" strike="noStrike" kern="1200" baseline="0" dirty="0">
                <a:solidFill>
                  <a:schemeClr val="tx1"/>
                </a:solidFill>
                <a:latin typeface="Times New Roman" pitchFamily="-1" charset="0"/>
                <a:ea typeface="+mn-ea"/>
                <a:cs typeface="+mn-cs"/>
              </a:rPr>
              <a:t>levels to stabilize. The final state, T</a:t>
            </a:r>
            <a:r>
              <a:rPr lang="en-US" sz="1200" b="0" i="0" u="none" strike="noStrike" kern="1200" baseline="-25000" dirty="0">
                <a:solidFill>
                  <a:schemeClr val="tx1"/>
                </a:solidFill>
                <a:latin typeface="Times New Roman" pitchFamily="-1" charset="0"/>
                <a:ea typeface="+mn-ea"/>
                <a:cs typeface="+mn-cs"/>
              </a:rPr>
              <a:t>4</a:t>
            </a:r>
            <a:r>
              <a:rPr lang="en-US" sz="1200" b="0" i="0" u="none" strike="noStrike" kern="1200" baseline="0" dirty="0">
                <a:solidFill>
                  <a:schemeClr val="tx1"/>
                </a:solidFill>
                <a:latin typeface="Times New Roman" pitchFamily="-1" charset="0"/>
                <a:ea typeface="+mn-ea"/>
                <a:cs typeface="+mn-cs"/>
              </a:rPr>
              <a:t> , is a bus idle  state during which the processor</a:t>
            </a:r>
          </a:p>
          <a:p>
            <a:r>
              <a:rPr lang="en-US" sz="1200" b="0" i="0" u="none" strike="noStrike" kern="1200" baseline="0" dirty="0">
                <a:solidFill>
                  <a:schemeClr val="tx1"/>
                </a:solidFill>
                <a:latin typeface="Times New Roman" pitchFamily="-1" charset="0"/>
                <a:ea typeface="+mn-ea"/>
                <a:cs typeface="+mn-cs"/>
              </a:rPr>
              <a:t>decodes the instruction. The remaining machine cycles proceed in a similar fashion.</a:t>
            </a:r>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6025FBCF-ECC8-CE4E-B5BE-12740C1227F6}" type="slidenum">
              <a:rPr lang="en-US"/>
              <a:pPr/>
              <a:t>23</a:t>
            </a:fld>
            <a:endParaRPr lang="en-US"/>
          </a:p>
        </p:txBody>
      </p:sp>
      <p:sp>
        <p:nvSpPr>
          <p:cNvPr id="8294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Figure 20.4 depicts the control unit as we have so far discussed it. The key inputs are</a:t>
            </a:r>
          </a:p>
          <a:p>
            <a:r>
              <a:rPr lang="en-US" sz="1200" b="0" i="0" u="none" strike="noStrike" kern="1200" baseline="0" dirty="0">
                <a:solidFill>
                  <a:schemeClr val="tx1"/>
                </a:solidFill>
                <a:latin typeface="Times New Roman" pitchFamily="-1" charset="0"/>
                <a:ea typeface="+mn-ea"/>
                <a:cs typeface="+mn-cs"/>
              </a:rPr>
              <a:t>the IR, the clock, flags, and control bus signals. In the case of the flags and control</a:t>
            </a:r>
          </a:p>
          <a:p>
            <a:r>
              <a:rPr lang="en-US" sz="1200" b="0" i="0" u="none" strike="noStrike" kern="1200" baseline="0" dirty="0">
                <a:solidFill>
                  <a:schemeClr val="tx1"/>
                </a:solidFill>
                <a:latin typeface="Times New Roman" pitchFamily="-1" charset="0"/>
                <a:ea typeface="+mn-ea"/>
                <a:cs typeface="+mn-cs"/>
              </a:rPr>
              <a:t>bus signals, each individual bit typically has some meaning (e.g., overflow). The other</a:t>
            </a:r>
          </a:p>
          <a:p>
            <a:r>
              <a:rPr lang="en-US" sz="1200" b="0" i="0" u="none" strike="noStrike" kern="1200" baseline="0" dirty="0">
                <a:solidFill>
                  <a:schemeClr val="tx1"/>
                </a:solidFill>
                <a:latin typeface="Times New Roman" pitchFamily="-1" charset="0"/>
                <a:ea typeface="+mn-ea"/>
                <a:cs typeface="+mn-cs"/>
              </a:rPr>
              <a:t>two inputs, however, are not directly useful to the control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First consider the IR. The control unit makes use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 will perform</a:t>
            </a:r>
          </a:p>
          <a:p>
            <a:r>
              <a:rPr lang="en-US" sz="1200" b="0" i="0" u="none" strike="noStrike" kern="1200" baseline="0" dirty="0">
                <a:solidFill>
                  <a:schemeClr val="tx1"/>
                </a:solidFill>
                <a:latin typeface="Times New Roman" pitchFamily="-1" charset="0"/>
                <a:ea typeface="+mn-ea"/>
                <a:cs typeface="+mn-cs"/>
              </a:rPr>
              <a:t>different actions (issue a different combination of control signals) for different</a:t>
            </a:r>
          </a:p>
          <a:p>
            <a:r>
              <a:rPr lang="en-US" sz="1200" b="0" i="0" u="none" strike="noStrike" kern="1200" baseline="0" dirty="0">
                <a:solidFill>
                  <a:schemeClr val="tx1"/>
                </a:solidFill>
                <a:latin typeface="Times New Roman" pitchFamily="-1" charset="0"/>
                <a:ea typeface="+mn-ea"/>
                <a:cs typeface="+mn-cs"/>
              </a:rPr>
              <a:t>instructions. To simplify the control unit logic, there should be a unique logic input for</a:t>
            </a:r>
          </a:p>
          <a:p>
            <a:r>
              <a:rPr lang="en-US" sz="1200" b="0" i="0" u="none" strike="noStrike" kern="1200" baseline="0" dirty="0">
                <a:solidFill>
                  <a:schemeClr val="tx1"/>
                </a:solidFill>
                <a:latin typeface="Times New Roman" pitchFamily="-1" charset="0"/>
                <a:ea typeface="+mn-ea"/>
                <a:cs typeface="+mn-cs"/>
              </a:rPr>
              <a:t>each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This function can be performed by a decoder , which takes an encoded</a:t>
            </a:r>
          </a:p>
          <a:p>
            <a:r>
              <a:rPr lang="en-US" sz="1200" b="0" i="0" u="none" strike="noStrike" kern="1200" baseline="0" dirty="0">
                <a:solidFill>
                  <a:schemeClr val="tx1"/>
                </a:solidFill>
                <a:latin typeface="Times New Roman" pitchFamily="-1" charset="0"/>
                <a:ea typeface="+mn-ea"/>
                <a:cs typeface="+mn-cs"/>
              </a:rPr>
              <a:t>input and produces a single output. In general, a decoder will have n  binary inputs and</a:t>
            </a:r>
          </a:p>
          <a:p>
            <a:r>
              <a:rPr lang="en-US" sz="1200" b="0" i="0" u="none" strike="noStrike" kern="1200" baseline="0" dirty="0">
                <a:solidFill>
                  <a:schemeClr val="tx1"/>
                </a:solidFill>
                <a:latin typeface="Times New Roman" pitchFamily="-1" charset="0"/>
                <a:ea typeface="+mn-ea"/>
                <a:cs typeface="+mn-cs"/>
              </a:rPr>
              <a:t>2</a:t>
            </a:r>
            <a:r>
              <a:rPr lang="en-US" sz="1200" b="0" i="0" u="none" strike="noStrike" kern="1200" baseline="3000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binary outputs. Each of the 2</a:t>
            </a:r>
            <a:r>
              <a:rPr lang="en-US" sz="1200" b="0" i="0" u="none" strike="noStrike" kern="1200" baseline="30000" dirty="0">
                <a:solidFill>
                  <a:schemeClr val="tx1"/>
                </a:solidFill>
                <a:latin typeface="Times New Roman" pitchFamily="-1" charset="0"/>
                <a:ea typeface="+mn-ea"/>
                <a:cs typeface="+mn-cs"/>
              </a:rPr>
              <a:t>n</a:t>
            </a:r>
            <a:r>
              <a:rPr lang="en-US" sz="1200" b="0" i="0" u="none" strike="noStrike" kern="1200" baseline="0" dirty="0">
                <a:solidFill>
                  <a:schemeClr val="tx1"/>
                </a:solidFill>
                <a:latin typeface="Times New Roman" pitchFamily="-1" charset="0"/>
                <a:ea typeface="+mn-ea"/>
                <a:cs typeface="+mn-cs"/>
              </a:rPr>
              <a:t>  different input patterns will activate a single unique</a:t>
            </a:r>
          </a:p>
          <a:p>
            <a:r>
              <a:rPr lang="en-US" sz="1200" b="0" i="0" u="none" strike="noStrike" kern="1200" baseline="0" dirty="0">
                <a:solidFill>
                  <a:schemeClr val="tx1"/>
                </a:solidFill>
                <a:latin typeface="Times New Roman" pitchFamily="-1" charset="0"/>
                <a:ea typeface="+mn-ea"/>
                <a:cs typeface="+mn-cs"/>
              </a:rPr>
              <a:t>output. Table 20.3 is an example for n =  4. The decoder for a control unit will typically</a:t>
            </a:r>
          </a:p>
          <a:p>
            <a:r>
              <a:rPr lang="en-US" sz="1200" b="0" i="0" u="none" strike="noStrike" kern="1200" baseline="0" dirty="0">
                <a:solidFill>
                  <a:schemeClr val="tx1"/>
                </a:solidFill>
                <a:latin typeface="Times New Roman" pitchFamily="-1" charset="0"/>
                <a:ea typeface="+mn-ea"/>
                <a:cs typeface="+mn-cs"/>
              </a:rPr>
              <a:t>have to be more complex than that, to account for variable-length </a:t>
            </a:r>
            <a:r>
              <a:rPr lang="en-US" sz="1200" b="0" i="0" u="none" strike="noStrike" kern="1200" baseline="0" dirty="0" err="1">
                <a:solidFill>
                  <a:schemeClr val="tx1"/>
                </a:solidFill>
                <a:latin typeface="Times New Roman" pitchFamily="-1" charset="0"/>
                <a:ea typeface="+mn-ea"/>
                <a:cs typeface="+mn-cs"/>
              </a:rPr>
              <a:t>opcodes</a:t>
            </a:r>
            <a:r>
              <a:rPr lang="en-US" sz="1200" b="0" i="0" u="none" strike="noStrike" kern="1200" baseline="0" dirty="0">
                <a:solidFill>
                  <a:schemeClr val="tx1"/>
                </a:solidFill>
                <a:latin typeface="Times New Roman" pitchFamily="-1" charset="0"/>
                <a:ea typeface="+mn-ea"/>
                <a:cs typeface="+mn-cs"/>
              </a:rPr>
              <a:t>. An</a:t>
            </a:r>
          </a:p>
          <a:p>
            <a:r>
              <a:rPr lang="en-US" sz="1200" b="0" i="0" u="none" strike="noStrike" kern="1200" baseline="0" dirty="0">
                <a:solidFill>
                  <a:schemeClr val="tx1"/>
                </a:solidFill>
                <a:latin typeface="Times New Roman" pitchFamily="-1" charset="0"/>
                <a:ea typeface="+mn-ea"/>
                <a:cs typeface="+mn-cs"/>
              </a:rPr>
              <a:t>example of the digital logic used to implement a decoder is presented in Chapter 11.</a:t>
            </a:r>
          </a:p>
          <a:p>
            <a:endParaRPr lang="en-US" sz="1200" b="0" i="0" u="none" strike="noStrike" kern="1200" baseline="0" dirty="0">
              <a:solidFill>
                <a:schemeClr val="tx1"/>
              </a:solidFill>
              <a:latin typeface="Times New Roman" pitchFamily="-1"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52B5D92-AC97-9342-8772-0E3F8055CA02}" type="slidenum">
              <a:rPr lang="en-US"/>
              <a:pPr/>
              <a:t>24</a:t>
            </a:fld>
            <a:endParaRPr lang="en-US"/>
          </a:p>
        </p:txBody>
      </p:sp>
      <p:sp>
        <p:nvSpPr>
          <p:cNvPr id="1228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clock portion of the control unit issues a repetitive sequence of pulses.</a:t>
            </a:r>
          </a:p>
          <a:p>
            <a:r>
              <a:rPr lang="en-US" sz="1200" b="0" i="0" u="none" strike="noStrike" kern="1200" baseline="0" dirty="0">
                <a:solidFill>
                  <a:schemeClr val="tx1"/>
                </a:solidFill>
                <a:latin typeface="Times New Roman" pitchFamily="-1" charset="0"/>
                <a:ea typeface="+mn-ea"/>
                <a:cs typeface="+mn-cs"/>
              </a:rPr>
              <a:t>This is useful for measuring the duration of micro-operations. Essentially, the period</a:t>
            </a:r>
          </a:p>
          <a:p>
            <a:r>
              <a:rPr lang="en-US" sz="1200" b="0" i="0" u="none" strike="noStrike" kern="1200" baseline="0" dirty="0">
                <a:solidFill>
                  <a:schemeClr val="tx1"/>
                </a:solidFill>
                <a:latin typeface="Times New Roman" pitchFamily="-1" charset="0"/>
                <a:ea typeface="+mn-ea"/>
                <a:cs typeface="+mn-cs"/>
              </a:rPr>
              <a:t>of the clock pulses must be long enough to allow the propagation of signals along</a:t>
            </a:r>
          </a:p>
          <a:p>
            <a:r>
              <a:rPr lang="en-US" sz="1200" b="0" i="0" u="none" strike="noStrike" kern="1200" baseline="0" dirty="0">
                <a:solidFill>
                  <a:schemeClr val="tx1"/>
                </a:solidFill>
                <a:latin typeface="Times New Roman" pitchFamily="-1" charset="0"/>
                <a:ea typeface="+mn-ea"/>
                <a:cs typeface="+mn-cs"/>
              </a:rPr>
              <a:t>data paths and through processor circuitry. However, as we have seen, the control</a:t>
            </a:r>
          </a:p>
          <a:p>
            <a:r>
              <a:rPr lang="en-US" sz="1200" b="0" i="0" u="none" strike="noStrike" kern="1200" baseline="0" dirty="0">
                <a:solidFill>
                  <a:schemeClr val="tx1"/>
                </a:solidFill>
                <a:latin typeface="Times New Roman" pitchFamily="-1" charset="0"/>
                <a:ea typeface="+mn-ea"/>
                <a:cs typeface="+mn-cs"/>
              </a:rPr>
              <a:t>unit emits different control signals at different time units within a single instruction</a:t>
            </a:r>
          </a:p>
          <a:p>
            <a:r>
              <a:rPr lang="en-US" sz="1200" b="0" i="0" u="none" strike="noStrike" kern="1200" baseline="0" dirty="0">
                <a:solidFill>
                  <a:schemeClr val="tx1"/>
                </a:solidFill>
                <a:latin typeface="Times New Roman" pitchFamily="-1" charset="0"/>
                <a:ea typeface="+mn-ea"/>
                <a:cs typeface="+mn-cs"/>
              </a:rPr>
              <a:t>cycle. Thus, we would like a counter as input to the control unit, with a different</a:t>
            </a:r>
          </a:p>
          <a:p>
            <a:r>
              <a:rPr lang="en-US" sz="1200" b="0" i="0" u="none" strike="noStrike" kern="1200" baseline="0" dirty="0">
                <a:solidFill>
                  <a:schemeClr val="tx1"/>
                </a:solidFill>
                <a:latin typeface="Times New Roman" pitchFamily="-1" charset="0"/>
                <a:ea typeface="+mn-ea"/>
                <a:cs typeface="+mn-cs"/>
              </a:rPr>
              <a:t>control signal being used for 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 and so forth. At the end of an instruction cycle,</a:t>
            </a:r>
          </a:p>
          <a:p>
            <a:r>
              <a:rPr lang="en-US" sz="1200" b="0" i="0" u="none" strike="noStrike" kern="1200" baseline="0" dirty="0">
                <a:solidFill>
                  <a:schemeClr val="tx1"/>
                </a:solidFill>
                <a:latin typeface="Times New Roman" pitchFamily="-1" charset="0"/>
                <a:ea typeface="+mn-ea"/>
                <a:cs typeface="+mn-cs"/>
              </a:rPr>
              <a:t>the control unit must feed back to the counter to reinitialize it at 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With these two refinements, the control unit can be depicted as in Figure 20.10.</a:t>
            </a:r>
          </a:p>
          <a:p>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25</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20 summary.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31677C74-AB85-FD46-8E33-B00FAD7569D9}" type="slidenum">
              <a:rPr lang="en-US"/>
              <a:pPr/>
              <a:t>4</a:t>
            </a:fld>
            <a:endParaRPr lang="en-US"/>
          </a:p>
        </p:txBody>
      </p:sp>
      <p:sp>
        <p:nvSpPr>
          <p:cNvPr id="624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We have seen that the operation of a computer, in executing a program, consists of a</a:t>
            </a:r>
          </a:p>
          <a:p>
            <a:r>
              <a:rPr lang="en-US" sz="1200" b="0" i="0" u="none" strike="noStrike" kern="1200" baseline="0" dirty="0">
                <a:solidFill>
                  <a:schemeClr val="tx1"/>
                </a:solidFill>
                <a:latin typeface="Times New Roman" pitchFamily="-1" charset="0"/>
                <a:ea typeface="+mn-ea"/>
                <a:cs typeface="+mn-cs"/>
              </a:rPr>
              <a:t>sequence of instruction cycles, with one machine instruction per cycle. Of course, we</a:t>
            </a:r>
          </a:p>
          <a:p>
            <a:r>
              <a:rPr lang="en-US" sz="1200" b="0" i="0" u="none" strike="noStrike" kern="1200" baseline="0" dirty="0">
                <a:solidFill>
                  <a:schemeClr val="tx1"/>
                </a:solidFill>
                <a:latin typeface="Times New Roman" pitchFamily="-1" charset="0"/>
                <a:ea typeface="+mn-ea"/>
                <a:cs typeface="+mn-cs"/>
              </a:rPr>
              <a:t>must remember that this sequence of instruction cycles is not necessarily the same</a:t>
            </a:r>
          </a:p>
          <a:p>
            <a:r>
              <a:rPr lang="en-US" sz="1200" b="0" i="0" u="none" strike="noStrike" kern="1200" baseline="0" dirty="0">
                <a:solidFill>
                  <a:schemeClr val="tx1"/>
                </a:solidFill>
                <a:latin typeface="Times New Roman" pitchFamily="-1" charset="0"/>
                <a:ea typeface="+mn-ea"/>
                <a:cs typeface="+mn-cs"/>
              </a:rPr>
              <a:t>as the written sequence  of instructions that make up the program, because of the</a:t>
            </a:r>
          </a:p>
          <a:p>
            <a:r>
              <a:rPr lang="en-US" sz="1200" b="0" i="0" u="none" strike="noStrike" kern="1200" baseline="0" dirty="0">
                <a:solidFill>
                  <a:schemeClr val="tx1"/>
                </a:solidFill>
                <a:latin typeface="Times New Roman" pitchFamily="-1" charset="0"/>
                <a:ea typeface="+mn-ea"/>
                <a:cs typeface="+mn-cs"/>
              </a:rPr>
              <a:t>existence of branching instructions. What we are referring to here is the execution</a:t>
            </a:r>
          </a:p>
          <a:p>
            <a:r>
              <a:rPr lang="en-US" sz="1200" b="0" i="0" u="none" strike="noStrike" kern="1200" baseline="0" dirty="0">
                <a:solidFill>
                  <a:schemeClr val="tx1"/>
                </a:solidFill>
                <a:latin typeface="Times New Roman" pitchFamily="-1" charset="0"/>
                <a:ea typeface="+mn-ea"/>
                <a:cs typeface="+mn-cs"/>
              </a:rPr>
              <a:t>time sequence  of instructions.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We have further seen that each instruction cycle is made up of a number of</a:t>
            </a:r>
          </a:p>
          <a:p>
            <a:r>
              <a:rPr lang="en-US" sz="1200" b="0" i="0" u="none" strike="noStrike" kern="1200" baseline="0" dirty="0">
                <a:solidFill>
                  <a:schemeClr val="tx1"/>
                </a:solidFill>
                <a:latin typeface="Times New Roman" pitchFamily="-1" charset="0"/>
                <a:ea typeface="+mn-ea"/>
                <a:cs typeface="+mn-cs"/>
              </a:rPr>
              <a:t>smaller units. One subdivision that we found convenient is fetch, indirect, execute,</a:t>
            </a:r>
          </a:p>
          <a:p>
            <a:r>
              <a:rPr lang="en-US" sz="1200" b="0" i="0" u="none" strike="noStrike" kern="1200" baseline="0" dirty="0">
                <a:solidFill>
                  <a:schemeClr val="tx1"/>
                </a:solidFill>
                <a:latin typeface="Times New Roman" pitchFamily="-1" charset="0"/>
                <a:ea typeface="+mn-ea"/>
                <a:cs typeface="+mn-cs"/>
              </a:rPr>
              <a:t>and interrupt, with only fetch and execute cycles always occurring.</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To design a control unit, however, we need to break down the description</a:t>
            </a:r>
          </a:p>
          <a:p>
            <a:r>
              <a:rPr lang="en-US" sz="1200" b="0" i="0" u="none" strike="noStrike" kern="1200" baseline="0" dirty="0">
                <a:solidFill>
                  <a:schemeClr val="tx1"/>
                </a:solidFill>
                <a:latin typeface="Times New Roman" pitchFamily="-1" charset="0"/>
                <a:ea typeface="+mn-ea"/>
                <a:cs typeface="+mn-cs"/>
              </a:rPr>
              <a:t>further. In our discussion of pipelining in Chapter 14, we began to see that a further</a:t>
            </a:r>
          </a:p>
          <a:p>
            <a:r>
              <a:rPr lang="en-US" sz="1200" b="0" i="0" u="none" strike="noStrike" kern="1200" baseline="0" dirty="0">
                <a:solidFill>
                  <a:schemeClr val="tx1"/>
                </a:solidFill>
                <a:latin typeface="Times New Roman" pitchFamily="-1" charset="0"/>
                <a:ea typeface="+mn-ea"/>
                <a:cs typeface="+mn-cs"/>
              </a:rPr>
              <a:t>decomposition is possible. In fact, we will see that each of the smaller cycles</a:t>
            </a:r>
          </a:p>
          <a:p>
            <a:r>
              <a:rPr lang="en-US" sz="1200" b="0" i="0" u="none" strike="noStrike" kern="1200" baseline="0" dirty="0">
                <a:solidFill>
                  <a:schemeClr val="tx1"/>
                </a:solidFill>
                <a:latin typeface="Times New Roman" pitchFamily="-1" charset="0"/>
                <a:ea typeface="+mn-ea"/>
                <a:cs typeface="+mn-cs"/>
              </a:rPr>
              <a:t>involves a series of steps, each of which involves the processor registers. We will</a:t>
            </a:r>
          </a:p>
          <a:p>
            <a:r>
              <a:rPr lang="en-US" sz="1200" b="0" i="0" u="none" strike="noStrike" kern="1200" baseline="0" dirty="0">
                <a:solidFill>
                  <a:schemeClr val="tx1"/>
                </a:solidFill>
                <a:latin typeface="Times New Roman" pitchFamily="-1" charset="0"/>
                <a:ea typeface="+mn-ea"/>
                <a:cs typeface="+mn-cs"/>
              </a:rPr>
              <a:t>refer to these steps as micro-operations . The prefix micro  refers to the fact that each</a:t>
            </a:r>
          </a:p>
          <a:p>
            <a:r>
              <a:rPr lang="en-US" sz="1200" b="0" i="0" u="none" strike="noStrike" kern="1200" baseline="0" dirty="0">
                <a:solidFill>
                  <a:schemeClr val="tx1"/>
                </a:solidFill>
                <a:latin typeface="Times New Roman" pitchFamily="-1" charset="0"/>
                <a:ea typeface="+mn-ea"/>
                <a:cs typeface="+mn-cs"/>
              </a:rPr>
              <a:t>step is very simple and accomplishes very little,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Micro-operations are the functional, or atomic, operations of a processor. In this</a:t>
            </a:r>
          </a:p>
          <a:p>
            <a:r>
              <a:rPr lang="en-US" sz="1200" b="0" i="0" u="none" strike="noStrike" kern="1200" baseline="0" dirty="0">
                <a:solidFill>
                  <a:schemeClr val="tx1"/>
                </a:solidFill>
                <a:latin typeface="Times New Roman" pitchFamily="-1" charset="0"/>
                <a:ea typeface="+mn-ea"/>
                <a:cs typeface="+mn-cs"/>
              </a:rPr>
              <a:t>section, we will examine micro-operations to gain an understanding of how the events</a:t>
            </a:r>
          </a:p>
          <a:p>
            <a:r>
              <a:rPr lang="en-US" sz="1200" b="0" i="0" u="none" strike="noStrike" kern="1200" baseline="0" dirty="0">
                <a:solidFill>
                  <a:schemeClr val="tx1"/>
                </a:solidFill>
                <a:latin typeface="Times New Roman" pitchFamily="-1" charset="0"/>
                <a:ea typeface="+mn-ea"/>
                <a:cs typeface="+mn-cs"/>
              </a:rPr>
              <a:t>of any instruction cycle can be described as a sequence of such micro-operations.</a:t>
            </a:r>
          </a:p>
          <a:p>
            <a:r>
              <a:rPr lang="en-US" sz="1200" b="0" i="0" u="none" strike="noStrike" kern="1200" baseline="0" dirty="0">
                <a:solidFill>
                  <a:schemeClr val="tx1"/>
                </a:solidFill>
                <a:latin typeface="Times New Roman" pitchFamily="-1" charset="0"/>
                <a:ea typeface="+mn-ea"/>
                <a:cs typeface="+mn-cs"/>
              </a:rPr>
              <a:t>A simple example will be used. In the remainder of this chapter, we then show how the</a:t>
            </a:r>
          </a:p>
          <a:p>
            <a:r>
              <a:rPr lang="en-US" sz="1200" b="0" i="0" u="none" strike="noStrike" kern="1200" baseline="0" dirty="0">
                <a:solidFill>
                  <a:schemeClr val="tx1"/>
                </a:solidFill>
                <a:latin typeface="Times New Roman" pitchFamily="-1" charset="0"/>
                <a:ea typeface="+mn-ea"/>
                <a:cs typeface="+mn-cs"/>
              </a:rPr>
              <a:t>concept of micro-operations serves as a guide to the design of the control unit.</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9D0AB11-12FD-C746-A606-249DEA20AC78}" type="slidenum">
              <a:rPr lang="en-US"/>
              <a:pPr/>
              <a:t>5</a:t>
            </a:fld>
            <a:endParaRPr lang="en-US"/>
          </a:p>
        </p:txBody>
      </p:sp>
      <p:sp>
        <p:nvSpPr>
          <p:cNvPr id="634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20.1 depicts the relationship</a:t>
            </a:r>
          </a:p>
          <a:p>
            <a:r>
              <a:rPr lang="en-US" sz="1200" b="0" i="0" u="none" strike="noStrike" kern="1200" baseline="0" dirty="0">
                <a:solidFill>
                  <a:schemeClr val="tx1"/>
                </a:solidFill>
                <a:latin typeface="Times New Roman" pitchFamily="-1" charset="0"/>
                <a:ea typeface="+mn-ea"/>
                <a:cs typeface="+mn-cs"/>
              </a:rPr>
              <a:t>among the various concepts we have been discussing. To summarize, the execution</a:t>
            </a:r>
          </a:p>
          <a:p>
            <a:r>
              <a:rPr lang="en-US" sz="1200" b="0" i="0" u="none" strike="noStrike" kern="1200" baseline="0" dirty="0">
                <a:solidFill>
                  <a:schemeClr val="tx1"/>
                </a:solidFill>
                <a:latin typeface="Times New Roman" pitchFamily="-1" charset="0"/>
                <a:ea typeface="+mn-ea"/>
                <a:cs typeface="+mn-cs"/>
              </a:rPr>
              <a:t>of a program consists of the sequential execution of instructions. Each instruction</a:t>
            </a:r>
          </a:p>
          <a:p>
            <a:r>
              <a:rPr lang="en-US" sz="1200" b="0" i="0" u="none" strike="noStrike" kern="1200" baseline="0" dirty="0">
                <a:solidFill>
                  <a:schemeClr val="tx1"/>
                </a:solidFill>
                <a:latin typeface="Times New Roman" pitchFamily="-1" charset="0"/>
                <a:ea typeface="+mn-ea"/>
                <a:cs typeface="+mn-cs"/>
              </a:rPr>
              <a:t>is executed during an instruction cycle made up of shorter </a:t>
            </a:r>
            <a:r>
              <a:rPr lang="en-US" sz="1200" b="0" i="0" u="none" strike="noStrike" kern="1200" baseline="0" dirty="0" err="1">
                <a:solidFill>
                  <a:schemeClr val="tx1"/>
                </a:solidFill>
                <a:latin typeface="Times New Roman" pitchFamily="-1" charset="0"/>
                <a:ea typeface="+mn-ea"/>
                <a:cs typeface="+mn-cs"/>
              </a:rPr>
              <a:t>subcycles</a:t>
            </a:r>
            <a:r>
              <a:rPr lang="en-US" sz="1200" b="0" i="0" u="none" strike="noStrike" kern="1200" baseline="0" dirty="0">
                <a:solidFill>
                  <a:schemeClr val="tx1"/>
                </a:solidFill>
                <a:latin typeface="Times New Roman" pitchFamily="-1" charset="0"/>
                <a:ea typeface="+mn-ea"/>
                <a:cs typeface="+mn-cs"/>
              </a:rPr>
              <a:t> (e.g., fetch,</a:t>
            </a:r>
          </a:p>
          <a:p>
            <a:r>
              <a:rPr lang="en-US" sz="1200" b="0" i="0" u="none" strike="noStrike" kern="1200" baseline="0" dirty="0">
                <a:solidFill>
                  <a:schemeClr val="tx1"/>
                </a:solidFill>
                <a:latin typeface="Times New Roman" pitchFamily="-1" charset="0"/>
                <a:ea typeface="+mn-ea"/>
                <a:cs typeface="+mn-cs"/>
              </a:rPr>
              <a:t>indirect, execute, interrupt). The execution of each </a:t>
            </a:r>
            <a:r>
              <a:rPr lang="en-US" sz="1200" b="0" i="0" u="none" strike="noStrike" kern="1200" baseline="0" dirty="0" err="1">
                <a:solidFill>
                  <a:schemeClr val="tx1"/>
                </a:solidFill>
                <a:latin typeface="Times New Roman" pitchFamily="-1" charset="0"/>
                <a:ea typeface="+mn-ea"/>
                <a:cs typeface="+mn-cs"/>
              </a:rPr>
              <a:t>subcycle</a:t>
            </a:r>
            <a:r>
              <a:rPr lang="en-US" sz="1200" b="0" i="0" u="none" strike="noStrike" kern="1200" baseline="0" dirty="0">
                <a:solidFill>
                  <a:schemeClr val="tx1"/>
                </a:solidFill>
                <a:latin typeface="Times New Roman" pitchFamily="-1" charset="0"/>
                <a:ea typeface="+mn-ea"/>
                <a:cs typeface="+mn-cs"/>
              </a:rPr>
              <a:t> involves one or more</a:t>
            </a:r>
          </a:p>
          <a:p>
            <a:r>
              <a:rPr lang="en-US" sz="1200" b="0" i="0" u="none" strike="noStrike" kern="1200" baseline="0" dirty="0">
                <a:solidFill>
                  <a:schemeClr val="tx1"/>
                </a:solidFill>
                <a:latin typeface="Times New Roman" pitchFamily="-1" charset="0"/>
                <a:ea typeface="+mn-ea"/>
                <a:cs typeface="+mn-cs"/>
              </a:rPr>
              <a:t>shorter operations, that is, micro-</a:t>
            </a:r>
          </a:p>
          <a:p>
            <a:r>
              <a:rPr lang="en-US" sz="1200" b="0" i="0" u="none" strike="noStrike" kern="1200" baseline="0" dirty="0">
                <a:solidFill>
                  <a:schemeClr val="tx1"/>
                </a:solidFill>
                <a:latin typeface="Times New Roman" pitchFamily="-1" charset="0"/>
                <a:ea typeface="+mn-ea"/>
                <a:cs typeface="+mn-cs"/>
              </a:rPr>
              <a:t>operations.</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72A7178D-8065-924A-9113-9189A1B99A96}" type="slidenum">
              <a:rPr lang="en-US"/>
              <a:pPr/>
              <a:t>6</a:t>
            </a:fld>
            <a:endParaRPr lang="en-US"/>
          </a:p>
        </p:txBody>
      </p:sp>
      <p:sp>
        <p:nvSpPr>
          <p:cNvPr id="645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We begin by looking at the fetch cycle, which occurs at the beginning of each instruction</a:t>
            </a:r>
          </a:p>
          <a:p>
            <a:r>
              <a:rPr lang="en-US" sz="1200" b="0" i="0" u="none" strike="noStrike" kern="1200" baseline="0" dirty="0">
                <a:solidFill>
                  <a:schemeClr val="tx1"/>
                </a:solidFill>
                <a:latin typeface="Times New Roman" pitchFamily="-1" charset="0"/>
                <a:ea typeface="+mn-ea"/>
                <a:cs typeface="+mn-cs"/>
              </a:rPr>
              <a:t>cycle and causes an instruction to be fetched from memory. For purposes of</a:t>
            </a:r>
          </a:p>
          <a:p>
            <a:r>
              <a:rPr lang="en-US" sz="1200" b="0" i="0" u="none" strike="noStrike" kern="1200" baseline="0" dirty="0">
                <a:solidFill>
                  <a:schemeClr val="tx1"/>
                </a:solidFill>
                <a:latin typeface="Times New Roman" pitchFamily="-1" charset="0"/>
                <a:ea typeface="+mn-ea"/>
                <a:cs typeface="+mn-cs"/>
              </a:rPr>
              <a:t>discussion, we assume the organization depicted in Figure 14.6 (Data Flow , Fetch</a:t>
            </a:r>
          </a:p>
          <a:p>
            <a:r>
              <a:rPr lang="en-US" sz="1200" b="0" i="0" u="none" strike="noStrike" kern="1200" baseline="0" dirty="0">
                <a:solidFill>
                  <a:schemeClr val="tx1"/>
                </a:solidFill>
                <a:latin typeface="Times New Roman" pitchFamily="-1" charset="0"/>
                <a:ea typeface="+mn-ea"/>
                <a:cs typeface="+mn-cs"/>
              </a:rPr>
              <a:t>Cycle ). Four registers are involved: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Memory address register (MAR):  Is connected to the address lines of the system</a:t>
            </a:r>
          </a:p>
          <a:p>
            <a:r>
              <a:rPr lang="en-US" sz="1200" b="0" i="0" u="none" strike="noStrike" kern="1200" baseline="0" dirty="0">
                <a:solidFill>
                  <a:schemeClr val="tx1"/>
                </a:solidFill>
                <a:latin typeface="Times New Roman" pitchFamily="-1" charset="0"/>
                <a:ea typeface="+mn-ea"/>
                <a:cs typeface="+mn-cs"/>
              </a:rPr>
              <a:t>bus. It specifies the address in memory for a read or write operation.</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Memory buffer register (MBR):  Is connected to the data lines of the system bus.</a:t>
            </a:r>
          </a:p>
          <a:p>
            <a:r>
              <a:rPr lang="en-US" sz="1200" b="0" i="0" u="none" strike="noStrike" kern="1200" baseline="0" dirty="0">
                <a:solidFill>
                  <a:schemeClr val="tx1"/>
                </a:solidFill>
                <a:latin typeface="Times New Roman" pitchFamily="-1" charset="0"/>
                <a:ea typeface="+mn-ea"/>
                <a:cs typeface="+mn-cs"/>
              </a:rPr>
              <a:t>It contains the value to be stored in memory or the last value read from memory.</a:t>
            </a:r>
          </a:p>
          <a:p>
            <a:endParaRPr lang="en-US" sz="1200" b="0"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Program counter (PC): Holds the address of the next instruction to be</a:t>
            </a:r>
          </a:p>
          <a:p>
            <a:r>
              <a:rPr lang="en-US" sz="1200" b="0" i="0" u="none" strike="noStrike" kern="1200" baseline="0" dirty="0">
                <a:solidFill>
                  <a:schemeClr val="tx1"/>
                </a:solidFill>
                <a:latin typeface="Times New Roman" pitchFamily="-1" charset="0"/>
                <a:ea typeface="+mn-ea"/>
                <a:cs typeface="+mn-cs"/>
              </a:rPr>
              <a:t>fetched.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Instruction register (IR): Holds the last instruction fetched.</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Let us look at the sequence of events for the fetch cycle from the point of view</a:t>
            </a:r>
          </a:p>
          <a:p>
            <a:r>
              <a:rPr lang="en-US" sz="1200" b="0" i="0" u="none" strike="noStrike" kern="1200" baseline="0" dirty="0">
                <a:solidFill>
                  <a:schemeClr val="tx1"/>
                </a:solidFill>
                <a:latin typeface="Times New Roman" pitchFamily="-1" charset="0"/>
                <a:ea typeface="+mn-ea"/>
                <a:cs typeface="+mn-cs"/>
              </a:rPr>
              <a:t>of its effect on the processor registers. An example appears in Figure 20.2. At the</a:t>
            </a:r>
          </a:p>
          <a:p>
            <a:r>
              <a:rPr lang="en-US" sz="1200" b="0" i="0" u="none" strike="noStrike" kern="1200" baseline="0" dirty="0">
                <a:solidFill>
                  <a:schemeClr val="tx1"/>
                </a:solidFill>
                <a:latin typeface="Times New Roman" pitchFamily="-1" charset="0"/>
                <a:ea typeface="+mn-ea"/>
                <a:cs typeface="+mn-cs"/>
              </a:rPr>
              <a:t>beginning of the fetch cycle, the address of the next instruction to be executed is in</a:t>
            </a:r>
          </a:p>
          <a:p>
            <a:r>
              <a:rPr lang="en-US" sz="1200" b="0" i="0" u="none" strike="noStrike" kern="1200" baseline="0" dirty="0">
                <a:solidFill>
                  <a:schemeClr val="tx1"/>
                </a:solidFill>
                <a:latin typeface="Times New Roman" pitchFamily="-1" charset="0"/>
                <a:ea typeface="+mn-ea"/>
                <a:cs typeface="+mn-cs"/>
              </a:rPr>
              <a:t>the program counter (PC); in this case, the address is 1100100. The first step is to</a:t>
            </a:r>
          </a:p>
          <a:p>
            <a:r>
              <a:rPr lang="en-US" sz="1200" b="0" i="0" u="none" strike="noStrike" kern="1200" baseline="0" dirty="0">
                <a:solidFill>
                  <a:schemeClr val="tx1"/>
                </a:solidFill>
                <a:latin typeface="Times New Roman" pitchFamily="-1" charset="0"/>
                <a:ea typeface="+mn-ea"/>
                <a:cs typeface="+mn-cs"/>
              </a:rPr>
              <a:t>move that address to the memory address register (MAR) because this is the only</a:t>
            </a:r>
          </a:p>
          <a:p>
            <a:r>
              <a:rPr lang="en-US" sz="1200" b="0" i="0" u="none" strike="noStrike" kern="1200" baseline="0" dirty="0">
                <a:solidFill>
                  <a:schemeClr val="tx1"/>
                </a:solidFill>
                <a:latin typeface="Times New Roman" pitchFamily="-1" charset="0"/>
                <a:ea typeface="+mn-ea"/>
                <a:cs typeface="+mn-cs"/>
              </a:rPr>
              <a:t>register connected to the address lines of the system bus. The second step is to bring</a:t>
            </a:r>
          </a:p>
          <a:p>
            <a:r>
              <a:rPr lang="en-US" sz="1200" b="0" i="0" u="none" strike="noStrike" kern="1200" baseline="0" dirty="0">
                <a:solidFill>
                  <a:schemeClr val="tx1"/>
                </a:solidFill>
                <a:latin typeface="Times New Roman" pitchFamily="-1" charset="0"/>
                <a:ea typeface="+mn-ea"/>
                <a:cs typeface="+mn-cs"/>
              </a:rPr>
              <a:t>in the instruction. The desired address (in the MAR) is placed on the address bus,</a:t>
            </a:r>
          </a:p>
          <a:p>
            <a:r>
              <a:rPr lang="en-US" sz="1200" b="0" i="0" u="none" strike="noStrike" kern="1200" baseline="0" dirty="0">
                <a:solidFill>
                  <a:schemeClr val="tx1"/>
                </a:solidFill>
                <a:latin typeface="Times New Roman" pitchFamily="-1" charset="0"/>
                <a:ea typeface="+mn-ea"/>
                <a:cs typeface="+mn-cs"/>
              </a:rPr>
              <a:t>the control unit issues a READ command on the control bus, and the result appears</a:t>
            </a:r>
          </a:p>
          <a:p>
            <a:r>
              <a:rPr lang="en-US" sz="1200" b="0" i="0" u="none" strike="noStrike" kern="1200" baseline="0" dirty="0">
                <a:solidFill>
                  <a:schemeClr val="tx1"/>
                </a:solidFill>
                <a:latin typeface="Times New Roman" pitchFamily="-1" charset="0"/>
                <a:ea typeface="+mn-ea"/>
                <a:cs typeface="+mn-cs"/>
              </a:rPr>
              <a:t>on the data bus and is copied into the memory buffer register (MBR). We also need</a:t>
            </a:r>
          </a:p>
          <a:p>
            <a:r>
              <a:rPr lang="en-US" sz="1200" b="0" i="0" u="none" strike="noStrike" kern="1200" baseline="0" dirty="0">
                <a:solidFill>
                  <a:schemeClr val="tx1"/>
                </a:solidFill>
                <a:latin typeface="Times New Roman" pitchFamily="-1" charset="0"/>
                <a:ea typeface="+mn-ea"/>
                <a:cs typeface="+mn-cs"/>
              </a:rPr>
              <a:t>to increment the PC by the instruction length to get ready for the next instruction.</a:t>
            </a:r>
          </a:p>
          <a:p>
            <a:r>
              <a:rPr lang="en-US" sz="1200" b="0" i="0" u="none" strike="noStrike" kern="1200" baseline="0" dirty="0">
                <a:solidFill>
                  <a:schemeClr val="tx1"/>
                </a:solidFill>
                <a:latin typeface="Times New Roman" pitchFamily="-1" charset="0"/>
                <a:ea typeface="+mn-ea"/>
                <a:cs typeface="+mn-cs"/>
              </a:rPr>
              <a:t>Because these two actions (read word from memory, increment PC) do not interfere</a:t>
            </a:r>
          </a:p>
          <a:p>
            <a:r>
              <a:rPr lang="en-US" sz="1200" b="0" i="0" u="none" strike="noStrike" kern="1200" baseline="0" dirty="0">
                <a:solidFill>
                  <a:schemeClr val="tx1"/>
                </a:solidFill>
                <a:latin typeface="Times New Roman" pitchFamily="-1" charset="0"/>
                <a:ea typeface="+mn-ea"/>
                <a:cs typeface="+mn-cs"/>
              </a:rPr>
              <a:t>with each other, we can do them simultaneously to save time. The third step is</a:t>
            </a:r>
          </a:p>
          <a:p>
            <a:r>
              <a:rPr lang="en-US" sz="1200" b="0" i="0" u="none" strike="noStrike" kern="1200" baseline="0" dirty="0">
                <a:solidFill>
                  <a:schemeClr val="tx1"/>
                </a:solidFill>
                <a:latin typeface="Times New Roman" pitchFamily="-1" charset="0"/>
                <a:ea typeface="+mn-ea"/>
                <a:cs typeface="+mn-cs"/>
              </a:rPr>
              <a:t>to move the contents of the MBR to the instruction register (IR). This frees up the</a:t>
            </a:r>
          </a:p>
          <a:p>
            <a:r>
              <a:rPr lang="en-US" sz="1200" b="0" i="0" u="none" strike="noStrike" kern="1200" baseline="0" dirty="0">
                <a:solidFill>
                  <a:schemeClr val="tx1"/>
                </a:solidFill>
                <a:latin typeface="Times New Roman" pitchFamily="-1" charset="0"/>
                <a:ea typeface="+mn-ea"/>
                <a:cs typeface="+mn-cs"/>
              </a:rPr>
              <a:t>MBR for use during a possible indirect cycle.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Thus, the simple fetch cycle actually consists of three steps and four micro-operations.</a:t>
            </a:r>
          </a:p>
          <a:p>
            <a:r>
              <a:rPr lang="en-US" sz="1200" b="0" i="0" u="none" strike="noStrike" kern="1200" baseline="0" dirty="0">
                <a:solidFill>
                  <a:schemeClr val="tx1"/>
                </a:solidFill>
                <a:latin typeface="Times New Roman" pitchFamily="-1" charset="0"/>
                <a:ea typeface="+mn-ea"/>
                <a:cs typeface="+mn-cs"/>
              </a:rPr>
              <a:t>Each micro-operation involves the movement of data into or out of a</a:t>
            </a:r>
          </a:p>
          <a:p>
            <a:r>
              <a:rPr lang="en-US" sz="1200" b="0" i="0" u="none" strike="noStrike" kern="1200" baseline="0" dirty="0">
                <a:solidFill>
                  <a:schemeClr val="tx1"/>
                </a:solidFill>
                <a:latin typeface="Times New Roman" pitchFamily="-1" charset="0"/>
                <a:ea typeface="+mn-ea"/>
                <a:cs typeface="+mn-cs"/>
              </a:rPr>
              <a:t>register. So long as these movements do not interfere with one another, several of</a:t>
            </a:r>
          </a:p>
          <a:p>
            <a:r>
              <a:rPr lang="en-US" sz="1200" b="0" i="0" u="none" strike="noStrike" kern="1200" baseline="0" dirty="0">
                <a:solidFill>
                  <a:schemeClr val="tx1"/>
                </a:solidFill>
                <a:latin typeface="Times New Roman" pitchFamily="-1" charset="0"/>
                <a:ea typeface="+mn-ea"/>
                <a:cs typeface="+mn-cs"/>
              </a:rPr>
              <a:t>them can take place during one step, saving time.</a:t>
            </a:r>
            <a:endParaRPr lang="en-US" dirty="0"/>
          </a:p>
        </p:txBody>
      </p:sp>
    </p:spTree>
    <p:extLst>
      <p:ext uri="{BB962C8B-B14F-4D97-AF65-F5344CB8AC3E}">
        <p14:creationId xmlns:p14="http://schemas.microsoft.com/office/powerpoint/2010/main" val="184727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DF6C6B4-81C9-3A40-AE47-A39ECD26D460}" type="slidenum">
              <a:rPr lang="en-US"/>
              <a:pPr/>
              <a:t>8</a:t>
            </a:fld>
            <a:endParaRPr lang="en-US"/>
          </a:p>
        </p:txBody>
      </p:sp>
      <p:sp>
        <p:nvSpPr>
          <p:cNvPr id="6758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The groupings of micro-operations must follow two simple rules: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1.  The proper sequence of events must be followed. Thus (MAR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 must</a:t>
            </a:r>
          </a:p>
          <a:p>
            <a:r>
              <a:rPr lang="en-US" sz="1200" b="0" i="0" u="none" strike="noStrike" kern="1200" baseline="0" dirty="0">
                <a:solidFill>
                  <a:schemeClr val="tx1"/>
                </a:solidFill>
                <a:latin typeface="Times New Roman" pitchFamily="-1" charset="0"/>
                <a:ea typeface="+mn-ea"/>
                <a:cs typeface="+mn-cs"/>
              </a:rPr>
              <a:t>precede (MBR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 because the memory read operation makes use of</a:t>
            </a:r>
          </a:p>
          <a:p>
            <a:r>
              <a:rPr lang="en-US" sz="1200" b="0" i="0" u="none" strike="noStrike" kern="1200" baseline="0" dirty="0">
                <a:solidFill>
                  <a:schemeClr val="tx1"/>
                </a:solidFill>
                <a:latin typeface="Times New Roman" pitchFamily="-1" charset="0"/>
                <a:ea typeface="+mn-ea"/>
                <a:cs typeface="+mn-cs"/>
              </a:rPr>
              <a:t>the address in the MAR.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2.  Conflicts must be avoided. One should not attempt to read to and write from</a:t>
            </a:r>
          </a:p>
          <a:p>
            <a:r>
              <a:rPr lang="en-US" sz="1200" b="0" i="0" u="none" strike="noStrike" kern="1200" baseline="0" dirty="0">
                <a:solidFill>
                  <a:schemeClr val="tx1"/>
                </a:solidFill>
                <a:latin typeface="Times New Roman" pitchFamily="-1" charset="0"/>
                <a:ea typeface="+mn-ea"/>
                <a:cs typeface="+mn-cs"/>
              </a:rPr>
              <a:t>the same register in one time unit, because the results would be unpredictable.</a:t>
            </a:r>
          </a:p>
          <a:p>
            <a:r>
              <a:rPr lang="en-US" sz="1200" b="0" i="0" u="none" strike="noStrike" kern="1200" baseline="0" dirty="0">
                <a:solidFill>
                  <a:schemeClr val="tx1"/>
                </a:solidFill>
                <a:latin typeface="Times New Roman" pitchFamily="-1" charset="0"/>
                <a:ea typeface="+mn-ea"/>
                <a:cs typeface="+mn-cs"/>
              </a:rPr>
              <a:t>For example, the micro-operations (MBR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 and (IR </a:t>
            </a:r>
            <a:r>
              <a:rPr lang="en-US" sz="1200" b="1"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t>
            </a:r>
          </a:p>
          <a:p>
            <a:r>
              <a:rPr lang="en-US" sz="1200" b="0" i="0" u="none" strike="noStrike" kern="1200" baseline="0" dirty="0">
                <a:solidFill>
                  <a:schemeClr val="tx1"/>
                </a:solidFill>
                <a:latin typeface="Times New Roman" pitchFamily="-1" charset="0"/>
                <a:ea typeface="+mn-ea"/>
                <a:cs typeface="+mn-cs"/>
              </a:rPr>
              <a:t>should not occur during the same time unit.</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A final point worth noting is that one of the micro-operations</a:t>
            </a:r>
          </a:p>
          <a:p>
            <a:r>
              <a:rPr lang="en-US" sz="1200" b="0" i="0" u="none" strike="noStrike" kern="1200" baseline="0" dirty="0">
                <a:solidFill>
                  <a:schemeClr val="tx1"/>
                </a:solidFill>
                <a:latin typeface="Times New Roman" pitchFamily="-1" charset="0"/>
                <a:ea typeface="+mn-ea"/>
                <a:cs typeface="+mn-cs"/>
              </a:rPr>
              <a:t>involves an addition. To avoid duplication of circuitry, this addition could be performed by</a:t>
            </a:r>
          </a:p>
          <a:p>
            <a:r>
              <a:rPr lang="en-US" sz="1200" b="0" i="0" u="none" strike="noStrike" kern="1200" baseline="0" dirty="0">
                <a:solidFill>
                  <a:schemeClr val="tx1"/>
                </a:solidFill>
                <a:latin typeface="Times New Roman" pitchFamily="-1" charset="0"/>
                <a:ea typeface="+mn-ea"/>
                <a:cs typeface="+mn-cs"/>
              </a:rPr>
              <a:t>the ALU. The use of the ALU may involve additional micro-operations,</a:t>
            </a:r>
          </a:p>
          <a:p>
            <a:r>
              <a:rPr lang="en-US" sz="1200" b="0" i="0" u="none" strike="noStrike" kern="1200" baseline="0" dirty="0">
                <a:solidFill>
                  <a:schemeClr val="tx1"/>
                </a:solidFill>
                <a:latin typeface="Times New Roman" pitchFamily="-1" charset="0"/>
                <a:ea typeface="+mn-ea"/>
                <a:cs typeface="+mn-cs"/>
              </a:rPr>
              <a:t>depending on the functionality of the ALU and the organization of the processor. We defer a</a:t>
            </a:r>
          </a:p>
          <a:p>
            <a:r>
              <a:rPr lang="en-US" sz="1200" b="0" i="0" u="none" strike="noStrike" kern="1200" baseline="0" dirty="0">
                <a:solidFill>
                  <a:schemeClr val="tx1"/>
                </a:solidFill>
                <a:latin typeface="Times New Roman" pitchFamily="-1" charset="0"/>
                <a:ea typeface="+mn-ea"/>
                <a:cs typeface="+mn-cs"/>
              </a:rPr>
              <a:t>discussion of this point until later in this chapter.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It is useful to compare events described in this and the following subsections to</a:t>
            </a:r>
          </a:p>
          <a:p>
            <a:r>
              <a:rPr lang="en-US" sz="1200" b="0" i="0" u="none" strike="noStrike" kern="1200" baseline="0" dirty="0">
                <a:solidFill>
                  <a:schemeClr val="tx1"/>
                </a:solidFill>
                <a:latin typeface="Times New Roman" pitchFamily="-1" charset="0"/>
                <a:ea typeface="+mn-ea"/>
                <a:cs typeface="+mn-cs"/>
              </a:rPr>
              <a:t>Figure 3.5 (Example of Program Execution ). Whereas micro-operations</a:t>
            </a:r>
          </a:p>
          <a:p>
            <a:r>
              <a:rPr lang="en-US" sz="1200" b="0" i="0" u="none" strike="noStrike" kern="1200" baseline="0" dirty="0">
                <a:solidFill>
                  <a:schemeClr val="tx1"/>
                </a:solidFill>
                <a:latin typeface="Times New Roman" pitchFamily="-1" charset="0"/>
                <a:ea typeface="+mn-ea"/>
                <a:cs typeface="+mn-cs"/>
              </a:rPr>
              <a:t>are ignored in that figure, this discussion shows the micro-operations</a:t>
            </a:r>
          </a:p>
          <a:p>
            <a:r>
              <a:rPr lang="en-US" sz="1200" b="0" i="0" u="none" strike="noStrike" kern="1200" baseline="0" dirty="0">
                <a:solidFill>
                  <a:schemeClr val="tx1"/>
                </a:solidFill>
                <a:latin typeface="Times New Roman" pitchFamily="-1" charset="0"/>
                <a:ea typeface="+mn-ea"/>
                <a:cs typeface="+mn-cs"/>
              </a:rPr>
              <a:t>needed to perform the </a:t>
            </a:r>
            <a:r>
              <a:rPr lang="en-US" sz="1200" b="0" i="0" u="none" strike="noStrike" kern="1200" baseline="0" dirty="0" err="1">
                <a:solidFill>
                  <a:schemeClr val="tx1"/>
                </a:solidFill>
                <a:latin typeface="Times New Roman" pitchFamily="-1" charset="0"/>
                <a:ea typeface="+mn-ea"/>
                <a:cs typeface="+mn-cs"/>
              </a:rPr>
              <a:t>subcycles</a:t>
            </a:r>
            <a:r>
              <a:rPr lang="en-US" sz="1200" b="0" i="0" u="none" strike="noStrike" kern="1200" baseline="0" dirty="0">
                <a:solidFill>
                  <a:schemeClr val="tx1"/>
                </a:solidFill>
                <a:latin typeface="Times New Roman" pitchFamily="-1" charset="0"/>
                <a:ea typeface="+mn-ea"/>
                <a:cs typeface="+mn-cs"/>
              </a:rPr>
              <a:t> of the instruction cycle.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CD0B1B39-90CE-5F4D-B30B-D9F3C03D953F}" type="slidenum">
              <a:rPr lang="en-US"/>
              <a:pPr/>
              <a:t>9</a:t>
            </a:fld>
            <a:endParaRPr lang="en-US"/>
          </a:p>
        </p:txBody>
      </p:sp>
      <p:sp>
        <p:nvSpPr>
          <p:cNvPr id="686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Once an instruction is fetched, the next step is to fetch source operands. Continuing our</a:t>
            </a:r>
          </a:p>
          <a:p>
            <a:r>
              <a:rPr lang="en-US" sz="1200" b="0" i="0" u="none" strike="noStrike" kern="1200" baseline="0" dirty="0">
                <a:solidFill>
                  <a:schemeClr val="tx1"/>
                </a:solidFill>
                <a:latin typeface="Times New Roman" pitchFamily="-1" charset="0"/>
                <a:ea typeface="+mn-ea"/>
                <a:cs typeface="+mn-cs"/>
              </a:rPr>
              <a:t>simple example, let us assume a one-address instruction format, with direct and indirect</a:t>
            </a:r>
          </a:p>
          <a:p>
            <a:r>
              <a:rPr lang="en-US" sz="1200" b="0" i="0" u="none" strike="noStrike" kern="1200" baseline="0" dirty="0">
                <a:solidFill>
                  <a:schemeClr val="tx1"/>
                </a:solidFill>
                <a:latin typeface="Times New Roman" pitchFamily="-1" charset="0"/>
                <a:ea typeface="+mn-ea"/>
                <a:cs typeface="+mn-cs"/>
              </a:rPr>
              <a:t>addressing allowed. If the instruction specifies an indirect address, then an indirect cycle</a:t>
            </a:r>
          </a:p>
          <a:p>
            <a:r>
              <a:rPr lang="en-US" sz="1200" b="0" i="0" u="none" strike="noStrike" kern="1200" baseline="0" dirty="0">
                <a:solidFill>
                  <a:schemeClr val="tx1"/>
                </a:solidFill>
                <a:latin typeface="Times New Roman" pitchFamily="-1" charset="0"/>
                <a:ea typeface="+mn-ea"/>
                <a:cs typeface="+mn-cs"/>
              </a:rPr>
              <a:t>must precede the execute cycle. The data flow differs somewhat from that indicated in</a:t>
            </a:r>
          </a:p>
          <a:p>
            <a:r>
              <a:rPr lang="en-US" sz="1200" b="0" i="0" u="none" strike="noStrike" kern="1200" baseline="0" dirty="0">
                <a:solidFill>
                  <a:schemeClr val="tx1"/>
                </a:solidFill>
                <a:latin typeface="Times New Roman" pitchFamily="-1" charset="0"/>
                <a:ea typeface="+mn-ea"/>
                <a:cs typeface="+mn-cs"/>
              </a:rPr>
              <a:t>Figure 14.7 (Data Flow , Indirect Cycle ) and includes the following micro-operations: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(IR(Address))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Memory</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IR(Address)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address field of the instruction is transferred to the MAR. This is then used</a:t>
            </a:r>
          </a:p>
          <a:p>
            <a:r>
              <a:rPr lang="en-US" sz="1200" b="0" i="0" u="none" strike="noStrike" kern="1200" baseline="0" dirty="0">
                <a:solidFill>
                  <a:schemeClr val="tx1"/>
                </a:solidFill>
                <a:latin typeface="Times New Roman" pitchFamily="-1" charset="0"/>
                <a:ea typeface="+mn-ea"/>
                <a:cs typeface="+mn-cs"/>
              </a:rPr>
              <a:t>to fetch the address of the operand. Finally, the address field of the IR is updated</a:t>
            </a:r>
          </a:p>
          <a:p>
            <a:r>
              <a:rPr lang="en-US" sz="1200" b="0" i="0" u="none" strike="noStrike" kern="1200" baseline="0" dirty="0">
                <a:solidFill>
                  <a:schemeClr val="tx1"/>
                </a:solidFill>
                <a:latin typeface="Times New Roman" pitchFamily="-1" charset="0"/>
                <a:ea typeface="+mn-ea"/>
                <a:cs typeface="+mn-cs"/>
              </a:rPr>
              <a:t>from the MBR, so that it now contains a direct rather than an indirect address.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The IR is now in the same state as if indirect addressing had not been used,</a:t>
            </a:r>
          </a:p>
          <a:p>
            <a:r>
              <a:rPr lang="en-US" sz="1200" b="0" i="0" u="none" strike="noStrike" kern="1200" baseline="0" dirty="0">
                <a:solidFill>
                  <a:schemeClr val="tx1"/>
                </a:solidFill>
                <a:latin typeface="Times New Roman" pitchFamily="-1" charset="0"/>
                <a:ea typeface="+mn-ea"/>
                <a:cs typeface="+mn-cs"/>
              </a:rPr>
              <a:t>and it is ready for the execute cycle. We skip that cycle for a moment, to consider</a:t>
            </a:r>
          </a:p>
          <a:p>
            <a:r>
              <a:rPr lang="en-US" sz="1200" b="0" i="0" u="none" strike="noStrike" kern="1200" baseline="0" dirty="0">
                <a:solidFill>
                  <a:schemeClr val="tx1"/>
                </a:solidFill>
                <a:latin typeface="Times New Roman" pitchFamily="-1" charset="0"/>
                <a:ea typeface="+mn-ea"/>
                <a:cs typeface="+mn-cs"/>
              </a:rPr>
              <a:t>the interrupt cycle.</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D829B97-8509-1446-A681-0B0DF2ACA06B}" type="slidenum">
              <a:rPr lang="en-US"/>
              <a:pPr/>
              <a:t>10</a:t>
            </a:fld>
            <a:endParaRPr lang="en-US"/>
          </a:p>
        </p:txBody>
      </p:sp>
      <p:sp>
        <p:nvSpPr>
          <p:cNvPr id="696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At the completion of the execute cycle, a test is made to determine whether any</a:t>
            </a:r>
          </a:p>
          <a:p>
            <a:r>
              <a:rPr lang="en-US" sz="1200" b="0" i="0" u="none" strike="noStrike" kern="1200" baseline="0" dirty="0">
                <a:solidFill>
                  <a:schemeClr val="tx1"/>
                </a:solidFill>
                <a:latin typeface="Times New Roman" pitchFamily="-1" charset="0"/>
                <a:ea typeface="+mn-ea"/>
                <a:cs typeface="+mn-cs"/>
              </a:rPr>
              <a:t>enabled interrupts have occurred. If so, the interrupt cycle occurs. The nature of this</a:t>
            </a:r>
          </a:p>
          <a:p>
            <a:r>
              <a:rPr lang="en-US" sz="1200" b="0" i="0" u="none" strike="noStrike" kern="1200" baseline="0" dirty="0">
                <a:solidFill>
                  <a:schemeClr val="tx1"/>
                </a:solidFill>
                <a:latin typeface="Times New Roman" pitchFamily="-1" charset="0"/>
                <a:ea typeface="+mn-ea"/>
                <a:cs typeface="+mn-cs"/>
              </a:rPr>
              <a:t>cycle varies greatly from one machine to another. We present a very simple sequence</a:t>
            </a:r>
          </a:p>
          <a:p>
            <a:r>
              <a:rPr lang="en-US" sz="1200" b="0" i="0" u="none" strike="noStrike" kern="1200" baseline="0" dirty="0">
                <a:solidFill>
                  <a:schemeClr val="tx1"/>
                </a:solidFill>
                <a:latin typeface="Times New Roman" pitchFamily="-1" charset="0"/>
                <a:ea typeface="+mn-ea"/>
                <a:cs typeface="+mn-cs"/>
              </a:rPr>
              <a:t>of events, as illustrated in Figure 14.8 (Data Flow, Indirect Cycle ). We have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1</a:t>
            </a:r>
            <a:r>
              <a:rPr lang="en-US" sz="1200" b="0" i="0" u="none" strike="noStrike" kern="1200" baseline="0" dirty="0">
                <a:solidFill>
                  <a:schemeClr val="tx1"/>
                </a:solidFill>
                <a:latin typeface="Times New Roman" pitchFamily="-1" charset="0"/>
                <a:ea typeface="+mn-ea"/>
                <a:cs typeface="+mn-cs"/>
              </a:rPr>
              <a:t>: MBR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(PC)</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2</a:t>
            </a:r>
            <a:r>
              <a:rPr lang="en-US" sz="1200" b="0" i="0" u="none" strike="noStrike" kern="1200" baseline="0" dirty="0">
                <a:solidFill>
                  <a:schemeClr val="tx1"/>
                </a:solidFill>
                <a:latin typeface="Times New Roman" pitchFamily="-1" charset="0"/>
                <a:ea typeface="+mn-ea"/>
                <a:cs typeface="+mn-cs"/>
              </a:rPr>
              <a:t>: MAR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Save_Address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PC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Routine_Address</a:t>
            </a:r>
            <a:endParaRPr lang="en-US" sz="1200" b="0" i="0" u="none" strike="noStrike" kern="1200" baseline="0" dirty="0">
              <a:solidFill>
                <a:schemeClr val="tx1"/>
              </a:solidFill>
              <a:latin typeface="Times New Roman" pitchFamily="-1" charset="0"/>
              <a:ea typeface="+mn-ea"/>
              <a:cs typeface="+mn-cs"/>
            </a:endParaRP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a:t>
            </a:r>
            <a:r>
              <a:rPr lang="en-US" sz="1200" b="0" i="0" u="none" strike="noStrike" kern="1200" baseline="-25000" dirty="0">
                <a:solidFill>
                  <a:schemeClr val="tx1"/>
                </a:solidFill>
                <a:latin typeface="Times New Roman" pitchFamily="-1" charset="0"/>
                <a:ea typeface="+mn-ea"/>
                <a:cs typeface="+mn-cs"/>
              </a:rPr>
              <a:t>3</a:t>
            </a:r>
            <a:r>
              <a:rPr lang="en-US" sz="1200" b="0" i="0" u="none" strike="noStrike" kern="1200" baseline="0" dirty="0">
                <a:solidFill>
                  <a:schemeClr val="tx1"/>
                </a:solidFill>
                <a:latin typeface="Times New Roman" pitchFamily="-1" charset="0"/>
                <a:ea typeface="+mn-ea"/>
                <a:cs typeface="+mn-cs"/>
              </a:rPr>
              <a:t>: Memory </a:t>
            </a:r>
            <a:r>
              <a:rPr lang="en-US" sz="1200" b="0" i="0" u="none" strike="noStrike" kern="1200" baseline="0" dirty="0">
                <a:solidFill>
                  <a:schemeClr val="tx1"/>
                </a:solidFill>
                <a:latin typeface="Wingdings"/>
                <a:ea typeface="Wingdings"/>
                <a:cs typeface="Wingdings"/>
                <a:sym typeface="Wingdings"/>
              </a:rPr>
              <a:t></a:t>
            </a:r>
            <a:r>
              <a:rPr lang="en-US" sz="1200" b="0" i="0" u="none" strike="noStrike" kern="1200" baseline="0" dirty="0">
                <a:solidFill>
                  <a:schemeClr val="tx1"/>
                </a:solidFill>
                <a:latin typeface="Times New Roman" pitchFamily="-1" charset="0"/>
                <a:ea typeface="+mn-ea"/>
                <a:cs typeface="+mn-cs"/>
              </a:rPr>
              <a:t> (MBR)</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 In the first step, the contents of the PC are transferred to the MBR, so that</a:t>
            </a:r>
          </a:p>
          <a:p>
            <a:r>
              <a:rPr lang="en-US" sz="1200" b="0" i="0" u="none" strike="noStrike" kern="1200" baseline="0" dirty="0">
                <a:solidFill>
                  <a:schemeClr val="tx1"/>
                </a:solidFill>
                <a:latin typeface="Times New Roman" pitchFamily="-1" charset="0"/>
                <a:ea typeface="+mn-ea"/>
                <a:cs typeface="+mn-cs"/>
              </a:rPr>
              <a:t>they can be saved for return from the interrupt. Then the MAR is loaded with</a:t>
            </a:r>
          </a:p>
          <a:p>
            <a:r>
              <a:rPr lang="en-US" sz="1200" b="0" i="0" u="none" strike="noStrike" kern="1200" baseline="0" dirty="0">
                <a:solidFill>
                  <a:schemeClr val="tx1"/>
                </a:solidFill>
                <a:latin typeface="Times New Roman" pitchFamily="-1" charset="0"/>
                <a:ea typeface="+mn-ea"/>
                <a:cs typeface="+mn-cs"/>
              </a:rPr>
              <a:t>the address at which the contents of the PC are to be saved, and the PC is loaded</a:t>
            </a:r>
          </a:p>
          <a:p>
            <a:r>
              <a:rPr lang="en-US" sz="1200" b="0" i="0" u="none" strike="noStrike" kern="1200" baseline="0" dirty="0">
                <a:solidFill>
                  <a:schemeClr val="tx1"/>
                </a:solidFill>
                <a:latin typeface="Times New Roman" pitchFamily="-1" charset="0"/>
                <a:ea typeface="+mn-ea"/>
                <a:cs typeface="+mn-cs"/>
              </a:rPr>
              <a:t>with the address of the start of the interrupt-processing routine. These two actions</a:t>
            </a:r>
          </a:p>
          <a:p>
            <a:r>
              <a:rPr lang="en-US" sz="1200" b="0" i="0" u="none" strike="noStrike" kern="1200" baseline="0" dirty="0">
                <a:solidFill>
                  <a:schemeClr val="tx1"/>
                </a:solidFill>
                <a:latin typeface="Times New Roman" pitchFamily="-1" charset="0"/>
                <a:ea typeface="+mn-ea"/>
                <a:cs typeface="+mn-cs"/>
              </a:rPr>
              <a:t>may each be a single micro-operation. However, because most processors provide</a:t>
            </a:r>
          </a:p>
          <a:p>
            <a:r>
              <a:rPr lang="en-US" sz="1200" b="0" i="0" u="none" strike="noStrike" kern="1200" baseline="0" dirty="0">
                <a:solidFill>
                  <a:schemeClr val="tx1"/>
                </a:solidFill>
                <a:latin typeface="Times New Roman" pitchFamily="-1" charset="0"/>
                <a:ea typeface="+mn-ea"/>
                <a:cs typeface="+mn-cs"/>
              </a:rPr>
              <a:t>multiple types and/or levels of interrupts, it may take one or more additional micro-</a:t>
            </a:r>
          </a:p>
          <a:p>
            <a:r>
              <a:rPr lang="en-US" sz="1200" b="0" i="0" u="none" strike="noStrike" kern="1200" baseline="0" dirty="0">
                <a:solidFill>
                  <a:schemeClr val="tx1"/>
                </a:solidFill>
                <a:latin typeface="Times New Roman" pitchFamily="-1" charset="0"/>
                <a:ea typeface="+mn-ea"/>
                <a:cs typeface="+mn-cs"/>
              </a:rPr>
              <a:t>operations to obtain the </a:t>
            </a:r>
            <a:r>
              <a:rPr lang="en-US" sz="1200" b="0" i="0" u="none" strike="noStrike" kern="1200" baseline="0" dirty="0" err="1">
                <a:solidFill>
                  <a:schemeClr val="tx1"/>
                </a:solidFill>
                <a:latin typeface="Times New Roman" pitchFamily="-1" charset="0"/>
                <a:ea typeface="+mn-ea"/>
                <a:cs typeface="+mn-cs"/>
              </a:rPr>
              <a:t>Save_Address</a:t>
            </a:r>
            <a:r>
              <a:rPr lang="en-US" sz="1200" b="0" i="0" u="none" strike="noStrike" kern="1200" baseline="0" dirty="0">
                <a:solidFill>
                  <a:schemeClr val="tx1"/>
                </a:solidFill>
                <a:latin typeface="Times New Roman" pitchFamily="-1" charset="0"/>
                <a:ea typeface="+mn-ea"/>
                <a:cs typeface="+mn-cs"/>
              </a:rPr>
              <a:t> and the </a:t>
            </a:r>
            <a:r>
              <a:rPr lang="en-US" sz="1200" b="0" i="0" u="none" strike="noStrike" kern="1200" baseline="0" dirty="0" err="1">
                <a:solidFill>
                  <a:schemeClr val="tx1"/>
                </a:solidFill>
                <a:latin typeface="Times New Roman" pitchFamily="-1" charset="0"/>
                <a:ea typeface="+mn-ea"/>
                <a:cs typeface="+mn-cs"/>
              </a:rPr>
              <a:t>Routine_Address</a:t>
            </a:r>
            <a:r>
              <a:rPr lang="en-US" sz="1200" b="0" i="0" u="none" strike="noStrike" kern="1200" baseline="0" dirty="0">
                <a:solidFill>
                  <a:schemeClr val="tx1"/>
                </a:solidFill>
                <a:latin typeface="Times New Roman" pitchFamily="-1" charset="0"/>
                <a:ea typeface="+mn-ea"/>
                <a:cs typeface="+mn-cs"/>
              </a:rPr>
              <a:t> before they can</a:t>
            </a:r>
          </a:p>
          <a:p>
            <a:r>
              <a:rPr lang="en-US" sz="1200" b="0" i="0" u="none" strike="noStrike" kern="1200" baseline="0" dirty="0">
                <a:solidFill>
                  <a:schemeClr val="tx1"/>
                </a:solidFill>
                <a:latin typeface="Times New Roman" pitchFamily="-1" charset="0"/>
                <a:ea typeface="+mn-ea"/>
                <a:cs typeface="+mn-cs"/>
              </a:rPr>
              <a:t>be transferred to the MAR and PC, respectively. In any case, once this is done, the</a:t>
            </a:r>
          </a:p>
          <a:p>
            <a:r>
              <a:rPr lang="en-US" sz="1200" b="0" i="0" u="none" strike="noStrike" kern="1200" baseline="0" dirty="0">
                <a:solidFill>
                  <a:schemeClr val="tx1"/>
                </a:solidFill>
                <a:latin typeface="Times New Roman" pitchFamily="-1" charset="0"/>
                <a:ea typeface="+mn-ea"/>
                <a:cs typeface="+mn-cs"/>
              </a:rPr>
              <a:t>final step is to store the MBR, which contains the old value of the PC, into memory.</a:t>
            </a:r>
          </a:p>
          <a:p>
            <a:r>
              <a:rPr lang="en-US" sz="1200" b="0" i="0" u="none" strike="noStrike" kern="1200" baseline="0" dirty="0">
                <a:solidFill>
                  <a:schemeClr val="tx1"/>
                </a:solidFill>
                <a:latin typeface="Times New Roman" pitchFamily="-1" charset="0"/>
                <a:ea typeface="+mn-ea"/>
                <a:cs typeface="+mn-cs"/>
              </a:rPr>
              <a:t>The processor is now ready to begin the next instruction cycle.</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a:t>© 2016 Pearson Education, Inc., Hoboken, 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 2016 Pearson Education, Inc., Hoboken, NJ. All rights reserved.</a:t>
            </a:r>
            <a:endParaRP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 2016 Pearson Education, Inc., Hoboken, NJ. All rights reserved.</a:t>
            </a:r>
            <a:endParaRP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a:t>© 2016 Pearson Education, Inc., Hoboken, NJ. All rights reserved.</a:t>
            </a:r>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a:t>© 2016 Pearson Education, Inc., Hoboken, NJ. All rights reserved.</a:t>
            </a:r>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a:t>© 2016 Pearson Education, Inc., Hoboken, NJ. All rights reserved.</a:t>
            </a:r>
            <a:endParaRP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 2016 Pearson Education, Inc., Hoboken, NJ. All rights reserved.</a:t>
            </a:r>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a:t>© 2016 Pearson Education, Inc., Hoboken, NJ. All rights reserved.</a:t>
            </a:r>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a:t>William Stallings </a:t>
            </a:r>
            <a:br>
              <a:rPr lang="en-GB" dirty="0"/>
            </a:br>
            <a:r>
              <a:rPr lang="en-GB" dirty="0"/>
              <a:t>Computer Organization </a:t>
            </a:r>
            <a:br>
              <a:rPr lang="en-GB" dirty="0"/>
            </a:br>
            <a:r>
              <a:rPr lang="en-GB" dirty="0"/>
              <a:t>and Architecture</a:t>
            </a:r>
            <a:br>
              <a:rPr lang="en-GB" dirty="0"/>
            </a:br>
            <a:r>
              <a:rPr lang="en-GB" dirty="0"/>
              <a:t>10</a:t>
            </a:r>
            <a:r>
              <a:rPr lang="en-GB" baseline="30000" dirty="0"/>
              <a:t>th</a:t>
            </a:r>
            <a:r>
              <a:rPr lang="en-GB" dirty="0"/>
              <a:t> Edition</a:t>
            </a:r>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a:xfrm>
            <a:off x="6372200" y="6421316"/>
            <a:ext cx="2617694" cy="409437"/>
          </a:xfrm>
        </p:spPr>
        <p:txBody>
          <a:bodyPr/>
          <a:lstStyle/>
          <a:p>
            <a:r>
              <a:rPr lang="en-GB"/>
              <a:t>© 2016 Pearson Education, Inc., Hoboken, NJ. All rights reserved.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Interrupt Cycle</a:t>
            </a:r>
          </a:p>
        </p:txBody>
      </p:sp>
      <p:sp>
        <p:nvSpPr>
          <p:cNvPr id="13315" name="Rectangle 3"/>
          <p:cNvSpPr>
            <a:spLocks noGrp="1" noChangeArrowheads="1"/>
          </p:cNvSpPr>
          <p:nvPr>
            <p:ph type="body" idx="1"/>
          </p:nvPr>
        </p:nvSpPr>
        <p:spPr>
          <a:xfrm>
            <a:off x="498474" y="1556792"/>
            <a:ext cx="7556313" cy="4752528"/>
          </a:xfrm>
        </p:spPr>
        <p:txBody>
          <a:bodyPr>
            <a:normAutofit fontScale="85000" lnSpcReduction="20000"/>
          </a:bodyPr>
          <a:lstStyle/>
          <a:p>
            <a:r>
              <a:rPr lang="en-GB" dirty="0"/>
              <a:t>At the completion of the execute cycle, a test is made to determine whether any enabled interrupts have occurred, and if so, the interrupt cycle occurs</a:t>
            </a:r>
          </a:p>
          <a:p>
            <a:r>
              <a:rPr lang="en-GB" dirty="0"/>
              <a:t>The nature of this cycle varies greatly from one machine to another</a:t>
            </a:r>
          </a:p>
          <a:p>
            <a:r>
              <a:rPr lang="en-GB" dirty="0"/>
              <a:t>In a simple sequence of events:	</a:t>
            </a:r>
          </a:p>
          <a:p>
            <a:pPr lvl="1"/>
            <a:r>
              <a:rPr lang="en-GB" dirty="0"/>
              <a:t>In the first step the contents of the PC are transferred to the MBR so that they can be saved for return from the interrupt</a:t>
            </a:r>
          </a:p>
          <a:p>
            <a:pPr lvl="1"/>
            <a:r>
              <a:rPr lang="en-GB" dirty="0"/>
              <a:t>Then the MAR is loaded with the address at which the contents of the PC are to be saved, and the PC is loaded with the address of the start of the interrupt-processing routine</a:t>
            </a:r>
          </a:p>
          <a:p>
            <a:pPr lvl="2"/>
            <a:r>
              <a:rPr lang="en-GB" dirty="0"/>
              <a:t>These two actions may each be a single micro-operation</a:t>
            </a:r>
          </a:p>
          <a:p>
            <a:pPr lvl="2"/>
            <a:r>
              <a:rPr lang="en-GB" dirty="0"/>
              <a:t>Because most processors provide multiple types and/or levels of interrupts, it may take one or more additional micro-operations to obtain the </a:t>
            </a:r>
            <a:r>
              <a:rPr lang="en-GB" dirty="0" err="1"/>
              <a:t>Save_Address</a:t>
            </a:r>
            <a:r>
              <a:rPr lang="en-GB" dirty="0"/>
              <a:t> and the </a:t>
            </a:r>
            <a:r>
              <a:rPr lang="en-GB" dirty="0" err="1"/>
              <a:t>Routine_Address</a:t>
            </a:r>
            <a:r>
              <a:rPr lang="en-GB" dirty="0"/>
              <a:t> before they can be transferred to the MAR and PC respectively</a:t>
            </a:r>
          </a:p>
          <a:p>
            <a:pPr lvl="1"/>
            <a:r>
              <a:rPr lang="en-GB" dirty="0"/>
              <a:t>Once this is done, the final step is to store the MBR, which contains the old value of the PC, into memory</a:t>
            </a:r>
          </a:p>
          <a:p>
            <a:pPr lvl="1"/>
            <a:r>
              <a:rPr lang="en-GB" dirty="0"/>
              <a:t>The processor is now ready to begin the next instruction cycle</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t>Execute Cycle</a:t>
            </a:r>
          </a:p>
        </p:txBody>
      </p:sp>
      <p:sp>
        <p:nvSpPr>
          <p:cNvPr id="14339" name="Rectangle 3"/>
          <p:cNvSpPr>
            <a:spLocks noGrp="1" noChangeArrowheads="1"/>
          </p:cNvSpPr>
          <p:nvPr>
            <p:ph type="body" idx="1"/>
          </p:nvPr>
        </p:nvSpPr>
        <p:spPr>
          <a:xfrm>
            <a:off x="498474" y="1981200"/>
            <a:ext cx="7961958" cy="4688160"/>
          </a:xfrm>
        </p:spPr>
        <p:txBody>
          <a:bodyPr>
            <a:normAutofit lnSpcReduction="10000"/>
          </a:bodyPr>
          <a:lstStyle/>
          <a:p>
            <a:r>
              <a:rPr lang="en-GB" dirty="0"/>
              <a:t>Because of the variety of </a:t>
            </a:r>
            <a:r>
              <a:rPr lang="en-GB" dirty="0" err="1"/>
              <a:t>opcodes</a:t>
            </a:r>
            <a:r>
              <a:rPr lang="en-GB" dirty="0"/>
              <a:t>, there are a number of different sequences of micro-operations that can occur</a:t>
            </a:r>
          </a:p>
          <a:p>
            <a:r>
              <a:rPr lang="en-GB" dirty="0"/>
              <a:t>Instruction decoding </a:t>
            </a:r>
          </a:p>
          <a:p>
            <a:pPr lvl="1"/>
            <a:r>
              <a:rPr lang="en-GB" dirty="0"/>
              <a:t>The control unit examines the </a:t>
            </a:r>
            <a:r>
              <a:rPr lang="en-GB" dirty="0" err="1"/>
              <a:t>opcode</a:t>
            </a:r>
            <a:r>
              <a:rPr lang="en-GB" dirty="0"/>
              <a:t> and generates a sequence of micro-operations based on the value of the </a:t>
            </a:r>
            <a:r>
              <a:rPr lang="en-GB" dirty="0" err="1"/>
              <a:t>opcode</a:t>
            </a:r>
            <a:endParaRPr lang="en-GB" dirty="0"/>
          </a:p>
          <a:p>
            <a:r>
              <a:rPr lang="en-GB" dirty="0"/>
              <a:t>A simplified add instruction:</a:t>
            </a:r>
          </a:p>
          <a:p>
            <a:pPr lvl="1"/>
            <a:r>
              <a:rPr lang="en-GB" dirty="0"/>
              <a:t>ADD R1, X    (which adds the contents of the location X to register R1)</a:t>
            </a:r>
          </a:p>
          <a:p>
            <a:pPr lvl="2"/>
            <a:r>
              <a:rPr lang="en-GB" dirty="0"/>
              <a:t>In the first step the address portion of the IR is loaded into the MAR</a:t>
            </a:r>
          </a:p>
          <a:p>
            <a:pPr lvl="2"/>
            <a:r>
              <a:rPr lang="en-GB" dirty="0"/>
              <a:t>Then the referenced memory location is read</a:t>
            </a:r>
          </a:p>
          <a:p>
            <a:pPr lvl="2"/>
            <a:r>
              <a:rPr lang="en-GB" dirty="0"/>
              <a:t>Finally the contents of R1 and MBR are added by the ALU</a:t>
            </a:r>
          </a:p>
          <a:p>
            <a:pPr lvl="2"/>
            <a:r>
              <a:rPr lang="en-GB" dirty="0"/>
              <a:t>Additional micro-operations may be required to extract the register reference from the IR and perhaps to stage the ALU inputs or outputs in some intermediate registers</a:t>
            </a:r>
          </a:p>
          <a:p>
            <a:pPr lvl="1"/>
            <a:endParaRPr lang="en-GB"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21667" b="16111"/>
          <a:stretch/>
        </p:blipFill>
        <p:spPr>
          <a:xfrm>
            <a:off x="395536" y="96312"/>
            <a:ext cx="8388046" cy="67542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dirty="0"/>
              <a:t>Control Unit </a:t>
            </a:r>
            <a:br>
              <a:rPr lang="en-GB" dirty="0"/>
            </a:br>
            <a:r>
              <a:rPr lang="en-GB" dirty="0"/>
              <a:t>Functional Requirements</a:t>
            </a:r>
          </a:p>
        </p:txBody>
      </p:sp>
      <p:sp>
        <p:nvSpPr>
          <p:cNvPr id="52227" name="Rectangle 3"/>
          <p:cNvSpPr>
            <a:spLocks noGrp="1" noChangeArrowheads="1"/>
          </p:cNvSpPr>
          <p:nvPr>
            <p:ph type="body" idx="1"/>
          </p:nvPr>
        </p:nvSpPr>
        <p:spPr/>
        <p:txBody>
          <a:bodyPr>
            <a:normAutofit lnSpcReduction="10000"/>
          </a:bodyPr>
          <a:lstStyle/>
          <a:p>
            <a:r>
              <a:rPr lang="en-GB" dirty="0"/>
              <a:t>By reducing the operation of the processor to its most fundamental level we are able to define exactly what it is that the control unit must cause to happen</a:t>
            </a:r>
          </a:p>
          <a:p>
            <a:r>
              <a:rPr lang="en-GB" dirty="0"/>
              <a:t>Three step process to lead to a characterization of the control unit:</a:t>
            </a:r>
          </a:p>
          <a:p>
            <a:pPr lvl="1"/>
            <a:r>
              <a:rPr lang="en-GB" dirty="0"/>
              <a:t>Define basic elements of processor</a:t>
            </a:r>
          </a:p>
          <a:p>
            <a:pPr lvl="1"/>
            <a:r>
              <a:rPr lang="en-GB" dirty="0"/>
              <a:t>Describe micro-operations processor performs</a:t>
            </a:r>
          </a:p>
          <a:p>
            <a:pPr lvl="1"/>
            <a:r>
              <a:rPr lang="en-GB" dirty="0"/>
              <a:t>Determine the functions that the control unit must perform to cause the micro-operations to be performed</a:t>
            </a:r>
          </a:p>
          <a:p>
            <a:r>
              <a:rPr lang="en-GB" dirty="0"/>
              <a:t>The control unit performs two basic tasks:</a:t>
            </a:r>
          </a:p>
          <a:p>
            <a:pPr lvl="1"/>
            <a:r>
              <a:rPr lang="en-GB" dirty="0"/>
              <a:t>Sequencing</a:t>
            </a:r>
          </a:p>
          <a:p>
            <a:pPr lvl="1"/>
            <a:r>
              <a:rPr lang="en-GB" dirty="0"/>
              <a:t>Execution </a:t>
            </a:r>
          </a:p>
          <a:p>
            <a:endParaRPr lang="en-GB" dirty="0"/>
          </a:p>
          <a:p>
            <a:endParaRPr lang="en-GB"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t="26852" b="23148"/>
          <a:stretch/>
        </p:blipFill>
        <p:spPr>
          <a:xfrm>
            <a:off x="-396552" y="230350"/>
            <a:ext cx="10242733" cy="66276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5.pdf"/>
          <p:cNvPicPr>
            <a:picLocks noChangeAspect="1"/>
          </p:cNvPicPr>
          <p:nvPr/>
        </p:nvPicPr>
        <p:blipFill rotWithShape="1">
          <a:blip r:embed="rId3">
            <a:extLst>
              <a:ext uri="{28A0092B-C50C-407E-A947-70E740481C1C}">
                <a14:useLocalDpi xmlns:a14="http://schemas.microsoft.com/office/drawing/2010/main" val="0"/>
              </a:ext>
            </a:extLst>
          </a:blip>
          <a:srcRect t="26852" b="15925"/>
          <a:stretch/>
        </p:blipFill>
        <p:spPr>
          <a:xfrm>
            <a:off x="-396552" y="-243409"/>
            <a:ext cx="9805746" cy="72613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2016 Pearson Education, Inc., Hoboken, NJ. All rights reserved.</a:t>
            </a:r>
          </a:p>
        </p:txBody>
      </p:sp>
      <p:pic>
        <p:nvPicPr>
          <p:cNvPr id="6" name="Picture 5"/>
          <p:cNvPicPr>
            <a:picLocks noChangeAspect="1"/>
          </p:cNvPicPr>
          <p:nvPr/>
        </p:nvPicPr>
        <p:blipFill>
          <a:blip r:embed="rId3"/>
          <a:stretch>
            <a:fillRect/>
          </a:stretch>
        </p:blipFill>
        <p:spPr>
          <a:xfrm>
            <a:off x="683568" y="116632"/>
            <a:ext cx="7770183" cy="6280898"/>
          </a:xfrm>
          <a:prstGeom prst="rect">
            <a:avLst/>
          </a:prstGeom>
        </p:spPr>
      </p:pic>
      <p:sp>
        <p:nvSpPr>
          <p:cNvPr id="7" name="TextBox 6"/>
          <p:cNvSpPr txBox="1"/>
          <p:nvPr/>
        </p:nvSpPr>
        <p:spPr>
          <a:xfrm>
            <a:off x="5788557" y="6453336"/>
            <a:ext cx="3408342" cy="261610"/>
          </a:xfrm>
          <a:prstGeom prst="rect">
            <a:avLst/>
          </a:prstGeom>
          <a:noFill/>
        </p:spPr>
        <p:txBody>
          <a:bodyPr wrap="none" rtlCol="0">
            <a:spAutoFit/>
          </a:bodyPr>
          <a:lstStyle/>
          <a:p>
            <a:r>
              <a:rPr lang="en-US" sz="1100" dirty="0">
                <a:latin typeface="+mn-lt"/>
              </a:rPr>
              <a:t>(Table can be found on page 719 in the textbook.)</a:t>
            </a:r>
          </a:p>
        </p:txBody>
      </p:sp>
    </p:spTree>
    <p:extLst>
      <p:ext uri="{BB962C8B-B14F-4D97-AF65-F5344CB8AC3E}">
        <p14:creationId xmlns:p14="http://schemas.microsoft.com/office/powerpoint/2010/main" val="378953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6.pdf"/>
          <p:cNvPicPr>
            <a:picLocks noChangeAspect="1"/>
          </p:cNvPicPr>
          <p:nvPr/>
        </p:nvPicPr>
        <p:blipFill rotWithShape="1">
          <a:blip r:embed="rId3">
            <a:extLst>
              <a:ext uri="{28A0092B-C50C-407E-A947-70E740481C1C}">
                <a14:useLocalDpi xmlns:a14="http://schemas.microsoft.com/office/drawing/2010/main" val="0"/>
              </a:ext>
            </a:extLst>
          </a:blip>
          <a:srcRect t="10185" b="6111"/>
          <a:stretch/>
        </p:blipFill>
        <p:spPr>
          <a:xfrm>
            <a:off x="179512" y="-171400"/>
            <a:ext cx="6264696" cy="67860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17407" b="15741"/>
          <a:stretch/>
        </p:blipFill>
        <p:spPr>
          <a:xfrm>
            <a:off x="395536" y="-243408"/>
            <a:ext cx="8131964" cy="70353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TextBox 2"/>
          <p:cNvSpPr txBox="1"/>
          <p:nvPr/>
        </p:nvSpPr>
        <p:spPr>
          <a:xfrm>
            <a:off x="7264400" y="3657600"/>
            <a:ext cx="184666" cy="461665"/>
          </a:xfrm>
          <a:prstGeom prst="rect">
            <a:avLst/>
          </a:prstGeom>
          <a:noFill/>
        </p:spPr>
        <p:txBody>
          <a:bodyPr wrap="none" rtlCol="0">
            <a:spAutoFit/>
          </a:bodyPr>
          <a:lstStyle/>
          <a:p>
            <a:endParaRPr lang="en-US" dirty="0"/>
          </a:p>
        </p:txBody>
      </p:sp>
      <p:sp>
        <p:nvSpPr>
          <p:cNvPr id="5" name="TextBox 4"/>
          <p:cNvSpPr txBox="1"/>
          <p:nvPr/>
        </p:nvSpPr>
        <p:spPr>
          <a:xfrm>
            <a:off x="179512" y="260648"/>
            <a:ext cx="7283400" cy="6186636"/>
          </a:xfrm>
          <a:prstGeom prst="rect">
            <a:avLst/>
          </a:prstGeom>
          <a:solidFill>
            <a:schemeClr val="accent3"/>
          </a:solidFill>
        </p:spPr>
        <p:txBody>
          <a:bodyPr wrap="square" rtlCol="0">
            <a:spAutoFit/>
          </a:bodyPr>
          <a:lstStyle/>
          <a:p>
            <a:endParaRPr lang="en-US" dirty="0"/>
          </a:p>
        </p:txBody>
      </p:sp>
      <p:sp>
        <p:nvSpPr>
          <p:cNvPr id="7" name="TextBox 6"/>
          <p:cNvSpPr txBox="1"/>
          <p:nvPr/>
        </p:nvSpPr>
        <p:spPr>
          <a:xfrm>
            <a:off x="7524328" y="1587500"/>
            <a:ext cx="1619673" cy="2616101"/>
          </a:xfrm>
          <a:prstGeom prst="rect">
            <a:avLst/>
          </a:prstGeom>
          <a:noFill/>
        </p:spPr>
        <p:txBody>
          <a:bodyPr wrap="square" rtlCol="0">
            <a:spAutoFit/>
          </a:bodyPr>
          <a:lstStyle/>
          <a:p>
            <a:pPr algn="ctr"/>
            <a:r>
              <a:rPr lang="en-US" b="1" dirty="0"/>
              <a:t>Table 20.2  </a:t>
            </a:r>
          </a:p>
          <a:p>
            <a:pPr algn="ctr"/>
            <a:endParaRPr lang="en-US" b="1" dirty="0"/>
          </a:p>
          <a:p>
            <a:pPr algn="ctr"/>
            <a:r>
              <a:rPr lang="en-US" b="1" dirty="0"/>
              <a:t>Intel </a:t>
            </a:r>
          </a:p>
          <a:p>
            <a:pPr algn="ctr"/>
            <a:r>
              <a:rPr lang="en-US" b="1" dirty="0"/>
              <a:t>8085 External Signals </a:t>
            </a:r>
            <a:r>
              <a:rPr lang="en-US" sz="1600" dirty="0"/>
              <a:t>(page 1 of 2) </a:t>
            </a:r>
            <a:endParaRPr lang="en-US" dirty="0"/>
          </a:p>
        </p:txBody>
      </p:sp>
      <p:pic>
        <p:nvPicPr>
          <p:cNvPr id="9" name="Picture 8"/>
          <p:cNvPicPr>
            <a:picLocks noChangeAspect="1"/>
          </p:cNvPicPr>
          <p:nvPr/>
        </p:nvPicPr>
        <p:blipFill>
          <a:blip r:embed="rId3"/>
          <a:stretch>
            <a:fillRect/>
          </a:stretch>
        </p:blipFill>
        <p:spPr>
          <a:xfrm>
            <a:off x="467544" y="260648"/>
            <a:ext cx="6624736" cy="6143452"/>
          </a:xfrm>
          <a:prstGeom prst="rect">
            <a:avLst/>
          </a:prstGeom>
        </p:spPr>
      </p:pic>
      <p:sp>
        <p:nvSpPr>
          <p:cNvPr id="10" name="TextBox 9"/>
          <p:cNvSpPr txBox="1"/>
          <p:nvPr/>
        </p:nvSpPr>
        <p:spPr>
          <a:xfrm>
            <a:off x="5735658" y="6561605"/>
            <a:ext cx="3408342" cy="261610"/>
          </a:xfrm>
          <a:prstGeom prst="rect">
            <a:avLst/>
          </a:prstGeom>
          <a:noFill/>
        </p:spPr>
        <p:txBody>
          <a:bodyPr wrap="none" rtlCol="0">
            <a:spAutoFit/>
          </a:bodyPr>
          <a:lstStyle/>
          <a:p>
            <a:r>
              <a:rPr lang="en-US" sz="1100" dirty="0">
                <a:latin typeface="+mn-lt"/>
              </a:rPr>
              <a:t>(Table can be found on page 722 in the textbook.)</a:t>
            </a:r>
          </a:p>
        </p:txBody>
      </p:sp>
    </p:spTree>
    <p:extLst>
      <p:ext uri="{BB962C8B-B14F-4D97-AF65-F5344CB8AC3E}">
        <p14:creationId xmlns:p14="http://schemas.microsoft.com/office/powerpoint/2010/main" val="131644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11560" y="4149080"/>
            <a:ext cx="6191157" cy="833718"/>
          </a:xfrm>
        </p:spPr>
        <p:txBody>
          <a:bodyPr>
            <a:noAutofit/>
          </a:bodyPr>
          <a:lstStyle/>
          <a:p>
            <a:r>
              <a:rPr lang="en-US" sz="5400" dirty="0">
                <a:effectLst>
                  <a:outerShdw blurRad="38100" dist="38100" dir="2700000" algn="tl">
                    <a:srgbClr val="000000">
                      <a:alpha val="43137"/>
                    </a:srgbClr>
                  </a:outerShdw>
                </a:effectLst>
              </a:rPr>
              <a:t>Chapter 20</a:t>
            </a:r>
          </a:p>
        </p:txBody>
      </p:sp>
      <p:sp>
        <p:nvSpPr>
          <p:cNvPr id="11" name="Text Placeholder 10"/>
          <p:cNvSpPr>
            <a:spLocks noGrp="1"/>
          </p:cNvSpPr>
          <p:nvPr>
            <p:ph type="body" sz="half" idx="2"/>
          </p:nvPr>
        </p:nvSpPr>
        <p:spPr>
          <a:xfrm>
            <a:off x="611560" y="5085184"/>
            <a:ext cx="6191157" cy="733425"/>
          </a:xfrm>
        </p:spPr>
        <p:txBody>
          <a:bodyPr>
            <a:normAutofit lnSpcReduction="10000"/>
          </a:bodyPr>
          <a:lstStyle/>
          <a:p>
            <a:r>
              <a:rPr lang="en-US" sz="4400" dirty="0"/>
              <a:t>Control Unit Operation</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3" name="TextBox 2"/>
          <p:cNvSpPr txBox="1"/>
          <p:nvPr/>
        </p:nvSpPr>
        <p:spPr>
          <a:xfrm>
            <a:off x="7264400" y="3657600"/>
            <a:ext cx="184666" cy="461665"/>
          </a:xfrm>
          <a:prstGeom prst="rect">
            <a:avLst/>
          </a:prstGeom>
          <a:noFill/>
        </p:spPr>
        <p:txBody>
          <a:bodyPr wrap="none" rtlCol="0">
            <a:spAutoFit/>
          </a:bodyPr>
          <a:lstStyle/>
          <a:p>
            <a:endParaRPr lang="en-US" dirty="0"/>
          </a:p>
        </p:txBody>
      </p:sp>
      <p:sp>
        <p:nvSpPr>
          <p:cNvPr id="5" name="TextBox 4"/>
          <p:cNvSpPr txBox="1"/>
          <p:nvPr/>
        </p:nvSpPr>
        <p:spPr>
          <a:xfrm>
            <a:off x="179512" y="260648"/>
            <a:ext cx="7283400" cy="6186636"/>
          </a:xfrm>
          <a:prstGeom prst="rect">
            <a:avLst/>
          </a:prstGeom>
          <a:solidFill>
            <a:schemeClr val="accent3"/>
          </a:solidFill>
        </p:spPr>
        <p:txBody>
          <a:bodyPr wrap="square" rtlCol="0">
            <a:spAutoFit/>
          </a:bodyPr>
          <a:lstStyle/>
          <a:p>
            <a:endParaRPr lang="en-US" dirty="0"/>
          </a:p>
        </p:txBody>
      </p:sp>
      <p:pic>
        <p:nvPicPr>
          <p:cNvPr id="6" name="Picture 5"/>
          <p:cNvPicPr>
            <a:picLocks noChangeAspect="1"/>
          </p:cNvPicPr>
          <p:nvPr/>
        </p:nvPicPr>
        <p:blipFill rotWithShape="1">
          <a:blip r:embed="rId3"/>
          <a:srcRect t="4735"/>
          <a:stretch/>
        </p:blipFill>
        <p:spPr>
          <a:xfrm>
            <a:off x="755576" y="404664"/>
            <a:ext cx="5980122" cy="5830912"/>
          </a:xfrm>
          <a:prstGeom prst="rect">
            <a:avLst/>
          </a:prstGeom>
        </p:spPr>
      </p:pic>
      <p:sp>
        <p:nvSpPr>
          <p:cNvPr id="7" name="TextBox 6"/>
          <p:cNvSpPr txBox="1"/>
          <p:nvPr/>
        </p:nvSpPr>
        <p:spPr>
          <a:xfrm>
            <a:off x="7524328" y="1587500"/>
            <a:ext cx="1619673" cy="2616101"/>
          </a:xfrm>
          <a:prstGeom prst="rect">
            <a:avLst/>
          </a:prstGeom>
          <a:noFill/>
        </p:spPr>
        <p:txBody>
          <a:bodyPr wrap="square" rtlCol="0">
            <a:spAutoFit/>
          </a:bodyPr>
          <a:lstStyle/>
          <a:p>
            <a:pPr algn="ctr"/>
            <a:r>
              <a:rPr lang="en-US" b="1" dirty="0"/>
              <a:t>Table 20.2  </a:t>
            </a:r>
          </a:p>
          <a:p>
            <a:pPr algn="ctr"/>
            <a:endParaRPr lang="en-US" b="1" dirty="0"/>
          </a:p>
          <a:p>
            <a:pPr algn="ctr"/>
            <a:r>
              <a:rPr lang="en-US" b="1" dirty="0"/>
              <a:t>Intel </a:t>
            </a:r>
          </a:p>
          <a:p>
            <a:pPr algn="ctr"/>
            <a:r>
              <a:rPr lang="en-US" b="1" dirty="0"/>
              <a:t>8085 External Signals </a:t>
            </a:r>
            <a:r>
              <a:rPr lang="en-US" sz="1600" dirty="0"/>
              <a:t>(page 2 of 2) </a:t>
            </a:r>
            <a:endParaRPr lang="en-US" dirty="0"/>
          </a:p>
        </p:txBody>
      </p:sp>
    </p:spTree>
    <p:extLst>
      <p:ext uri="{BB962C8B-B14F-4D97-AF65-F5344CB8AC3E}">
        <p14:creationId xmlns:p14="http://schemas.microsoft.com/office/powerpoint/2010/main" val="2298835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8.pdf"/>
          <p:cNvPicPr>
            <a:picLocks noChangeAspect="1"/>
          </p:cNvPicPr>
          <p:nvPr/>
        </p:nvPicPr>
        <p:blipFill rotWithShape="1">
          <a:blip r:embed="rId3">
            <a:extLst>
              <a:ext uri="{28A0092B-C50C-407E-A947-70E740481C1C}">
                <a14:useLocalDpi xmlns:a14="http://schemas.microsoft.com/office/drawing/2010/main" val="0"/>
              </a:ext>
            </a:extLst>
          </a:blip>
          <a:srcRect t="8019" b="8163"/>
          <a:stretch/>
        </p:blipFill>
        <p:spPr>
          <a:xfrm>
            <a:off x="1259632" y="-163866"/>
            <a:ext cx="6336704" cy="68734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9.pdf"/>
          <p:cNvPicPr>
            <a:picLocks noChangeAspect="1"/>
          </p:cNvPicPr>
          <p:nvPr/>
        </p:nvPicPr>
        <p:blipFill rotWithShape="1">
          <a:blip r:embed="rId3">
            <a:extLst>
              <a:ext uri="{28A0092B-C50C-407E-A947-70E740481C1C}">
                <a14:useLocalDpi xmlns:a14="http://schemas.microsoft.com/office/drawing/2010/main" val="0"/>
              </a:ext>
            </a:extLst>
          </a:blip>
          <a:srcRect t="10310" b="24391"/>
          <a:stretch/>
        </p:blipFill>
        <p:spPr>
          <a:xfrm>
            <a:off x="107504" y="-171400"/>
            <a:ext cx="8180661" cy="691296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sp>
        <p:nvSpPr>
          <p:cNvPr id="4" name="TextBox 3"/>
          <p:cNvSpPr txBox="1"/>
          <p:nvPr/>
        </p:nvSpPr>
        <p:spPr>
          <a:xfrm>
            <a:off x="179512" y="260648"/>
            <a:ext cx="7344816" cy="6192688"/>
          </a:xfrm>
          <a:prstGeom prst="rect">
            <a:avLst/>
          </a:prstGeom>
          <a:solidFill>
            <a:schemeClr val="accent1">
              <a:lumMod val="60000"/>
              <a:lumOff val="40000"/>
            </a:schemeClr>
          </a:solid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395536" y="476672"/>
            <a:ext cx="6840760" cy="6026724"/>
          </a:xfrm>
          <a:prstGeom prst="rect">
            <a:avLst/>
          </a:prstGeom>
        </p:spPr>
      </p:pic>
      <p:sp>
        <p:nvSpPr>
          <p:cNvPr id="5" name="TextBox 4"/>
          <p:cNvSpPr txBox="1"/>
          <p:nvPr/>
        </p:nvSpPr>
        <p:spPr>
          <a:xfrm>
            <a:off x="7596336" y="1700808"/>
            <a:ext cx="1656184" cy="3785652"/>
          </a:xfrm>
          <a:prstGeom prst="rect">
            <a:avLst/>
          </a:prstGeom>
          <a:noFill/>
        </p:spPr>
        <p:txBody>
          <a:bodyPr wrap="square" rtlCol="0">
            <a:spAutoFit/>
          </a:bodyPr>
          <a:lstStyle/>
          <a:p>
            <a:pPr algn="ctr"/>
            <a:r>
              <a:rPr lang="en-US" dirty="0">
                <a:latin typeface="+mn-lt"/>
              </a:rPr>
              <a:t>Table 20.3  </a:t>
            </a:r>
          </a:p>
          <a:p>
            <a:pPr algn="ctr"/>
            <a:endParaRPr lang="en-US" dirty="0">
              <a:latin typeface="+mn-lt"/>
            </a:endParaRPr>
          </a:p>
          <a:p>
            <a:pPr algn="ctr"/>
            <a:r>
              <a:rPr lang="en-US" dirty="0">
                <a:latin typeface="+mn-lt"/>
              </a:rPr>
              <a:t>A Decoder With </a:t>
            </a:r>
          </a:p>
          <a:p>
            <a:pPr algn="ctr"/>
            <a:r>
              <a:rPr lang="en-US" dirty="0">
                <a:latin typeface="+mn-lt"/>
              </a:rPr>
              <a:t>Four Inputs </a:t>
            </a:r>
          </a:p>
          <a:p>
            <a:pPr algn="ctr"/>
            <a:r>
              <a:rPr lang="en-US" dirty="0">
                <a:latin typeface="+mn-lt"/>
              </a:rPr>
              <a:t>and Sixteen Outputs </a:t>
            </a:r>
          </a:p>
        </p:txBody>
      </p:sp>
      <p:sp>
        <p:nvSpPr>
          <p:cNvPr id="6" name="TextBox 5"/>
          <p:cNvSpPr txBox="1"/>
          <p:nvPr/>
        </p:nvSpPr>
        <p:spPr>
          <a:xfrm>
            <a:off x="5580112" y="6613999"/>
            <a:ext cx="3408342" cy="261610"/>
          </a:xfrm>
          <a:prstGeom prst="rect">
            <a:avLst/>
          </a:prstGeom>
          <a:noFill/>
        </p:spPr>
        <p:txBody>
          <a:bodyPr wrap="none" rtlCol="0">
            <a:spAutoFit/>
          </a:bodyPr>
          <a:lstStyle/>
          <a:p>
            <a:r>
              <a:rPr lang="en-US" sz="1100" dirty="0">
                <a:latin typeface="+mn-lt"/>
              </a:rPr>
              <a:t>(Table can be found on page 725 in the textbook.)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t="19284" b="19618"/>
          <a:stretch/>
        </p:blipFill>
        <p:spPr>
          <a:xfrm>
            <a:off x="-17229" y="-315416"/>
            <a:ext cx="8974301" cy="70957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a:t>Summary</a:t>
            </a:r>
          </a:p>
        </p:txBody>
      </p:sp>
      <p:sp>
        <p:nvSpPr>
          <p:cNvPr id="30" name="Content Placeholder 29"/>
          <p:cNvSpPr>
            <a:spLocks noGrp="1"/>
          </p:cNvSpPr>
          <p:nvPr>
            <p:ph sz="half" idx="2"/>
          </p:nvPr>
        </p:nvSpPr>
        <p:spPr>
          <a:xfrm>
            <a:off x="539552" y="2636912"/>
            <a:ext cx="3657600" cy="4104456"/>
          </a:xfrm>
        </p:spPr>
        <p:txBody>
          <a:bodyPr>
            <a:normAutofit/>
          </a:bodyPr>
          <a:lstStyle/>
          <a:p>
            <a:r>
              <a:rPr lang="en-US" sz="2400" dirty="0"/>
              <a:t>Micro-operations</a:t>
            </a:r>
          </a:p>
          <a:p>
            <a:pPr lvl="1"/>
            <a:r>
              <a:rPr lang="en-US" sz="2000" dirty="0"/>
              <a:t>The fetch cycle</a:t>
            </a:r>
          </a:p>
          <a:p>
            <a:pPr lvl="1"/>
            <a:r>
              <a:rPr lang="en-US" sz="2000" dirty="0"/>
              <a:t>The indirect cycle</a:t>
            </a:r>
          </a:p>
          <a:p>
            <a:pPr lvl="1"/>
            <a:r>
              <a:rPr lang="en-US" sz="2000" dirty="0"/>
              <a:t>The interrupt cycle</a:t>
            </a:r>
          </a:p>
          <a:p>
            <a:pPr lvl="1"/>
            <a:r>
              <a:rPr lang="en-US" sz="2000" dirty="0"/>
              <a:t>The execute cycle</a:t>
            </a:r>
          </a:p>
          <a:p>
            <a:pPr lvl="1"/>
            <a:r>
              <a:rPr lang="en-US" sz="2000" dirty="0"/>
              <a:t>The instruction cycle</a:t>
            </a:r>
          </a:p>
        </p:txBody>
      </p:sp>
      <p:sp>
        <p:nvSpPr>
          <p:cNvPr id="32" name="Content Placeholder 31"/>
          <p:cNvSpPr>
            <a:spLocks noGrp="1"/>
          </p:cNvSpPr>
          <p:nvPr>
            <p:ph sz="quarter" idx="4"/>
          </p:nvPr>
        </p:nvSpPr>
        <p:spPr>
          <a:xfrm>
            <a:off x="4788024" y="2132856"/>
            <a:ext cx="3657600" cy="4455368"/>
          </a:xfrm>
        </p:spPr>
        <p:txBody>
          <a:bodyPr>
            <a:normAutofit/>
          </a:bodyPr>
          <a:lstStyle/>
          <a:p>
            <a:r>
              <a:rPr lang="en-US" sz="2400" dirty="0"/>
              <a:t>Control of the processor</a:t>
            </a:r>
          </a:p>
          <a:p>
            <a:pPr lvl="1"/>
            <a:r>
              <a:rPr lang="en-US" sz="2000" dirty="0"/>
              <a:t>Functional requirements</a:t>
            </a:r>
          </a:p>
          <a:p>
            <a:pPr lvl="1"/>
            <a:r>
              <a:rPr lang="en-US" sz="2000" dirty="0"/>
              <a:t>Control signals</a:t>
            </a:r>
          </a:p>
          <a:p>
            <a:pPr lvl="1"/>
            <a:r>
              <a:rPr lang="en-US" sz="2000" dirty="0"/>
              <a:t>Internal processor organization</a:t>
            </a:r>
          </a:p>
          <a:p>
            <a:pPr lvl="1"/>
            <a:r>
              <a:rPr lang="en-US" sz="2000" dirty="0"/>
              <a:t>The </a:t>
            </a:r>
            <a:r>
              <a:rPr lang="en-US" sz="2000"/>
              <a:t>Intel 8085</a:t>
            </a:r>
            <a:endParaRPr lang="en-US" sz="2000" dirty="0"/>
          </a:p>
          <a:p>
            <a:r>
              <a:rPr lang="en-US" sz="2400" dirty="0"/>
              <a:t>Hardwired implementation</a:t>
            </a:r>
          </a:p>
          <a:p>
            <a:pPr lvl="1"/>
            <a:r>
              <a:rPr lang="en-US" sz="2000" dirty="0"/>
              <a:t>Control unit inputs</a:t>
            </a:r>
          </a:p>
          <a:p>
            <a:pPr lvl="1"/>
            <a:r>
              <a:rPr lang="en-US" sz="2000" dirty="0"/>
              <a:t>Control unit logic</a:t>
            </a:r>
          </a:p>
        </p:txBody>
      </p:sp>
      <p:sp>
        <p:nvSpPr>
          <p:cNvPr id="44035" name="Rectangle 3"/>
          <p:cNvSpPr>
            <a:spLocks noGrp="1" noChangeArrowheads="1"/>
          </p:cNvSpPr>
          <p:nvPr>
            <p:ph type="body" idx="1"/>
          </p:nvPr>
        </p:nvSpPr>
        <p:spPr>
          <a:xfrm>
            <a:off x="539552" y="1124744"/>
            <a:ext cx="3657600" cy="1098177"/>
          </a:xfrm>
        </p:spPr>
        <p:txBody>
          <a:bodyPr>
            <a:normAutofit/>
          </a:bodyPr>
          <a:lstStyle/>
          <a:p>
            <a:r>
              <a:rPr lang="en-US" dirty="0"/>
              <a:t>    </a:t>
            </a:r>
          </a:p>
          <a:p>
            <a:endParaRPr lang="en-US" sz="800" dirty="0"/>
          </a:p>
          <a:p>
            <a:endParaRPr lang="en-US" sz="800" dirty="0"/>
          </a:p>
          <a:p>
            <a:r>
              <a:rPr lang="en-US" sz="3200" dirty="0"/>
              <a:t>Chapter 20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a:solidFill>
                  <a:schemeClr val="accent1">
                    <a:lumMod val="50000"/>
                  </a:schemeClr>
                </a:solidFill>
              </a:rPr>
              <a:t>Control Unit Operation</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3E72-B550-499B-A3C8-3382346251FF}"/>
              </a:ext>
            </a:extLst>
          </p:cNvPr>
          <p:cNvSpPr>
            <a:spLocks noGrp="1"/>
          </p:cNvSpPr>
          <p:nvPr>
            <p:ph type="title"/>
          </p:nvPr>
        </p:nvSpPr>
        <p:spPr/>
        <p:txBody>
          <a:bodyPr>
            <a:normAutofit fontScale="90000"/>
          </a:bodyPr>
          <a:lstStyle/>
          <a:p>
            <a:pPr rtl="0"/>
            <a:r>
              <a:rPr lang="en-US" sz="2600" b="0" i="0" u="none" strike="noStrike" kern="1200" baseline="0" dirty="0">
                <a:solidFill>
                  <a:schemeClr val="accent1"/>
                </a:solidFill>
                <a:latin typeface="+mj-lt"/>
                <a:ea typeface="+mj-ea"/>
                <a:cs typeface="+mj-cs"/>
              </a:rPr>
              <a:t>CPU – from first lecture</a:t>
            </a:r>
          </a:p>
          <a:p>
            <a:pPr rtl="0"/>
            <a:r>
              <a:rPr lang="en-US" sz="2600" b="0" i="0" u="none" strike="noStrike" kern="1200" baseline="0" dirty="0">
                <a:solidFill>
                  <a:schemeClr val="accent1"/>
                </a:solidFill>
                <a:latin typeface="+mj-lt"/>
                <a:ea typeface="+mj-ea"/>
                <a:cs typeface="+mj-cs"/>
              </a:rPr>
              <a:t>Control unit</a:t>
            </a:r>
          </a:p>
          <a:p>
            <a:pPr rtl="0"/>
            <a:r>
              <a:rPr lang="en-US" sz="2600" b="0" i="0" u="none" strike="noStrike" kern="1200" baseline="0" dirty="0">
                <a:solidFill>
                  <a:schemeClr val="accent1"/>
                </a:solidFill>
                <a:latin typeface="+mj-lt"/>
                <a:ea typeface="+mj-ea"/>
                <a:cs typeface="+mj-cs"/>
              </a:rPr>
              <a:t>ALU</a:t>
            </a:r>
          </a:p>
          <a:p>
            <a:pPr rtl="0"/>
            <a:r>
              <a:rPr lang="en-US" sz="2600" b="0" i="0" u="none" strike="noStrike" kern="1200" baseline="0" dirty="0">
                <a:solidFill>
                  <a:schemeClr val="accent1"/>
                </a:solidFill>
                <a:latin typeface="+mj-lt"/>
                <a:ea typeface="+mj-ea"/>
                <a:cs typeface="+mj-cs"/>
              </a:rPr>
              <a:t>Registers</a:t>
            </a:r>
          </a:p>
          <a:p>
            <a:pPr rtl="0"/>
            <a:r>
              <a:rPr lang="en-US" sz="2600" b="0" i="0" u="none" strike="noStrike" kern="1200" baseline="0" dirty="0">
                <a:solidFill>
                  <a:schemeClr val="accent1"/>
                </a:solidFill>
                <a:latin typeface="+mj-lt"/>
                <a:ea typeface="+mj-ea"/>
                <a:cs typeface="+mj-cs"/>
              </a:rPr>
              <a:t>Interconnection</a:t>
            </a:r>
          </a:p>
          <a:p>
            <a:pPr rtl="0"/>
            <a:endParaRPr lang="en-US" sz="2600" b="0" i="0" u="none" strike="noStrike" kern="1200" baseline="0" dirty="0">
              <a:solidFill>
                <a:schemeClr val="accent1"/>
              </a:solidFill>
              <a:latin typeface="+mj-lt"/>
              <a:ea typeface="+mj-ea"/>
              <a:cs typeface="+mj-cs"/>
            </a:endParaRPr>
          </a:p>
          <a:p>
            <a:pPr rtl="0"/>
            <a:endParaRPr lang="en-US" sz="2600" b="0" i="0" u="none" strike="noStrike" kern="1200" baseline="0" dirty="0">
              <a:solidFill>
                <a:schemeClr val="accent1"/>
              </a:solidFill>
              <a:latin typeface="+mj-lt"/>
              <a:ea typeface="+mj-ea"/>
              <a:cs typeface="+mj-cs"/>
            </a:endParaRPr>
          </a:p>
        </p:txBody>
      </p:sp>
      <p:sp>
        <p:nvSpPr>
          <p:cNvPr id="3" name="Picture Placeholder 2">
            <a:extLst>
              <a:ext uri="{FF2B5EF4-FFF2-40B4-BE49-F238E27FC236}">
                <a16:creationId xmlns:a16="http://schemas.microsoft.com/office/drawing/2014/main" id="{D8E5BFA6-8260-451E-A7B1-28FAB11F2008}"/>
              </a:ext>
            </a:extLst>
          </p:cNvPr>
          <p:cNvSpPr>
            <a:spLocks noGrp="1"/>
          </p:cNvSpPr>
          <p:nvPr>
            <p:ph type="pic" idx="1"/>
          </p:nvPr>
        </p:nvSpPr>
        <p:spPr>
          <a:xfrm>
            <a:off x="201706" y="1512759"/>
            <a:ext cx="6378389" cy="4187952"/>
          </a:xfrm>
        </p:spPr>
      </p:sp>
      <p:sp>
        <p:nvSpPr>
          <p:cNvPr id="4" name="Text Placeholder 3">
            <a:extLst>
              <a:ext uri="{FF2B5EF4-FFF2-40B4-BE49-F238E27FC236}">
                <a16:creationId xmlns:a16="http://schemas.microsoft.com/office/drawing/2014/main" id="{23473517-4202-4CE1-A44B-DDC067808B72}"/>
              </a:ext>
            </a:extLst>
          </p:cNvPr>
          <p:cNvSpPr>
            <a:spLocks noGrp="1"/>
          </p:cNvSpPr>
          <p:nvPr>
            <p:ph type="body" sz="half" idx="2"/>
          </p:nvPr>
        </p:nvSpPr>
        <p:spPr/>
        <p:txBody>
          <a:bodyPr/>
          <a:lstStyle/>
          <a:p>
            <a:endParaRPr lang="en-US"/>
          </a:p>
        </p:txBody>
      </p:sp>
      <p:sp>
        <p:nvSpPr>
          <p:cNvPr id="5" name="Footer Placeholder 4">
            <a:extLst>
              <a:ext uri="{FF2B5EF4-FFF2-40B4-BE49-F238E27FC236}">
                <a16:creationId xmlns:a16="http://schemas.microsoft.com/office/drawing/2014/main" id="{E69A66A9-333E-4457-8143-E86FE1D1BAFC}"/>
              </a:ext>
            </a:extLst>
          </p:cNvPr>
          <p:cNvSpPr>
            <a:spLocks noGrp="1"/>
          </p:cNvSpPr>
          <p:nvPr>
            <p:ph type="ftr" sz="quarter" idx="11"/>
          </p:nvPr>
        </p:nvSpPr>
        <p:spPr/>
        <p:txBody>
          <a:bodyPr/>
          <a:lstStyle/>
          <a:p>
            <a:r>
              <a:rPr lang="en-US"/>
              <a:t>© 2016 Pearson Education, Inc., Hoboken, NJ. All rights reserved.</a:t>
            </a:r>
          </a:p>
        </p:txBody>
      </p:sp>
    </p:spTree>
    <p:extLst>
      <p:ext uri="{BB962C8B-B14F-4D97-AF65-F5344CB8AC3E}">
        <p14:creationId xmlns:p14="http://schemas.microsoft.com/office/powerpoint/2010/main" val="251397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a:t>Micro-Operations</a:t>
            </a:r>
          </a:p>
        </p:txBody>
      </p:sp>
      <p:sp>
        <p:nvSpPr>
          <p:cNvPr id="7171" name="Rectangle 3"/>
          <p:cNvSpPr>
            <a:spLocks noGrp="1" noChangeArrowheads="1"/>
          </p:cNvSpPr>
          <p:nvPr>
            <p:ph type="body" idx="1"/>
          </p:nvPr>
        </p:nvSpPr>
        <p:spPr>
          <a:xfrm>
            <a:off x="498475" y="1556792"/>
            <a:ext cx="7025854" cy="4569371"/>
          </a:xfrm>
        </p:spPr>
        <p:txBody>
          <a:bodyPr>
            <a:normAutofit/>
          </a:bodyPr>
          <a:lstStyle/>
          <a:p>
            <a:r>
              <a:rPr lang="en-GB" dirty="0"/>
              <a:t>The functional, or atomic, operations of a processor</a:t>
            </a:r>
          </a:p>
          <a:p>
            <a:r>
              <a:rPr lang="en-GB" dirty="0"/>
              <a:t>Series of steps, each of which involves the processor registers</a:t>
            </a:r>
          </a:p>
          <a:p>
            <a:r>
              <a:rPr lang="en-GB" i="1" dirty="0"/>
              <a:t>Micro </a:t>
            </a:r>
            <a:r>
              <a:rPr lang="en-GB" dirty="0"/>
              <a:t>refers to the fact that each step is very simple and accomplishes very little</a:t>
            </a:r>
          </a:p>
          <a:p>
            <a:r>
              <a:rPr lang="en-GB" dirty="0"/>
              <a:t>The execution of a program consists of the sequential execution of instructions</a:t>
            </a:r>
          </a:p>
          <a:p>
            <a:pPr lvl="1"/>
            <a:r>
              <a:rPr lang="en-GB" dirty="0"/>
              <a:t>Each instruction is executed during an instruction cycle made up of shorter </a:t>
            </a:r>
            <a:r>
              <a:rPr lang="en-GB" dirty="0" err="1"/>
              <a:t>subcycles</a:t>
            </a:r>
            <a:r>
              <a:rPr lang="en-GB" dirty="0"/>
              <a:t> (fetch, indirect, execute, interrupt)</a:t>
            </a:r>
          </a:p>
          <a:p>
            <a:pPr lvl="1"/>
            <a:r>
              <a:rPr lang="en-GB" dirty="0"/>
              <a:t>The execution of each </a:t>
            </a:r>
            <a:r>
              <a:rPr lang="en-GB" dirty="0" err="1"/>
              <a:t>subcycle</a:t>
            </a:r>
            <a:r>
              <a:rPr lang="en-GB" dirty="0"/>
              <a:t> involves one or more  shorter operations (micro-operations)</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7391400" y="4725144"/>
            <a:ext cx="1752600" cy="1828800"/>
          </a:xfrm>
          <a:prstGeom prst="rect">
            <a:avLst/>
          </a:prstGeom>
          <a:scene3d>
            <a:camera prst="orthographicFront">
              <a:rot lat="0" lon="10499978" rev="0"/>
            </a:camera>
            <a:lightRig rig="threePt"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4" name="Picture 3" descr="f1.pdf"/>
          <p:cNvPicPr>
            <a:picLocks noChangeAspect="1"/>
          </p:cNvPicPr>
          <p:nvPr/>
        </p:nvPicPr>
        <p:blipFill rotWithShape="1">
          <a:blip r:embed="rId3">
            <a:extLst>
              <a:ext uri="{28A0092B-C50C-407E-A947-70E740481C1C}">
                <a14:useLocalDpi xmlns:a14="http://schemas.microsoft.com/office/drawing/2010/main" val="0"/>
              </a:ext>
            </a:extLst>
          </a:blip>
          <a:srcRect t="19843" b="25093"/>
          <a:stretch/>
        </p:blipFill>
        <p:spPr>
          <a:xfrm>
            <a:off x="-324544" y="-54768"/>
            <a:ext cx="9700850" cy="69127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GB" dirty="0"/>
              <a:t>The Fetch Cycle</a:t>
            </a:r>
          </a:p>
        </p:txBody>
      </p:sp>
      <p:sp>
        <p:nvSpPr>
          <p:cNvPr id="8197" name="Rectangle 5"/>
          <p:cNvSpPr>
            <a:spLocks noGrp="1" noChangeArrowheads="1"/>
          </p:cNvSpPr>
          <p:nvPr>
            <p:ph type="body" idx="1"/>
          </p:nvPr>
        </p:nvSpPr>
        <p:spPr>
          <a:xfrm>
            <a:off x="498474" y="1412776"/>
            <a:ext cx="7556313" cy="4713387"/>
          </a:xfrm>
        </p:spPr>
        <p:txBody>
          <a:bodyPr>
            <a:normAutofit lnSpcReduction="10000"/>
          </a:bodyPr>
          <a:lstStyle/>
          <a:p>
            <a:r>
              <a:rPr lang="en-GB" dirty="0"/>
              <a:t>Occurs at the beginning of each instruction cycle and   causes an instruction to be fetched from memory</a:t>
            </a:r>
          </a:p>
          <a:p>
            <a:r>
              <a:rPr lang="en-GB" dirty="0"/>
              <a:t>Four registers are involved:</a:t>
            </a:r>
          </a:p>
          <a:p>
            <a:pPr lvl="1"/>
            <a:r>
              <a:rPr lang="en-GB" dirty="0"/>
              <a:t>Memory Address Register (MAR) </a:t>
            </a:r>
          </a:p>
          <a:p>
            <a:pPr lvl="2"/>
            <a:r>
              <a:rPr lang="en-GB" dirty="0"/>
              <a:t>Connected to address bus</a:t>
            </a:r>
          </a:p>
          <a:p>
            <a:pPr lvl="2"/>
            <a:r>
              <a:rPr lang="en-GB" dirty="0"/>
              <a:t>Specifies address for read or write operation</a:t>
            </a:r>
          </a:p>
          <a:p>
            <a:pPr lvl="1"/>
            <a:r>
              <a:rPr lang="en-GB" dirty="0"/>
              <a:t>Memory Buffer Register (MBR) </a:t>
            </a:r>
          </a:p>
          <a:p>
            <a:pPr lvl="2"/>
            <a:r>
              <a:rPr lang="en-GB" dirty="0"/>
              <a:t>Connected to data bus</a:t>
            </a:r>
          </a:p>
          <a:p>
            <a:pPr lvl="2"/>
            <a:r>
              <a:rPr lang="en-GB" dirty="0"/>
              <a:t>Holds data to write or last data read</a:t>
            </a:r>
          </a:p>
          <a:p>
            <a:pPr lvl="1"/>
            <a:r>
              <a:rPr lang="en-GB" dirty="0"/>
              <a:t>Program Counter (PC) </a:t>
            </a:r>
          </a:p>
          <a:p>
            <a:pPr lvl="2"/>
            <a:r>
              <a:rPr lang="en-GB" dirty="0"/>
              <a:t>Holds address of next instruction to be fetched</a:t>
            </a:r>
          </a:p>
          <a:p>
            <a:pPr lvl="1"/>
            <a:r>
              <a:rPr lang="en-GB" dirty="0"/>
              <a:t>Instruction Register (IR) </a:t>
            </a:r>
          </a:p>
          <a:p>
            <a:pPr lvl="2"/>
            <a:r>
              <a:rPr lang="en-GB" dirty="0"/>
              <a:t>Holds last instruction fetched</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6660232" y="5013176"/>
            <a:ext cx="2265040" cy="16836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2016 Pearson Education, Inc., Hoboken, NJ. All rights reserved.</a:t>
            </a:r>
          </a:p>
        </p:txBody>
      </p:sp>
      <p:sp>
        <p:nvSpPr>
          <p:cNvPr id="7" name="TextBox 6"/>
          <p:cNvSpPr txBox="1"/>
          <p:nvPr/>
        </p:nvSpPr>
        <p:spPr>
          <a:xfrm>
            <a:off x="467544" y="188641"/>
            <a:ext cx="7632848" cy="6192688"/>
          </a:xfrm>
          <a:prstGeom prst="rect">
            <a:avLst/>
          </a:prstGeom>
          <a:solidFill>
            <a:schemeClr val="accent1">
              <a:lumMod val="60000"/>
              <a:lumOff val="40000"/>
            </a:schemeClr>
          </a:solidFill>
        </p:spPr>
        <p:txBody>
          <a:bodyPr wrap="square" rtlCol="0">
            <a:spAutoFit/>
          </a:bodyPr>
          <a:lstStyle/>
          <a:p>
            <a:endParaRPr lang="en-US" dirty="0"/>
          </a:p>
        </p:txBody>
      </p:sp>
      <p:pic>
        <p:nvPicPr>
          <p:cNvPr id="8" name="Picture 7" descr="f2.pdf"/>
          <p:cNvPicPr>
            <a:picLocks noChangeAspect="1"/>
          </p:cNvPicPr>
          <p:nvPr/>
        </p:nvPicPr>
        <p:blipFill rotWithShape="1">
          <a:blip r:embed="rId3">
            <a:extLst>
              <a:ext uri="{28A0092B-C50C-407E-A947-70E740481C1C}">
                <a14:useLocalDpi xmlns:a14="http://schemas.microsoft.com/office/drawing/2010/main" val="0"/>
              </a:ext>
            </a:extLst>
          </a:blip>
          <a:srcRect t="5292" b="43943"/>
          <a:stretch/>
        </p:blipFill>
        <p:spPr>
          <a:xfrm>
            <a:off x="-972616" y="116632"/>
            <a:ext cx="9815631" cy="6448440"/>
          </a:xfrm>
          <a:prstGeom prst="rect">
            <a:avLst/>
          </a:prstGeom>
        </p:spPr>
      </p:pic>
    </p:spTree>
    <p:extLst>
      <p:ext uri="{BB962C8B-B14F-4D97-AF65-F5344CB8AC3E}">
        <p14:creationId xmlns:p14="http://schemas.microsoft.com/office/powerpoint/2010/main" val="113178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GB" dirty="0"/>
              <a:t>Rules for Micro-Operations Grouping</a:t>
            </a:r>
          </a:p>
        </p:txBody>
      </p:sp>
      <p:sp>
        <p:nvSpPr>
          <p:cNvPr id="11269" name="Rectangle 5"/>
          <p:cNvSpPr>
            <a:spLocks noGrp="1" noChangeArrowheads="1"/>
          </p:cNvSpPr>
          <p:nvPr>
            <p:ph type="body" idx="1"/>
          </p:nvPr>
        </p:nvSpPr>
        <p:spPr/>
        <p:txBody>
          <a:bodyPr>
            <a:normAutofit/>
          </a:bodyPr>
          <a:lstStyle/>
          <a:p>
            <a:r>
              <a:rPr lang="en-GB" dirty="0"/>
              <a:t>Proper sequence must be followed</a:t>
            </a:r>
          </a:p>
          <a:p>
            <a:pPr lvl="1"/>
            <a:r>
              <a:rPr lang="en-GB" dirty="0"/>
              <a:t>MAR </a:t>
            </a:r>
            <a:r>
              <a:rPr lang="en-GB" dirty="0">
                <a:latin typeface="Wingdings"/>
                <a:ea typeface="Wingdings"/>
                <a:cs typeface="Wingdings"/>
                <a:sym typeface="Wingdings"/>
              </a:rPr>
              <a:t></a:t>
            </a:r>
            <a:r>
              <a:rPr lang="en-GB" dirty="0"/>
              <a:t> (PC) must precede MBR </a:t>
            </a:r>
            <a:r>
              <a:rPr lang="en-GB" dirty="0">
                <a:latin typeface="Wingdings"/>
                <a:ea typeface="Wingdings"/>
                <a:cs typeface="Wingdings"/>
                <a:sym typeface="Wingdings"/>
              </a:rPr>
              <a:t></a:t>
            </a:r>
            <a:r>
              <a:rPr lang="en-GB" dirty="0"/>
              <a:t> (memory)</a:t>
            </a:r>
          </a:p>
          <a:p>
            <a:r>
              <a:rPr lang="en-GB" dirty="0"/>
              <a:t>Conflicts must be avoided</a:t>
            </a:r>
          </a:p>
          <a:p>
            <a:pPr lvl="1"/>
            <a:r>
              <a:rPr lang="en-GB" dirty="0"/>
              <a:t>Must not read and write same register at same time</a:t>
            </a:r>
          </a:p>
          <a:p>
            <a:pPr lvl="1"/>
            <a:r>
              <a:rPr lang="en-GB" dirty="0"/>
              <a:t>MBR </a:t>
            </a:r>
            <a:r>
              <a:rPr lang="en-GB" dirty="0">
                <a:latin typeface="Wingdings"/>
                <a:ea typeface="Wingdings"/>
                <a:cs typeface="Wingdings"/>
                <a:sym typeface="Wingdings"/>
              </a:rPr>
              <a:t></a:t>
            </a:r>
            <a:r>
              <a:rPr lang="en-GB" dirty="0"/>
              <a:t> (memory) and IR </a:t>
            </a:r>
            <a:r>
              <a:rPr lang="en-GB" dirty="0">
                <a:latin typeface="Wingdings"/>
                <a:ea typeface="Wingdings"/>
                <a:cs typeface="Wingdings"/>
                <a:sym typeface="Wingdings"/>
              </a:rPr>
              <a:t></a:t>
            </a:r>
            <a:r>
              <a:rPr lang="en-GB" dirty="0"/>
              <a:t> (MBR) must not be in same cycle</a:t>
            </a:r>
          </a:p>
          <a:p>
            <a:r>
              <a:rPr lang="en-GB" dirty="0"/>
              <a:t>One of the micro-operations involves an addition</a:t>
            </a:r>
          </a:p>
          <a:p>
            <a:pPr lvl="1"/>
            <a:r>
              <a:rPr lang="en-GB" dirty="0"/>
              <a:t>To avoid duplication of circuitry, this addition could                       be performed by the ALU</a:t>
            </a:r>
          </a:p>
          <a:p>
            <a:pPr lvl="1"/>
            <a:r>
              <a:rPr lang="en-GB" dirty="0"/>
              <a:t>The use of the ALU may involve additional                                 micro-operations, depending on the functionality                              of the ALU and the organization of the processor</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pic>
        <p:nvPicPr>
          <p:cNvPr id="3" name="Picture 2"/>
          <p:cNvPicPr>
            <a:picLocks noChangeAspect="1"/>
          </p:cNvPicPr>
          <p:nvPr/>
        </p:nvPicPr>
        <p:blipFill>
          <a:blip r:embed="rId3"/>
          <a:stretch>
            <a:fillRect/>
          </a:stretch>
        </p:blipFill>
        <p:spPr>
          <a:xfrm>
            <a:off x="6804248" y="4581128"/>
            <a:ext cx="1584176" cy="19395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Indirect Cycle</a:t>
            </a:r>
          </a:p>
        </p:txBody>
      </p:sp>
      <p:sp>
        <p:nvSpPr>
          <p:cNvPr id="12291" name="Rectangle 3"/>
          <p:cNvSpPr>
            <a:spLocks noGrp="1" noChangeArrowheads="1"/>
          </p:cNvSpPr>
          <p:nvPr>
            <p:ph type="body" idx="1"/>
          </p:nvPr>
        </p:nvSpPr>
        <p:spPr>
          <a:xfrm>
            <a:off x="467544" y="1772816"/>
            <a:ext cx="7097861" cy="5400600"/>
          </a:xfrm>
        </p:spPr>
        <p:txBody>
          <a:bodyPr/>
          <a:lstStyle/>
          <a:p>
            <a:r>
              <a:rPr lang="en-GB" dirty="0"/>
              <a:t>Once an instruction is fetched, the next step is to fetch source operands</a:t>
            </a:r>
          </a:p>
          <a:p>
            <a:r>
              <a:rPr lang="en-GB" dirty="0"/>
              <a:t>Assuming a one-address instruction format, with direct and indirect addressing allowed:</a:t>
            </a:r>
          </a:p>
          <a:p>
            <a:pPr lvl="1"/>
            <a:r>
              <a:rPr lang="en-GB" dirty="0"/>
              <a:t>If the instruction specifies an indirect address, then an indirect cycle must precede the execute cycle</a:t>
            </a:r>
          </a:p>
          <a:p>
            <a:pPr lvl="1"/>
            <a:r>
              <a:rPr lang="en-GB" dirty="0"/>
              <a:t>The address field of the instruction is transferred to the MAR</a:t>
            </a:r>
          </a:p>
          <a:p>
            <a:pPr lvl="1"/>
            <a:r>
              <a:rPr lang="en-GB" dirty="0"/>
              <a:t>This is then used to fetch the address of the operand</a:t>
            </a:r>
          </a:p>
          <a:p>
            <a:pPr lvl="1"/>
            <a:r>
              <a:rPr lang="en-GB" dirty="0"/>
              <a:t>Finally, the address field of the IR is updated from the MBR, so that it now contains a direct rather than an indirect address</a:t>
            </a:r>
          </a:p>
          <a:p>
            <a:pPr lvl="1"/>
            <a:r>
              <a:rPr lang="en-GB" dirty="0"/>
              <a:t>The IR is now in the same state as if indirect addressing had not been used, and it is ready for the execute cycle</a:t>
            </a:r>
          </a:p>
        </p:txBody>
      </p:sp>
      <p:sp>
        <p:nvSpPr>
          <p:cNvPr id="2" name="Footer Placeholder 1"/>
          <p:cNvSpPr>
            <a:spLocks noGrp="1"/>
          </p:cNvSpPr>
          <p:nvPr>
            <p:ph type="ftr" sz="quarter" idx="11"/>
          </p:nvPr>
        </p:nvSpPr>
        <p:spPr/>
        <p:txBody>
          <a:bodyPr/>
          <a:lstStyle/>
          <a:p>
            <a:r>
              <a:rPr lang="en-US"/>
              <a:t>© 2016 Pearson Education, Inc., Hoboken, NJ. All rights reserved.</a:t>
            </a:r>
          </a:p>
        </p:txBody>
      </p:sp>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6804</TotalTime>
  <Words>6767</Words>
  <Application>Microsoft Office PowerPoint</Application>
  <PresentationFormat>On-screen Show (4:3)</PresentationFormat>
  <Paragraphs>659</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Rockwell</vt:lpstr>
      <vt:lpstr>Times New Roman</vt:lpstr>
      <vt:lpstr>Wingdings</vt:lpstr>
      <vt:lpstr>Advantage</vt:lpstr>
      <vt:lpstr>William Stallings  Computer Organization  and Architecture 10th Edition</vt:lpstr>
      <vt:lpstr>Chapter 20</vt:lpstr>
      <vt:lpstr>CPU – from first lecture Control unit ALU Registers Interconnection  </vt:lpstr>
      <vt:lpstr>Micro-Operations</vt:lpstr>
      <vt:lpstr>PowerPoint Presentation</vt:lpstr>
      <vt:lpstr>The Fetch Cycle</vt:lpstr>
      <vt:lpstr>PowerPoint Presentation</vt:lpstr>
      <vt:lpstr>Rules for Micro-Operations Grouping</vt:lpstr>
      <vt:lpstr>Indirect Cycle</vt:lpstr>
      <vt:lpstr>Interrupt Cycle</vt:lpstr>
      <vt:lpstr>Execute Cycle</vt:lpstr>
      <vt:lpstr>PowerPoint Presentation</vt:lpstr>
      <vt:lpstr>Control Unit  Functional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Processor Structure and Function</dc:title>
  <dc:creator>Adrian J Pullin</dc:creator>
  <cp:lastModifiedBy>John Abraham</cp:lastModifiedBy>
  <cp:revision>137</cp:revision>
  <dcterms:created xsi:type="dcterms:W3CDTF">2012-07-22T02:20:50Z</dcterms:created>
  <dcterms:modified xsi:type="dcterms:W3CDTF">2020-11-19T18:51:29Z</dcterms:modified>
</cp:coreProperties>
</file>