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262" r:id="rId16"/>
    <p:sldId id="319" r:id="rId17"/>
    <p:sldId id="267" r:id="rId18"/>
    <p:sldId id="263" r:id="rId19"/>
    <p:sldId id="257" r:id="rId20"/>
    <p:sldId id="258" r:id="rId21"/>
    <p:sldId id="264" r:id="rId22"/>
    <p:sldId id="265" r:id="rId23"/>
    <p:sldId id="266" r:id="rId24"/>
    <p:sldId id="260" r:id="rId25"/>
    <p:sldId id="268" r:id="rId26"/>
    <p:sldId id="261" r:id="rId27"/>
    <p:sldId id="27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385" autoAdjust="0"/>
  </p:normalViewPr>
  <p:slideViewPr>
    <p:cSldViewPr snapToGrid="0">
      <p:cViewPr varScale="1">
        <p:scale>
          <a:sx n="66" d="100"/>
          <a:sy n="66" d="100"/>
        </p:scale>
        <p:origin x="632" y="60"/>
      </p:cViewPr>
      <p:guideLst/>
    </p:cSldViewPr>
  </p:slideViewPr>
  <p:outlineViewPr>
    <p:cViewPr>
      <p:scale>
        <a:sx n="33" d="100"/>
        <a:sy n="33" d="100"/>
      </p:scale>
      <p:origin x="0" y="-2700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E752A-CC0A-4618-9D47-2B39DAD0ABDD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F2390-0BD2-4D9D-8F5E-03D27DF19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5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F2390-0BD2-4D9D-8F5E-03D27DF19E3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17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42EF5-52B8-4432-BED3-A16214C0B9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328C8C-0026-4A0B-A0D3-BECCB0C1A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0C4A7-142D-43CD-9271-8F8DEBD92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17606-9077-43E4-95B9-D46ED05FDDD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F1A0A-7175-4268-90D5-FADFFD66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8F32D-2527-4495-976A-EC4644E7F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3066-A4C7-4540-8A67-5F0AFA595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2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1625-27DB-4EFE-85D5-BD856B668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53DF48-98C2-4D87-87B2-82652FF97E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6BD22-E6C0-43C1-AD6E-991A5B4D2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17606-9077-43E4-95B9-D46ED05FDDD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5F874-3721-429F-BC4A-509F994F6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0C7CB-FFD1-4CA7-AAD0-507E5BCB0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3066-A4C7-4540-8A67-5F0AFA595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72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07267-BFC0-4323-AFE0-9F8773EC5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051ED3-4921-431F-B2BC-C1470C672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E3DD6-9318-491C-BE2F-07869FE36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17606-9077-43E4-95B9-D46ED05FDDD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7FD97-9311-44A0-9E58-9B9202E25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709B2-3D66-4E8C-9F15-998708424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3066-A4C7-4540-8A67-5F0AFA595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0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7528D-6D7E-4FE5-87EB-259643CC5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E13DC-9611-480E-93B4-10CB76B7F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17C65-1D2A-4AA4-AD82-2A5AA5FBB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17606-9077-43E4-95B9-D46ED05FDDD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F4468-C099-45C5-9FC4-A4DAF3DED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C7C6-E14A-4C27-A61A-3F36532F2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3066-A4C7-4540-8A67-5F0AFA595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51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2891D-0485-446C-B2DD-C06B492A1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8AB6F4-19EE-4595-9BE8-E0EDFEB5E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D49F7-746F-49A5-A668-C9CCB84DB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17606-9077-43E4-95B9-D46ED05FDDD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E71E0-90B1-4446-897B-B336FCB17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86B70-010B-4489-A6F3-BA221B5D9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3066-A4C7-4540-8A67-5F0AFA595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56EF6-84A4-402C-B619-280139847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4EE34-406F-4EAA-9446-82F1CCF837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D94AC1-174E-42AE-B4E4-AD3FD3B6A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C8504-5B2D-446C-BDD0-FD8C54C4F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17606-9077-43E4-95B9-D46ED05FDDD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FF8D9C-53BE-4565-A528-C1B6DF538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19187-B55A-4C1F-B096-8E250571F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3066-A4C7-4540-8A67-5F0AFA595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3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E4697-5C29-4C8A-9673-1C0CF6BD4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2265CE-5355-43BC-94A2-3CA4139E4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A9491-7CCF-4D43-9037-1AAF80E7B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71F271-E40F-4AAC-9D0E-7752AA0D85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BC2D77-A68C-413C-AEEC-E4CD8DEB54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882F6B-A6FE-4E2D-92C2-5199DE30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17606-9077-43E4-95B9-D46ED05FDDD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4802A0-E05C-4C19-9997-434FC3CC5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96607F-4AAB-4226-8453-10C4CC54D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3066-A4C7-4540-8A67-5F0AFA595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97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91568-F52D-4E2F-AE01-2D09F44A8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960E58-93AB-4BA8-87A9-E33892DB1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17606-9077-43E4-95B9-D46ED05FDDD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DE7DE0-E0DB-423F-A0A2-DEBD92065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5F37F9-9910-4286-ABB6-EDFB55A4F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3066-A4C7-4540-8A67-5F0AFA595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18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060946-F16B-43F6-8A26-912594880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17606-9077-43E4-95B9-D46ED05FDDD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1BB55B-832D-4D3E-BE32-83C7C37A3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7ECC34-AB16-40AE-A2A4-5BF62EC15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3066-A4C7-4540-8A67-5F0AFA595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8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579DA-DF10-4389-BE68-378C2236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1C5E9-A477-4CE9-B262-F2CDE27C4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42202B-AE8A-4961-A053-460F5E15BA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3FF99-D20D-47F7-B61A-12A55436E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17606-9077-43E4-95B9-D46ED05FDDD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609823-B64F-4E2E-A70A-0B7F5516F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1685D-CDB0-478C-85C2-7C8FD56D9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3066-A4C7-4540-8A67-5F0AFA595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91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E153B-37FE-494E-B709-AA42CCBB9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ADF086-4A85-400A-9CAC-893D699EA3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7645CC-B6FE-4279-A297-A47B0E174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DC4C5-662F-458F-B0D2-C8E19AA8A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17606-9077-43E4-95B9-D46ED05FDDD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2DC85-3867-443A-9D57-C32071AD8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CCDD4-D3DC-496B-B1F9-7E48C44ED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3066-A4C7-4540-8A67-5F0AFA595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0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CC8BA2-2873-46FB-9F40-6CBC098D7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59D544-F0A1-406A-8B07-4985F1003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48DF0-0C26-480E-B708-E3E2A94C8A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17606-9077-43E4-95B9-D46ED05FDDD1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94ED5-E6A9-4397-B869-92D02BBFEF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97D22-BB84-4C0C-908F-ADF8382352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83066-A4C7-4540-8A67-5F0AFA595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8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6C5C0-82BC-4718-AD0C-4F286F071E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Memory primer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62D242-FBD9-4523-BB59-99EE88EEFF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John P. Abraham</a:t>
            </a:r>
          </a:p>
        </p:txBody>
      </p:sp>
    </p:spTree>
    <p:extLst>
      <p:ext uri="{BB962C8B-B14F-4D97-AF65-F5344CB8AC3E}">
        <p14:creationId xmlns:p14="http://schemas.microsoft.com/office/powerpoint/2010/main" val="3846574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D47BB724-9495-411E-956B-9CF5E31DCA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Memory protection</a:t>
            </a: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B1823C28-9947-4329-94A3-18A52432B1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/>
              <a:t>protecting memory allocated to one program from being used by another.</a:t>
            </a:r>
          </a:p>
          <a:p>
            <a:pPr lvl="1"/>
            <a:r>
              <a:rPr lang="en-US" altLang="en-US" dirty="0"/>
              <a:t>The operating system may assign a value (access key) for each executing program.</a:t>
            </a:r>
          </a:p>
          <a:p>
            <a:pPr lvl="1"/>
            <a:r>
              <a:rPr lang="en-US" altLang="en-US" dirty="0"/>
              <a:t>The hardware also holds this access key in the </a:t>
            </a:r>
            <a:r>
              <a:rPr lang="en-US" altLang="en-US" dirty="0" err="1"/>
              <a:t>psw</a:t>
            </a:r>
            <a:r>
              <a:rPr lang="en-US" altLang="en-US" dirty="0"/>
              <a:t> (program status word)</a:t>
            </a:r>
          </a:p>
          <a:p>
            <a:pPr lvl="1"/>
            <a:r>
              <a:rPr lang="en-US" altLang="en-US" dirty="0"/>
              <a:t>When a device initiates memory access, the memory protection hardware compares the access key of the requesting program to the access key associated with the memory.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08BF9F09-3988-4118-A7EF-948658BD3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Privileged mode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90D74CD8-54E8-44A1-B049-539F72DD52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/>
              <a:t>When operating system takes control, it is in the privileged mode</a:t>
            </a:r>
          </a:p>
          <a:p>
            <a:pPr lvl="2"/>
            <a:r>
              <a:rPr lang="en-US" altLang="en-US" dirty="0"/>
              <a:t>during privileged mode the user has no access to privileged instructions</a:t>
            </a:r>
          </a:p>
          <a:p>
            <a:pPr lvl="1"/>
            <a:r>
              <a:rPr lang="en-US" altLang="en-US" dirty="0"/>
              <a:t>when the control is transferred to an application program, it is in the unprivileged mode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1D192134-6D88-4150-A9CB-FE8A84B615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Cache Memory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B2B3AE29-61EA-4562-BD5E-164BD5524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/>
              <a:t>during a memory read, it also reads adjacent memory locations and places the data in the cache</a:t>
            </a:r>
          </a:p>
          <a:p>
            <a:pPr lvl="1"/>
            <a:r>
              <a:rPr lang="en-US" altLang="en-US" dirty="0"/>
              <a:t>cache entries include </a:t>
            </a:r>
            <a:r>
              <a:rPr lang="en-US" altLang="en-US" b="1" dirty="0"/>
              <a:t>address tags to indicate </a:t>
            </a:r>
            <a:r>
              <a:rPr lang="en-US" altLang="en-US" dirty="0"/>
              <a:t>where the data came from.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2CA1EFB2-ACFA-44F5-9842-C9284F3FE0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Fixed-partition multiprogramming</a:t>
            </a:r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8145ACF9-FD17-4DA8-A798-870E87AF4E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/>
              <a:t>OS partitions main memory into partitions</a:t>
            </a:r>
          </a:p>
          <a:p>
            <a:pPr lvl="1"/>
            <a:r>
              <a:rPr lang="en-US" altLang="en-US" dirty="0"/>
              <a:t>In the fixed-partition the size and locations do not change with time.</a:t>
            </a:r>
          </a:p>
          <a:p>
            <a:pPr lvl="1"/>
            <a:r>
              <a:rPr lang="en-US" altLang="en-US" dirty="0"/>
              <a:t>Physical address = logical address + partition address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8C0B59E0-3533-41A7-AE70-DC88387E07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0800" y="400050"/>
            <a:ext cx="7239000" cy="98583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Variable-partition multiprogramming</a:t>
            </a:r>
          </a:p>
        </p:txBody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AFCD4603-26AF-4D2B-8683-7258ADF57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1371600"/>
            <a:ext cx="7772400" cy="4114800"/>
          </a:xfrm>
        </p:spPr>
        <p:txBody>
          <a:bodyPr/>
          <a:lstStyle/>
          <a:p>
            <a:pPr lvl="1"/>
            <a:r>
              <a:rPr lang="en-US" altLang="en-US" dirty="0"/>
              <a:t>OS can maintain partitions with variable boundaries</a:t>
            </a:r>
          </a:p>
          <a:p>
            <a:pPr lvl="1"/>
            <a:r>
              <a:rPr lang="en-US" altLang="en-US" dirty="0"/>
              <a:t>the idea is to establish a partition only when a job is loaded into memory</a:t>
            </a:r>
          </a:p>
          <a:p>
            <a:pPr lvl="1"/>
            <a:r>
              <a:rPr lang="en-US" altLang="en-US" dirty="0"/>
              <a:t>The size of the memory can exactly match the size of the job.</a:t>
            </a:r>
          </a:p>
          <a:p>
            <a:pPr lvl="1"/>
            <a:r>
              <a:rPr lang="en-US" altLang="en-US" dirty="0"/>
              <a:t>When a job stops execution, that memory is freed. This freed memory is called a hole (causing fragmentation).</a:t>
            </a:r>
          </a:p>
          <a:p>
            <a:pPr lvl="1"/>
            <a:r>
              <a:rPr lang="en-US" altLang="en-US" dirty="0"/>
              <a:t>holes are filled when OS allocates them to another program.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2F4E1-3DD6-4FAA-A4CE-BFDCCBE0E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Hierarchy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7A34F-59E1-4B9E-8B29-57BA61295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Everything read by CPU should be in the RAM</a:t>
            </a:r>
          </a:p>
          <a:p>
            <a:r>
              <a:rPr lang="en-US" dirty="0"/>
              <a:t>CPU is faster than memory.  (see next</a:t>
            </a:r>
            <a:r>
              <a:rPr lang="en-US" baseline="0" dirty="0"/>
              <a:t> slide);</a:t>
            </a:r>
            <a:r>
              <a:rPr lang="en-US" dirty="0"/>
              <a:t> I gave you relative speeds in the last lecture.  </a:t>
            </a:r>
          </a:p>
          <a:p>
            <a:r>
              <a:rPr lang="en-US" dirty="0"/>
              <a:t>Cache within the CPU is slower than the register.</a:t>
            </a:r>
          </a:p>
          <a:p>
            <a:r>
              <a:rPr lang="en-US" dirty="0"/>
              <a:t>Register, s-ram, dram, hard drive (from least amount to most, from fastest to slowest)</a:t>
            </a:r>
          </a:p>
          <a:p>
            <a:r>
              <a:rPr lang="en-US" dirty="0"/>
              <a:t>Secondary </a:t>
            </a:r>
            <a:r>
              <a:rPr lang="en-US" dirty="0" err="1"/>
              <a:t>memory</a:t>
            </a:r>
            <a:r>
              <a:rPr lang="en-US" dirty="0" err="1">
                <a:sym typeface="Wingdings" panose="05000000000000000000" pitchFamily="2" charset="2"/>
              </a:rPr>
              <a:t>primary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memorylevels</a:t>
            </a:r>
            <a:r>
              <a:rPr lang="en-US" dirty="0">
                <a:sym typeface="Wingdings" panose="05000000000000000000" pitchFamily="2" charset="2"/>
              </a:rPr>
              <a:t> of </a:t>
            </a:r>
            <a:r>
              <a:rPr lang="en-US" dirty="0" err="1">
                <a:sym typeface="Wingdings" panose="05000000000000000000" pitchFamily="2" charset="2"/>
              </a:rPr>
              <a:t>cacheregister</a:t>
            </a: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30183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F1A13C-1AD4-4A91-B5E6-901AB9399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718" y="685800"/>
            <a:ext cx="9229620" cy="470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265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A11D3-81C6-4E25-9201-DCCF384E8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Hit and Miss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DF629-D994-4BC5-BE86-B5BED4C8D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Cache hit and miss. </a:t>
            </a:r>
          </a:p>
          <a:p>
            <a:r>
              <a:rPr lang="en-US" dirty="0">
                <a:sym typeface="Wingdings" panose="05000000000000000000" pitchFamily="2" charset="2"/>
              </a:rPr>
              <a:t>Hit rate = #hits/#accesses</a:t>
            </a:r>
          </a:p>
          <a:p>
            <a:r>
              <a:rPr lang="en-US" dirty="0">
                <a:sym typeface="Wingdings" panose="05000000000000000000" pitchFamily="2" charset="2"/>
              </a:rPr>
              <a:t>Miss rate = #misses/#access or 1-hitrate.</a:t>
            </a:r>
          </a:p>
          <a:p>
            <a:r>
              <a:rPr lang="en-US" dirty="0">
                <a:sym typeface="Wingdings" panose="05000000000000000000" pitchFamily="2" charset="2"/>
              </a:rPr>
              <a:t> A miss may have a penalty of 100 </a:t>
            </a:r>
            <a:r>
              <a:rPr lang="en-US" dirty="0" err="1">
                <a:sym typeface="Wingdings" panose="05000000000000000000" pitchFamily="2" charset="2"/>
              </a:rPr>
              <a:t>cpu</a:t>
            </a:r>
            <a:r>
              <a:rPr lang="en-US" dirty="0">
                <a:sym typeface="Wingdings" panose="05000000000000000000" pitchFamily="2" charset="2"/>
              </a:rPr>
              <a:t> cycles or more. If a page fault, this penalty can be over a million </a:t>
            </a:r>
            <a:r>
              <a:rPr lang="en-US" dirty="0" err="1">
                <a:sym typeface="Wingdings" panose="05000000000000000000" pitchFamily="2" charset="2"/>
              </a:rPr>
              <a:t>cpu</a:t>
            </a:r>
            <a:r>
              <a:rPr lang="en-US" dirty="0">
                <a:sym typeface="Wingdings" panose="05000000000000000000" pitchFamily="2" charset="2"/>
              </a:rPr>
              <a:t> cycles.</a:t>
            </a:r>
          </a:p>
          <a:p>
            <a:r>
              <a:rPr lang="en-US" dirty="0">
                <a:sym typeface="Wingdings" panose="05000000000000000000" pitchFamily="2" charset="2"/>
              </a:rPr>
              <a:t>Hit latency is time it takes to find out if required data is in cache.</a:t>
            </a:r>
          </a:p>
          <a:p>
            <a:r>
              <a:rPr lang="en-US" dirty="0">
                <a:sym typeface="Wingdings" panose="05000000000000000000" pitchFamily="2" charset="2"/>
              </a:rPr>
              <a:t>Average</a:t>
            </a:r>
            <a:r>
              <a:rPr lang="en-US" baseline="0" dirty="0">
                <a:sym typeface="Wingdings" panose="05000000000000000000" pitchFamily="2" charset="2"/>
              </a:rPr>
              <a:t> memory access time (AMAT). Each</a:t>
            </a:r>
            <a:r>
              <a:rPr lang="en-US" dirty="0">
                <a:sym typeface="Wingdings" panose="05000000000000000000" pitchFamily="2" charset="2"/>
              </a:rPr>
              <a:t> miss will cost 100 times or more penalty.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217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FCD73-EC84-4CA8-A679-9AC0A802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Hierarchy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9801C-5C6E-4555-B707-8DE2823B0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secondary memory to primary memory works similarly.  But it is called paging.  There is a page table which will be discussed later</a:t>
            </a:r>
          </a:p>
          <a:p>
            <a:r>
              <a:rPr lang="en-US" dirty="0"/>
              <a:t>Page fault is when required data is not in the primary memory.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4418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A740F-8357-48B8-A841-C5D32406F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Bits and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0951E-49CC-49EA-8925-99BE177E6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32-bit and 64-bit are commonly used to describe a processor. </a:t>
            </a:r>
          </a:p>
          <a:p>
            <a:r>
              <a:rPr lang="en-US" dirty="0"/>
              <a:t>32-bit CPU can only address 2</a:t>
            </a:r>
            <a:r>
              <a:rPr lang="en-US" baseline="30000" dirty="0"/>
              <a:t>32</a:t>
            </a:r>
            <a:r>
              <a:rPr lang="en-US" dirty="0"/>
              <a:t> or 4,294,967,296 values. 4 Gig max memory. ‭</a:t>
            </a:r>
          </a:p>
          <a:p>
            <a:r>
              <a:rPr lang="en-US" dirty="0"/>
              <a:t>A 64-bit processor includes a 64-bit register, which can address 2</a:t>
            </a:r>
            <a:r>
              <a:rPr lang="en-US" baseline="30000" dirty="0"/>
              <a:t>64</a:t>
            </a:r>
            <a:r>
              <a:rPr lang="en-US" dirty="0"/>
              <a:t> or 18,446,744,073,709,551,616 values. 16 exabytes.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143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133F219A-6BEB-4C6D-B77E-ED73817E0C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RAM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A786B5BA-9697-496B-93FE-BB9711EA34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/>
              <a:t>Random access memory</a:t>
            </a:r>
          </a:p>
          <a:p>
            <a:pPr lvl="2"/>
            <a:r>
              <a:rPr lang="en-US" altLang="en-US" dirty="0"/>
              <a:t>every word can be accessed within the same amount of time</a:t>
            </a:r>
          </a:p>
          <a:p>
            <a:pPr lvl="1"/>
            <a:r>
              <a:rPr lang="en-US" altLang="en-US" dirty="0"/>
              <a:t>Three buses to each RAM chip</a:t>
            </a:r>
          </a:p>
          <a:p>
            <a:pPr lvl="2"/>
            <a:r>
              <a:rPr lang="en-US" altLang="en-US" dirty="0"/>
              <a:t>unidirectional address bus</a:t>
            </a:r>
          </a:p>
          <a:p>
            <a:pPr lvl="2"/>
            <a:r>
              <a:rPr lang="en-US" altLang="en-US" dirty="0" err="1"/>
              <a:t>bidirection</a:t>
            </a:r>
            <a:r>
              <a:rPr lang="en-US" altLang="en-US" dirty="0"/>
              <a:t> data bus</a:t>
            </a:r>
          </a:p>
          <a:p>
            <a:pPr lvl="2"/>
            <a:r>
              <a:rPr lang="en-US" altLang="en-US" dirty="0"/>
              <a:t>Control lines</a:t>
            </a:r>
          </a:p>
          <a:p>
            <a:pPr lvl="1"/>
            <a:r>
              <a:rPr lang="en-US" altLang="en-US" dirty="0"/>
              <a:t>Organized using high-order or low order interleave</a:t>
            </a:r>
          </a:p>
          <a:p>
            <a:pPr lvl="2"/>
            <a:r>
              <a:rPr lang="en-US" altLang="en-US" dirty="0"/>
              <a:t>interleaved so that each byte is stored in pair of chips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A7FCC-F6EA-4E0F-953B-08EF483AF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3C30E-F154-445A-B4B7-1775F9424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Need to calculate Tag, Index and offset fields</a:t>
            </a:r>
          </a:p>
          <a:p>
            <a:r>
              <a:rPr lang="en-US" dirty="0"/>
              <a:t>Step1: Calculate number of bits needed for given memory</a:t>
            </a:r>
          </a:p>
          <a:p>
            <a:r>
              <a:rPr lang="en-US" dirty="0"/>
              <a:t>Step2: Calculate bits needed for offset.  This depends upon number of bytes (provided it is byte addressable) in a </a:t>
            </a:r>
            <a:r>
              <a:rPr lang="en-US" b="1" dirty="0"/>
              <a:t>block</a:t>
            </a:r>
            <a:r>
              <a:rPr lang="en-US" dirty="0"/>
              <a:t> of memory.  If 8 bytes, we will need 3 bits.  Explain this.</a:t>
            </a:r>
          </a:p>
          <a:p>
            <a:r>
              <a:rPr lang="en-US" dirty="0"/>
              <a:t>Step 3: calculate bits needed to represents lines in cache. 64 lines will need 6 bits, 32 lines will need 5 bits and so on.  </a:t>
            </a:r>
            <a:r>
              <a:rPr lang="en-US" b="1" dirty="0"/>
              <a:t>64 </a:t>
            </a:r>
            <a:r>
              <a:rPr lang="en-US" b="1" dirty="0" err="1"/>
              <a:t>kbytes</a:t>
            </a:r>
            <a:r>
              <a:rPr lang="en-US" b="1" dirty="0"/>
              <a:t> of cache will need 15 bits.  This is the  number of bits needed for the Index. </a:t>
            </a:r>
          </a:p>
          <a:p>
            <a:r>
              <a:rPr lang="en-US" dirty="0"/>
              <a:t>Step 4: remaining bits from step 1 will be the Tag. Bits in Tag + Index will make up the total number of blocks in the RAM.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6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9F806-E0F9-4C99-8556-E80B53D8B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733"/>
            <a:ext cx="10515600" cy="622569"/>
          </a:xfrm>
        </p:spPr>
        <p:txBody>
          <a:bodyPr>
            <a:normAutofit fontScale="90000"/>
          </a:bodyPr>
          <a:lstStyle/>
          <a:p>
            <a:r>
              <a:rPr lang="en-US" dirty="0"/>
              <a:t>Explanation of Cache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FA0AC-481A-496E-9C95-D05DFF7BF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9302"/>
            <a:ext cx="10515600" cy="6118698"/>
          </a:xfrm>
        </p:spPr>
        <p:txBody>
          <a:bodyPr>
            <a:normAutofit fontScale="250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All modern CPUs contain varying amounts of level 1 cache memory and all motherboards contain varying amounts of level 2 cache memory.  Some have level 3 cache.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Each level of memory is larger than the previous one and retrieves data from the immediate lower level.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The cache memory works on the principles of spatial locality and temporal locality.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9600" dirty="0">
                <a:solidFill>
                  <a:srgbClr val="000000"/>
                </a:solidFill>
              </a:rPr>
              <a:t>	</a:t>
            </a:r>
            <a:r>
              <a:rPr kumimoji="0" lang="en-US" altLang="en-US" sz="9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Spatial locality states that data that are physically close together are accessed close together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	and temporal locality states that recently accessed data will be accessed again in the near future.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Based on these principles, when one datum is requested by the CPU, reading data all around it and keeping it closer to the CPU for fast access makes sense.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Also, once a datum (or program code) is used by the CPU, keep it closer to the CPU for further use.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The principle of locality is also true for program code.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A program spends 90% of the execution time in only 10% of the code such as in case of loops and function calls.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After the CPU registers that takes one-half clock cycle to read or write,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the internal cache is the fastest memory available and clocks data into and out of it with each clock cycle.</a:t>
            </a:r>
          </a:p>
        </p:txBody>
      </p:sp>
    </p:spTree>
    <p:extLst>
      <p:ext uri="{BB962C8B-B14F-4D97-AF65-F5344CB8AC3E}">
        <p14:creationId xmlns:p14="http://schemas.microsoft.com/office/powerpoint/2010/main" val="5170894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76DA-E336-47F5-A773-31C3118B7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Spacial</a:t>
            </a:r>
            <a:r>
              <a:rPr lang="en-US" dirty="0"/>
              <a:t> locality with a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D65BB-AD69-4836-9A1B-6E1A4849C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&amp;quot"/>
              </a:rPr>
              <a:t>For </a:t>
            </a:r>
            <a:r>
              <a:rPr lang="en-US" altLang="en-US" sz="2400" dirty="0">
                <a:solidFill>
                  <a:srgbClr val="000000"/>
                </a:solidFill>
                <a:latin typeface="&amp;quot"/>
              </a:rPr>
              <a:t>(</a:t>
            </a:r>
            <a:r>
              <a:rPr lang="en-US" altLang="en-US" sz="2400" dirty="0" err="1">
                <a:solidFill>
                  <a:srgbClr val="000000"/>
                </a:solidFill>
                <a:latin typeface="&amp;quot"/>
              </a:rPr>
              <a:t>i</a:t>
            </a:r>
            <a:r>
              <a:rPr lang="en-US" altLang="en-US" sz="2400" dirty="0">
                <a:solidFill>
                  <a:srgbClr val="000000"/>
                </a:solidFill>
                <a:latin typeface="&amp;quot"/>
              </a:rPr>
              <a:t>=0; </a:t>
            </a:r>
            <a:r>
              <a:rPr lang="en-US" altLang="en-US" sz="2400" dirty="0" err="1">
                <a:solidFill>
                  <a:srgbClr val="000000"/>
                </a:solidFill>
                <a:latin typeface="&amp;quot"/>
              </a:rPr>
              <a:t>i</a:t>
            </a:r>
            <a:r>
              <a:rPr lang="en-US" altLang="en-US" sz="2400" dirty="0">
                <a:solidFill>
                  <a:srgbClr val="000000"/>
                </a:solidFill>
                <a:latin typeface="&amp;quot"/>
              </a:rPr>
              <a:t>&lt;200; </a:t>
            </a:r>
            <a:r>
              <a:rPr lang="en-US" altLang="en-US" sz="2400" dirty="0" err="1">
                <a:solidFill>
                  <a:srgbClr val="000000"/>
                </a:solidFill>
                <a:latin typeface="&amp;quot"/>
              </a:rPr>
              <a:t>i</a:t>
            </a:r>
            <a:r>
              <a:rPr lang="en-US" altLang="en-US" sz="2400" dirty="0">
                <a:solidFill>
                  <a:srgbClr val="000000"/>
                </a:solidFill>
                <a:latin typeface="&amp;quot"/>
              </a:rPr>
              <a:t>++)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&amp;quot"/>
              </a:rPr>
              <a:t>	Sum = </a:t>
            </a:r>
            <a:r>
              <a:rPr lang="en-US" sz="2400" dirty="0" err="1">
                <a:solidFill>
                  <a:srgbClr val="000000"/>
                </a:solidFill>
                <a:latin typeface="&amp;quot"/>
              </a:rPr>
              <a:t>sum+grades</a:t>
            </a:r>
            <a:r>
              <a:rPr lang="en-US" sz="2400" dirty="0">
                <a:solidFill>
                  <a:srgbClr val="000000"/>
                </a:solidFill>
                <a:latin typeface="&amp;quot"/>
              </a:rPr>
              <a:t>[</a:t>
            </a:r>
            <a:r>
              <a:rPr lang="en-US" sz="2400" dirty="0" err="1">
                <a:solidFill>
                  <a:srgbClr val="000000"/>
                </a:solidFill>
                <a:latin typeface="&amp;quot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&amp;quot"/>
              </a:rPr>
              <a:t>]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&amp;quot"/>
              </a:rPr>
              <a:t>}</a:t>
            </a:r>
          </a:p>
          <a:p>
            <a:pPr marL="0" indent="0">
              <a:buNone/>
            </a:pPr>
            <a:r>
              <a:rPr lang="en-US" sz="1600" dirty="0"/>
              <a:t>Grades[1]</a:t>
            </a:r>
          </a:p>
          <a:p>
            <a:pPr marL="0" indent="0">
              <a:buNone/>
            </a:pPr>
            <a:r>
              <a:rPr lang="en-US" sz="1600" dirty="0"/>
              <a:t>Grades[2], etc.</a:t>
            </a:r>
          </a:p>
          <a:p>
            <a:pPr marL="0" indent="0">
              <a:buNone/>
            </a:pPr>
            <a:r>
              <a:rPr lang="en-US" sz="1600" dirty="0"/>
              <a:t>SPACIAL</a:t>
            </a:r>
            <a:r>
              <a:rPr lang="en-US" sz="1600" baseline="0" dirty="0"/>
              <a:t> LOCALITY. </a:t>
            </a:r>
          </a:p>
          <a:p>
            <a:pPr marL="0" indent="0">
              <a:buNone/>
            </a:pPr>
            <a:r>
              <a:rPr lang="en-US" sz="1600" baseline="0" dirty="0"/>
              <a:t> Next data element will be more than likely used next.</a:t>
            </a:r>
          </a:p>
          <a:p>
            <a:pPr marL="0" indent="0">
              <a:buNone/>
            </a:pPr>
            <a:r>
              <a:rPr lang="en-US" sz="1600" baseline="0" dirty="0"/>
              <a:t>Bring nearby data into cache</a:t>
            </a:r>
          </a:p>
          <a:p>
            <a:pPr marL="0" indent="0">
              <a:buNone/>
            </a:pPr>
            <a:r>
              <a:rPr lang="en-US" sz="1600" dirty="0"/>
              <a:t>See that sum is the hotspot used over and over again</a:t>
            </a:r>
            <a:endParaRPr lang="en-US" sz="1600" baseline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F21D68-21CF-406F-963C-92C508503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7617" y="3058477"/>
            <a:ext cx="1304925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3531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31B31-9341-4E9B-8C6D-3DE0EE16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Temporal locality with the</a:t>
            </a:r>
            <a:r>
              <a:rPr lang="en-US" baseline="0" dirty="0"/>
              <a:t> same </a:t>
            </a:r>
            <a:r>
              <a:rPr lang="en-US" dirty="0"/>
              <a:t>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3CB43-5314-480E-AE9C-3FA0627C4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Convert the program to assembly so you can see what actually happens. If data used recently, likely will be used again soon. Keep recently accessed data in the cache.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E50684-027A-48B6-B6C9-9DBE4E021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665" y="3058160"/>
            <a:ext cx="6721770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8920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F8FD6-E6CD-4B93-8422-4134938A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</a:t>
            </a:r>
            <a:r>
              <a:rPr lang="en-US" baseline="0" dirty="0"/>
              <a:t> cache and memory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65480-BDE6-4FEB-B396-2DCF605F6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rgbClr val="000000"/>
                </a:solidFill>
                <a:latin typeface="&amp;quot"/>
              </a:rPr>
              <a:t>memory access</a:t>
            </a:r>
            <a:r>
              <a:rPr lang="en-US" altLang="en-US" baseline="0" dirty="0">
                <a:solidFill>
                  <a:srgbClr val="000000"/>
                </a:solidFill>
                <a:latin typeface="&amp;quot"/>
              </a:rPr>
              <a:t> takes place as a word or more.  For the example here we use a word as a byte, so it is byte accessible.  </a:t>
            </a:r>
            <a:r>
              <a:rPr lang="en-US" altLang="en-US" dirty="0">
                <a:solidFill>
                  <a:srgbClr val="000000"/>
                </a:solidFill>
                <a:latin typeface="&amp;quot"/>
              </a:rPr>
              <a:t>In order to examine how cache memory works, let us take a computer configuration with 256K cache and 256Meg of RAM, a 1 to 1024 ratio. 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E3ECA8-46B2-4966-A4A0-06669011AD1A}"/>
              </a:ext>
            </a:extLst>
          </p:cNvPr>
          <p:cNvSpPr/>
          <p:nvPr/>
        </p:nvSpPr>
        <p:spPr>
          <a:xfrm>
            <a:off x="3048000" y="-188014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&amp;quot"/>
              </a:rPr>
              <a:t> 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&amp;quot"/>
              </a:rPr>
              <a:t>Direct associative mapping is the simplest and the most inexpensive to implement of the three.  Continuing with the example of 256K cache, 256Meg RAM and 64 byte block/line, the direct associative maps every 1024</a:t>
            </a:r>
            <a:r>
              <a:rPr lang="en-US" altLang="en-US" baseline="30000" dirty="0">
                <a:solidFill>
                  <a:srgbClr val="000000"/>
                </a:solidFill>
                <a:latin typeface="&amp;quot"/>
              </a:rPr>
              <a:t>th</a:t>
            </a:r>
            <a:r>
              <a:rPr lang="en-US" altLang="en-US" dirty="0">
                <a:solidFill>
                  <a:srgbClr val="000000"/>
                </a:solidFill>
                <a:latin typeface="&amp;quot"/>
              </a:rPr>
              <a:t> block into a particular line. This can be easily determined by modulo arithmetic. If a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2197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6E337-98BB-464C-A160-A0BAC4A34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cache and memory continued. 256 Meg RAM, 256 K of cache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C3696-E862-4E02-9F5E-4C556C474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4960"/>
            <a:ext cx="10515600" cy="4998720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0000"/>
                </a:solidFill>
                <a:latin typeface="&amp;quot"/>
              </a:rPr>
              <a:t>The RAM is divided into </a:t>
            </a:r>
            <a:r>
              <a:rPr lang="en-US" altLang="en-US" b="1" dirty="0">
                <a:solidFill>
                  <a:srgbClr val="000000"/>
                </a:solidFill>
                <a:latin typeface="&amp;quot"/>
              </a:rPr>
              <a:t>blocks</a:t>
            </a:r>
            <a:r>
              <a:rPr lang="en-US" altLang="en-US" dirty="0">
                <a:solidFill>
                  <a:srgbClr val="000000"/>
                </a:solidFill>
                <a:latin typeface="&amp;quot"/>
              </a:rPr>
              <a:t> of certain bytes each (for this example, we will use 64 bytes blocks) and cache will be divided into lines of same number of bytes (64 bytes) as in each block.  </a:t>
            </a:r>
          </a:p>
          <a:p>
            <a:r>
              <a:rPr lang="en-US" altLang="en-US" dirty="0">
                <a:solidFill>
                  <a:srgbClr val="000000"/>
                </a:solidFill>
                <a:latin typeface="&amp;quot"/>
              </a:rPr>
              <a:t>In this scenario, there will be 4096 </a:t>
            </a:r>
            <a:r>
              <a:rPr lang="en-US" altLang="en-US" b="1" dirty="0">
                <a:solidFill>
                  <a:srgbClr val="000000"/>
                </a:solidFill>
                <a:latin typeface="&amp;quot"/>
              </a:rPr>
              <a:t>lines</a:t>
            </a:r>
            <a:r>
              <a:rPr lang="en-US" altLang="en-US" dirty="0">
                <a:solidFill>
                  <a:srgbClr val="000000"/>
                </a:solidFill>
                <a:latin typeface="&amp;quot"/>
              </a:rPr>
              <a:t> of cache (256Kx1024/64)</a:t>
            </a:r>
          </a:p>
          <a:p>
            <a:r>
              <a:rPr lang="en-US" altLang="en-US" dirty="0">
                <a:solidFill>
                  <a:srgbClr val="000000"/>
                </a:solidFill>
                <a:latin typeface="&amp;quot"/>
              </a:rPr>
              <a:t>And 4,194,304 </a:t>
            </a:r>
            <a:r>
              <a:rPr lang="en-US" altLang="en-US" b="1" dirty="0">
                <a:solidFill>
                  <a:srgbClr val="000000"/>
                </a:solidFill>
                <a:latin typeface="&amp;quot"/>
              </a:rPr>
              <a:t>blocks</a:t>
            </a:r>
            <a:r>
              <a:rPr lang="en-US" altLang="en-US" dirty="0">
                <a:solidFill>
                  <a:srgbClr val="000000"/>
                </a:solidFill>
                <a:latin typeface="&amp;quot"/>
              </a:rPr>
              <a:t> of RAM (256Meg x 1024 x 1024 / 64). </a:t>
            </a:r>
          </a:p>
          <a:p>
            <a:r>
              <a:rPr lang="en-US" altLang="en-US" dirty="0">
                <a:solidFill>
                  <a:srgbClr val="000000"/>
                </a:solidFill>
                <a:latin typeface="&amp;quot"/>
              </a:rPr>
              <a:t>Total lines (4096) of cache should hold data from 4,194,304 blocks of memory, a physical impossibility.  However, it is possible to hold one out of the 1024 blocks of data in a single cache line at any given time.  </a:t>
            </a:r>
          </a:p>
          <a:p>
            <a:r>
              <a:rPr lang="en-US" altLang="en-US" dirty="0">
                <a:solidFill>
                  <a:srgbClr val="000000"/>
                </a:solidFill>
                <a:latin typeface="&amp;quot"/>
              </a:rPr>
              <a:t>There are three different ways to map the blocks of memory to lines of cache: direct, fully associative, and set-associative mapping.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412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8077C-4CF6-4BA9-B916-D8162A005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continued. Direct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34D59-5B9D-4A9A-91BC-DDA5BB2B3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en-US" dirty="0">
                <a:solidFill>
                  <a:srgbClr val="000000"/>
                </a:solidFill>
                <a:latin typeface="&amp;quot"/>
              </a:rPr>
              <a:t>In order to access a memory, check if it exists in the cache.</a:t>
            </a:r>
          </a:p>
          <a:p>
            <a:r>
              <a:rPr lang="en-US" altLang="en-US" dirty="0">
                <a:solidFill>
                  <a:srgbClr val="000000"/>
                </a:solidFill>
                <a:latin typeface="&amp;quot"/>
              </a:rPr>
              <a:t>To make this verifying process easy and fast, the memory address issued by the CPU is divided into three fields, tag, index, and offset.  </a:t>
            </a:r>
          </a:p>
          <a:p>
            <a:r>
              <a:rPr lang="en-US" altLang="en-US" dirty="0">
                <a:solidFill>
                  <a:srgbClr val="000000"/>
                </a:solidFill>
                <a:latin typeface="&amp;quot"/>
              </a:rPr>
              <a:t>The tag and the index fields together make up the block address and the offset indicates the byte number in the block.  </a:t>
            </a:r>
          </a:p>
          <a:p>
            <a:r>
              <a:rPr lang="en-US" altLang="en-US" dirty="0">
                <a:solidFill>
                  <a:srgbClr val="000000"/>
                </a:solidFill>
                <a:latin typeface="&amp;quot"/>
              </a:rPr>
              <a:t>The tag of every cache line contains information to check if that line contains the block address requested by the CPU.  </a:t>
            </a:r>
          </a:p>
          <a:p>
            <a:r>
              <a:rPr lang="en-US" altLang="en-US" dirty="0">
                <a:solidFill>
                  <a:srgbClr val="000000"/>
                </a:solidFill>
                <a:latin typeface="&amp;quot"/>
              </a:rPr>
              <a:t>The memory address issued by the CPU (to address 256 Meg (268,435,455K) of RAM, bin 1111,1111,1111,1111,1111,1111,1111) require 28 bits to represent it if the architecture is byte addressable. </a:t>
            </a:r>
          </a:p>
          <a:p>
            <a:r>
              <a:rPr lang="en-US" altLang="en-US" dirty="0">
                <a:solidFill>
                  <a:srgbClr val="000000"/>
                </a:solidFill>
                <a:latin typeface="&amp;quot"/>
              </a:rPr>
              <a:t> In order to indicate which of the 64 (0 to 63) bytes of a block is desired we need 6 bits  (2</a:t>
            </a:r>
            <a:r>
              <a:rPr lang="en-US" altLang="en-US" baseline="30000" dirty="0">
                <a:solidFill>
                  <a:srgbClr val="000000"/>
                </a:solidFill>
                <a:latin typeface="&amp;quot"/>
              </a:rPr>
              <a:t>6</a:t>
            </a:r>
            <a:r>
              <a:rPr lang="en-US" altLang="en-US" dirty="0">
                <a:solidFill>
                  <a:srgbClr val="000000"/>
                </a:solidFill>
                <a:latin typeface="&amp;quot"/>
              </a:rPr>
              <a:t> = 64), and the </a:t>
            </a:r>
            <a:r>
              <a:rPr lang="en-US" altLang="en-US" b="1" dirty="0">
                <a:solidFill>
                  <a:srgbClr val="000000"/>
                </a:solidFill>
                <a:latin typeface="&amp;quot"/>
              </a:rPr>
              <a:t>offset field requires 6 bits</a:t>
            </a:r>
            <a:r>
              <a:rPr lang="en-US" altLang="en-US" dirty="0">
                <a:solidFill>
                  <a:srgbClr val="000000"/>
                </a:solidFill>
                <a:latin typeface="&amp;quot"/>
              </a:rPr>
              <a:t>. The remaining </a:t>
            </a:r>
            <a:r>
              <a:rPr lang="en-US" altLang="en-US" b="1" dirty="0">
                <a:solidFill>
                  <a:srgbClr val="000000"/>
                </a:solidFill>
                <a:latin typeface="&amp;quot"/>
              </a:rPr>
              <a:t>22 bits are required for the block address </a:t>
            </a:r>
            <a:r>
              <a:rPr lang="en-US" altLang="en-US" dirty="0">
                <a:solidFill>
                  <a:srgbClr val="000000"/>
                </a:solidFill>
                <a:latin typeface="&amp;quot"/>
              </a:rPr>
              <a:t>(2</a:t>
            </a:r>
            <a:r>
              <a:rPr lang="en-US" altLang="en-US" baseline="30000" dirty="0">
                <a:solidFill>
                  <a:srgbClr val="000000"/>
                </a:solidFill>
                <a:latin typeface="&amp;quot"/>
              </a:rPr>
              <a:t>22 </a:t>
            </a:r>
            <a:r>
              <a:rPr lang="en-US" altLang="en-US" dirty="0">
                <a:solidFill>
                  <a:srgbClr val="000000"/>
                </a:solidFill>
                <a:latin typeface="&amp;quot"/>
              </a:rPr>
              <a:t>=4,194,304).  Since we have 4096 lines of cache (0-4095 or 1111,1111,1111), </a:t>
            </a:r>
            <a:r>
              <a:rPr lang="en-US" altLang="en-US" b="1" dirty="0">
                <a:solidFill>
                  <a:srgbClr val="000000"/>
                </a:solidFill>
                <a:latin typeface="&amp;quot"/>
              </a:rPr>
              <a:t>we would need 12 bits to indicate which line will hold the data</a:t>
            </a:r>
            <a:r>
              <a:rPr lang="en-US" altLang="en-US" dirty="0">
                <a:solidFill>
                  <a:srgbClr val="000000"/>
                </a:solidFill>
                <a:latin typeface="&amp;quot"/>
              </a:rPr>
              <a:t>. The final (28-6-12)10 bits are used for the tag field, (2</a:t>
            </a:r>
            <a:r>
              <a:rPr lang="en-US" altLang="en-US" baseline="30000" dirty="0">
                <a:solidFill>
                  <a:srgbClr val="000000"/>
                </a:solidFill>
                <a:latin typeface="&amp;quot"/>
              </a:rPr>
              <a:t>10</a:t>
            </a:r>
            <a:r>
              <a:rPr lang="en-US" altLang="en-US" dirty="0">
                <a:solidFill>
                  <a:srgbClr val="000000"/>
                </a:solidFill>
                <a:latin typeface="&amp;quot"/>
              </a:rPr>
              <a:t> = 1024), which is checked to see if the appropriate block is found in that line.</a:t>
            </a:r>
          </a:p>
        </p:txBody>
      </p:sp>
    </p:spTree>
    <p:extLst>
      <p:ext uri="{BB962C8B-B14F-4D97-AF65-F5344CB8AC3E}">
        <p14:creationId xmlns:p14="http://schemas.microsoft.com/office/powerpoint/2010/main" val="31512180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A4133D4-D9DF-4D17-8484-3F6AC364A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464" y="1209040"/>
            <a:ext cx="11464381" cy="438912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66EB998-6827-4E90-8A9A-4449A8B14ED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580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D283DA10-6733-4BD6-ACA0-98294F505E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memory</a:t>
            </a:r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07A31A15-53E2-4924-BA6B-7B6353CC4B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/>
              <a:t>RAM – SRAM, DRAM</a:t>
            </a:r>
          </a:p>
          <a:p>
            <a:pPr lvl="1"/>
            <a:r>
              <a:rPr lang="en-US" altLang="en-US" dirty="0"/>
              <a:t>ROMs - switches are set, can not be </a:t>
            </a:r>
            <a:r>
              <a:rPr lang="en-US" altLang="en-US" dirty="0" err="1"/>
              <a:t>alterd</a:t>
            </a:r>
            <a:endParaRPr lang="en-US" altLang="en-US" dirty="0"/>
          </a:p>
          <a:p>
            <a:pPr lvl="1"/>
            <a:r>
              <a:rPr lang="en-US" altLang="en-US" dirty="0"/>
              <a:t>PROMs - high current can burn fuses manufactured into chips. Can not be altered once programmed.</a:t>
            </a:r>
          </a:p>
          <a:p>
            <a:pPr lvl="1"/>
            <a:r>
              <a:rPr lang="en-US" altLang="en-US" dirty="0"/>
              <a:t>EPROM - can be erased using UV light. May reprogram numerous times (&lt;100)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A16C2B68-D025-4ECC-97CD-5226111998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SRAM (STATIC RAM)</a:t>
            </a:r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0569E2BA-7B35-4BDB-80E7-80D9819F4C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 err="1"/>
              <a:t>Bistable</a:t>
            </a:r>
            <a:r>
              <a:rPr lang="en-US" altLang="en-US" dirty="0"/>
              <a:t> latch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circuitary</a:t>
            </a:r>
            <a:r>
              <a:rPr lang="en-US" altLang="en-US" baseline="0" dirty="0"/>
              <a:t> stores a bit. No capacitor needed. It rewrites itself in a continuous fashion.  Takes lot more physical space than DRAM</a:t>
            </a:r>
            <a:endParaRPr lang="en-US" altLang="en-US" dirty="0"/>
          </a:p>
          <a:p>
            <a:pPr lvl="1"/>
            <a:r>
              <a:rPr lang="en-US" altLang="en-US" dirty="0"/>
              <a:t>Once written, the value remains in memory</a:t>
            </a:r>
          </a:p>
          <a:p>
            <a:pPr lvl="2"/>
            <a:r>
              <a:rPr lang="en-US" altLang="en-US" dirty="0"/>
              <a:t>no need to refresh</a:t>
            </a:r>
          </a:p>
          <a:p>
            <a:pPr lvl="2"/>
            <a:r>
              <a:rPr lang="en-US" altLang="en-US" dirty="0"/>
              <a:t>It is not destructive upon read</a:t>
            </a:r>
          </a:p>
          <a:p>
            <a:pPr lvl="1"/>
            <a:r>
              <a:rPr lang="en-US" altLang="en-US" dirty="0"/>
              <a:t>Used in CPU registers and other highspeed storage devices</a:t>
            </a:r>
          </a:p>
          <a:p>
            <a:pPr lvl="2"/>
            <a:r>
              <a:rPr lang="en-US" altLang="en-US" dirty="0"/>
              <a:t>May be used for cache memory in high end systems</a:t>
            </a:r>
          </a:p>
          <a:p>
            <a:pPr lvl="1"/>
            <a:r>
              <a:rPr lang="en-US" altLang="en-US" dirty="0"/>
              <a:t>Currently the fastest and most expensive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5010BF11-A944-4631-B1A3-136E4FDB02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DRAM (DYNAMIC RAM)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45FB684E-9058-4494-9489-870C6F98C9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/>
              <a:t>Takes less physical space than SRAM</a:t>
            </a:r>
          </a:p>
          <a:p>
            <a:pPr lvl="1"/>
            <a:r>
              <a:rPr lang="en-US" altLang="en-US" dirty="0"/>
              <a:t>A capacitor holds charge and a transistor</a:t>
            </a:r>
          </a:p>
          <a:p>
            <a:pPr lvl="1"/>
            <a:r>
              <a:rPr lang="en-US" altLang="en-US" dirty="0"/>
              <a:t>Capacitor will drain charge so must be recharged every few milliseconds</a:t>
            </a:r>
          </a:p>
          <a:p>
            <a:pPr lvl="1"/>
            <a:r>
              <a:rPr lang="en-US" altLang="en-US" dirty="0"/>
              <a:t>Slower and cheaper than SRAM</a:t>
            </a:r>
          </a:p>
          <a:p>
            <a:pPr lvl="1"/>
            <a:r>
              <a:rPr lang="en-US" altLang="en-US" dirty="0"/>
              <a:t>Destructive reads. When reading DRAM the current is discharged. The circuitry on the chip automatically restores the value after the read. (SRAM is not destructive).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CE40FB4D-604F-45BD-A86A-BAFB08532E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Main Memory System</a:t>
            </a:r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B59F97AA-6A9C-4526-9FDA-C5D428A113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4600" y="1371600"/>
            <a:ext cx="7772400" cy="5029200"/>
          </a:xfrm>
        </p:spPr>
        <p:txBody>
          <a:bodyPr/>
          <a:lstStyle/>
          <a:p>
            <a:pPr lvl="1"/>
            <a:r>
              <a:rPr lang="en-US" altLang="en-US" dirty="0"/>
              <a:t>When small memory was available we used overlays.</a:t>
            </a:r>
          </a:p>
          <a:p>
            <a:pPr lvl="2"/>
            <a:r>
              <a:rPr lang="en-US" altLang="en-US" dirty="0"/>
              <a:t>Talk about overlays</a:t>
            </a:r>
          </a:p>
          <a:p>
            <a:pPr lvl="1"/>
            <a:r>
              <a:rPr lang="en-US" altLang="en-US" dirty="0"/>
              <a:t>Virtual Memory</a:t>
            </a:r>
          </a:p>
          <a:p>
            <a:pPr lvl="2"/>
            <a:r>
              <a:rPr lang="en-US" altLang="en-US" dirty="0"/>
              <a:t>Main memory and secondary memory are considered to contiguous</a:t>
            </a:r>
          </a:p>
          <a:p>
            <a:pPr lvl="2"/>
            <a:r>
              <a:rPr lang="en-US" altLang="en-US" dirty="0"/>
              <a:t>The OS maintains special tables that keep track of where each part of the program reside in main memory and in external storage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976197B3-8DE5-4030-A866-BEFE9F214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Memory hierarchy of multilevel storage system</a:t>
            </a: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6B159E5C-A225-44CF-B80D-8003B55E9E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/>
              <a:t>Registers</a:t>
            </a:r>
          </a:p>
          <a:p>
            <a:pPr lvl="1"/>
            <a:r>
              <a:rPr lang="en-US" altLang="en-US" dirty="0"/>
              <a:t>internal cache (in CPU-SRAM)</a:t>
            </a:r>
          </a:p>
          <a:p>
            <a:pPr lvl="1"/>
            <a:r>
              <a:rPr lang="en-US" altLang="en-US" dirty="0"/>
              <a:t>external cache (outside CPU-SRAM or DRAM)</a:t>
            </a:r>
          </a:p>
          <a:p>
            <a:pPr lvl="1"/>
            <a:r>
              <a:rPr lang="en-US" altLang="en-US" dirty="0"/>
              <a:t>Main Memory</a:t>
            </a:r>
          </a:p>
          <a:p>
            <a:pPr lvl="1"/>
            <a:r>
              <a:rPr lang="en-US" altLang="en-US" dirty="0"/>
              <a:t>Secondary Memory</a:t>
            </a:r>
          </a:p>
          <a:p>
            <a:r>
              <a:rPr lang="en-US" altLang="en-US" dirty="0"/>
              <a:t>Fastest to the slowest, most expensive to least expensive, and least to the most quantity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216B3E5C-8F38-4B6C-98D4-41BBB42B79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 relocation and Memory Protection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2EC2491F-5445-413E-8C79-69F25B932E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/>
              <a:t>Crucial features needed for </a:t>
            </a:r>
            <a:r>
              <a:rPr lang="en-US" altLang="en-US" dirty="0" err="1"/>
              <a:t>multiprogamming</a:t>
            </a:r>
            <a:r>
              <a:rPr lang="en-US" altLang="en-US" dirty="0"/>
              <a:t>:</a:t>
            </a:r>
          </a:p>
          <a:p>
            <a:pPr lvl="2"/>
            <a:r>
              <a:rPr lang="en-US" altLang="en-US" dirty="0"/>
              <a:t>program relocation</a:t>
            </a:r>
          </a:p>
          <a:p>
            <a:pPr lvl="2"/>
            <a:r>
              <a:rPr lang="en-US" altLang="en-US" dirty="0"/>
              <a:t>memory protection</a:t>
            </a:r>
          </a:p>
          <a:p>
            <a:pPr lvl="2"/>
            <a:r>
              <a:rPr lang="en-US" altLang="en-US" dirty="0"/>
              <a:t>privileged modes of operation</a:t>
            </a:r>
          </a:p>
          <a:p>
            <a:pPr lvl="2"/>
            <a:r>
              <a:rPr lang="en-US" altLang="en-US" dirty="0"/>
              <a:t>timer interrupts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4BBB0E0D-9B65-4FF1-8F8A-F69EE25C5D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 relocation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33B5F981-BC9F-4334-B47D-6FE8B47A41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/>
              <a:t>ability of OS to move the program by providing a RELOCATION OFFSET</a:t>
            </a:r>
          </a:p>
          <a:p>
            <a:pPr lvl="1"/>
            <a:r>
              <a:rPr lang="en-US" altLang="en-US" dirty="0"/>
              <a:t>initial program relocation </a:t>
            </a:r>
          </a:p>
          <a:p>
            <a:pPr lvl="2"/>
            <a:r>
              <a:rPr lang="en-US" altLang="en-US" dirty="0"/>
              <a:t>where the operating system first places the program using the offset</a:t>
            </a:r>
          </a:p>
          <a:p>
            <a:pPr lvl="1"/>
            <a:r>
              <a:rPr lang="en-US" altLang="en-US" dirty="0"/>
              <a:t>dynamic program relocation</a:t>
            </a:r>
          </a:p>
          <a:p>
            <a:pPr lvl="2"/>
            <a:r>
              <a:rPr lang="en-US" altLang="en-US" dirty="0"/>
              <a:t>program is moved after starting execution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1248</Words>
  <Application>Microsoft Office PowerPoint</Application>
  <PresentationFormat>Widescreen</PresentationFormat>
  <Paragraphs>151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&amp;quot</vt:lpstr>
      <vt:lpstr>Arial</vt:lpstr>
      <vt:lpstr>Calibri</vt:lpstr>
      <vt:lpstr>Calibri Light</vt:lpstr>
      <vt:lpstr>Office Theme</vt:lpstr>
      <vt:lpstr>Memory primer</vt:lpstr>
      <vt:lpstr>RAM</vt:lpstr>
      <vt:lpstr>Types of memory</vt:lpstr>
      <vt:lpstr>SRAM (STATIC RAM)</vt:lpstr>
      <vt:lpstr>DRAM (DYNAMIC RAM)</vt:lpstr>
      <vt:lpstr>Main Memory System</vt:lpstr>
      <vt:lpstr>Memory hierarchy of multilevel storage system</vt:lpstr>
      <vt:lpstr>Program relocation and Memory Protection</vt:lpstr>
      <vt:lpstr>Program relocation</vt:lpstr>
      <vt:lpstr>Memory protection</vt:lpstr>
      <vt:lpstr>Privileged mode</vt:lpstr>
      <vt:lpstr>Cache Memory</vt:lpstr>
      <vt:lpstr>Fixed-partition multiprogramming</vt:lpstr>
      <vt:lpstr>Variable-partition multiprogramming</vt:lpstr>
      <vt:lpstr>Memory Hierarchy</vt:lpstr>
      <vt:lpstr>PowerPoint Presentation</vt:lpstr>
      <vt:lpstr>Hit and Miss</vt:lpstr>
      <vt:lpstr>Hierarchy continued</vt:lpstr>
      <vt:lpstr>Bits and memory</vt:lpstr>
      <vt:lpstr>Cache fields</vt:lpstr>
      <vt:lpstr>Explanation of Cache</vt:lpstr>
      <vt:lpstr>Spacial locality with a program</vt:lpstr>
      <vt:lpstr>Temporal locality with the same program</vt:lpstr>
      <vt:lpstr>Example of cache and memory</vt:lpstr>
      <vt:lpstr>Example of cache and memory continued. 256 Meg RAM, 256 K of cache</vt:lpstr>
      <vt:lpstr>Example continued. Direct mapping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primer</dc:title>
  <dc:creator>John Abraham</dc:creator>
  <cp:lastModifiedBy>John Abraham</cp:lastModifiedBy>
  <cp:revision>29</cp:revision>
  <dcterms:created xsi:type="dcterms:W3CDTF">2019-10-17T21:17:54Z</dcterms:created>
  <dcterms:modified xsi:type="dcterms:W3CDTF">2019-10-28T23:59:10Z</dcterms:modified>
</cp:coreProperties>
</file>