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  <p:sldId id="263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2" autoAdjust="0"/>
    <p:restoredTop sz="86375" autoAdjust="0"/>
  </p:normalViewPr>
  <p:slideViewPr>
    <p:cSldViewPr snapToGrid="0">
      <p:cViewPr varScale="1">
        <p:scale>
          <a:sx n="82" d="100"/>
          <a:sy n="82" d="100"/>
        </p:scale>
        <p:origin x="11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9A69-35FA-4ACB-A6E8-2F8AF1A44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15533-94C2-465C-BD57-B3F60860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C5EAF-00C1-49FA-B61A-B24A7079A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20DE7-22B7-4478-B828-81818A6CA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1424-A399-49CF-A76C-32077AA6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1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79DBE-78D8-4C62-B1FB-A5064F84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9BD8B-7C72-4E77-8E92-145EC5309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3B1C5-47A9-4D33-9161-437C50E0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3F359-834C-4094-80F4-34BC761D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A3385-2A72-475D-B96E-5232E184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2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3CFB3D-2A08-4BD5-8E9A-D5B1896BA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6E4CE-1B73-4691-B298-F3A153BB8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E1FAD-04F8-4223-89BA-93EAF792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8A2D-79F8-4BAD-901A-ACDA7024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9FA0A-AF85-42CB-88C4-74D56304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5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952E-79FB-47F9-AA9B-C380AD8E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0FAE7-6D64-4246-8E3F-1B39D528E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49A4-1314-4AAC-850B-104C2B0A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CDF51-785B-4090-A2F7-89F9591A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CD0F5-1971-4EDF-BF24-89D4E25F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8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88186-2BDC-44A0-8972-EAE26C1CF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0438E-29CB-483A-A244-54AFFF7F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A1BE3-CE82-4100-8C16-C592A36B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10C80-67F0-4C13-8BC4-F2C7D468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E9FE2-9C9D-48E8-A4C4-3575FA13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1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67D7-EAAF-4000-A24B-34B8A4AC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6DF36-CC23-43B1-92FB-F95E268E2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EF505-9998-41AE-B3BA-69F23685A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0F442-5CF9-4037-B931-A2F26E3C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8E09B-A672-4F90-888A-B0F5A8F9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55D58-CA29-4FD8-928E-04937AB2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6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225A-3F64-4616-A8EE-40B2071F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5FF64-664E-4EEF-BCF6-1CC8130AE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98D5D-DF7C-4356-84E5-1D4201151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5715D1-42A7-4AA3-92F4-F771DCAE7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5FA41-C261-4725-B6E5-A035A81DB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7D1791-AE7F-4425-8815-560F9FBC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5E28D3-D425-4F5D-BC15-EC59C7A14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CC02A-8754-435A-A3F7-E24A3B74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9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AA8C4-5C2A-46B9-8BEC-B5F5BA80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45B15-3851-4C91-A0F7-8E6DF55C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E0BC0-863C-4EAE-BB65-4471CA6D9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48721-56F4-42BE-92E1-528BEDB5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9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BA9842-9517-47EA-8800-2E72940D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C235D2-31EF-4719-BC28-F8986AD8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527C7-4B2D-4DA8-948E-50272369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8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D74EE-D9C3-4095-A720-983F62BCD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B1B6E-A93A-4BB9-AE23-E84998831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A7DD2-CDC9-449F-8324-C37D59D55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DEFD0-0008-41B3-BE76-ED3C2719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1131B-BF52-4D54-AA0B-6941EC2B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BC718-959B-43BA-9B0A-96AABABF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9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79E69-AF4D-4593-87A1-A2FE6826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B5A0BD-16D9-485D-B4F0-843F49EB1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44B9BA-B30B-47CC-968F-F7C9B1849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3F1AF-0305-46E6-9100-1957AE95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300B2-2790-48BA-B5F0-69553535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1BFE3-1279-486A-B168-FBDAF59C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F9FE77-2DDE-479A-A975-0BA29DD2F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98D18-A63E-4BD2-9D12-F2CA0BF00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C3B92-8501-49CE-A15B-4F6C8D78A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8E473-4249-4B64-B2CC-BEBBCB338C87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C6424-DE82-4602-B9E5-6BA850136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C0398-C9D4-4063-8081-5CFABF7A3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AFC49-A2D1-4D45-8203-BE15BED25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5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2ADB-906E-43F3-A503-201234289F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ILP (instruction level parallelism)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6C9DA-E275-4093-BBB1-EC1C1C481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P.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25558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B443-9A4F-4EDB-B8E4-2616EB94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29B95-81A0-47BD-BFA5-00CDC2217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Potential overlap among instructions.</a:t>
            </a:r>
          </a:p>
          <a:p>
            <a:r>
              <a:rPr lang="en-US" dirty="0"/>
              <a:t>Handled by </a:t>
            </a:r>
          </a:p>
          <a:p>
            <a:pPr lvl="1"/>
            <a:r>
              <a:rPr lang="en-US" dirty="0"/>
              <a:t>Hardware: Processor – exploits parallelism dynamically</a:t>
            </a:r>
          </a:p>
          <a:p>
            <a:pPr lvl="2"/>
            <a:r>
              <a:rPr lang="en-US" dirty="0"/>
              <a:t>Most modern </a:t>
            </a:r>
            <a:r>
              <a:rPr lang="en-US" dirty="0" err="1"/>
              <a:t>cpus</a:t>
            </a:r>
            <a:r>
              <a:rPr lang="en-US" dirty="0"/>
              <a:t> including Intel use this approach</a:t>
            </a:r>
          </a:p>
          <a:p>
            <a:pPr lvl="1"/>
            <a:r>
              <a:rPr lang="en-US" dirty="0"/>
              <a:t>Software: Compiler – determined at compile time.</a:t>
            </a:r>
          </a:p>
          <a:p>
            <a:r>
              <a:rPr lang="en-US" dirty="0"/>
              <a:t>The value of the CPI (cycles per instruction) for a pipelined processor is the sum of the base CPI and all contributions from stalls:</a:t>
            </a:r>
          </a:p>
          <a:p>
            <a:r>
              <a:rPr lang="en-US" dirty="0"/>
              <a:t>3.1 </a:t>
            </a:r>
            <a:r>
              <a:rPr lang="en-US" b="1" dirty="0"/>
              <a:t>Instruction-Level Parallelism: Concepts and Challenges</a:t>
            </a:r>
          </a:p>
          <a:p>
            <a:r>
              <a:rPr lang="en-US" dirty="0"/>
              <a:t>Pipeline CPI Ideal pipeline = CPI + Structural stalls + Data hazard stalls + Control stalls</a:t>
            </a:r>
          </a:p>
        </p:txBody>
      </p:sp>
    </p:spTree>
    <p:extLst>
      <p:ext uri="{BB962C8B-B14F-4D97-AF65-F5344CB8AC3E}">
        <p14:creationId xmlns:p14="http://schemas.microsoft.com/office/powerpoint/2010/main" val="424769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2EDBD4-01C2-4804-9187-072F4525D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919162"/>
            <a:ext cx="9296400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8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2CC0-7396-4B62-99B5-C9758616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way to increase ILP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F0822-1007-499A-B2D4-78E269A7E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parallelism among iterations of a loop (loop-level parallelism)</a:t>
            </a:r>
          </a:p>
          <a:p>
            <a:r>
              <a:rPr lang="en-US" dirty="0"/>
              <a:t>unroll the loop either statically by the compiler or dynamically by the hardware</a:t>
            </a:r>
          </a:p>
          <a:p>
            <a:pPr marL="0" indent="0">
              <a:buNone/>
            </a:pPr>
            <a:r>
              <a:rPr lang="nn-NO" b="1" dirty="0"/>
              <a:t>for </a:t>
            </a:r>
            <a:r>
              <a:rPr lang="nn-NO" dirty="0"/>
              <a:t>(i=100; i !=0; i--)</a:t>
            </a:r>
          </a:p>
          <a:p>
            <a:pPr marL="0" indent="0">
              <a:buNone/>
            </a:pPr>
            <a:r>
              <a:rPr lang="nn-NO" dirty="0"/>
              <a:t>	a[i] = a[i] + s;</a:t>
            </a:r>
          </a:p>
          <a:p>
            <a:r>
              <a:rPr lang="en-US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two instructions are dependent, they are not parallel and must be executed in order</a:t>
            </a:r>
          </a:p>
        </p:txBody>
      </p:sp>
    </p:spTree>
    <p:extLst>
      <p:ext uri="{BB962C8B-B14F-4D97-AF65-F5344CB8AC3E}">
        <p14:creationId xmlns:p14="http://schemas.microsoft.com/office/powerpoint/2010/main" val="314188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F15D-2EBE-4D6F-A891-33EDBEF6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</a:t>
            </a:r>
            <a:r>
              <a:rPr lang="en-US" baseline="0" dirty="0"/>
              <a:t> UNROLLING ONCE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13FC-51AA-4E49-BFC6-C8DEAFC05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b="1" dirty="0"/>
              <a:t>for </a:t>
            </a:r>
            <a:r>
              <a:rPr lang="nn-NO" dirty="0"/>
              <a:t>(i=100; i !=0; i--)</a:t>
            </a:r>
          </a:p>
          <a:p>
            <a:pPr marL="0" indent="0">
              <a:buNone/>
            </a:pPr>
            <a:r>
              <a:rPr lang="nn-NO" dirty="0"/>
              <a:t>	a[i] = a[i] + s;</a:t>
            </a:r>
          </a:p>
          <a:p>
            <a:pPr marL="0" indent="0">
              <a:buNone/>
            </a:pPr>
            <a:r>
              <a:rPr lang="nn-NO" b="1" dirty="0"/>
              <a:t>for </a:t>
            </a:r>
            <a:r>
              <a:rPr lang="nn-NO" dirty="0"/>
              <a:t>(i=100; i !=0; i-2)</a:t>
            </a:r>
          </a:p>
          <a:p>
            <a:pPr marL="0" indent="0">
              <a:buNone/>
            </a:pPr>
            <a:r>
              <a:rPr lang="nn-NO" dirty="0"/>
              <a:t>	a[i] = a[i] + s;</a:t>
            </a:r>
          </a:p>
          <a:p>
            <a:pPr marL="0" indent="0">
              <a:buNone/>
            </a:pPr>
            <a:r>
              <a:rPr lang="nn-NO" dirty="0"/>
              <a:t>	A[I-1]=A[I-1]+S;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01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7EA5A-808D-4A1D-91A7-8D9BDAF7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in MIPS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56362-A38C-4E6E-8E8A-AD6C553EA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LOOP:</a:t>
            </a:r>
          </a:p>
          <a:p>
            <a:pPr marL="457200" lvl="1" indent="0">
              <a:buNone/>
            </a:pPr>
            <a:r>
              <a:rPr lang="en-US" dirty="0"/>
              <a:t>LW R2, 0(RL)</a:t>
            </a:r>
          </a:p>
          <a:p>
            <a:pPr marL="457200" lvl="1" indent="0">
              <a:buNone/>
            </a:pPr>
            <a:r>
              <a:rPr lang="en-US" dirty="0"/>
              <a:t>ADD R2,R2,R3</a:t>
            </a:r>
          </a:p>
          <a:p>
            <a:pPr marL="457200" lvl="1" indent="0">
              <a:buNone/>
            </a:pPr>
            <a:r>
              <a:rPr lang="en-US" dirty="0"/>
              <a:t>SW R2, 0(R1)</a:t>
            </a:r>
          </a:p>
          <a:p>
            <a:pPr marL="457200" lvl="1" indent="0">
              <a:buNone/>
            </a:pPr>
            <a:r>
              <a:rPr lang="en-US" dirty="0"/>
              <a:t>ADDI R1,R1, -4</a:t>
            </a:r>
          </a:p>
          <a:p>
            <a:pPr marL="457200" lvl="1" indent="0">
              <a:buNone/>
            </a:pPr>
            <a:r>
              <a:rPr lang="en-US"/>
              <a:t>BNE R1,R5</a:t>
            </a:r>
            <a:r>
              <a:rPr lang="en-US" dirty="0"/>
              <a:t>, LOOP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834E16-14F7-412E-86CF-C9CE93584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68247"/>
              </p:ext>
            </p:extLst>
          </p:nvPr>
        </p:nvGraphicFramePr>
        <p:xfrm>
          <a:off x="5134708" y="1825624"/>
          <a:ext cx="5283200" cy="8972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200">
                  <a:extLst>
                    <a:ext uri="{9D8B030D-6E8A-4147-A177-3AD203B41FA5}">
                      <a16:colId xmlns:a16="http://schemas.microsoft.com/office/drawing/2014/main" val="375902181"/>
                    </a:ext>
                  </a:extLst>
                </a:gridCol>
              </a:tblGrid>
              <a:tr h="4486275">
                <a:tc>
                  <a:txBody>
                    <a:bodyPr/>
                    <a:lstStyle/>
                    <a:p>
                      <a:pPr marL="457200" lvl="1" indent="0">
                        <a:buNone/>
                      </a:pPr>
                      <a:r>
                        <a:rPr lang="en-US" dirty="0"/>
                        <a:t>LOOP: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LW R2, 0(RL)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ADD R2,R2,R3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SW R2,0(R1)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LW R2, -4(R1)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ADD R2,R2, R3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SW R2,-4(R1)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ADDI R1,41,-8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en-US" dirty="0"/>
                        <a:t>BNE R1,R5,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068972"/>
                  </a:ext>
                </a:extLst>
              </a:tr>
              <a:tr h="44862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7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558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5A07E-B428-4BC0-8A6C-E3C94E934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7CBD1-558C-4CE6-98DC-F42E8D57F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different types of dependences: </a:t>
            </a:r>
            <a:r>
              <a:rPr lang="en-US" i="1" dirty="0"/>
              <a:t>data dependences </a:t>
            </a:r>
            <a:r>
              <a:rPr lang="en-US" dirty="0"/>
              <a:t>(also called true data dependences), </a:t>
            </a:r>
            <a:r>
              <a:rPr lang="en-US" i="1" dirty="0"/>
              <a:t>name dependences</a:t>
            </a:r>
            <a:r>
              <a:rPr lang="en-US" dirty="0"/>
              <a:t>, and </a:t>
            </a:r>
            <a:r>
              <a:rPr lang="en-US" i="1" dirty="0"/>
              <a:t>control dependences</a:t>
            </a:r>
            <a:r>
              <a:rPr lang="en-US" dirty="0"/>
              <a:t>. An instruction</a:t>
            </a:r>
          </a:p>
          <a:p>
            <a:r>
              <a:rPr lang="en-US" i="1" dirty="0"/>
              <a:t>j </a:t>
            </a:r>
            <a:r>
              <a:rPr lang="en-US" dirty="0"/>
              <a:t>is </a:t>
            </a:r>
            <a:r>
              <a:rPr lang="en-US" i="1" dirty="0"/>
              <a:t>data dependent </a:t>
            </a:r>
            <a:r>
              <a:rPr lang="en-US" dirty="0"/>
              <a:t>on instruction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if either of the following holds:</a:t>
            </a:r>
          </a:p>
          <a:p>
            <a:r>
              <a:rPr lang="en-US" dirty="0"/>
              <a:t>■ Instruction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produces a result that may be used by instruction </a:t>
            </a:r>
            <a:r>
              <a:rPr lang="en-US" i="1" dirty="0"/>
              <a:t>j.</a:t>
            </a:r>
          </a:p>
          <a:p>
            <a:r>
              <a:rPr lang="en-US" dirty="0"/>
              <a:t>■ Instruction </a:t>
            </a:r>
            <a:r>
              <a:rPr lang="en-US" i="1" dirty="0"/>
              <a:t>j </a:t>
            </a:r>
            <a:r>
              <a:rPr lang="en-US" dirty="0"/>
              <a:t>is data dependent on instruction </a:t>
            </a:r>
            <a:r>
              <a:rPr lang="en-US" i="1" dirty="0"/>
              <a:t>k</a:t>
            </a:r>
            <a:r>
              <a:rPr lang="en-US" dirty="0"/>
              <a:t>, and instruction </a:t>
            </a:r>
            <a:r>
              <a:rPr lang="en-US" i="1" dirty="0"/>
              <a:t>k </a:t>
            </a:r>
            <a:r>
              <a:rPr lang="en-US" dirty="0"/>
              <a:t>is data dependent on instruction </a:t>
            </a:r>
            <a:r>
              <a:rPr lang="en-US" i="1" dirty="0" err="1"/>
              <a:t>i</a:t>
            </a:r>
            <a:r>
              <a:rPr lang="en-US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960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317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ILP (instruction level parallelism)</vt:lpstr>
      <vt:lpstr>ILP</vt:lpstr>
      <vt:lpstr>PowerPoint Presentation</vt:lpstr>
      <vt:lpstr>Common way to increase ILP</vt:lpstr>
      <vt:lpstr>LOOP UNROLLING ONCE</vt:lpstr>
      <vt:lpstr>Write in MIPS</vt:lpstr>
      <vt:lpstr>Data dependencies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ILP (instruction level parallelism)</dc:title>
  <dc:creator>John Abraham</dc:creator>
  <cp:lastModifiedBy>John Abraham</cp:lastModifiedBy>
  <cp:revision>7</cp:revision>
  <dcterms:created xsi:type="dcterms:W3CDTF">2019-11-21T23:20:12Z</dcterms:created>
  <dcterms:modified xsi:type="dcterms:W3CDTF">2019-11-22T00:22:57Z</dcterms:modified>
</cp:coreProperties>
</file>