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4" r:id="rId6"/>
    <p:sldId id="263" r:id="rId7"/>
    <p:sldId id="262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2" autoAdjust="0"/>
    <p:restoredTop sz="86375" autoAdjust="0"/>
  </p:normalViewPr>
  <p:slideViewPr>
    <p:cSldViewPr snapToGrid="0">
      <p:cViewPr varScale="1">
        <p:scale>
          <a:sx n="82" d="100"/>
          <a:sy n="82" d="100"/>
        </p:scale>
        <p:origin x="114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89A69-35FA-4ACB-A6E8-2F8AF1A447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415533-94C2-465C-BD57-B3F60860D4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C5EAF-00C1-49FA-B61A-B24A7079A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E473-4249-4B64-B2CC-BEBBCB338C87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20DE7-22B7-4478-B828-81818A6CA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21424-A399-49CF-A76C-32077AA64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FC49-A2D1-4D45-8203-BE15BED25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715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79DBE-78D8-4C62-B1FB-A5064F84D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69BD8B-7C72-4E77-8E92-145EC53091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3B1C5-47A9-4D33-9161-437C50E05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E473-4249-4B64-B2CC-BEBBCB338C87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93F359-834C-4094-80F4-34BC761DA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A3385-2A72-475D-B96E-5232E1843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FC49-A2D1-4D45-8203-BE15BED25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428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3CFB3D-2A08-4BD5-8E9A-D5B1896BAF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A6E4CE-1B73-4691-B298-F3A153BB82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4E1FAD-04F8-4223-89BA-93EAF7923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E473-4249-4B64-B2CC-BEBBCB338C87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48A2D-79F8-4BAD-901A-ACDA70240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89FA0A-AF85-42CB-88C4-74D56304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FC49-A2D1-4D45-8203-BE15BED25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57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4952E-79FB-47F9-AA9B-C380AD8EF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0FAE7-6D64-4246-8E3F-1B39D528E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649A4-1314-4AAC-850B-104C2B0A8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E473-4249-4B64-B2CC-BEBBCB338C87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CDF51-785B-4090-A2F7-89F9591A4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CD0F5-1971-4EDF-BF24-89D4E25FB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FC49-A2D1-4D45-8203-BE15BED25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80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88186-2BDC-44A0-8972-EAE26C1CF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00438E-29CB-483A-A244-54AFFF7F99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A1BE3-CE82-4100-8C16-C592A36B9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E473-4249-4B64-B2CC-BEBBCB338C87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10C80-67F0-4C13-8BC4-F2C7D4689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3E9FE2-9C9D-48E8-A4C4-3575FA135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FC49-A2D1-4D45-8203-BE15BED25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713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E67D7-EAAF-4000-A24B-34B8A4AC0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6DF36-CC23-43B1-92FB-F95E268E2A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7EF505-9998-41AE-B3BA-69F23685A5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A0F442-5CF9-4037-B931-A2F26E3CF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E473-4249-4B64-B2CC-BEBBCB338C87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E8E09B-A672-4F90-888A-B0F5A8F9D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455D58-CA29-4FD8-928E-04937AB2E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FC49-A2D1-4D45-8203-BE15BED25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166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6225A-3F64-4616-A8EE-40B2071FE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35FF64-664E-4EEF-BCF6-1CC8130AE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A98D5D-DF7C-4356-84E5-1D42011514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5715D1-42A7-4AA3-92F4-F771DCAE7B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25FA41-C261-4725-B6E5-A035A81DBF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7D1791-AE7F-4425-8815-560F9FBC0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E473-4249-4B64-B2CC-BEBBCB338C87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5E28D3-D425-4F5D-BC15-EC59C7A14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ECC02A-8754-435A-A3F7-E24A3B743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FC49-A2D1-4D45-8203-BE15BED25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9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AA8C4-5C2A-46B9-8BEC-B5F5BA80E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645B15-3851-4C91-A0F7-8E6DF55C8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E473-4249-4B64-B2CC-BEBBCB338C87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7E0BC0-863C-4EAE-BB65-4471CA6D9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648721-56F4-42BE-92E1-528BEDB54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FC49-A2D1-4D45-8203-BE15BED25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95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BA9842-9517-47EA-8800-2E72940D3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E473-4249-4B64-B2CC-BEBBCB338C87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C235D2-31EF-4719-BC28-F8986AD8A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C527C7-4B2D-4DA8-948E-50272369A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FC49-A2D1-4D45-8203-BE15BED25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685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D74EE-D9C3-4095-A720-983F62BCD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B1B6E-A93A-4BB9-AE23-E84998831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0A7DD2-CDC9-449F-8324-C37D59D552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FDEFD0-0008-41B3-BE76-ED3C2719A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E473-4249-4B64-B2CC-BEBBCB338C87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E1131B-BF52-4D54-AA0B-6941EC2B8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BBC718-959B-43BA-9B0A-96AABABF8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FC49-A2D1-4D45-8203-BE15BED25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91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79E69-AF4D-4593-87A1-A2FE68266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B5A0BD-16D9-485D-B4F0-843F49EB1D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44B9BA-B30B-47CC-968F-F7C9B18496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3F1AF-0305-46E6-9100-1957AE957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E473-4249-4B64-B2CC-BEBBCB338C87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2300B2-2790-48BA-B5F0-69553535A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51BFE3-1279-486A-B168-FBDAF59CD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FC49-A2D1-4D45-8203-BE15BED25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8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F9FE77-2DDE-479A-A975-0BA29DD2F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198D18-A63E-4BD2-9D12-F2CA0BF00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DC3B92-8501-49CE-A15B-4F6C8D78AE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8E473-4249-4B64-B2CC-BEBBCB338C87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C6424-DE82-4602-B9E5-6BA8501366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1C0398-C9D4-4063-8081-5CFABF7A3C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AFC49-A2D1-4D45-8203-BE15BED25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5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F2ADB-906E-43F3-A503-201234289F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ILP (instruction level parallelism)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96C9DA-E275-4093-BBB1-EC1C1C481D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John P. Abraham</a:t>
            </a:r>
          </a:p>
          <a:p>
            <a:r>
              <a:rPr lang="en-US" dirty="0"/>
              <a:t>Professor</a:t>
            </a:r>
          </a:p>
          <a:p>
            <a:r>
              <a:rPr lang="en-US" dirty="0"/>
              <a:t>UTRGV</a:t>
            </a:r>
          </a:p>
        </p:txBody>
      </p:sp>
    </p:spTree>
    <p:extLst>
      <p:ext uri="{BB962C8B-B14F-4D97-AF65-F5344CB8AC3E}">
        <p14:creationId xmlns:p14="http://schemas.microsoft.com/office/powerpoint/2010/main" val="255586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3B443-9A4F-4EDB-B8E4-2616EB941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29B95-81A0-47BD-BFA5-00CDC2217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Potential overlap among instructions.</a:t>
            </a:r>
          </a:p>
          <a:p>
            <a:r>
              <a:rPr lang="en-US" dirty="0"/>
              <a:t>Handled by </a:t>
            </a:r>
          </a:p>
          <a:p>
            <a:pPr lvl="1"/>
            <a:r>
              <a:rPr lang="en-US" dirty="0"/>
              <a:t>Hardware: Processor – exploits parallelism dynamically</a:t>
            </a:r>
          </a:p>
          <a:p>
            <a:pPr lvl="2"/>
            <a:r>
              <a:rPr lang="en-US" dirty="0"/>
              <a:t>Most modern </a:t>
            </a:r>
            <a:r>
              <a:rPr lang="en-US" dirty="0" err="1"/>
              <a:t>cpus</a:t>
            </a:r>
            <a:r>
              <a:rPr lang="en-US" dirty="0"/>
              <a:t> including Intel use this approach</a:t>
            </a:r>
          </a:p>
          <a:p>
            <a:pPr lvl="1"/>
            <a:r>
              <a:rPr lang="en-US" dirty="0"/>
              <a:t>Software: Compiler – determined at compile time.</a:t>
            </a:r>
          </a:p>
          <a:p>
            <a:r>
              <a:rPr lang="en-US" dirty="0"/>
              <a:t>The value of the CPI (cycles per instruction) for a pipelined processor is the sum of the base CPI and all contributions from stalls:</a:t>
            </a:r>
          </a:p>
          <a:p>
            <a:r>
              <a:rPr lang="en-US" dirty="0"/>
              <a:t>3.1 </a:t>
            </a:r>
            <a:r>
              <a:rPr lang="en-US" b="1" dirty="0"/>
              <a:t>Instruction-Level Parallelism: Concepts and Challenges</a:t>
            </a:r>
          </a:p>
          <a:p>
            <a:r>
              <a:rPr lang="en-US" dirty="0"/>
              <a:t>Pipeline CPI Ideal pipeline = CPI + Structural stalls + Data hazard stalls + Control stalls</a:t>
            </a:r>
          </a:p>
        </p:txBody>
      </p:sp>
    </p:spTree>
    <p:extLst>
      <p:ext uri="{BB962C8B-B14F-4D97-AF65-F5344CB8AC3E}">
        <p14:creationId xmlns:p14="http://schemas.microsoft.com/office/powerpoint/2010/main" val="4247694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D2EDBD4-01C2-4804-9187-072F4525D5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919162"/>
            <a:ext cx="9296400" cy="501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085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52CC0-7396-4B62-99B5-C97586166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way to increase ILP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F0822-1007-499A-B2D4-78E269A7E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Exploit parallelism among iterations of a loop (loop-level parallelism)</a:t>
            </a:r>
          </a:p>
          <a:p>
            <a:r>
              <a:rPr lang="en-US" dirty="0"/>
              <a:t>unroll the loop either statically by the compiler or dynamically by the hardware</a:t>
            </a:r>
          </a:p>
          <a:p>
            <a:pPr marL="0" indent="0">
              <a:buNone/>
            </a:pPr>
            <a:r>
              <a:rPr lang="nn-NO" b="1" dirty="0"/>
              <a:t>for </a:t>
            </a:r>
            <a:r>
              <a:rPr lang="nn-NO" dirty="0"/>
              <a:t>(i=100; i !=0; i--)</a:t>
            </a:r>
          </a:p>
          <a:p>
            <a:pPr marL="0" indent="0">
              <a:buNone/>
            </a:pPr>
            <a:r>
              <a:rPr lang="nn-NO" dirty="0"/>
              <a:t>	a[i] = a[i] + s;</a:t>
            </a:r>
          </a:p>
          <a:p>
            <a:r>
              <a:rPr lang="en-US" sz="28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two instructions are dependent, they are not parallel and must be executed in order</a:t>
            </a:r>
          </a:p>
        </p:txBody>
      </p:sp>
    </p:spTree>
    <p:extLst>
      <p:ext uri="{BB962C8B-B14F-4D97-AF65-F5344CB8AC3E}">
        <p14:creationId xmlns:p14="http://schemas.microsoft.com/office/powerpoint/2010/main" val="3141880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4F15D-2EBE-4D6F-A891-33EDBEF62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</a:t>
            </a:r>
            <a:r>
              <a:rPr lang="en-US" baseline="0" dirty="0"/>
              <a:t> UNROLLING ONCE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A13FC-51AA-4E49-BFC6-C8DEAFC05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n-NO" b="1" dirty="0"/>
              <a:t>for </a:t>
            </a:r>
            <a:r>
              <a:rPr lang="nn-NO" dirty="0"/>
              <a:t>(i=100; i !=0; i--)</a:t>
            </a:r>
          </a:p>
          <a:p>
            <a:pPr marL="0" indent="0">
              <a:buNone/>
            </a:pPr>
            <a:r>
              <a:rPr lang="nn-NO" dirty="0"/>
              <a:t>	a[i] = a[i] + s;</a:t>
            </a:r>
          </a:p>
          <a:p>
            <a:pPr marL="0" indent="0">
              <a:buNone/>
            </a:pPr>
            <a:r>
              <a:rPr lang="nn-NO" b="1" dirty="0"/>
              <a:t>for </a:t>
            </a:r>
            <a:r>
              <a:rPr lang="nn-NO" dirty="0"/>
              <a:t>(i=100; i !=0; i-2)</a:t>
            </a:r>
          </a:p>
          <a:p>
            <a:pPr marL="0" indent="0">
              <a:buNone/>
            </a:pPr>
            <a:r>
              <a:rPr lang="nn-NO" dirty="0"/>
              <a:t>	a[i] = a[i] + s;</a:t>
            </a:r>
          </a:p>
          <a:p>
            <a:pPr marL="0" indent="0">
              <a:buNone/>
            </a:pPr>
            <a:r>
              <a:rPr lang="nn-NO" dirty="0"/>
              <a:t>	A[I-1]=A[I-1]+S;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018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7EA5A-808D-4A1D-91A7-8D9BDAF78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in MIPS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56362-A38C-4E6E-8E8A-AD6C553EA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/>
              <a:t>LOOP:</a:t>
            </a:r>
          </a:p>
          <a:p>
            <a:pPr marL="457200" lvl="1" indent="0">
              <a:buNone/>
            </a:pPr>
            <a:r>
              <a:rPr lang="en-US" dirty="0"/>
              <a:t>LW R2, 0(RL)</a:t>
            </a:r>
          </a:p>
          <a:p>
            <a:pPr marL="457200" lvl="1" indent="0">
              <a:buNone/>
            </a:pPr>
            <a:r>
              <a:rPr lang="en-US" dirty="0"/>
              <a:t>ADD R2,R2,R3</a:t>
            </a:r>
          </a:p>
          <a:p>
            <a:pPr marL="457200" lvl="1" indent="0">
              <a:buNone/>
            </a:pPr>
            <a:r>
              <a:rPr lang="en-US" dirty="0"/>
              <a:t>SW R2, 0(R1)</a:t>
            </a:r>
          </a:p>
          <a:p>
            <a:pPr marL="457200" lvl="1" indent="0">
              <a:buNone/>
            </a:pPr>
            <a:r>
              <a:rPr lang="en-US" dirty="0"/>
              <a:t>ADDI R1,R1, -4</a:t>
            </a:r>
          </a:p>
          <a:p>
            <a:pPr marL="457200" lvl="1" indent="0">
              <a:buNone/>
            </a:pPr>
            <a:r>
              <a:rPr lang="en-US"/>
              <a:t>BNE R1,R5</a:t>
            </a:r>
            <a:r>
              <a:rPr lang="en-US" dirty="0"/>
              <a:t>, LOOP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6834E16-14F7-412E-86CF-C9CE935840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168247"/>
              </p:ext>
            </p:extLst>
          </p:nvPr>
        </p:nvGraphicFramePr>
        <p:xfrm>
          <a:off x="5134708" y="1825624"/>
          <a:ext cx="5283200" cy="8972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83200">
                  <a:extLst>
                    <a:ext uri="{9D8B030D-6E8A-4147-A177-3AD203B41FA5}">
                      <a16:colId xmlns:a16="http://schemas.microsoft.com/office/drawing/2014/main" val="375902181"/>
                    </a:ext>
                  </a:extLst>
                </a:gridCol>
              </a:tblGrid>
              <a:tr h="4486275">
                <a:tc>
                  <a:txBody>
                    <a:bodyPr/>
                    <a:lstStyle/>
                    <a:p>
                      <a:pPr marL="457200" lvl="1" indent="0">
                        <a:buNone/>
                      </a:pPr>
                      <a:r>
                        <a:rPr lang="en-US" dirty="0"/>
                        <a:t>LOOP: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dirty="0"/>
                        <a:t>LW R2, 0(RL)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dirty="0"/>
                        <a:t>ADD R2,R2,R3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dirty="0"/>
                        <a:t>SW R2,0(R1)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dirty="0"/>
                        <a:t>LW R2, -4(R1)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dirty="0"/>
                        <a:t>ADD R2,R2, R3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dirty="0"/>
                        <a:t>SW R2,-4(R1)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dirty="0"/>
                        <a:t>ADDI R1,41,-8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dirty="0"/>
                        <a:t>BNE R1,R5, LOOP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9068972"/>
                  </a:ext>
                </a:extLst>
              </a:tr>
              <a:tr h="44862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373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6558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5A07E-B428-4BC0-8A6C-E3C94E934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dependencies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7CBD1-558C-4CE6-98DC-F42E8D57F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three different types of dependences: </a:t>
            </a:r>
            <a:r>
              <a:rPr lang="en-US" i="1" dirty="0"/>
              <a:t>data dependences </a:t>
            </a:r>
            <a:r>
              <a:rPr lang="en-US" dirty="0"/>
              <a:t>(also called true data dependences), </a:t>
            </a:r>
            <a:r>
              <a:rPr lang="en-US" i="1" dirty="0"/>
              <a:t>name dependences</a:t>
            </a:r>
            <a:r>
              <a:rPr lang="en-US" dirty="0"/>
              <a:t>, and </a:t>
            </a:r>
            <a:r>
              <a:rPr lang="en-US" i="1" dirty="0"/>
              <a:t>control dependences</a:t>
            </a:r>
            <a:r>
              <a:rPr lang="en-US" dirty="0"/>
              <a:t>. An instruction</a:t>
            </a:r>
          </a:p>
          <a:p>
            <a:r>
              <a:rPr lang="en-US" i="1" dirty="0"/>
              <a:t>j </a:t>
            </a:r>
            <a:r>
              <a:rPr lang="en-US" dirty="0"/>
              <a:t>is </a:t>
            </a:r>
            <a:r>
              <a:rPr lang="en-US" i="1" dirty="0"/>
              <a:t>data dependent </a:t>
            </a:r>
            <a:r>
              <a:rPr lang="en-US" dirty="0"/>
              <a:t>on instruction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if either of the following holds:</a:t>
            </a:r>
          </a:p>
          <a:p>
            <a:r>
              <a:rPr lang="en-US" dirty="0"/>
              <a:t>■ Instruction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produces a result that may be used by instruction </a:t>
            </a:r>
            <a:r>
              <a:rPr lang="en-US" i="1" dirty="0"/>
              <a:t>j.</a:t>
            </a:r>
          </a:p>
          <a:p>
            <a:r>
              <a:rPr lang="en-US" dirty="0"/>
              <a:t>■ Instruction </a:t>
            </a:r>
            <a:r>
              <a:rPr lang="en-US" i="1" dirty="0"/>
              <a:t>j </a:t>
            </a:r>
            <a:r>
              <a:rPr lang="en-US" dirty="0"/>
              <a:t>is data dependent on instruction </a:t>
            </a:r>
            <a:r>
              <a:rPr lang="en-US" i="1" dirty="0"/>
              <a:t>k</a:t>
            </a:r>
            <a:r>
              <a:rPr lang="en-US" dirty="0"/>
              <a:t>, and instruction </a:t>
            </a:r>
            <a:r>
              <a:rPr lang="en-US" i="1" dirty="0"/>
              <a:t>k </a:t>
            </a:r>
            <a:r>
              <a:rPr lang="en-US" dirty="0"/>
              <a:t>is data dependent on instruction </a:t>
            </a:r>
            <a:r>
              <a:rPr lang="en-US" i="1" dirty="0" err="1"/>
              <a:t>i</a:t>
            </a:r>
            <a:r>
              <a:rPr lang="en-US" i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720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2960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317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ILP (instruction level parallelism)</vt:lpstr>
      <vt:lpstr>ILP</vt:lpstr>
      <vt:lpstr>PowerPoint Presentation</vt:lpstr>
      <vt:lpstr>Common way to increase ILP</vt:lpstr>
      <vt:lpstr>LOOP UNROLLING ONCE</vt:lpstr>
      <vt:lpstr>Write in MIPS</vt:lpstr>
      <vt:lpstr>Data dependencies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ILP (instruction level parallelism)</dc:title>
  <dc:creator>John Abraham</dc:creator>
  <cp:lastModifiedBy>John Abraham</cp:lastModifiedBy>
  <cp:revision>7</cp:revision>
  <dcterms:created xsi:type="dcterms:W3CDTF">2019-11-21T23:20:12Z</dcterms:created>
  <dcterms:modified xsi:type="dcterms:W3CDTF">2019-11-22T00:22:57Z</dcterms:modified>
</cp:coreProperties>
</file>