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2" r:id="rId6"/>
    <p:sldId id="263"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62" autoAdjust="0"/>
    <p:restoredTop sz="86372" autoAdjust="0"/>
  </p:normalViewPr>
  <p:slideViewPr>
    <p:cSldViewPr snapToGrid="0">
      <p:cViewPr varScale="1">
        <p:scale>
          <a:sx n="98" d="100"/>
          <a:sy n="98" d="100"/>
        </p:scale>
        <p:origin x="276" y="90"/>
      </p:cViewPr>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F9E0E0-6358-4868-BCEC-15A3517B3962}" type="datetimeFigureOut">
              <a:rPr lang="en-US" smtClean="0"/>
              <a:t>9/12/2019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391E58A-0801-4084-8C3C-D2A65E4BB575}" type="slidenum">
              <a:rPr lang="en-US" smtClean="0"/>
              <a:t>‹#›</a:t>
            </a:fld>
            <a:endParaRPr lang="en-US"/>
          </a:p>
        </p:txBody>
      </p:sp>
    </p:spTree>
    <p:extLst>
      <p:ext uri="{BB962C8B-B14F-4D97-AF65-F5344CB8AC3E}">
        <p14:creationId xmlns:p14="http://schemas.microsoft.com/office/powerpoint/2010/main" val="33686782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i="0" u="none" strike="noStrike" kern="1200" baseline="0" dirty="0">
                <a:solidFill>
                  <a:schemeClr val="tx1"/>
                </a:solidFill>
                <a:latin typeface="+mn-lt"/>
                <a:ea typeface="+mn-ea"/>
                <a:cs typeface="+mn-cs"/>
              </a:rPr>
              <a:t>Figure A.1 Operand locations for four instruction set architecture classes. </a:t>
            </a:r>
            <a:r>
              <a:rPr lang="en-US" sz="1200" b="0" i="0" u="none" strike="noStrike" kern="1200" baseline="0" dirty="0">
                <a:solidFill>
                  <a:schemeClr val="tx1"/>
                </a:solidFill>
                <a:latin typeface="+mn-lt"/>
                <a:ea typeface="+mn-ea"/>
                <a:cs typeface="+mn-cs"/>
              </a:rPr>
              <a:t>The arrows indicate whether the operand</a:t>
            </a:r>
          </a:p>
          <a:p>
            <a:r>
              <a:rPr lang="en-US" sz="1200" b="0" i="0" u="none" strike="noStrike" kern="1200" baseline="0" dirty="0">
                <a:solidFill>
                  <a:schemeClr val="tx1"/>
                </a:solidFill>
                <a:latin typeface="+mn-lt"/>
                <a:ea typeface="+mn-ea"/>
                <a:cs typeface="+mn-cs"/>
              </a:rPr>
              <a:t>is an input or the result of the arithmetic-logical unit (ALU) operation, or both an input and result. Lighter shades</a:t>
            </a:r>
          </a:p>
          <a:p>
            <a:r>
              <a:rPr lang="en-US" sz="1200" b="0" i="0" u="none" strike="noStrike" kern="1200" baseline="0" dirty="0">
                <a:solidFill>
                  <a:schemeClr val="tx1"/>
                </a:solidFill>
                <a:latin typeface="+mn-lt"/>
                <a:ea typeface="+mn-ea"/>
                <a:cs typeface="+mn-cs"/>
              </a:rPr>
              <a:t>indicate inputs, and the dark shade indicates the result. In (a), a Top Of Stack register (TOS) points to the top input</a:t>
            </a:r>
          </a:p>
          <a:p>
            <a:r>
              <a:rPr lang="en-US" sz="1200" b="0" i="0" u="none" strike="noStrike" kern="1200" baseline="0" dirty="0">
                <a:solidFill>
                  <a:schemeClr val="tx1"/>
                </a:solidFill>
                <a:latin typeface="+mn-lt"/>
                <a:ea typeface="+mn-ea"/>
                <a:cs typeface="+mn-cs"/>
              </a:rPr>
              <a:t>operand, which is combined with the operand below. The first operand is removed from the stack, the result takes</a:t>
            </a:r>
          </a:p>
          <a:p>
            <a:r>
              <a:rPr lang="en-US" sz="1200" b="0" i="0" u="none" strike="noStrike" kern="1200" baseline="0" dirty="0">
                <a:solidFill>
                  <a:schemeClr val="tx1"/>
                </a:solidFill>
                <a:latin typeface="+mn-lt"/>
                <a:ea typeface="+mn-ea"/>
                <a:cs typeface="+mn-cs"/>
              </a:rPr>
              <a:t>the place of the second operand, and TOS is updated to point to the result. All operands are implicit. In (b), the Accumulator</a:t>
            </a:r>
          </a:p>
          <a:p>
            <a:r>
              <a:rPr lang="en-US" sz="1200" b="0" i="0" u="none" strike="noStrike" kern="1200" baseline="0" dirty="0">
                <a:solidFill>
                  <a:schemeClr val="tx1"/>
                </a:solidFill>
                <a:latin typeface="+mn-lt"/>
                <a:ea typeface="+mn-ea"/>
                <a:cs typeface="+mn-cs"/>
              </a:rPr>
              <a:t>is both an implicit input operand and a result. In (c), one input operand is a register, one is in memory, and</a:t>
            </a:r>
          </a:p>
          <a:p>
            <a:r>
              <a:rPr lang="en-US" sz="1200" b="0" i="0" u="none" strike="noStrike" kern="1200" baseline="0" dirty="0">
                <a:solidFill>
                  <a:schemeClr val="tx1"/>
                </a:solidFill>
                <a:latin typeface="+mn-lt"/>
                <a:ea typeface="+mn-ea"/>
                <a:cs typeface="+mn-cs"/>
              </a:rPr>
              <a:t>the result goes to a register. All operands are registers in (d) and, like the stack architecture, can be transferred to</a:t>
            </a:r>
          </a:p>
          <a:p>
            <a:r>
              <a:rPr lang="en-US" sz="1200" b="0" i="0" u="none" strike="noStrike" kern="1200" baseline="0" dirty="0">
                <a:solidFill>
                  <a:schemeClr val="tx1"/>
                </a:solidFill>
                <a:latin typeface="+mn-lt"/>
                <a:ea typeface="+mn-ea"/>
                <a:cs typeface="+mn-cs"/>
              </a:rPr>
              <a:t>memory only via separate instructions: push or pop for (a) and load or store for (d).</a:t>
            </a:r>
          </a:p>
          <a:p>
            <a:r>
              <a:rPr lang="en-US" sz="1200" b="1" i="0" u="none" strike="noStrike" kern="1200" baseline="0" dirty="0">
                <a:solidFill>
                  <a:schemeClr val="tx1"/>
                </a:solidFill>
                <a:latin typeface="+mn-lt"/>
                <a:ea typeface="+mn-ea"/>
                <a:cs typeface="+mn-cs"/>
              </a:rPr>
              <a:t>Stack Accumulator</a:t>
            </a:r>
            <a:endParaRPr lang="en-US" dirty="0"/>
          </a:p>
        </p:txBody>
      </p:sp>
      <p:sp>
        <p:nvSpPr>
          <p:cNvPr id="4" name="Slide Number Placeholder 3"/>
          <p:cNvSpPr>
            <a:spLocks noGrp="1"/>
          </p:cNvSpPr>
          <p:nvPr>
            <p:ph type="sldNum" sz="quarter" idx="5"/>
          </p:nvPr>
        </p:nvSpPr>
        <p:spPr/>
        <p:txBody>
          <a:bodyPr/>
          <a:lstStyle/>
          <a:p>
            <a:fld id="{8391E58A-0801-4084-8C3C-D2A65E4BB575}" type="slidenum">
              <a:rPr lang="en-US" smtClean="0"/>
              <a:t>2</a:t>
            </a:fld>
            <a:endParaRPr lang="en-US"/>
          </a:p>
        </p:txBody>
      </p:sp>
    </p:spTree>
    <p:extLst>
      <p:ext uri="{BB962C8B-B14F-4D97-AF65-F5344CB8AC3E}">
        <p14:creationId xmlns:p14="http://schemas.microsoft.com/office/powerpoint/2010/main" val="19897530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baseline="0" dirty="0">
                <a:solidFill>
                  <a:schemeClr val="tx1"/>
                </a:solidFill>
                <a:latin typeface="+mn-lt"/>
                <a:ea typeface="+mn-ea"/>
                <a:cs typeface="+mn-cs"/>
              </a:rPr>
              <a:t>RISC computers use displacement addressing to simulate register indirect with 0</a:t>
            </a:r>
          </a:p>
          <a:p>
            <a:r>
              <a:rPr lang="en-US" sz="1200" b="0" i="0" u="none" strike="noStrike" kern="1200" baseline="0" dirty="0">
                <a:solidFill>
                  <a:schemeClr val="tx1"/>
                </a:solidFill>
                <a:latin typeface="+mn-lt"/>
                <a:ea typeface="+mn-ea"/>
                <a:cs typeface="+mn-cs"/>
              </a:rPr>
              <a:t>for the address and to simulate direct addressing using 0 in the base register. In our measurements, we use the first</a:t>
            </a:r>
          </a:p>
          <a:p>
            <a:r>
              <a:rPr lang="en-US" sz="1200" b="0" i="0" u="none" strike="noStrike" kern="1200" baseline="0" dirty="0">
                <a:solidFill>
                  <a:schemeClr val="tx1"/>
                </a:solidFill>
                <a:latin typeface="+mn-lt"/>
                <a:ea typeface="+mn-ea"/>
                <a:cs typeface="+mn-cs"/>
              </a:rPr>
              <a:t>name shown for each mode.</a:t>
            </a:r>
            <a:endParaRPr lang="en-US" dirty="0"/>
          </a:p>
        </p:txBody>
      </p:sp>
      <p:sp>
        <p:nvSpPr>
          <p:cNvPr id="4" name="Slide Number Placeholder 3"/>
          <p:cNvSpPr>
            <a:spLocks noGrp="1"/>
          </p:cNvSpPr>
          <p:nvPr>
            <p:ph type="sldNum" sz="quarter" idx="5"/>
          </p:nvPr>
        </p:nvSpPr>
        <p:spPr/>
        <p:txBody>
          <a:bodyPr/>
          <a:lstStyle/>
          <a:p>
            <a:fld id="{8391E58A-0801-4084-8C3C-D2A65E4BB575}" type="slidenum">
              <a:rPr lang="en-US" smtClean="0"/>
              <a:t>6</a:t>
            </a:fld>
            <a:endParaRPr lang="en-US"/>
          </a:p>
        </p:txBody>
      </p:sp>
    </p:spTree>
    <p:extLst>
      <p:ext uri="{BB962C8B-B14F-4D97-AF65-F5344CB8AC3E}">
        <p14:creationId xmlns:p14="http://schemas.microsoft.com/office/powerpoint/2010/main" val="16830685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5FFE5-A6B9-4A5B-A59B-E09E5EB401C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594E0FD-A83D-410A-B593-3AE22D7E208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533F331-56A2-4908-BB1A-6BACD7E4740D}"/>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5" name="Footer Placeholder 4">
            <a:extLst>
              <a:ext uri="{FF2B5EF4-FFF2-40B4-BE49-F238E27FC236}">
                <a16:creationId xmlns:a16="http://schemas.microsoft.com/office/drawing/2014/main" id="{2E4B4814-81AC-468E-B09C-D3A71C462F6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89882B-42BD-44D9-A093-4D63A1158EAF}"/>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227973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641EBD-A783-4AC1-A718-488B19AE924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E1EAE1-8F59-435C-8014-A382355ED9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1258CAD-EB0A-4571-B1C9-A2F420225044}"/>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5" name="Footer Placeholder 4">
            <a:extLst>
              <a:ext uri="{FF2B5EF4-FFF2-40B4-BE49-F238E27FC236}">
                <a16:creationId xmlns:a16="http://schemas.microsoft.com/office/drawing/2014/main" id="{B9A59668-770A-4FAC-A562-6BB228C0F0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E54856-F877-4C7C-ADE9-418B643A5235}"/>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905973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E520798-5743-462B-ADFC-DC32268CAC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6DEBD9D-1810-497C-B034-211313C614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DB3965E-5D03-4890-937A-7547C1E65604}"/>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5" name="Footer Placeholder 4">
            <a:extLst>
              <a:ext uri="{FF2B5EF4-FFF2-40B4-BE49-F238E27FC236}">
                <a16:creationId xmlns:a16="http://schemas.microsoft.com/office/drawing/2014/main" id="{0500CEAD-DF43-47AA-9D15-4AD63BA2DCB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16C42D-3C1D-4926-A68E-94B0453DD6F7}"/>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77260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BC9A1-E075-40D3-A9C3-AC7F0D6F6F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C2308BF-F2A5-4A60-A505-DE539D9364B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EF43945-1470-4329-838B-D922ABA4D16F}"/>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5" name="Footer Placeholder 4">
            <a:extLst>
              <a:ext uri="{FF2B5EF4-FFF2-40B4-BE49-F238E27FC236}">
                <a16:creationId xmlns:a16="http://schemas.microsoft.com/office/drawing/2014/main" id="{BF42CF27-188F-42E3-81FB-79386C2F43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AF78EB-6D3C-4FC0-B632-A84FBAD2D5A3}"/>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16233818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207B3-0A6A-476C-86AD-8D6D61A977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98B2C96-A927-447D-BD2F-40E3B0A3D08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0C5E1E2-B8A1-4605-8A3C-ADFCECDCAAC3}"/>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5" name="Footer Placeholder 4">
            <a:extLst>
              <a:ext uri="{FF2B5EF4-FFF2-40B4-BE49-F238E27FC236}">
                <a16:creationId xmlns:a16="http://schemas.microsoft.com/office/drawing/2014/main" id="{EF9BF36E-6265-45FC-97FD-129915D5CA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E8DE72-0EC9-4067-998D-A54CAC7A42F3}"/>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1181833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713C8-78C7-4F87-88D3-0ECCF98A2B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74DB81-1B8D-4A02-944D-CB4D20BE1A6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82AE778-53F3-40EB-9087-2CD440225CA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6D69D2-BD1F-431D-99B8-AB8CACAC1059}"/>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6" name="Footer Placeholder 5">
            <a:extLst>
              <a:ext uri="{FF2B5EF4-FFF2-40B4-BE49-F238E27FC236}">
                <a16:creationId xmlns:a16="http://schemas.microsoft.com/office/drawing/2014/main" id="{D6A807E6-9FED-4BAC-92D5-98382798D6F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FF5ABA6-4225-4902-A422-01986B20D5FD}"/>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752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1E9227-5DC7-4624-8A33-4247BF97947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A564EBEC-A43C-41A3-8AEA-72172475AA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392DE98-6BD5-407E-9564-A51F321C8A8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EEDEEA-2950-487F-9150-A96B6979203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14BADCD-5532-44E3-AA24-3106AC4A3E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EA158D0-D487-4FEB-B9E7-84FDA4079BC8}"/>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8" name="Footer Placeholder 7">
            <a:extLst>
              <a:ext uri="{FF2B5EF4-FFF2-40B4-BE49-F238E27FC236}">
                <a16:creationId xmlns:a16="http://schemas.microsoft.com/office/drawing/2014/main" id="{2A9B2F36-B122-4326-B63E-2378A36F4CC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4E1C195-DBFE-4BAE-B0BD-5BD0C373BBF1}"/>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3024382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5303F-A294-4C6F-9F94-6C8B5AF3674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02E8217-A611-45EC-B5CD-FE63CA9D004C}"/>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4" name="Footer Placeholder 3">
            <a:extLst>
              <a:ext uri="{FF2B5EF4-FFF2-40B4-BE49-F238E27FC236}">
                <a16:creationId xmlns:a16="http://schemas.microsoft.com/office/drawing/2014/main" id="{8928E320-44B7-4E7A-99DE-2AAE833E497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94BE9C3-8814-4491-8033-8D843C40308F}"/>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628549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AF77844-45B2-4F1D-98EC-5A602D4094C9}"/>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3" name="Footer Placeholder 2">
            <a:extLst>
              <a:ext uri="{FF2B5EF4-FFF2-40B4-BE49-F238E27FC236}">
                <a16:creationId xmlns:a16="http://schemas.microsoft.com/office/drawing/2014/main" id="{6B912DC0-229F-42E5-B675-D25BE38A92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3E8E2C3-3AEC-4FD8-9080-FB8133628F59}"/>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2278641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5125F3-BE1A-493F-A3FF-6BECDFDE6E5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A8953B9-F983-42BF-8556-0969B53CA50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0FE654C-A359-4D32-8AF8-CE75428EDF8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296C072-42F7-44DC-93BC-BE5A7CA56885}"/>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6" name="Footer Placeholder 5">
            <a:extLst>
              <a:ext uri="{FF2B5EF4-FFF2-40B4-BE49-F238E27FC236}">
                <a16:creationId xmlns:a16="http://schemas.microsoft.com/office/drawing/2014/main" id="{BC889ECE-3DAD-44EA-902D-435B92D1C70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F0D6EB-1596-4671-A9C4-100E3C34FD66}"/>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41118621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377BD5-AF8D-4B2C-A56B-17CABDA5BF5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4B2FDAE-7972-4925-8AC1-03520C54D8F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257B18B-D977-4D46-BFAA-5C28BEE374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65BF91-FD1E-424F-9EF3-29DAA8A41D73}"/>
              </a:ext>
            </a:extLst>
          </p:cNvPr>
          <p:cNvSpPr>
            <a:spLocks noGrp="1"/>
          </p:cNvSpPr>
          <p:nvPr>
            <p:ph type="dt" sz="half" idx="10"/>
          </p:nvPr>
        </p:nvSpPr>
        <p:spPr/>
        <p:txBody>
          <a:bodyPr/>
          <a:lstStyle/>
          <a:p>
            <a:fld id="{D0FC7E02-9B19-400F-9D75-7FEA46173858}" type="datetimeFigureOut">
              <a:rPr lang="en-US" smtClean="0"/>
              <a:t>9/12/2019</a:t>
            </a:fld>
            <a:endParaRPr lang="en-US"/>
          </a:p>
        </p:txBody>
      </p:sp>
      <p:sp>
        <p:nvSpPr>
          <p:cNvPr id="6" name="Footer Placeholder 5">
            <a:extLst>
              <a:ext uri="{FF2B5EF4-FFF2-40B4-BE49-F238E27FC236}">
                <a16:creationId xmlns:a16="http://schemas.microsoft.com/office/drawing/2014/main" id="{1AAA7612-14E5-4955-A8C8-4074C046241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97226C-1176-4AC6-8D02-6F11962A65E4}"/>
              </a:ext>
            </a:extLst>
          </p:cNvPr>
          <p:cNvSpPr>
            <a:spLocks noGrp="1"/>
          </p:cNvSpPr>
          <p:nvPr>
            <p:ph type="sldNum" sz="quarter" idx="12"/>
          </p:nvPr>
        </p:nvSpPr>
        <p:spPr/>
        <p:txBody>
          <a:bodyPr/>
          <a:lstStyle/>
          <a:p>
            <a:fld id="{E3C48FA6-ED0C-4ACE-A302-14DCBACC1ADA}" type="slidenum">
              <a:rPr lang="en-US" smtClean="0"/>
              <a:t>‹#›</a:t>
            </a:fld>
            <a:endParaRPr lang="en-US"/>
          </a:p>
        </p:txBody>
      </p:sp>
    </p:spTree>
    <p:extLst>
      <p:ext uri="{BB962C8B-B14F-4D97-AF65-F5344CB8AC3E}">
        <p14:creationId xmlns:p14="http://schemas.microsoft.com/office/powerpoint/2010/main" val="32058627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E6E9CC-E05E-42E3-9BA5-DE4265157DC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297235-E98F-4092-A28D-AFDAFEFE65F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2841B81-EBC3-4605-BF70-C78C171BE2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FC7E02-9B19-400F-9D75-7FEA46173858}" type="datetimeFigureOut">
              <a:rPr lang="en-US" smtClean="0"/>
              <a:t>9/12/2019</a:t>
            </a:fld>
            <a:endParaRPr lang="en-US"/>
          </a:p>
        </p:txBody>
      </p:sp>
      <p:sp>
        <p:nvSpPr>
          <p:cNvPr id="5" name="Footer Placeholder 4">
            <a:extLst>
              <a:ext uri="{FF2B5EF4-FFF2-40B4-BE49-F238E27FC236}">
                <a16:creationId xmlns:a16="http://schemas.microsoft.com/office/drawing/2014/main" id="{FB24B19D-AA27-497F-9CD9-8B28A350D73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CEC219F-DF43-442A-8D8D-D185647BC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48FA6-ED0C-4ACE-A302-14DCBACC1ADA}" type="slidenum">
              <a:rPr lang="en-US" smtClean="0"/>
              <a:t>‹#›</a:t>
            </a:fld>
            <a:endParaRPr lang="en-US"/>
          </a:p>
        </p:txBody>
      </p:sp>
    </p:spTree>
    <p:extLst>
      <p:ext uri="{BB962C8B-B14F-4D97-AF65-F5344CB8AC3E}">
        <p14:creationId xmlns:p14="http://schemas.microsoft.com/office/powerpoint/2010/main" val="168387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1F7CBE-8BC4-4543-B60E-252D2DDE46BB}"/>
              </a:ext>
            </a:extLst>
          </p:cNvPr>
          <p:cNvSpPr>
            <a:spLocks noGrp="1"/>
          </p:cNvSpPr>
          <p:nvPr>
            <p:ph type="ctrTitle"/>
          </p:nvPr>
        </p:nvSpPr>
        <p:spPr/>
        <p:txBody>
          <a:bodyPr/>
          <a:lstStyle/>
          <a:p>
            <a:r>
              <a:rPr lang="en-US" dirty="0"/>
              <a:t>Instruction Set</a:t>
            </a:r>
          </a:p>
        </p:txBody>
      </p:sp>
      <p:sp>
        <p:nvSpPr>
          <p:cNvPr id="3" name="Subtitle 2">
            <a:extLst>
              <a:ext uri="{FF2B5EF4-FFF2-40B4-BE49-F238E27FC236}">
                <a16:creationId xmlns:a16="http://schemas.microsoft.com/office/drawing/2014/main" id="{468435E2-4C65-405F-80D6-805C7207CCDD}"/>
              </a:ext>
            </a:extLst>
          </p:cNvPr>
          <p:cNvSpPr>
            <a:spLocks noGrp="1"/>
          </p:cNvSpPr>
          <p:nvPr>
            <p:ph type="subTitle" idx="1"/>
          </p:nvPr>
        </p:nvSpPr>
        <p:spPr/>
        <p:txBody>
          <a:bodyPr/>
          <a:lstStyle/>
          <a:p>
            <a:r>
              <a:rPr lang="en-US" dirty="0"/>
              <a:t>Dr. John Abraham</a:t>
            </a:r>
          </a:p>
        </p:txBody>
      </p:sp>
    </p:spTree>
    <p:extLst>
      <p:ext uri="{BB962C8B-B14F-4D97-AF65-F5344CB8AC3E}">
        <p14:creationId xmlns:p14="http://schemas.microsoft.com/office/powerpoint/2010/main" val="37890056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F74DB7-D7DF-4854-A6C5-A4EAB11F43A8}"/>
              </a:ext>
            </a:extLst>
          </p:cNvPr>
          <p:cNvSpPr>
            <a:spLocks noGrp="1"/>
          </p:cNvSpPr>
          <p:nvPr>
            <p:ph type="title"/>
          </p:nvPr>
        </p:nvSpPr>
        <p:spPr>
          <a:xfrm>
            <a:off x="838200" y="365126"/>
            <a:ext cx="10515600" cy="315912"/>
          </a:xfrm>
        </p:spPr>
        <p:txBody>
          <a:bodyPr>
            <a:normAutofit fontScale="90000"/>
          </a:bodyPr>
          <a:lstStyle/>
          <a:p>
            <a:r>
              <a:rPr lang="en-US" dirty="0"/>
              <a:t>3 types</a:t>
            </a:r>
          </a:p>
        </p:txBody>
      </p:sp>
      <p:sp>
        <p:nvSpPr>
          <p:cNvPr id="3" name="Content Placeholder 2">
            <a:extLst>
              <a:ext uri="{FF2B5EF4-FFF2-40B4-BE49-F238E27FC236}">
                <a16:creationId xmlns:a16="http://schemas.microsoft.com/office/drawing/2014/main" id="{54684A5E-2BEC-4399-A269-C3CAB2814042}"/>
              </a:ext>
            </a:extLst>
          </p:cNvPr>
          <p:cNvSpPr>
            <a:spLocks noGrp="1"/>
          </p:cNvSpPr>
          <p:nvPr>
            <p:ph idx="1"/>
          </p:nvPr>
        </p:nvSpPr>
        <p:spPr>
          <a:xfrm>
            <a:off x="838200" y="681038"/>
            <a:ext cx="10515600" cy="5495925"/>
          </a:xfrm>
        </p:spPr>
        <p:txBody>
          <a:bodyPr/>
          <a:lstStyle/>
          <a:p>
            <a:r>
              <a:rPr lang="en-US" dirty="0"/>
              <a:t>stack, an accumulator, or a set of registers. Operands may be named explicitly or implicitly. C = A + B shown below. Lighter shades indicate inputs, and the dark shade indicates the result.</a:t>
            </a:r>
          </a:p>
        </p:txBody>
      </p:sp>
      <p:pic>
        <p:nvPicPr>
          <p:cNvPr id="4" name="Picture 3">
            <a:extLst>
              <a:ext uri="{FF2B5EF4-FFF2-40B4-BE49-F238E27FC236}">
                <a16:creationId xmlns:a16="http://schemas.microsoft.com/office/drawing/2014/main" id="{2C5DF332-023B-4F1C-8693-D0524C277AE2}"/>
              </a:ext>
            </a:extLst>
          </p:cNvPr>
          <p:cNvPicPr>
            <a:picLocks noChangeAspect="1"/>
          </p:cNvPicPr>
          <p:nvPr/>
        </p:nvPicPr>
        <p:blipFill>
          <a:blip r:embed="rId3"/>
          <a:stretch>
            <a:fillRect/>
          </a:stretch>
        </p:blipFill>
        <p:spPr>
          <a:xfrm>
            <a:off x="1766887" y="2557462"/>
            <a:ext cx="9191625" cy="5895975"/>
          </a:xfrm>
          <a:prstGeom prst="rect">
            <a:avLst/>
          </a:prstGeom>
        </p:spPr>
      </p:pic>
    </p:spTree>
    <p:extLst>
      <p:ext uri="{BB962C8B-B14F-4D97-AF65-F5344CB8AC3E}">
        <p14:creationId xmlns:p14="http://schemas.microsoft.com/office/powerpoint/2010/main" val="3189035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58D8D-54B0-4A09-BDB8-CE11475F30A5}"/>
              </a:ext>
            </a:extLst>
          </p:cNvPr>
          <p:cNvSpPr>
            <a:spLocks noGrp="1"/>
          </p:cNvSpPr>
          <p:nvPr>
            <p:ph type="title"/>
          </p:nvPr>
        </p:nvSpPr>
        <p:spPr>
          <a:xfrm>
            <a:off x="838200" y="365125"/>
            <a:ext cx="10515600" cy="160655"/>
          </a:xfrm>
        </p:spPr>
        <p:txBody>
          <a:bodyPr>
            <a:normAutofit fontScale="90000"/>
          </a:bodyPr>
          <a:lstStyle/>
          <a:p>
            <a:r>
              <a:rPr lang="en-US" dirty="0"/>
              <a:t>Code</a:t>
            </a:r>
          </a:p>
        </p:txBody>
      </p:sp>
      <p:pic>
        <p:nvPicPr>
          <p:cNvPr id="4" name="Content Placeholder 3">
            <a:extLst>
              <a:ext uri="{FF2B5EF4-FFF2-40B4-BE49-F238E27FC236}">
                <a16:creationId xmlns:a16="http://schemas.microsoft.com/office/drawing/2014/main" id="{665C614A-8FC0-4EFD-AC6F-C2A0A3F0B365}"/>
              </a:ext>
            </a:extLst>
          </p:cNvPr>
          <p:cNvPicPr>
            <a:picLocks noGrp="1" noChangeAspect="1"/>
          </p:cNvPicPr>
          <p:nvPr>
            <p:ph idx="1"/>
          </p:nvPr>
        </p:nvPicPr>
        <p:blipFill>
          <a:blip r:embed="rId2"/>
          <a:stretch>
            <a:fillRect/>
          </a:stretch>
        </p:blipFill>
        <p:spPr>
          <a:xfrm>
            <a:off x="1123682" y="525780"/>
            <a:ext cx="10877818" cy="6272855"/>
          </a:xfrm>
          <a:prstGeom prst="rect">
            <a:avLst/>
          </a:prstGeom>
        </p:spPr>
      </p:pic>
    </p:spTree>
    <p:extLst>
      <p:ext uri="{BB962C8B-B14F-4D97-AF65-F5344CB8AC3E}">
        <p14:creationId xmlns:p14="http://schemas.microsoft.com/office/powerpoint/2010/main" val="1840465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DFC94-8906-4B9C-BD7C-7825B0C343F1}"/>
              </a:ext>
            </a:extLst>
          </p:cNvPr>
          <p:cNvSpPr>
            <a:spLocks noGrp="1"/>
          </p:cNvSpPr>
          <p:nvPr>
            <p:ph type="title"/>
          </p:nvPr>
        </p:nvSpPr>
        <p:spPr/>
        <p:txBody>
          <a:bodyPr/>
          <a:lstStyle/>
          <a:p>
            <a:r>
              <a:rPr lang="en-US" dirty="0"/>
              <a:t>How many registers are sufficient?</a:t>
            </a:r>
          </a:p>
        </p:txBody>
      </p:sp>
      <p:sp>
        <p:nvSpPr>
          <p:cNvPr id="3" name="Content Placeholder 2">
            <a:extLst>
              <a:ext uri="{FF2B5EF4-FFF2-40B4-BE49-F238E27FC236}">
                <a16:creationId xmlns:a16="http://schemas.microsoft.com/office/drawing/2014/main" id="{87E12664-C92B-4B1A-8EA7-2FA67F74B4B9}"/>
              </a:ext>
            </a:extLst>
          </p:cNvPr>
          <p:cNvSpPr>
            <a:spLocks noGrp="1"/>
          </p:cNvSpPr>
          <p:nvPr>
            <p:ph idx="1"/>
          </p:nvPr>
        </p:nvSpPr>
        <p:spPr/>
        <p:txBody>
          <a:bodyPr>
            <a:normAutofit lnSpcReduction="10000"/>
          </a:bodyPr>
          <a:lstStyle/>
          <a:p>
            <a:r>
              <a:rPr lang="en-US" dirty="0"/>
              <a:t>The answer, of course, depends on the effectiveness of the compiler. Most compilers reserve some registers for expression evaluation, use some for parameter passing, and allow the remainder to be allocated to hold variables. Modern compiler technology and its ability to effectively use larger numbers of registers has led to an increase in register counts in more recent architectures.</a:t>
            </a:r>
          </a:p>
          <a:p>
            <a:r>
              <a:rPr lang="en-US" dirty="0"/>
              <a:t>In the three-operand format, the instruction contains one result operand and two source operands. In the two-operand format, one of the operands is both a source and a result for the operation.</a:t>
            </a:r>
          </a:p>
          <a:p>
            <a:r>
              <a:rPr lang="en-US" dirty="0"/>
              <a:t>The number of memory operands supported by a typical ALU instruction may vary from none to three</a:t>
            </a:r>
          </a:p>
        </p:txBody>
      </p:sp>
    </p:spTree>
    <p:extLst>
      <p:ext uri="{BB962C8B-B14F-4D97-AF65-F5344CB8AC3E}">
        <p14:creationId xmlns:p14="http://schemas.microsoft.com/office/powerpoint/2010/main" val="38996594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DAE013-2932-4D3B-ADBE-3D3BDAB2C9DB}"/>
              </a:ext>
            </a:extLst>
          </p:cNvPr>
          <p:cNvSpPr>
            <a:spLocks noGrp="1"/>
          </p:cNvSpPr>
          <p:nvPr>
            <p:ph type="title"/>
          </p:nvPr>
        </p:nvSpPr>
        <p:spPr/>
        <p:txBody>
          <a:bodyPr/>
          <a:lstStyle/>
          <a:p>
            <a:r>
              <a:rPr lang="en-US" dirty="0"/>
              <a:t>How is a memory address interpreted?</a:t>
            </a:r>
          </a:p>
        </p:txBody>
      </p:sp>
      <p:sp>
        <p:nvSpPr>
          <p:cNvPr id="3" name="Content Placeholder 2">
            <a:extLst>
              <a:ext uri="{FF2B5EF4-FFF2-40B4-BE49-F238E27FC236}">
                <a16:creationId xmlns:a16="http://schemas.microsoft.com/office/drawing/2014/main" id="{EEF233AF-EBA8-417A-9CAB-E4DA9644B505}"/>
              </a:ext>
            </a:extLst>
          </p:cNvPr>
          <p:cNvSpPr>
            <a:spLocks noGrp="1"/>
          </p:cNvSpPr>
          <p:nvPr>
            <p:ph idx="1"/>
          </p:nvPr>
        </p:nvSpPr>
        <p:spPr/>
        <p:txBody>
          <a:bodyPr>
            <a:normAutofit/>
          </a:bodyPr>
          <a:lstStyle/>
          <a:p>
            <a:pPr marL="0" indent="0">
              <a:buNone/>
            </a:pPr>
            <a:r>
              <a:rPr lang="en-US" dirty="0"/>
              <a:t> byte addressed and provide access for bytes (8 bits), half words (16 bits), and words (32 bits). Most of the computers also provide access for double words (64 bits).</a:t>
            </a:r>
          </a:p>
          <a:p>
            <a:r>
              <a:rPr lang="en-US" dirty="0"/>
              <a:t>Little Endian ordering fails to match the normal ordering of words when strings are compared. Strings appear “SDRAWKCAB” (backwards) in the registers.</a:t>
            </a:r>
          </a:p>
          <a:p>
            <a:r>
              <a:rPr lang="en-US" dirty="0"/>
              <a:t>A second memory issue is that in many computers, accesses to objects larger than a byte must be </a:t>
            </a:r>
            <a:r>
              <a:rPr lang="en-US" i="1" dirty="0"/>
              <a:t>aligned. </a:t>
            </a:r>
            <a:r>
              <a:rPr lang="en-US" dirty="0"/>
              <a:t>An access to an object of size </a:t>
            </a:r>
            <a:r>
              <a:rPr lang="en-US" i="1" dirty="0"/>
              <a:t>s </a:t>
            </a:r>
            <a:r>
              <a:rPr lang="en-US" dirty="0"/>
              <a:t>bytes at byte address </a:t>
            </a:r>
            <a:r>
              <a:rPr lang="en-US" i="1" dirty="0"/>
              <a:t>A </a:t>
            </a:r>
            <a:r>
              <a:rPr lang="en-US" dirty="0"/>
              <a:t>is aligned if </a:t>
            </a:r>
            <a:r>
              <a:rPr lang="en-US" i="1" dirty="0"/>
              <a:t>A </a:t>
            </a:r>
            <a:r>
              <a:rPr lang="en-US" dirty="0"/>
              <a:t>mod </a:t>
            </a:r>
            <a:r>
              <a:rPr lang="en-US" i="1" dirty="0"/>
              <a:t>s = </a:t>
            </a:r>
            <a:r>
              <a:rPr lang="en-US" dirty="0"/>
              <a:t>0. </a:t>
            </a:r>
          </a:p>
        </p:txBody>
      </p:sp>
    </p:spTree>
    <p:extLst>
      <p:ext uri="{BB962C8B-B14F-4D97-AF65-F5344CB8AC3E}">
        <p14:creationId xmlns:p14="http://schemas.microsoft.com/office/powerpoint/2010/main" val="40889447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69B4DF-72B5-4AF7-B3AA-25A850C74878}"/>
              </a:ext>
            </a:extLst>
          </p:cNvPr>
          <p:cNvSpPr>
            <a:spLocks noGrp="1"/>
          </p:cNvSpPr>
          <p:nvPr>
            <p:ph type="title"/>
          </p:nvPr>
        </p:nvSpPr>
        <p:spPr>
          <a:xfrm>
            <a:off x="838200" y="365126"/>
            <a:ext cx="10515600" cy="315912"/>
          </a:xfrm>
        </p:spPr>
        <p:txBody>
          <a:bodyPr>
            <a:normAutofit fontScale="90000"/>
          </a:bodyPr>
          <a:lstStyle/>
          <a:p>
            <a:r>
              <a:rPr lang="en-US" dirty="0"/>
              <a:t>Addressing modes</a:t>
            </a:r>
          </a:p>
        </p:txBody>
      </p:sp>
      <p:pic>
        <p:nvPicPr>
          <p:cNvPr id="4" name="Content Placeholder 3">
            <a:extLst>
              <a:ext uri="{FF2B5EF4-FFF2-40B4-BE49-F238E27FC236}">
                <a16:creationId xmlns:a16="http://schemas.microsoft.com/office/drawing/2014/main" id="{B6547042-7ADB-4386-ABF0-AEF4371FB544}"/>
              </a:ext>
            </a:extLst>
          </p:cNvPr>
          <p:cNvPicPr>
            <a:picLocks noGrp="1" noChangeAspect="1"/>
          </p:cNvPicPr>
          <p:nvPr>
            <p:ph idx="1"/>
          </p:nvPr>
        </p:nvPicPr>
        <p:blipFill>
          <a:blip r:embed="rId3"/>
          <a:stretch>
            <a:fillRect/>
          </a:stretch>
        </p:blipFill>
        <p:spPr>
          <a:xfrm>
            <a:off x="411480" y="696182"/>
            <a:ext cx="11155680" cy="6255897"/>
          </a:xfrm>
          <a:prstGeom prst="rect">
            <a:avLst/>
          </a:prstGeom>
        </p:spPr>
      </p:pic>
    </p:spTree>
    <p:extLst>
      <p:ext uri="{BB962C8B-B14F-4D97-AF65-F5344CB8AC3E}">
        <p14:creationId xmlns:p14="http://schemas.microsoft.com/office/powerpoint/2010/main" val="229318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2F572B-9ABA-46D4-8486-AC6A7A67167D}"/>
              </a:ext>
            </a:extLst>
          </p:cNvPr>
          <p:cNvSpPr>
            <a:spLocks noGrp="1"/>
          </p:cNvSpPr>
          <p:nvPr>
            <p:ph type="title"/>
          </p:nvPr>
        </p:nvSpPr>
        <p:spPr/>
        <p:txBody>
          <a:bodyPr/>
          <a:lstStyle/>
          <a:p>
            <a:r>
              <a:rPr lang="en-US" dirty="0"/>
              <a:t>Addressing modes</a:t>
            </a:r>
          </a:p>
        </p:txBody>
      </p:sp>
      <p:sp>
        <p:nvSpPr>
          <p:cNvPr id="3" name="Content Placeholder 2">
            <a:extLst>
              <a:ext uri="{FF2B5EF4-FFF2-40B4-BE49-F238E27FC236}">
                <a16:creationId xmlns:a16="http://schemas.microsoft.com/office/drawing/2014/main" id="{13EC6B29-7474-49E2-80E1-BB92B14F0B38}"/>
              </a:ext>
            </a:extLst>
          </p:cNvPr>
          <p:cNvSpPr>
            <a:spLocks noGrp="1"/>
          </p:cNvSpPr>
          <p:nvPr>
            <p:ph idx="1"/>
          </p:nvPr>
        </p:nvSpPr>
        <p:spPr/>
        <p:txBody>
          <a:bodyPr/>
          <a:lstStyle/>
          <a:p>
            <a:r>
              <a:rPr lang="en-US" dirty="0"/>
              <a:t>we would expect a new architecture to support at least the following addressing modes: displacement, immediate, and register indirect.</a:t>
            </a:r>
          </a:p>
        </p:txBody>
      </p:sp>
    </p:spTree>
    <p:extLst>
      <p:ext uri="{BB962C8B-B14F-4D97-AF65-F5344CB8AC3E}">
        <p14:creationId xmlns:p14="http://schemas.microsoft.com/office/powerpoint/2010/main" val="7434149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15509</TotalTime>
  <Words>556</Words>
  <Application>Microsoft Office PowerPoint</Application>
  <PresentationFormat>Widescreen</PresentationFormat>
  <Paragraphs>30</Paragraphs>
  <Slides>7</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Instruction Set</vt:lpstr>
      <vt:lpstr>3 types</vt:lpstr>
      <vt:lpstr>Code</vt:lpstr>
      <vt:lpstr>How many registers are sufficient?</vt:lpstr>
      <vt:lpstr>How is a memory address interpreted?</vt:lpstr>
      <vt:lpstr>Addressing modes</vt:lpstr>
      <vt:lpstr>Addressing modes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Instruction Set</dc:title>
  <dc:creator>john abraham</dc:creator>
  <cp:lastModifiedBy>John Abraham</cp:lastModifiedBy>
  <cp:revision>9</cp:revision>
  <dcterms:created xsi:type="dcterms:W3CDTF">2019-09-08T19:40:05Z</dcterms:created>
  <dcterms:modified xsi:type="dcterms:W3CDTF">2019-09-19T16:55:18Z</dcterms:modified>
</cp:coreProperties>
</file>