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58" r:id="rId5"/>
    <p:sldId id="259" r:id="rId6"/>
    <p:sldId id="261" r:id="rId7"/>
    <p:sldId id="265" r:id="rId8"/>
    <p:sldId id="262" r:id="rId9"/>
    <p:sldId id="263" r:id="rId10"/>
    <p:sldId id="264" r:id="rId11"/>
    <p:sldId id="266" r:id="rId12"/>
    <p:sldId id="268" r:id="rId13"/>
    <p:sldId id="269" r:id="rId14"/>
    <p:sldId id="270" r:id="rId15"/>
    <p:sldId id="267"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outlineView">
  <p:normalViewPr showOutlineIcons="0">
    <p:restoredLeft sz="34582" autoAdjust="0"/>
    <p:restoredTop sz="86385" autoAdjust="0"/>
  </p:normalViewPr>
  <p:slideViewPr>
    <p:cSldViewPr snapToGrid="0">
      <p:cViewPr varScale="1">
        <p:scale>
          <a:sx n="80" d="100"/>
          <a:sy n="80" d="100"/>
        </p:scale>
        <p:origin x="108" y="498"/>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CD740C-ACEE-4317-AE58-F36A165B1DF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586C70D-39C3-4BA4-B7F3-46D49968CEE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8394627-DDD8-4E6E-9F4E-3D1CFE6107C5}"/>
              </a:ext>
            </a:extLst>
          </p:cNvPr>
          <p:cNvSpPr>
            <a:spLocks noGrp="1"/>
          </p:cNvSpPr>
          <p:nvPr>
            <p:ph type="dt" sz="half" idx="10"/>
          </p:nvPr>
        </p:nvSpPr>
        <p:spPr/>
        <p:txBody>
          <a:bodyPr/>
          <a:lstStyle/>
          <a:p>
            <a:fld id="{279AFD14-9677-495D-A36B-6C6DFDEEF1C3}" type="datetimeFigureOut">
              <a:rPr lang="en-US" smtClean="0"/>
              <a:t>10/28/2019</a:t>
            </a:fld>
            <a:endParaRPr lang="en-US"/>
          </a:p>
        </p:txBody>
      </p:sp>
      <p:sp>
        <p:nvSpPr>
          <p:cNvPr id="5" name="Footer Placeholder 4">
            <a:extLst>
              <a:ext uri="{FF2B5EF4-FFF2-40B4-BE49-F238E27FC236}">
                <a16:creationId xmlns:a16="http://schemas.microsoft.com/office/drawing/2014/main" id="{349B0409-81CE-41D4-8EAE-9CD91B5DC34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81228C5-9B68-4683-B9FC-DB6218691276}"/>
              </a:ext>
            </a:extLst>
          </p:cNvPr>
          <p:cNvSpPr>
            <a:spLocks noGrp="1"/>
          </p:cNvSpPr>
          <p:nvPr>
            <p:ph type="sldNum" sz="quarter" idx="12"/>
          </p:nvPr>
        </p:nvSpPr>
        <p:spPr/>
        <p:txBody>
          <a:bodyPr/>
          <a:lstStyle/>
          <a:p>
            <a:fld id="{3D00A336-9508-4EC4-8777-EF624966714D}" type="slidenum">
              <a:rPr lang="en-US" smtClean="0"/>
              <a:t>‹#›</a:t>
            </a:fld>
            <a:endParaRPr lang="en-US"/>
          </a:p>
        </p:txBody>
      </p:sp>
    </p:spTree>
    <p:extLst>
      <p:ext uri="{BB962C8B-B14F-4D97-AF65-F5344CB8AC3E}">
        <p14:creationId xmlns:p14="http://schemas.microsoft.com/office/powerpoint/2010/main" val="16700711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14F42D-B6CB-4A3F-896B-BF9BAA5F250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7AB1F60-A552-4E3C-B8E8-0FDB6C780DE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D33C7C3-989A-4466-85A4-5717D72DBE57}"/>
              </a:ext>
            </a:extLst>
          </p:cNvPr>
          <p:cNvSpPr>
            <a:spLocks noGrp="1"/>
          </p:cNvSpPr>
          <p:nvPr>
            <p:ph type="dt" sz="half" idx="10"/>
          </p:nvPr>
        </p:nvSpPr>
        <p:spPr/>
        <p:txBody>
          <a:bodyPr/>
          <a:lstStyle/>
          <a:p>
            <a:fld id="{279AFD14-9677-495D-A36B-6C6DFDEEF1C3}" type="datetimeFigureOut">
              <a:rPr lang="en-US" smtClean="0"/>
              <a:t>10/28/2019</a:t>
            </a:fld>
            <a:endParaRPr lang="en-US"/>
          </a:p>
        </p:txBody>
      </p:sp>
      <p:sp>
        <p:nvSpPr>
          <p:cNvPr id="5" name="Footer Placeholder 4">
            <a:extLst>
              <a:ext uri="{FF2B5EF4-FFF2-40B4-BE49-F238E27FC236}">
                <a16:creationId xmlns:a16="http://schemas.microsoft.com/office/drawing/2014/main" id="{8996BC38-72CD-4436-8668-AEA96D643F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63FA951-0DE5-4D5D-875B-7B069554EE83}"/>
              </a:ext>
            </a:extLst>
          </p:cNvPr>
          <p:cNvSpPr>
            <a:spLocks noGrp="1"/>
          </p:cNvSpPr>
          <p:nvPr>
            <p:ph type="sldNum" sz="quarter" idx="12"/>
          </p:nvPr>
        </p:nvSpPr>
        <p:spPr/>
        <p:txBody>
          <a:bodyPr/>
          <a:lstStyle/>
          <a:p>
            <a:fld id="{3D00A336-9508-4EC4-8777-EF624966714D}" type="slidenum">
              <a:rPr lang="en-US" smtClean="0"/>
              <a:t>‹#›</a:t>
            </a:fld>
            <a:endParaRPr lang="en-US"/>
          </a:p>
        </p:txBody>
      </p:sp>
    </p:spTree>
    <p:extLst>
      <p:ext uri="{BB962C8B-B14F-4D97-AF65-F5344CB8AC3E}">
        <p14:creationId xmlns:p14="http://schemas.microsoft.com/office/powerpoint/2010/main" val="18312538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D1395E6-DFDC-43A1-B1BC-D70A0796BC2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8D888FA-9D20-409D-BE41-4F3141DA797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0185C3A-9726-4F55-B6BB-A351DFD1AAEA}"/>
              </a:ext>
            </a:extLst>
          </p:cNvPr>
          <p:cNvSpPr>
            <a:spLocks noGrp="1"/>
          </p:cNvSpPr>
          <p:nvPr>
            <p:ph type="dt" sz="half" idx="10"/>
          </p:nvPr>
        </p:nvSpPr>
        <p:spPr/>
        <p:txBody>
          <a:bodyPr/>
          <a:lstStyle/>
          <a:p>
            <a:fld id="{279AFD14-9677-495D-A36B-6C6DFDEEF1C3}" type="datetimeFigureOut">
              <a:rPr lang="en-US" smtClean="0"/>
              <a:t>10/28/2019</a:t>
            </a:fld>
            <a:endParaRPr lang="en-US"/>
          </a:p>
        </p:txBody>
      </p:sp>
      <p:sp>
        <p:nvSpPr>
          <p:cNvPr id="5" name="Footer Placeholder 4">
            <a:extLst>
              <a:ext uri="{FF2B5EF4-FFF2-40B4-BE49-F238E27FC236}">
                <a16:creationId xmlns:a16="http://schemas.microsoft.com/office/drawing/2014/main" id="{524970E7-7A23-4F53-BA9C-4D86C78F6A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0F06569-7E81-4C69-AE52-7ADA978D174B}"/>
              </a:ext>
            </a:extLst>
          </p:cNvPr>
          <p:cNvSpPr>
            <a:spLocks noGrp="1"/>
          </p:cNvSpPr>
          <p:nvPr>
            <p:ph type="sldNum" sz="quarter" idx="12"/>
          </p:nvPr>
        </p:nvSpPr>
        <p:spPr/>
        <p:txBody>
          <a:bodyPr/>
          <a:lstStyle/>
          <a:p>
            <a:fld id="{3D00A336-9508-4EC4-8777-EF624966714D}" type="slidenum">
              <a:rPr lang="en-US" smtClean="0"/>
              <a:t>‹#›</a:t>
            </a:fld>
            <a:endParaRPr lang="en-US"/>
          </a:p>
        </p:txBody>
      </p:sp>
    </p:spTree>
    <p:extLst>
      <p:ext uri="{BB962C8B-B14F-4D97-AF65-F5344CB8AC3E}">
        <p14:creationId xmlns:p14="http://schemas.microsoft.com/office/powerpoint/2010/main" val="15689333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D13491-8692-4ABF-B75B-B17C404FB07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CC767E8-1602-435F-8D28-067D0CEB890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CA835BB-638C-4A41-B3DD-0608B55E18CC}"/>
              </a:ext>
            </a:extLst>
          </p:cNvPr>
          <p:cNvSpPr>
            <a:spLocks noGrp="1"/>
          </p:cNvSpPr>
          <p:nvPr>
            <p:ph type="dt" sz="half" idx="10"/>
          </p:nvPr>
        </p:nvSpPr>
        <p:spPr/>
        <p:txBody>
          <a:bodyPr/>
          <a:lstStyle/>
          <a:p>
            <a:fld id="{279AFD14-9677-495D-A36B-6C6DFDEEF1C3}" type="datetimeFigureOut">
              <a:rPr lang="en-US" smtClean="0"/>
              <a:t>10/28/2019</a:t>
            </a:fld>
            <a:endParaRPr lang="en-US"/>
          </a:p>
        </p:txBody>
      </p:sp>
      <p:sp>
        <p:nvSpPr>
          <p:cNvPr id="5" name="Footer Placeholder 4">
            <a:extLst>
              <a:ext uri="{FF2B5EF4-FFF2-40B4-BE49-F238E27FC236}">
                <a16:creationId xmlns:a16="http://schemas.microsoft.com/office/drawing/2014/main" id="{A70BF326-905A-4529-9288-FE9FF8BF538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981685D-96AE-4C18-BA54-592BC469DFC0}"/>
              </a:ext>
            </a:extLst>
          </p:cNvPr>
          <p:cNvSpPr>
            <a:spLocks noGrp="1"/>
          </p:cNvSpPr>
          <p:nvPr>
            <p:ph type="sldNum" sz="quarter" idx="12"/>
          </p:nvPr>
        </p:nvSpPr>
        <p:spPr/>
        <p:txBody>
          <a:bodyPr/>
          <a:lstStyle/>
          <a:p>
            <a:fld id="{3D00A336-9508-4EC4-8777-EF624966714D}" type="slidenum">
              <a:rPr lang="en-US" smtClean="0"/>
              <a:t>‹#›</a:t>
            </a:fld>
            <a:endParaRPr lang="en-US"/>
          </a:p>
        </p:txBody>
      </p:sp>
    </p:spTree>
    <p:extLst>
      <p:ext uri="{BB962C8B-B14F-4D97-AF65-F5344CB8AC3E}">
        <p14:creationId xmlns:p14="http://schemas.microsoft.com/office/powerpoint/2010/main" val="42393618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50FA4E-0965-4021-A94A-6E3B6C26C6F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2D6E86F-B108-4897-8973-F123F1A60B8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68B891F-877D-44CF-81EE-350BFB0AF338}"/>
              </a:ext>
            </a:extLst>
          </p:cNvPr>
          <p:cNvSpPr>
            <a:spLocks noGrp="1"/>
          </p:cNvSpPr>
          <p:nvPr>
            <p:ph type="dt" sz="half" idx="10"/>
          </p:nvPr>
        </p:nvSpPr>
        <p:spPr/>
        <p:txBody>
          <a:bodyPr/>
          <a:lstStyle/>
          <a:p>
            <a:fld id="{279AFD14-9677-495D-A36B-6C6DFDEEF1C3}" type="datetimeFigureOut">
              <a:rPr lang="en-US" smtClean="0"/>
              <a:t>10/28/2019</a:t>
            </a:fld>
            <a:endParaRPr lang="en-US"/>
          </a:p>
        </p:txBody>
      </p:sp>
      <p:sp>
        <p:nvSpPr>
          <p:cNvPr id="5" name="Footer Placeholder 4">
            <a:extLst>
              <a:ext uri="{FF2B5EF4-FFF2-40B4-BE49-F238E27FC236}">
                <a16:creationId xmlns:a16="http://schemas.microsoft.com/office/drawing/2014/main" id="{B5901347-DE19-4756-A78D-3CF7F2A5C98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914373C-59F5-4D0C-822B-4472DCD7749D}"/>
              </a:ext>
            </a:extLst>
          </p:cNvPr>
          <p:cNvSpPr>
            <a:spLocks noGrp="1"/>
          </p:cNvSpPr>
          <p:nvPr>
            <p:ph type="sldNum" sz="quarter" idx="12"/>
          </p:nvPr>
        </p:nvSpPr>
        <p:spPr/>
        <p:txBody>
          <a:bodyPr/>
          <a:lstStyle/>
          <a:p>
            <a:fld id="{3D00A336-9508-4EC4-8777-EF624966714D}" type="slidenum">
              <a:rPr lang="en-US" smtClean="0"/>
              <a:t>‹#›</a:t>
            </a:fld>
            <a:endParaRPr lang="en-US"/>
          </a:p>
        </p:txBody>
      </p:sp>
    </p:spTree>
    <p:extLst>
      <p:ext uri="{BB962C8B-B14F-4D97-AF65-F5344CB8AC3E}">
        <p14:creationId xmlns:p14="http://schemas.microsoft.com/office/powerpoint/2010/main" val="24327342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1CE214-50AB-49FD-B0CC-BD2439827F2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44407D0-F9D8-4523-AE13-797D2F174AF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D0FD165-7FCB-4875-9C2D-97FBA51E803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A3EA048-992D-43EC-A2C7-1E2DDD660DAE}"/>
              </a:ext>
            </a:extLst>
          </p:cNvPr>
          <p:cNvSpPr>
            <a:spLocks noGrp="1"/>
          </p:cNvSpPr>
          <p:nvPr>
            <p:ph type="dt" sz="half" idx="10"/>
          </p:nvPr>
        </p:nvSpPr>
        <p:spPr/>
        <p:txBody>
          <a:bodyPr/>
          <a:lstStyle/>
          <a:p>
            <a:fld id="{279AFD14-9677-495D-A36B-6C6DFDEEF1C3}" type="datetimeFigureOut">
              <a:rPr lang="en-US" smtClean="0"/>
              <a:t>10/28/2019</a:t>
            </a:fld>
            <a:endParaRPr lang="en-US"/>
          </a:p>
        </p:txBody>
      </p:sp>
      <p:sp>
        <p:nvSpPr>
          <p:cNvPr id="6" name="Footer Placeholder 5">
            <a:extLst>
              <a:ext uri="{FF2B5EF4-FFF2-40B4-BE49-F238E27FC236}">
                <a16:creationId xmlns:a16="http://schemas.microsoft.com/office/drawing/2014/main" id="{AE5890F7-5C3A-408B-B39B-7BC5A2DE185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12040B0-5938-434F-B831-FB1A062434AA}"/>
              </a:ext>
            </a:extLst>
          </p:cNvPr>
          <p:cNvSpPr>
            <a:spLocks noGrp="1"/>
          </p:cNvSpPr>
          <p:nvPr>
            <p:ph type="sldNum" sz="quarter" idx="12"/>
          </p:nvPr>
        </p:nvSpPr>
        <p:spPr/>
        <p:txBody>
          <a:bodyPr/>
          <a:lstStyle/>
          <a:p>
            <a:fld id="{3D00A336-9508-4EC4-8777-EF624966714D}" type="slidenum">
              <a:rPr lang="en-US" smtClean="0"/>
              <a:t>‹#›</a:t>
            </a:fld>
            <a:endParaRPr lang="en-US"/>
          </a:p>
        </p:txBody>
      </p:sp>
    </p:spTree>
    <p:extLst>
      <p:ext uri="{BB962C8B-B14F-4D97-AF65-F5344CB8AC3E}">
        <p14:creationId xmlns:p14="http://schemas.microsoft.com/office/powerpoint/2010/main" val="28266550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6249E4-67CC-436F-ACEB-D13D8149408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4321CE8-4865-4D59-AF8D-0ACCB7094D6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387F988-F3C2-4345-9EBF-9107119793C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422C83E-CDE3-4924-ADAE-7C814F96FA4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2131735-A05A-4A7C-8504-F331CA0B3AC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3FD077D-8528-44D5-AF53-D9A84BA11474}"/>
              </a:ext>
            </a:extLst>
          </p:cNvPr>
          <p:cNvSpPr>
            <a:spLocks noGrp="1"/>
          </p:cNvSpPr>
          <p:nvPr>
            <p:ph type="dt" sz="half" idx="10"/>
          </p:nvPr>
        </p:nvSpPr>
        <p:spPr/>
        <p:txBody>
          <a:bodyPr/>
          <a:lstStyle/>
          <a:p>
            <a:fld id="{279AFD14-9677-495D-A36B-6C6DFDEEF1C3}" type="datetimeFigureOut">
              <a:rPr lang="en-US" smtClean="0"/>
              <a:t>10/28/2019</a:t>
            </a:fld>
            <a:endParaRPr lang="en-US"/>
          </a:p>
        </p:txBody>
      </p:sp>
      <p:sp>
        <p:nvSpPr>
          <p:cNvPr id="8" name="Footer Placeholder 7">
            <a:extLst>
              <a:ext uri="{FF2B5EF4-FFF2-40B4-BE49-F238E27FC236}">
                <a16:creationId xmlns:a16="http://schemas.microsoft.com/office/drawing/2014/main" id="{E44101AF-D8B1-4672-98BD-2437B80F4CE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F53D3AA-B942-47EA-8FC8-5DE063BF3FAB}"/>
              </a:ext>
            </a:extLst>
          </p:cNvPr>
          <p:cNvSpPr>
            <a:spLocks noGrp="1"/>
          </p:cNvSpPr>
          <p:nvPr>
            <p:ph type="sldNum" sz="quarter" idx="12"/>
          </p:nvPr>
        </p:nvSpPr>
        <p:spPr/>
        <p:txBody>
          <a:bodyPr/>
          <a:lstStyle/>
          <a:p>
            <a:fld id="{3D00A336-9508-4EC4-8777-EF624966714D}" type="slidenum">
              <a:rPr lang="en-US" smtClean="0"/>
              <a:t>‹#›</a:t>
            </a:fld>
            <a:endParaRPr lang="en-US"/>
          </a:p>
        </p:txBody>
      </p:sp>
    </p:spTree>
    <p:extLst>
      <p:ext uri="{BB962C8B-B14F-4D97-AF65-F5344CB8AC3E}">
        <p14:creationId xmlns:p14="http://schemas.microsoft.com/office/powerpoint/2010/main" val="2449241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C390A-98C6-4D94-BFAB-B7AC475345E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74C7447-7A2C-473E-9CB1-264E28B1D368}"/>
              </a:ext>
            </a:extLst>
          </p:cNvPr>
          <p:cNvSpPr>
            <a:spLocks noGrp="1"/>
          </p:cNvSpPr>
          <p:nvPr>
            <p:ph type="dt" sz="half" idx="10"/>
          </p:nvPr>
        </p:nvSpPr>
        <p:spPr/>
        <p:txBody>
          <a:bodyPr/>
          <a:lstStyle/>
          <a:p>
            <a:fld id="{279AFD14-9677-495D-A36B-6C6DFDEEF1C3}" type="datetimeFigureOut">
              <a:rPr lang="en-US" smtClean="0"/>
              <a:t>10/28/2019</a:t>
            </a:fld>
            <a:endParaRPr lang="en-US"/>
          </a:p>
        </p:txBody>
      </p:sp>
      <p:sp>
        <p:nvSpPr>
          <p:cNvPr id="4" name="Footer Placeholder 3">
            <a:extLst>
              <a:ext uri="{FF2B5EF4-FFF2-40B4-BE49-F238E27FC236}">
                <a16:creationId xmlns:a16="http://schemas.microsoft.com/office/drawing/2014/main" id="{42C86F56-FE67-4FDB-A7CB-9D8D3857518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DABB7F4-1A07-45EC-B780-CEAA70FBF11B}"/>
              </a:ext>
            </a:extLst>
          </p:cNvPr>
          <p:cNvSpPr>
            <a:spLocks noGrp="1"/>
          </p:cNvSpPr>
          <p:nvPr>
            <p:ph type="sldNum" sz="quarter" idx="12"/>
          </p:nvPr>
        </p:nvSpPr>
        <p:spPr/>
        <p:txBody>
          <a:bodyPr/>
          <a:lstStyle/>
          <a:p>
            <a:fld id="{3D00A336-9508-4EC4-8777-EF624966714D}" type="slidenum">
              <a:rPr lang="en-US" smtClean="0"/>
              <a:t>‹#›</a:t>
            </a:fld>
            <a:endParaRPr lang="en-US"/>
          </a:p>
        </p:txBody>
      </p:sp>
    </p:spTree>
    <p:extLst>
      <p:ext uri="{BB962C8B-B14F-4D97-AF65-F5344CB8AC3E}">
        <p14:creationId xmlns:p14="http://schemas.microsoft.com/office/powerpoint/2010/main" val="36597881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421F6BB-D467-4FAF-8640-DD0FBA7AB782}"/>
              </a:ext>
            </a:extLst>
          </p:cNvPr>
          <p:cNvSpPr>
            <a:spLocks noGrp="1"/>
          </p:cNvSpPr>
          <p:nvPr>
            <p:ph type="dt" sz="half" idx="10"/>
          </p:nvPr>
        </p:nvSpPr>
        <p:spPr/>
        <p:txBody>
          <a:bodyPr/>
          <a:lstStyle/>
          <a:p>
            <a:fld id="{279AFD14-9677-495D-A36B-6C6DFDEEF1C3}" type="datetimeFigureOut">
              <a:rPr lang="en-US" smtClean="0"/>
              <a:t>10/28/2019</a:t>
            </a:fld>
            <a:endParaRPr lang="en-US"/>
          </a:p>
        </p:txBody>
      </p:sp>
      <p:sp>
        <p:nvSpPr>
          <p:cNvPr id="3" name="Footer Placeholder 2">
            <a:extLst>
              <a:ext uri="{FF2B5EF4-FFF2-40B4-BE49-F238E27FC236}">
                <a16:creationId xmlns:a16="http://schemas.microsoft.com/office/drawing/2014/main" id="{7C9B0C4F-BFE7-4DEF-8576-5BA7143D6E0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177E2B1-DFF4-4B69-86D7-60D12E95586A}"/>
              </a:ext>
            </a:extLst>
          </p:cNvPr>
          <p:cNvSpPr>
            <a:spLocks noGrp="1"/>
          </p:cNvSpPr>
          <p:nvPr>
            <p:ph type="sldNum" sz="quarter" idx="12"/>
          </p:nvPr>
        </p:nvSpPr>
        <p:spPr/>
        <p:txBody>
          <a:bodyPr/>
          <a:lstStyle/>
          <a:p>
            <a:fld id="{3D00A336-9508-4EC4-8777-EF624966714D}" type="slidenum">
              <a:rPr lang="en-US" smtClean="0"/>
              <a:t>‹#›</a:t>
            </a:fld>
            <a:endParaRPr lang="en-US"/>
          </a:p>
        </p:txBody>
      </p:sp>
    </p:spTree>
    <p:extLst>
      <p:ext uri="{BB962C8B-B14F-4D97-AF65-F5344CB8AC3E}">
        <p14:creationId xmlns:p14="http://schemas.microsoft.com/office/powerpoint/2010/main" val="42814560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2B7DC1-C6A0-463E-B03E-7258C7BEAA1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714D5F9-A8DF-405D-A90C-47A608C47F3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5D02164-F4A1-4195-B98B-248A7A22077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B643837-4A73-4599-92A0-9BDF2AD7F02A}"/>
              </a:ext>
            </a:extLst>
          </p:cNvPr>
          <p:cNvSpPr>
            <a:spLocks noGrp="1"/>
          </p:cNvSpPr>
          <p:nvPr>
            <p:ph type="dt" sz="half" idx="10"/>
          </p:nvPr>
        </p:nvSpPr>
        <p:spPr/>
        <p:txBody>
          <a:bodyPr/>
          <a:lstStyle/>
          <a:p>
            <a:fld id="{279AFD14-9677-495D-A36B-6C6DFDEEF1C3}" type="datetimeFigureOut">
              <a:rPr lang="en-US" smtClean="0"/>
              <a:t>10/28/2019</a:t>
            </a:fld>
            <a:endParaRPr lang="en-US"/>
          </a:p>
        </p:txBody>
      </p:sp>
      <p:sp>
        <p:nvSpPr>
          <p:cNvPr id="6" name="Footer Placeholder 5">
            <a:extLst>
              <a:ext uri="{FF2B5EF4-FFF2-40B4-BE49-F238E27FC236}">
                <a16:creationId xmlns:a16="http://schemas.microsoft.com/office/drawing/2014/main" id="{68C1053F-2351-4AB2-B768-F3BC33BFBCC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D6F1DA2-D0EE-4E3E-8B1D-98A9E0E85E6F}"/>
              </a:ext>
            </a:extLst>
          </p:cNvPr>
          <p:cNvSpPr>
            <a:spLocks noGrp="1"/>
          </p:cNvSpPr>
          <p:nvPr>
            <p:ph type="sldNum" sz="quarter" idx="12"/>
          </p:nvPr>
        </p:nvSpPr>
        <p:spPr/>
        <p:txBody>
          <a:bodyPr/>
          <a:lstStyle/>
          <a:p>
            <a:fld id="{3D00A336-9508-4EC4-8777-EF624966714D}" type="slidenum">
              <a:rPr lang="en-US" smtClean="0"/>
              <a:t>‹#›</a:t>
            </a:fld>
            <a:endParaRPr lang="en-US"/>
          </a:p>
        </p:txBody>
      </p:sp>
    </p:spTree>
    <p:extLst>
      <p:ext uri="{BB962C8B-B14F-4D97-AF65-F5344CB8AC3E}">
        <p14:creationId xmlns:p14="http://schemas.microsoft.com/office/powerpoint/2010/main" val="9061821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4DAC3B-6246-4FD9-A6BE-4AD608094DF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3256BD5-CBBD-48F4-8A53-847F62C8D46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C7451D3-40D4-4B80-BE93-CF909CAAE0A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D402B87-851B-4538-B7AF-8267DCCA88F9}"/>
              </a:ext>
            </a:extLst>
          </p:cNvPr>
          <p:cNvSpPr>
            <a:spLocks noGrp="1"/>
          </p:cNvSpPr>
          <p:nvPr>
            <p:ph type="dt" sz="half" idx="10"/>
          </p:nvPr>
        </p:nvSpPr>
        <p:spPr/>
        <p:txBody>
          <a:bodyPr/>
          <a:lstStyle/>
          <a:p>
            <a:fld id="{279AFD14-9677-495D-A36B-6C6DFDEEF1C3}" type="datetimeFigureOut">
              <a:rPr lang="en-US" smtClean="0"/>
              <a:t>10/28/2019</a:t>
            </a:fld>
            <a:endParaRPr lang="en-US"/>
          </a:p>
        </p:txBody>
      </p:sp>
      <p:sp>
        <p:nvSpPr>
          <p:cNvPr id="6" name="Footer Placeholder 5">
            <a:extLst>
              <a:ext uri="{FF2B5EF4-FFF2-40B4-BE49-F238E27FC236}">
                <a16:creationId xmlns:a16="http://schemas.microsoft.com/office/drawing/2014/main" id="{B0228967-DA63-4031-94DA-A9DB25D6AC0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42357E4-F086-4DAA-9557-1F2CAE9ED490}"/>
              </a:ext>
            </a:extLst>
          </p:cNvPr>
          <p:cNvSpPr>
            <a:spLocks noGrp="1"/>
          </p:cNvSpPr>
          <p:nvPr>
            <p:ph type="sldNum" sz="quarter" idx="12"/>
          </p:nvPr>
        </p:nvSpPr>
        <p:spPr/>
        <p:txBody>
          <a:bodyPr/>
          <a:lstStyle/>
          <a:p>
            <a:fld id="{3D00A336-9508-4EC4-8777-EF624966714D}" type="slidenum">
              <a:rPr lang="en-US" smtClean="0"/>
              <a:t>‹#›</a:t>
            </a:fld>
            <a:endParaRPr lang="en-US"/>
          </a:p>
        </p:txBody>
      </p:sp>
    </p:spTree>
    <p:extLst>
      <p:ext uri="{BB962C8B-B14F-4D97-AF65-F5344CB8AC3E}">
        <p14:creationId xmlns:p14="http://schemas.microsoft.com/office/powerpoint/2010/main" val="24929833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4A97460-E122-4247-B3D8-9FDF46C46A0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FD997C1-4580-49FC-8A14-088B5E69E93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F44F0B6-BE06-458D-9C63-FEA1EDCFB61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9AFD14-9677-495D-A36B-6C6DFDEEF1C3}" type="datetimeFigureOut">
              <a:rPr lang="en-US" smtClean="0"/>
              <a:t>10/28/2019</a:t>
            </a:fld>
            <a:endParaRPr lang="en-US"/>
          </a:p>
        </p:txBody>
      </p:sp>
      <p:sp>
        <p:nvSpPr>
          <p:cNvPr id="5" name="Footer Placeholder 4">
            <a:extLst>
              <a:ext uri="{FF2B5EF4-FFF2-40B4-BE49-F238E27FC236}">
                <a16:creationId xmlns:a16="http://schemas.microsoft.com/office/drawing/2014/main" id="{3A00C2C4-F44E-4A03-8ABF-2632E9BE839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B7FC61E-D6BC-4436-89EB-515E3CCA9F6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00A336-9508-4EC4-8777-EF624966714D}" type="slidenum">
              <a:rPr lang="en-US" smtClean="0"/>
              <a:t>‹#›</a:t>
            </a:fld>
            <a:endParaRPr lang="en-US"/>
          </a:p>
        </p:txBody>
      </p:sp>
    </p:spTree>
    <p:extLst>
      <p:ext uri="{BB962C8B-B14F-4D97-AF65-F5344CB8AC3E}">
        <p14:creationId xmlns:p14="http://schemas.microsoft.com/office/powerpoint/2010/main" val="11590331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iniwebtool.com/log-base-2-calculator/"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55669-EFD4-4449-BF5B-C939C724C068}"/>
              </a:ext>
            </a:extLst>
          </p:cNvPr>
          <p:cNvSpPr>
            <a:spLocks noGrp="1"/>
          </p:cNvSpPr>
          <p:nvPr>
            <p:ph type="ctrTitle"/>
          </p:nvPr>
        </p:nvSpPr>
        <p:spPr/>
        <p:txBody>
          <a:bodyPr/>
          <a:lstStyle/>
          <a:p>
            <a:r>
              <a:rPr lang="en-US" dirty="0"/>
              <a:t>Memory Continued</a:t>
            </a:r>
            <a:br>
              <a:rPr lang="en-US" dirty="0"/>
            </a:br>
            <a:r>
              <a:rPr lang="en-US" dirty="0"/>
              <a:t>Associate Cache</a:t>
            </a:r>
          </a:p>
        </p:txBody>
      </p:sp>
      <p:sp>
        <p:nvSpPr>
          <p:cNvPr id="3" name="Subtitle 2">
            <a:extLst>
              <a:ext uri="{FF2B5EF4-FFF2-40B4-BE49-F238E27FC236}">
                <a16:creationId xmlns:a16="http://schemas.microsoft.com/office/drawing/2014/main" id="{2D25A6FD-3324-49A0-BA4B-07D2BADD1C06}"/>
              </a:ext>
            </a:extLst>
          </p:cNvPr>
          <p:cNvSpPr>
            <a:spLocks noGrp="1"/>
          </p:cNvSpPr>
          <p:nvPr>
            <p:ph type="subTitle" idx="1"/>
          </p:nvPr>
        </p:nvSpPr>
        <p:spPr/>
        <p:txBody>
          <a:bodyPr/>
          <a:lstStyle/>
          <a:p>
            <a:r>
              <a:rPr lang="en-US" dirty="0"/>
              <a:t>Dr. John P. Abraham</a:t>
            </a:r>
          </a:p>
          <a:p>
            <a:endParaRPr lang="en-US" dirty="0"/>
          </a:p>
          <a:p>
            <a:r>
              <a:rPr lang="en-US" dirty="0"/>
              <a:t>UTRGV</a:t>
            </a:r>
          </a:p>
        </p:txBody>
      </p:sp>
    </p:spTree>
    <p:extLst>
      <p:ext uri="{BB962C8B-B14F-4D97-AF65-F5344CB8AC3E}">
        <p14:creationId xmlns:p14="http://schemas.microsoft.com/office/powerpoint/2010/main" val="13134810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A9D640-3DA1-461A-874D-4CA42F5386B8}"/>
              </a:ext>
            </a:extLst>
          </p:cNvPr>
          <p:cNvSpPr>
            <a:spLocks noGrp="1"/>
          </p:cNvSpPr>
          <p:nvPr>
            <p:ph type="title"/>
          </p:nvPr>
        </p:nvSpPr>
        <p:spPr/>
        <p:txBody>
          <a:bodyPr/>
          <a:lstStyle/>
          <a:p>
            <a:r>
              <a:rPr lang="en-US" dirty="0"/>
              <a:t>Writes to the RAM</a:t>
            </a:r>
          </a:p>
        </p:txBody>
      </p:sp>
      <p:sp>
        <p:nvSpPr>
          <p:cNvPr id="3" name="Content Placeholder 2">
            <a:extLst>
              <a:ext uri="{FF2B5EF4-FFF2-40B4-BE49-F238E27FC236}">
                <a16:creationId xmlns:a16="http://schemas.microsoft.com/office/drawing/2014/main" id="{AD455F36-1A28-4233-82AD-5F8CE643B526}"/>
              </a:ext>
            </a:extLst>
          </p:cNvPr>
          <p:cNvSpPr>
            <a:spLocks noGrp="1"/>
          </p:cNvSpPr>
          <p:nvPr>
            <p:ph idx="1"/>
          </p:nvPr>
        </p:nvSpPr>
        <p:spPr/>
        <p:txBody>
          <a:bodyPr>
            <a:normAutofit fontScale="85000" lnSpcReduction="20000"/>
          </a:bodyPr>
          <a:lstStyle/>
          <a:p>
            <a:r>
              <a:rPr lang="en-US" dirty="0"/>
              <a:t>CPU</a:t>
            </a:r>
            <a:r>
              <a:rPr lang="en-US" baseline="0" dirty="0"/>
              <a:t> issues the memory address and data to be written</a:t>
            </a:r>
          </a:p>
          <a:p>
            <a:r>
              <a:rPr lang="en-US" baseline="0" dirty="0"/>
              <a:t>Compare address with cache tag, same as previous slide</a:t>
            </a:r>
          </a:p>
          <a:p>
            <a:r>
              <a:rPr lang="en-US" baseline="0" dirty="0"/>
              <a:t>If cache has the block, then use one of the following:</a:t>
            </a:r>
          </a:p>
          <a:p>
            <a:pPr lvl="1"/>
            <a:r>
              <a:rPr lang="en-US" dirty="0"/>
              <a:t>Write-through.</a:t>
            </a:r>
            <a:r>
              <a:rPr lang="en-US" baseline="0" dirty="0"/>
              <a:t> Update the cache and the RAM immediately</a:t>
            </a:r>
          </a:p>
          <a:p>
            <a:pPr lvl="1"/>
            <a:r>
              <a:rPr lang="en-US" baseline="0" dirty="0"/>
              <a:t>Write-back. Update the cache only and turn on the dirty bit. Only writes to the RAM when that line is evicted.</a:t>
            </a:r>
          </a:p>
          <a:p>
            <a:pPr lvl="0"/>
            <a:endParaRPr lang="en-US" baseline="0" dirty="0"/>
          </a:p>
          <a:p>
            <a:r>
              <a:rPr lang="en-US" dirty="0"/>
              <a:t>If cache does not have the block use one of the following:</a:t>
            </a:r>
          </a:p>
          <a:p>
            <a:pPr lvl="1"/>
            <a:r>
              <a:rPr lang="en-US" dirty="0"/>
              <a:t>Write-allocate: Read the block from RAM into the cache and update the cache with CPU instruction and set dirty bit to 1. Only written to RAM when the block is evicted.</a:t>
            </a:r>
          </a:p>
          <a:p>
            <a:pPr lvl="1"/>
            <a:r>
              <a:rPr lang="en-US" dirty="0"/>
              <a:t>No-Write-allocate (or write around): Send the write on through to memory, do not load into cache.</a:t>
            </a:r>
          </a:p>
          <a:p>
            <a:r>
              <a:rPr lang="en-US" dirty="0"/>
              <a:t>Write-through may be better with write-hits and no-write allocate with write misses.</a:t>
            </a:r>
          </a:p>
        </p:txBody>
      </p:sp>
    </p:spTree>
    <p:extLst>
      <p:ext uri="{BB962C8B-B14F-4D97-AF65-F5344CB8AC3E}">
        <p14:creationId xmlns:p14="http://schemas.microsoft.com/office/powerpoint/2010/main" val="33302665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A09324-4724-4672-8DE6-1DA12CF46205}"/>
              </a:ext>
            </a:extLst>
          </p:cNvPr>
          <p:cNvSpPr>
            <a:spLocks noGrp="1"/>
          </p:cNvSpPr>
          <p:nvPr>
            <p:ph type="title"/>
          </p:nvPr>
        </p:nvSpPr>
        <p:spPr/>
        <p:txBody>
          <a:bodyPr/>
          <a:lstStyle/>
          <a:p>
            <a:r>
              <a:rPr lang="en-US" dirty="0"/>
              <a:t>Your Textbook – Appendix B</a:t>
            </a:r>
          </a:p>
        </p:txBody>
      </p:sp>
      <p:sp>
        <p:nvSpPr>
          <p:cNvPr id="3" name="Content Placeholder 2">
            <a:extLst>
              <a:ext uri="{FF2B5EF4-FFF2-40B4-BE49-F238E27FC236}">
                <a16:creationId xmlns:a16="http://schemas.microsoft.com/office/drawing/2014/main" id="{EA45DE37-1DAC-403D-9664-1456792D2348}"/>
              </a:ext>
            </a:extLst>
          </p:cNvPr>
          <p:cNvSpPr>
            <a:spLocks noGrp="1"/>
          </p:cNvSpPr>
          <p:nvPr>
            <p:ph idx="1"/>
          </p:nvPr>
        </p:nvSpPr>
        <p:spPr/>
        <p:txBody>
          <a:bodyPr/>
          <a:lstStyle/>
          <a:p>
            <a:r>
              <a:rPr lang="en-US" dirty="0"/>
              <a:t>What I covered is mostly from Appendix B.</a:t>
            </a:r>
          </a:p>
          <a:p>
            <a:r>
              <a:rPr lang="en-US" dirty="0"/>
              <a:t>Cache performance: Avg</a:t>
            </a:r>
            <a:r>
              <a:rPr lang="en-US" baseline="0" dirty="0"/>
              <a:t> mem access time =</a:t>
            </a:r>
          </a:p>
          <a:p>
            <a:pPr marL="0" indent="0">
              <a:buNone/>
            </a:pPr>
            <a:r>
              <a:rPr lang="en-US" baseline="0" dirty="0"/>
              <a:t>Hit time + miss rate x miss penalty</a:t>
            </a:r>
          </a:p>
          <a:p>
            <a:r>
              <a:rPr lang="en-US" dirty="0"/>
              <a:t>The access time can be further dived into instruction hit and data hit.</a:t>
            </a:r>
          </a:p>
          <a:p>
            <a:r>
              <a:rPr lang="en-US" dirty="0"/>
              <a:t>In out of order executions, instruction may not be in the cache</a:t>
            </a:r>
          </a:p>
        </p:txBody>
      </p:sp>
    </p:spTree>
    <p:extLst>
      <p:ext uri="{BB962C8B-B14F-4D97-AF65-F5344CB8AC3E}">
        <p14:creationId xmlns:p14="http://schemas.microsoft.com/office/powerpoint/2010/main" val="10369005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77E0A5-1198-4C52-95B0-621EFE11BD10}"/>
              </a:ext>
            </a:extLst>
          </p:cNvPr>
          <p:cNvSpPr>
            <a:spLocks noGrp="1"/>
          </p:cNvSpPr>
          <p:nvPr>
            <p:ph type="title"/>
          </p:nvPr>
        </p:nvSpPr>
        <p:spPr/>
        <p:txBody>
          <a:bodyPr/>
          <a:lstStyle/>
          <a:p>
            <a:pPr lvl="0"/>
            <a:r>
              <a:rPr lang="en-US" dirty="0"/>
              <a:t>Six basic cache optimizations</a:t>
            </a:r>
          </a:p>
        </p:txBody>
      </p:sp>
      <p:sp>
        <p:nvSpPr>
          <p:cNvPr id="3" name="Content Placeholder 2">
            <a:extLst>
              <a:ext uri="{FF2B5EF4-FFF2-40B4-BE49-F238E27FC236}">
                <a16:creationId xmlns:a16="http://schemas.microsoft.com/office/drawing/2014/main" id="{85053905-1560-4D1E-A080-EC589F5B06B4}"/>
              </a:ext>
            </a:extLst>
          </p:cNvPr>
          <p:cNvSpPr>
            <a:spLocks noGrp="1"/>
          </p:cNvSpPr>
          <p:nvPr>
            <p:ph idx="1"/>
          </p:nvPr>
        </p:nvSpPr>
        <p:spPr/>
        <p:txBody>
          <a:bodyPr/>
          <a:lstStyle/>
          <a:p>
            <a:pPr marL="514350" indent="-514350">
              <a:buFont typeface="+mj-lt"/>
              <a:buAutoNum type="arabicPeriod"/>
            </a:pPr>
            <a:r>
              <a:rPr lang="en-US" dirty="0"/>
              <a:t>Larger block sizes reduce miss rate</a:t>
            </a:r>
          </a:p>
          <a:p>
            <a:pPr marL="514350" indent="-514350">
              <a:buFont typeface="+mj-lt"/>
              <a:buAutoNum type="arabicPeriod"/>
            </a:pPr>
            <a:r>
              <a:rPr lang="en-US" dirty="0"/>
              <a:t>Larger cache</a:t>
            </a:r>
          </a:p>
        </p:txBody>
      </p:sp>
      <p:pic>
        <p:nvPicPr>
          <p:cNvPr id="4" name="Picture 3">
            <a:extLst>
              <a:ext uri="{FF2B5EF4-FFF2-40B4-BE49-F238E27FC236}">
                <a16:creationId xmlns:a16="http://schemas.microsoft.com/office/drawing/2014/main" id="{F0F76322-0DF5-4FA0-80FA-81FEB69E8064}"/>
              </a:ext>
            </a:extLst>
          </p:cNvPr>
          <p:cNvPicPr>
            <a:picLocks noChangeAspect="1"/>
          </p:cNvPicPr>
          <p:nvPr/>
        </p:nvPicPr>
        <p:blipFill>
          <a:blip r:embed="rId2"/>
          <a:stretch>
            <a:fillRect/>
          </a:stretch>
        </p:blipFill>
        <p:spPr>
          <a:xfrm>
            <a:off x="2400300" y="2901950"/>
            <a:ext cx="7391400" cy="3409950"/>
          </a:xfrm>
          <a:prstGeom prst="rect">
            <a:avLst/>
          </a:prstGeom>
        </p:spPr>
      </p:pic>
    </p:spTree>
    <p:extLst>
      <p:ext uri="{BB962C8B-B14F-4D97-AF65-F5344CB8AC3E}">
        <p14:creationId xmlns:p14="http://schemas.microsoft.com/office/powerpoint/2010/main" val="20741804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27E0E2-956F-4CAC-9BA3-0AC28700F285}"/>
              </a:ext>
            </a:extLst>
          </p:cNvPr>
          <p:cNvSpPr>
            <a:spLocks noGrp="1"/>
          </p:cNvSpPr>
          <p:nvPr>
            <p:ph type="title"/>
          </p:nvPr>
        </p:nvSpPr>
        <p:spPr/>
        <p:txBody>
          <a:bodyPr/>
          <a:lstStyle/>
          <a:p>
            <a:r>
              <a:rPr lang="en-US" dirty="0"/>
              <a:t>continued</a:t>
            </a:r>
          </a:p>
        </p:txBody>
      </p:sp>
      <p:sp>
        <p:nvSpPr>
          <p:cNvPr id="3" name="Content Placeholder 2">
            <a:extLst>
              <a:ext uri="{FF2B5EF4-FFF2-40B4-BE49-F238E27FC236}">
                <a16:creationId xmlns:a16="http://schemas.microsoft.com/office/drawing/2014/main" id="{BD70EE2D-757F-499A-8878-2D53151B5D23}"/>
              </a:ext>
            </a:extLst>
          </p:cNvPr>
          <p:cNvSpPr>
            <a:spLocks noGrp="1"/>
          </p:cNvSpPr>
          <p:nvPr>
            <p:ph idx="1"/>
          </p:nvPr>
        </p:nvSpPr>
        <p:spPr/>
        <p:txBody>
          <a:bodyPr/>
          <a:lstStyle/>
          <a:p>
            <a:pPr marL="0" indent="0">
              <a:buFont typeface="+mj-lt"/>
              <a:buNone/>
            </a:pPr>
            <a:r>
              <a:rPr lang="en-US" dirty="0"/>
              <a:t>3. Higher associativity</a:t>
            </a:r>
          </a:p>
        </p:txBody>
      </p:sp>
      <p:pic>
        <p:nvPicPr>
          <p:cNvPr id="4" name="Picture 3">
            <a:extLst>
              <a:ext uri="{FF2B5EF4-FFF2-40B4-BE49-F238E27FC236}">
                <a16:creationId xmlns:a16="http://schemas.microsoft.com/office/drawing/2014/main" id="{4F229937-8A85-461D-9BEC-A367E7B9F138}"/>
              </a:ext>
            </a:extLst>
          </p:cNvPr>
          <p:cNvPicPr>
            <a:picLocks noChangeAspect="1"/>
          </p:cNvPicPr>
          <p:nvPr/>
        </p:nvPicPr>
        <p:blipFill>
          <a:blip r:embed="rId2"/>
          <a:stretch>
            <a:fillRect/>
          </a:stretch>
        </p:blipFill>
        <p:spPr>
          <a:xfrm>
            <a:off x="2090737" y="2152900"/>
            <a:ext cx="8010525" cy="4429125"/>
          </a:xfrm>
          <a:prstGeom prst="rect">
            <a:avLst/>
          </a:prstGeom>
        </p:spPr>
      </p:pic>
    </p:spTree>
    <p:extLst>
      <p:ext uri="{BB962C8B-B14F-4D97-AF65-F5344CB8AC3E}">
        <p14:creationId xmlns:p14="http://schemas.microsoft.com/office/powerpoint/2010/main" val="28788889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1BA047-F936-4A07-ADCB-3C0D09149393}"/>
              </a:ext>
            </a:extLst>
          </p:cNvPr>
          <p:cNvSpPr>
            <a:spLocks noGrp="1"/>
          </p:cNvSpPr>
          <p:nvPr>
            <p:ph type="title"/>
          </p:nvPr>
        </p:nvSpPr>
        <p:spPr/>
        <p:txBody>
          <a:bodyPr/>
          <a:lstStyle/>
          <a:p>
            <a:r>
              <a:rPr lang="en-US" dirty="0"/>
              <a:t>Continued</a:t>
            </a:r>
          </a:p>
        </p:txBody>
      </p:sp>
      <p:sp>
        <p:nvSpPr>
          <p:cNvPr id="3" name="Content Placeholder 2">
            <a:extLst>
              <a:ext uri="{FF2B5EF4-FFF2-40B4-BE49-F238E27FC236}">
                <a16:creationId xmlns:a16="http://schemas.microsoft.com/office/drawing/2014/main" id="{3AA89D16-8CBA-4CF9-8FEA-1A8476F1B805}"/>
              </a:ext>
            </a:extLst>
          </p:cNvPr>
          <p:cNvSpPr>
            <a:spLocks noGrp="1"/>
          </p:cNvSpPr>
          <p:nvPr>
            <p:ph idx="1"/>
          </p:nvPr>
        </p:nvSpPr>
        <p:spPr/>
        <p:txBody>
          <a:bodyPr/>
          <a:lstStyle/>
          <a:p>
            <a:pPr marL="514350" indent="-514350">
              <a:buAutoNum type="arabicPeriod" startAt="4"/>
            </a:pPr>
            <a:r>
              <a:rPr lang="en-US" baseline="0" dirty="0"/>
              <a:t>Multilevel caches </a:t>
            </a:r>
            <a:r>
              <a:rPr lang="en-US" dirty="0"/>
              <a:t> </a:t>
            </a:r>
          </a:p>
          <a:p>
            <a:pPr marL="514350" indent="-514350">
              <a:buAutoNum type="arabicPeriod" startAt="4"/>
            </a:pPr>
            <a:r>
              <a:rPr lang="en-US" dirty="0"/>
              <a:t>Give</a:t>
            </a:r>
            <a:r>
              <a:rPr lang="en-US" baseline="0" dirty="0"/>
              <a:t> priority to reads before writes</a:t>
            </a:r>
          </a:p>
          <a:p>
            <a:pPr marL="514350" indent="-514350">
              <a:buAutoNum type="arabicPeriod" startAt="4"/>
            </a:pPr>
            <a:r>
              <a:rPr lang="en-US" dirty="0"/>
              <a:t>Avoid address translation during indexing of cache</a:t>
            </a:r>
          </a:p>
          <a:p>
            <a:pPr marL="457200" lvl="1" indent="0">
              <a:buNone/>
            </a:pPr>
            <a:r>
              <a:rPr lang="en-US" dirty="0"/>
              <a:t>This</a:t>
            </a:r>
            <a:r>
              <a:rPr lang="en-US" baseline="0" dirty="0"/>
              <a:t> is due to virtual machines and virtual caches.  Not explained here in this class.</a:t>
            </a:r>
            <a:endParaRPr lang="en-US" dirty="0"/>
          </a:p>
        </p:txBody>
      </p:sp>
    </p:spTree>
    <p:extLst>
      <p:ext uri="{BB962C8B-B14F-4D97-AF65-F5344CB8AC3E}">
        <p14:creationId xmlns:p14="http://schemas.microsoft.com/office/powerpoint/2010/main" val="42386296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BE098-EA2D-4A44-A40D-35D3F21F5036}"/>
              </a:ext>
            </a:extLst>
          </p:cNvPr>
          <p:cNvSpPr>
            <a:spLocks noGrp="1"/>
          </p:cNvSpPr>
          <p:nvPr>
            <p:ph type="title"/>
          </p:nvPr>
        </p:nvSpPr>
        <p:spPr/>
        <p:txBody>
          <a:bodyPr/>
          <a:lstStyle/>
          <a:p>
            <a:pPr lvl="0"/>
            <a:r>
              <a:rPr lang="en-US" dirty="0"/>
              <a:t>Chapter 2: Memory Hierarchy Design</a:t>
            </a:r>
          </a:p>
        </p:txBody>
      </p:sp>
      <p:sp>
        <p:nvSpPr>
          <p:cNvPr id="3" name="Content Placeholder 2">
            <a:extLst>
              <a:ext uri="{FF2B5EF4-FFF2-40B4-BE49-F238E27FC236}">
                <a16:creationId xmlns:a16="http://schemas.microsoft.com/office/drawing/2014/main" id="{3BBD33E5-575C-4025-97F2-B3FD59A065CE}"/>
              </a:ext>
            </a:extLst>
          </p:cNvPr>
          <p:cNvSpPr>
            <a:spLocks noGrp="1"/>
          </p:cNvSpPr>
          <p:nvPr>
            <p:ph idx="1"/>
          </p:nvPr>
        </p:nvSpPr>
        <p:spPr/>
        <p:txBody>
          <a:bodyPr/>
          <a:lstStyle/>
          <a:p>
            <a:pPr lvl="1"/>
            <a:r>
              <a:rPr lang="en-US"/>
              <a:t>We already discussed this.  </a:t>
            </a:r>
          </a:p>
          <a:p>
            <a:pPr lvl="1"/>
            <a:r>
              <a:rPr lang="en-US"/>
              <a:t>Text gave 10 optimizations to improve cache performance, many of these won’t make sense to you until I cover pipelining and ILP.</a:t>
            </a:r>
          </a:p>
          <a:p>
            <a:pPr lvl="1"/>
            <a:r>
              <a:rPr lang="en-US"/>
              <a:t>Book also discussed memory protection and virtual machines when using cache.</a:t>
            </a:r>
          </a:p>
          <a:p>
            <a:pPr lvl="1"/>
            <a:r>
              <a:rPr lang="en-US"/>
              <a:t>Coherency of cache when multiple cores or CPUs are used also discussed as data will be distributed to several caches.</a:t>
            </a:r>
          </a:p>
        </p:txBody>
      </p:sp>
    </p:spTree>
    <p:extLst>
      <p:ext uri="{BB962C8B-B14F-4D97-AF65-F5344CB8AC3E}">
        <p14:creationId xmlns:p14="http://schemas.microsoft.com/office/powerpoint/2010/main" val="3351522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AFF304-58C6-4597-AE06-9D4C0A740255}"/>
              </a:ext>
            </a:extLst>
          </p:cNvPr>
          <p:cNvSpPr>
            <a:spLocks noGrp="1"/>
          </p:cNvSpPr>
          <p:nvPr>
            <p:ph type="title"/>
          </p:nvPr>
        </p:nvSpPr>
        <p:spPr/>
        <p:txBody>
          <a:bodyPr/>
          <a:lstStyle/>
          <a:p>
            <a:r>
              <a:rPr lang="en-US" dirty="0"/>
              <a:t>CPU is unaware of cache</a:t>
            </a:r>
          </a:p>
        </p:txBody>
      </p:sp>
      <p:sp>
        <p:nvSpPr>
          <p:cNvPr id="3" name="Content Placeholder 2">
            <a:extLst>
              <a:ext uri="{FF2B5EF4-FFF2-40B4-BE49-F238E27FC236}">
                <a16:creationId xmlns:a16="http://schemas.microsoft.com/office/drawing/2014/main" id="{DC4F0C98-A6FC-4EEE-B08C-0A4AB1D39A9D}"/>
              </a:ext>
            </a:extLst>
          </p:cNvPr>
          <p:cNvSpPr>
            <a:spLocks noGrp="1"/>
          </p:cNvSpPr>
          <p:nvPr>
            <p:ph idx="1"/>
          </p:nvPr>
        </p:nvSpPr>
        <p:spPr/>
        <p:txBody>
          <a:bodyPr>
            <a:normAutofit/>
          </a:bodyPr>
          <a:lstStyle/>
          <a:p>
            <a:r>
              <a:rPr lang="en-US" dirty="0"/>
              <a:t>CPU issues a memory address and expects a result back.  Each RAM address does not need a label, simply wired to each block.</a:t>
            </a:r>
          </a:p>
          <a:p>
            <a:r>
              <a:rPr lang="en-US" dirty="0"/>
              <a:t>The request is intercepted by the cache hardware that sits between the CPU and the memory. 64 byes blocks usually.</a:t>
            </a:r>
          </a:p>
          <a:p>
            <a:r>
              <a:rPr lang="en-US" dirty="0"/>
              <a:t>Cache is not unique to memory; there is a cache between hard drive and RAM (4 KB page size)</a:t>
            </a:r>
          </a:p>
          <a:p>
            <a:endParaRPr lang="en-US" dirty="0"/>
          </a:p>
        </p:txBody>
      </p:sp>
    </p:spTree>
    <p:extLst>
      <p:ext uri="{BB962C8B-B14F-4D97-AF65-F5344CB8AC3E}">
        <p14:creationId xmlns:p14="http://schemas.microsoft.com/office/powerpoint/2010/main" val="1166158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30056F-7FD8-40FB-8713-60B67C7D1267}"/>
              </a:ext>
            </a:extLst>
          </p:cNvPr>
          <p:cNvSpPr>
            <a:spLocks noGrp="1"/>
          </p:cNvSpPr>
          <p:nvPr>
            <p:ph type="title"/>
          </p:nvPr>
        </p:nvSpPr>
        <p:spPr/>
        <p:txBody>
          <a:bodyPr>
            <a:normAutofit/>
          </a:bodyPr>
          <a:lstStyle/>
          <a:p>
            <a:pPr lvl="0"/>
            <a:r>
              <a:rPr lang="en-US" dirty="0"/>
              <a:t>Intel processor I7 with multicore</a:t>
            </a:r>
          </a:p>
        </p:txBody>
      </p:sp>
      <p:sp>
        <p:nvSpPr>
          <p:cNvPr id="3" name="Content Placeholder 2">
            <a:extLst>
              <a:ext uri="{FF2B5EF4-FFF2-40B4-BE49-F238E27FC236}">
                <a16:creationId xmlns:a16="http://schemas.microsoft.com/office/drawing/2014/main" id="{65E60B3C-1D9C-48D4-9459-396EC187D3AB}"/>
              </a:ext>
            </a:extLst>
          </p:cNvPr>
          <p:cNvSpPr>
            <a:spLocks noGrp="1"/>
          </p:cNvSpPr>
          <p:nvPr>
            <p:ph idx="1"/>
          </p:nvPr>
        </p:nvSpPr>
        <p:spPr/>
        <p:txBody>
          <a:bodyPr/>
          <a:lstStyle/>
          <a:p>
            <a:pPr marL="0" lvl="0" indent="0">
              <a:buNone/>
            </a:pPr>
            <a:r>
              <a:rPr lang="en-US" dirty="0"/>
              <a:t>Has Level 1 </a:t>
            </a:r>
            <a:r>
              <a:rPr lang="en-US" b="1" dirty="0"/>
              <a:t>instruction cache </a:t>
            </a:r>
            <a:r>
              <a:rPr lang="en-US" dirty="0"/>
              <a:t>and level 1 </a:t>
            </a:r>
            <a:r>
              <a:rPr lang="en-US" b="1" dirty="0"/>
              <a:t>data cache </a:t>
            </a:r>
            <a:r>
              <a:rPr lang="en-US" dirty="0"/>
              <a:t>for each core (32K), takes about 4 cycles. </a:t>
            </a:r>
          </a:p>
          <a:p>
            <a:pPr marL="0" lvl="0" indent="0">
              <a:buNone/>
            </a:pPr>
            <a:r>
              <a:rPr lang="en-US" dirty="0"/>
              <a:t>	instructions don’t need to be written back to RAM</a:t>
            </a:r>
          </a:p>
          <a:p>
            <a:pPr marL="0" lvl="0" indent="0">
              <a:buNone/>
            </a:pPr>
            <a:r>
              <a:rPr lang="en-US" dirty="0"/>
              <a:t>	data may need to be written back, so use a dirty bit (next slide)</a:t>
            </a:r>
          </a:p>
          <a:p>
            <a:pPr marL="0" lvl="0" indent="0">
              <a:buNone/>
            </a:pPr>
            <a:r>
              <a:rPr lang="en-US" dirty="0"/>
              <a:t>Has level 2 cache for each core (256K), takes about 11 cycles.</a:t>
            </a:r>
          </a:p>
          <a:p>
            <a:pPr marL="0" lvl="0" indent="0">
              <a:buNone/>
            </a:pPr>
            <a:r>
              <a:rPr lang="en-US" dirty="0"/>
              <a:t>Also has a common level 3 cache for the entire CPU (8 M), takes about 40 cycles.  </a:t>
            </a:r>
          </a:p>
          <a:p>
            <a:pPr marL="0" lvl="0" indent="0">
              <a:buNone/>
            </a:pPr>
            <a:r>
              <a:rPr lang="en-US" dirty="0"/>
              <a:t>RAM is generally 16 G, takes about 50 to 200 cycles.</a:t>
            </a:r>
          </a:p>
        </p:txBody>
      </p:sp>
    </p:spTree>
    <p:extLst>
      <p:ext uri="{BB962C8B-B14F-4D97-AF65-F5344CB8AC3E}">
        <p14:creationId xmlns:p14="http://schemas.microsoft.com/office/powerpoint/2010/main" val="42321003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9BF0F0-6DCF-4AC0-A154-64581162F22C}"/>
              </a:ext>
            </a:extLst>
          </p:cNvPr>
          <p:cNvSpPr>
            <a:spLocks noGrp="1"/>
          </p:cNvSpPr>
          <p:nvPr>
            <p:ph type="title"/>
          </p:nvPr>
        </p:nvSpPr>
        <p:spPr/>
        <p:txBody>
          <a:bodyPr/>
          <a:lstStyle/>
          <a:p>
            <a:r>
              <a:rPr lang="en-US" dirty="0"/>
              <a:t>Associative Memory (cache)</a:t>
            </a:r>
          </a:p>
        </p:txBody>
      </p:sp>
      <p:sp>
        <p:nvSpPr>
          <p:cNvPr id="3" name="Content Placeholder 2">
            <a:extLst>
              <a:ext uri="{FF2B5EF4-FFF2-40B4-BE49-F238E27FC236}">
                <a16:creationId xmlns:a16="http://schemas.microsoft.com/office/drawing/2014/main" id="{B534588E-E2D7-4CAB-85F8-D551F23177A2}"/>
              </a:ext>
            </a:extLst>
          </p:cNvPr>
          <p:cNvSpPr>
            <a:spLocks noGrp="1"/>
          </p:cNvSpPr>
          <p:nvPr>
            <p:ph idx="1"/>
          </p:nvPr>
        </p:nvSpPr>
        <p:spPr/>
        <p:txBody>
          <a:bodyPr>
            <a:normAutofit fontScale="92500" lnSpcReduction="10000"/>
          </a:bodyPr>
          <a:lstStyle/>
          <a:p>
            <a:r>
              <a:rPr lang="en-US" dirty="0"/>
              <a:t>Each block is identified by a key or tag (recall from slide 1, RAM does not have need a tag).  This tag goes along with the contents of the memory.</a:t>
            </a:r>
          </a:p>
          <a:p>
            <a:r>
              <a:rPr lang="en-US" dirty="0">
                <a:hlinkClick r:id="rId2"/>
              </a:rPr>
              <a:t>https://miniwebtool.com/log-base-2-calculator/</a:t>
            </a:r>
            <a:r>
              <a:rPr lang="en-US" dirty="0"/>
              <a:t> good for cache calculations.</a:t>
            </a:r>
          </a:p>
          <a:p>
            <a:r>
              <a:rPr lang="en-US" dirty="0"/>
              <a:t>Given RAM size of 128 K, cache memory size 16 K, block size 256 bytes and  byte addressable.</a:t>
            </a:r>
          </a:p>
          <a:p>
            <a:pPr lvl="1"/>
            <a:r>
              <a:rPr lang="en-US" dirty="0"/>
              <a:t>To address 128 K memory it requires 17 bits. So tag and offset should be 17 bits</a:t>
            </a:r>
          </a:p>
          <a:p>
            <a:pPr lvl="1"/>
            <a:r>
              <a:rPr lang="en-US" dirty="0"/>
              <a:t>Offset for 256 bytes is 8 bits</a:t>
            </a:r>
          </a:p>
          <a:p>
            <a:pPr lvl="1"/>
            <a:r>
              <a:rPr lang="en-US" dirty="0"/>
              <a:t>The remaining bits (17-8=9) will be used for the Tag in a fully associative.</a:t>
            </a:r>
          </a:p>
          <a:p>
            <a:r>
              <a:rPr lang="en-US" dirty="0"/>
              <a:t>So in addition to the contents of the memory, each line of cache should contain tag information, a dirty bit, and a valid bit</a:t>
            </a:r>
          </a:p>
          <a:p>
            <a:endParaRPr lang="en-US" dirty="0"/>
          </a:p>
        </p:txBody>
      </p:sp>
    </p:spTree>
    <p:extLst>
      <p:ext uri="{BB962C8B-B14F-4D97-AF65-F5344CB8AC3E}">
        <p14:creationId xmlns:p14="http://schemas.microsoft.com/office/powerpoint/2010/main" val="39974964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8D0760-D142-4191-8257-28D75171275A}"/>
              </a:ext>
            </a:extLst>
          </p:cNvPr>
          <p:cNvSpPr>
            <a:spLocks noGrp="1"/>
          </p:cNvSpPr>
          <p:nvPr>
            <p:ph type="title"/>
          </p:nvPr>
        </p:nvSpPr>
        <p:spPr/>
        <p:txBody>
          <a:bodyPr/>
          <a:lstStyle/>
          <a:p>
            <a:r>
              <a:rPr lang="en-US" dirty="0"/>
              <a:t>Valid bit and dirty bit</a:t>
            </a:r>
          </a:p>
        </p:txBody>
      </p:sp>
      <p:sp>
        <p:nvSpPr>
          <p:cNvPr id="3" name="Content Placeholder 2">
            <a:extLst>
              <a:ext uri="{FF2B5EF4-FFF2-40B4-BE49-F238E27FC236}">
                <a16:creationId xmlns:a16="http://schemas.microsoft.com/office/drawing/2014/main" id="{FE2DF7EE-EADB-4755-A49E-F250F0A049D4}"/>
              </a:ext>
            </a:extLst>
          </p:cNvPr>
          <p:cNvSpPr>
            <a:spLocks noGrp="1"/>
          </p:cNvSpPr>
          <p:nvPr>
            <p:ph idx="1"/>
          </p:nvPr>
        </p:nvSpPr>
        <p:spPr/>
        <p:txBody>
          <a:bodyPr/>
          <a:lstStyle/>
          <a:p>
            <a:r>
              <a:rPr lang="en-US" dirty="0"/>
              <a:t>When computer boots cache is not populated with valid data.  So the bit should be set to 0.</a:t>
            </a:r>
          </a:p>
          <a:p>
            <a:r>
              <a:rPr lang="en-US" dirty="0"/>
              <a:t>When a block is brought in the valid bit should be set to 1.  This should happen also when processes are swapped in.</a:t>
            </a:r>
          </a:p>
          <a:p>
            <a:r>
              <a:rPr lang="en-US" dirty="0"/>
              <a:t>When a data is updated, the new value can be written directly to cache and memory immediately (</a:t>
            </a:r>
            <a:r>
              <a:rPr lang="en-US" b="1" dirty="0"/>
              <a:t>write-through</a:t>
            </a:r>
            <a:r>
              <a:rPr lang="en-US" dirty="0"/>
              <a:t>), or it can just update the cache anticipating further changes; and set the dirty bit to 1.</a:t>
            </a:r>
          </a:p>
          <a:p>
            <a:r>
              <a:rPr lang="en-US" dirty="0"/>
              <a:t>Before evicting the line to bring another line, if it has a dirty bit, it should be written to the RAM (this is called </a:t>
            </a:r>
            <a:r>
              <a:rPr lang="en-US" b="1" dirty="0"/>
              <a:t>Write-Back</a:t>
            </a:r>
            <a:r>
              <a:rPr lang="en-US" dirty="0"/>
              <a:t>)</a:t>
            </a:r>
          </a:p>
        </p:txBody>
      </p:sp>
    </p:spTree>
    <p:extLst>
      <p:ext uri="{BB962C8B-B14F-4D97-AF65-F5344CB8AC3E}">
        <p14:creationId xmlns:p14="http://schemas.microsoft.com/office/powerpoint/2010/main" val="25687071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3EF0C0-7640-43FD-A9A9-E690F9C0CCFF}"/>
              </a:ext>
            </a:extLst>
          </p:cNvPr>
          <p:cNvSpPr>
            <a:spLocks noGrp="1"/>
          </p:cNvSpPr>
          <p:nvPr>
            <p:ph type="title"/>
          </p:nvPr>
        </p:nvSpPr>
        <p:spPr/>
        <p:txBody>
          <a:bodyPr/>
          <a:lstStyle/>
          <a:p>
            <a:r>
              <a:rPr lang="en-US" dirty="0"/>
              <a:t>Another fully associative example</a:t>
            </a:r>
          </a:p>
        </p:txBody>
      </p:sp>
      <p:sp>
        <p:nvSpPr>
          <p:cNvPr id="3" name="Content Placeholder 2">
            <a:extLst>
              <a:ext uri="{FF2B5EF4-FFF2-40B4-BE49-F238E27FC236}">
                <a16:creationId xmlns:a16="http://schemas.microsoft.com/office/drawing/2014/main" id="{1CA8E4F4-BE24-4396-9797-D88F34F62FE0}"/>
              </a:ext>
            </a:extLst>
          </p:cNvPr>
          <p:cNvSpPr>
            <a:spLocks noGrp="1"/>
          </p:cNvSpPr>
          <p:nvPr>
            <p:ph idx="1"/>
          </p:nvPr>
        </p:nvSpPr>
        <p:spPr/>
        <p:txBody>
          <a:bodyPr/>
          <a:lstStyle/>
          <a:p>
            <a:r>
              <a:rPr lang="en-US" dirty="0"/>
              <a:t>Given RAM of 4GB, cache 4MB, and block size 1KB.</a:t>
            </a:r>
          </a:p>
          <a:p>
            <a:pPr lvl="1"/>
            <a:r>
              <a:rPr lang="en-US" dirty="0"/>
              <a:t>Bits required to address RAM is 32</a:t>
            </a:r>
          </a:p>
          <a:p>
            <a:pPr lvl="1"/>
            <a:r>
              <a:rPr lang="en-US" dirty="0"/>
              <a:t>Total number bits required to address cache is 22</a:t>
            </a:r>
          </a:p>
          <a:p>
            <a:pPr lvl="1"/>
            <a:r>
              <a:rPr lang="en-US" dirty="0"/>
              <a:t>Number of cache lines is 22-10 = 12 so we need this many comparisons.</a:t>
            </a:r>
          </a:p>
          <a:p>
            <a:pPr lvl="1"/>
            <a:r>
              <a:rPr lang="en-US" dirty="0"/>
              <a:t>Required bits for block offset is 10</a:t>
            </a:r>
          </a:p>
          <a:p>
            <a:pPr lvl="1"/>
            <a:r>
              <a:rPr lang="en-US" dirty="0"/>
              <a:t>Tag for fully associative is 32-10 = 22</a:t>
            </a:r>
          </a:p>
          <a:p>
            <a:pPr lvl="1"/>
            <a:r>
              <a:rPr lang="en-US" dirty="0"/>
              <a:t>The tag will indicate where in RAM this address can be found.</a:t>
            </a:r>
          </a:p>
          <a:p>
            <a:pPr lvl="1"/>
            <a:r>
              <a:rPr lang="en-US" dirty="0"/>
              <a:t>Tag__22___Offset 10</a:t>
            </a:r>
          </a:p>
          <a:p>
            <a:pPr lvl="1"/>
            <a:r>
              <a:rPr lang="en-US" dirty="0"/>
              <a:t>Cache hardware need to do parallel comparisons of 2^12 and do OR operations on all of them to determine if there is a Hit or Miss.  </a:t>
            </a:r>
          </a:p>
        </p:txBody>
      </p:sp>
    </p:spTree>
    <p:extLst>
      <p:ext uri="{BB962C8B-B14F-4D97-AF65-F5344CB8AC3E}">
        <p14:creationId xmlns:p14="http://schemas.microsoft.com/office/powerpoint/2010/main" val="18938038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E9B320-F138-41BD-891D-9BF19F76EBC9}"/>
              </a:ext>
            </a:extLst>
          </p:cNvPr>
          <p:cNvSpPr>
            <a:spLocks noGrp="1"/>
          </p:cNvSpPr>
          <p:nvPr>
            <p:ph type="title"/>
          </p:nvPr>
        </p:nvSpPr>
        <p:spPr/>
        <p:txBody>
          <a:bodyPr/>
          <a:lstStyle/>
          <a:p>
            <a:r>
              <a:rPr lang="en-US" dirty="0"/>
              <a:t>Same memory but different block size</a:t>
            </a:r>
          </a:p>
        </p:txBody>
      </p:sp>
      <p:sp>
        <p:nvSpPr>
          <p:cNvPr id="3" name="Content Placeholder 2">
            <a:extLst>
              <a:ext uri="{FF2B5EF4-FFF2-40B4-BE49-F238E27FC236}">
                <a16:creationId xmlns:a16="http://schemas.microsoft.com/office/drawing/2014/main" id="{B1EC65F1-D3D2-4C1E-9EFF-04625105C819}"/>
              </a:ext>
            </a:extLst>
          </p:cNvPr>
          <p:cNvSpPr>
            <a:spLocks noGrp="1"/>
          </p:cNvSpPr>
          <p:nvPr>
            <p:ph idx="1"/>
          </p:nvPr>
        </p:nvSpPr>
        <p:spPr/>
        <p:txBody>
          <a:bodyPr/>
          <a:lstStyle/>
          <a:p>
            <a:r>
              <a:rPr lang="en-US" dirty="0"/>
              <a:t>RAM 4 GB. Block Size 64 bytes. Requires 32 bits</a:t>
            </a:r>
          </a:p>
          <a:p>
            <a:r>
              <a:rPr lang="en-US" dirty="0"/>
              <a:t>64 bytes require</a:t>
            </a:r>
            <a:r>
              <a:rPr lang="en-US" baseline="0" dirty="0"/>
              <a:t> 6</a:t>
            </a:r>
            <a:r>
              <a:rPr lang="en-US" dirty="0"/>
              <a:t> bits</a:t>
            </a:r>
          </a:p>
          <a:p>
            <a:r>
              <a:rPr lang="en-US" u="sng" dirty="0"/>
              <a:t>26     6</a:t>
            </a:r>
          </a:p>
          <a:p>
            <a:r>
              <a:rPr lang="en-US" dirty="0"/>
              <a:t>Tag   Offset</a:t>
            </a:r>
          </a:p>
          <a:p>
            <a:endParaRPr lang="en-US" dirty="0"/>
          </a:p>
        </p:txBody>
      </p:sp>
    </p:spTree>
    <p:extLst>
      <p:ext uri="{BB962C8B-B14F-4D97-AF65-F5344CB8AC3E}">
        <p14:creationId xmlns:p14="http://schemas.microsoft.com/office/powerpoint/2010/main" val="27535033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90E8F7-AF78-4F4B-80A4-F0B5E9B134FF}"/>
              </a:ext>
            </a:extLst>
          </p:cNvPr>
          <p:cNvSpPr>
            <a:spLocks noGrp="1"/>
          </p:cNvSpPr>
          <p:nvPr>
            <p:ph type="title"/>
          </p:nvPr>
        </p:nvSpPr>
        <p:spPr/>
        <p:txBody>
          <a:bodyPr/>
          <a:lstStyle/>
          <a:p>
            <a:r>
              <a:rPr lang="en-US" dirty="0"/>
              <a:t>4-way associative</a:t>
            </a:r>
            <a:r>
              <a:rPr lang="en-US" baseline="0" dirty="0"/>
              <a:t> cache using the same numbers</a:t>
            </a:r>
            <a:endParaRPr lang="en-US" dirty="0"/>
          </a:p>
        </p:txBody>
      </p:sp>
      <p:sp>
        <p:nvSpPr>
          <p:cNvPr id="3" name="Content Placeholder 2">
            <a:extLst>
              <a:ext uri="{FF2B5EF4-FFF2-40B4-BE49-F238E27FC236}">
                <a16:creationId xmlns:a16="http://schemas.microsoft.com/office/drawing/2014/main" id="{63335954-EEC8-4A70-876D-767AD913FD58}"/>
              </a:ext>
            </a:extLst>
          </p:cNvPr>
          <p:cNvSpPr>
            <a:spLocks noGrp="1"/>
          </p:cNvSpPr>
          <p:nvPr>
            <p:ph idx="1"/>
          </p:nvPr>
        </p:nvSpPr>
        <p:spPr/>
        <p:txBody>
          <a:bodyPr/>
          <a:lstStyle/>
          <a:p>
            <a:pPr rtl="0" eaLnBrk="1" latinLnBrk="0" hangingPunct="1"/>
            <a:r>
              <a:rPr lang="en-US" sz="2800" kern="1200" dirty="0">
                <a:solidFill>
                  <a:schemeClr val="tx1"/>
                </a:solidFill>
                <a:effectLst/>
                <a:latin typeface="+mn-lt"/>
                <a:ea typeface="+mn-ea"/>
                <a:cs typeface="+mn-cs"/>
              </a:rPr>
              <a:t>Given RAM of 4GB, cache 4MB, and block size 1KB.</a:t>
            </a:r>
            <a:endParaRPr lang="en-US" sz="2800" dirty="0">
              <a:effectLst/>
            </a:endParaRPr>
          </a:p>
          <a:p>
            <a:pPr rtl="0" eaLnBrk="1" latinLnBrk="0" hangingPunct="1"/>
            <a:r>
              <a:rPr lang="en-US" sz="2800" kern="1200" dirty="0">
                <a:solidFill>
                  <a:schemeClr val="tx1"/>
                </a:solidFill>
                <a:effectLst/>
                <a:latin typeface="+mn-lt"/>
                <a:ea typeface="+mn-ea"/>
                <a:cs typeface="+mn-cs"/>
              </a:rPr>
              <a:t>Bits required to address RAM is 32</a:t>
            </a:r>
            <a:endParaRPr lang="en-US" dirty="0">
              <a:effectLst/>
            </a:endParaRPr>
          </a:p>
          <a:p>
            <a:pPr rtl="0" eaLnBrk="1" latinLnBrk="0" hangingPunct="1"/>
            <a:r>
              <a:rPr lang="en-US" sz="2800" kern="1200" dirty="0">
                <a:solidFill>
                  <a:schemeClr val="tx1"/>
                </a:solidFill>
                <a:effectLst/>
                <a:latin typeface="+mn-lt"/>
                <a:ea typeface="+mn-ea"/>
                <a:cs typeface="+mn-cs"/>
              </a:rPr>
              <a:t>Total number bits required to address cache is 22</a:t>
            </a:r>
            <a:endParaRPr lang="en-US" dirty="0">
              <a:effectLst/>
            </a:endParaRPr>
          </a:p>
          <a:p>
            <a:pPr rtl="0" eaLnBrk="1" latinLnBrk="0" hangingPunct="1"/>
            <a:r>
              <a:rPr lang="en-US" sz="2800" kern="1200" dirty="0">
                <a:solidFill>
                  <a:schemeClr val="tx1"/>
                </a:solidFill>
                <a:effectLst/>
                <a:latin typeface="+mn-lt"/>
                <a:ea typeface="+mn-ea"/>
                <a:cs typeface="+mn-cs"/>
              </a:rPr>
              <a:t>Number of cache lines is 22-10 = 12, but these are divided into 4 lines per set, giving us 2^10 sets</a:t>
            </a:r>
            <a:endParaRPr lang="en-US" dirty="0">
              <a:effectLst/>
            </a:endParaRPr>
          </a:p>
          <a:p>
            <a:pPr rtl="0" eaLnBrk="1" latinLnBrk="0" hangingPunct="1"/>
            <a:r>
              <a:rPr lang="en-US" sz="2800" kern="1200" dirty="0">
                <a:solidFill>
                  <a:schemeClr val="tx1"/>
                </a:solidFill>
                <a:effectLst/>
                <a:latin typeface="+mn-lt"/>
                <a:ea typeface="+mn-ea"/>
                <a:cs typeface="+mn-cs"/>
              </a:rPr>
              <a:t>Required bits for block offset is 10</a:t>
            </a:r>
          </a:p>
          <a:p>
            <a:pPr rtl="0" eaLnBrk="1" latinLnBrk="0" hangingPunct="1"/>
            <a:r>
              <a:rPr lang="en-US" dirty="0"/>
              <a:t>  </a:t>
            </a:r>
            <a:r>
              <a:rPr lang="en-US" u="sng" dirty="0"/>
              <a:t>12        10         10</a:t>
            </a:r>
          </a:p>
          <a:p>
            <a:pPr rtl="0" eaLnBrk="1" latinLnBrk="0" hangingPunct="1"/>
            <a:r>
              <a:rPr lang="en-US" dirty="0"/>
              <a:t>Tag     </a:t>
            </a:r>
            <a:r>
              <a:rPr lang="en-US" dirty="0" err="1"/>
              <a:t>SetNo</a:t>
            </a:r>
            <a:r>
              <a:rPr lang="en-US" dirty="0"/>
              <a:t>   Offset</a:t>
            </a:r>
          </a:p>
        </p:txBody>
      </p:sp>
    </p:spTree>
    <p:extLst>
      <p:ext uri="{BB962C8B-B14F-4D97-AF65-F5344CB8AC3E}">
        <p14:creationId xmlns:p14="http://schemas.microsoft.com/office/powerpoint/2010/main" val="19258316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8EFC9B-62B4-409A-8524-7FE176BA13AC}"/>
              </a:ext>
            </a:extLst>
          </p:cNvPr>
          <p:cNvSpPr>
            <a:spLocks noGrp="1"/>
          </p:cNvSpPr>
          <p:nvPr>
            <p:ph type="title"/>
          </p:nvPr>
        </p:nvSpPr>
        <p:spPr/>
        <p:txBody>
          <a:bodyPr/>
          <a:lstStyle/>
          <a:p>
            <a:r>
              <a:rPr lang="en-US" dirty="0"/>
              <a:t>Reads from the RAM - Cache hit and miss</a:t>
            </a:r>
          </a:p>
        </p:txBody>
      </p:sp>
      <p:sp>
        <p:nvSpPr>
          <p:cNvPr id="3" name="Content Placeholder 2">
            <a:extLst>
              <a:ext uri="{FF2B5EF4-FFF2-40B4-BE49-F238E27FC236}">
                <a16:creationId xmlns:a16="http://schemas.microsoft.com/office/drawing/2014/main" id="{EB974E68-4BC0-4E5E-893E-EA20EF502C49}"/>
              </a:ext>
            </a:extLst>
          </p:cNvPr>
          <p:cNvSpPr>
            <a:spLocks noGrp="1"/>
          </p:cNvSpPr>
          <p:nvPr>
            <p:ph idx="1"/>
          </p:nvPr>
        </p:nvSpPr>
        <p:spPr/>
        <p:txBody>
          <a:bodyPr>
            <a:normAutofit fontScale="92500"/>
          </a:bodyPr>
          <a:lstStyle/>
          <a:p>
            <a:pPr rtl="0" eaLnBrk="1" latinLnBrk="0" hangingPunct="1"/>
            <a:r>
              <a:rPr lang="en-US" dirty="0">
                <a:effectLst/>
              </a:rPr>
              <a:t>CPU issues an address, cache hardware intercepts it and extracts tag field. </a:t>
            </a:r>
          </a:p>
          <a:p>
            <a:pPr rtl="0" eaLnBrk="1" latinLnBrk="0" hangingPunct="1"/>
            <a:r>
              <a:rPr lang="en-US" dirty="0"/>
              <a:t>Compares the cache tags (if direct mapping it is easy, only need to check one line).  If found and if the valid bit is on, we have a hit. Return the value to the CPU</a:t>
            </a:r>
          </a:p>
          <a:p>
            <a:pPr rtl="0" eaLnBrk="1" latinLnBrk="0" hangingPunct="1"/>
            <a:r>
              <a:rPr lang="en-US" dirty="0"/>
              <a:t>Otherwise it is a miss.  Cache must get the block from the RAM.</a:t>
            </a:r>
          </a:p>
          <a:p>
            <a:pPr rtl="0" eaLnBrk="1" latinLnBrk="0" hangingPunct="1"/>
            <a:r>
              <a:rPr lang="en-US" dirty="0">
                <a:effectLst/>
              </a:rPr>
              <a:t>Before retrieving the data one line must be evicted. If it is direct mapped, we know which one.  But before evicting, check dirty bit, if it is on, write the content back to the RAM and then replace</a:t>
            </a:r>
          </a:p>
          <a:p>
            <a:pPr rtl="0" eaLnBrk="1" latinLnBrk="0" hangingPunct="1"/>
            <a:r>
              <a:rPr lang="en-US" dirty="0"/>
              <a:t>If not direct mapped, use an algorithm such as </a:t>
            </a:r>
            <a:r>
              <a:rPr lang="en-US" b="1" dirty="0"/>
              <a:t>LRU</a:t>
            </a:r>
            <a:r>
              <a:rPr lang="en-US" dirty="0"/>
              <a:t>, random, FIFO or LIFO to determine which line to be evicted then check dirty bit, and such.</a:t>
            </a:r>
          </a:p>
        </p:txBody>
      </p:sp>
    </p:spTree>
    <p:extLst>
      <p:ext uri="{BB962C8B-B14F-4D97-AF65-F5344CB8AC3E}">
        <p14:creationId xmlns:p14="http://schemas.microsoft.com/office/powerpoint/2010/main" val="6383040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4400</TotalTime>
  <Words>1059</Words>
  <Application>Microsoft Office PowerPoint</Application>
  <PresentationFormat>Widescreen</PresentationFormat>
  <Paragraphs>89</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Calibri Light</vt:lpstr>
      <vt:lpstr>Office Theme</vt:lpstr>
      <vt:lpstr>Memory Continued Associate Cache</vt:lpstr>
      <vt:lpstr>CPU is unaware of cache</vt:lpstr>
      <vt:lpstr>Intel processor I7 with multicore</vt:lpstr>
      <vt:lpstr>Associative Memory (cache)</vt:lpstr>
      <vt:lpstr>Valid bit and dirty bit</vt:lpstr>
      <vt:lpstr>Another fully associative example</vt:lpstr>
      <vt:lpstr>Same memory but different block size</vt:lpstr>
      <vt:lpstr>4-way associative cache using the same numbers</vt:lpstr>
      <vt:lpstr>Reads from the RAM - Cache hit and miss</vt:lpstr>
      <vt:lpstr>Writes to the RAM</vt:lpstr>
      <vt:lpstr>Your Textbook – Appendix B</vt:lpstr>
      <vt:lpstr>Six basic cache optimizations</vt:lpstr>
      <vt:lpstr>continued</vt:lpstr>
      <vt:lpstr>Continued</vt:lpstr>
      <vt:lpstr>Chapter 2: Memory Hierarchy Design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Memory Continued Associate Cache</dc:title>
  <dc:creator>John Abraham</dc:creator>
  <cp:lastModifiedBy>John Abraham</cp:lastModifiedBy>
  <cp:revision>22</cp:revision>
  <dcterms:created xsi:type="dcterms:W3CDTF">2019-10-28T20:28:25Z</dcterms:created>
  <dcterms:modified xsi:type="dcterms:W3CDTF">2019-10-31T21:48:31Z</dcterms:modified>
</cp:coreProperties>
</file>