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1"/>
  </p:notesMasterIdLst>
  <p:handoutMasterIdLst>
    <p:handoutMasterId r:id="rId52"/>
  </p:handoutMasterIdLst>
  <p:sldIdLst>
    <p:sldId id="256" r:id="rId2"/>
    <p:sldId id="303" r:id="rId3"/>
    <p:sldId id="257" r:id="rId4"/>
    <p:sldId id="258" r:id="rId5"/>
    <p:sldId id="259" r:id="rId6"/>
    <p:sldId id="260" r:id="rId7"/>
    <p:sldId id="261" r:id="rId8"/>
    <p:sldId id="262" r:id="rId9"/>
    <p:sldId id="284" r:id="rId10"/>
    <p:sldId id="285" r:id="rId11"/>
    <p:sldId id="297" r:id="rId12"/>
    <p:sldId id="298" r:id="rId13"/>
    <p:sldId id="299" r:id="rId14"/>
    <p:sldId id="300" r:id="rId15"/>
    <p:sldId id="263" r:id="rId16"/>
    <p:sldId id="288" r:id="rId17"/>
    <p:sldId id="289" r:id="rId18"/>
    <p:sldId id="290" r:id="rId19"/>
    <p:sldId id="302" r:id="rId20"/>
    <p:sldId id="264" r:id="rId21"/>
    <p:sldId id="265" r:id="rId22"/>
    <p:sldId id="286" r:id="rId23"/>
    <p:sldId id="266" r:id="rId24"/>
    <p:sldId id="287" r:id="rId25"/>
    <p:sldId id="304" r:id="rId26"/>
    <p:sldId id="267" r:id="rId27"/>
    <p:sldId id="268" r:id="rId28"/>
    <p:sldId id="269" r:id="rId29"/>
    <p:sldId id="270" r:id="rId30"/>
    <p:sldId id="271" r:id="rId31"/>
    <p:sldId id="272" r:id="rId32"/>
    <p:sldId id="29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95" r:id="rId43"/>
    <p:sldId id="282" r:id="rId44"/>
    <p:sldId id="291" r:id="rId45"/>
    <p:sldId id="283" r:id="rId46"/>
    <p:sldId id="293" r:id="rId47"/>
    <p:sldId id="294" r:id="rId48"/>
    <p:sldId id="296" r:id="rId49"/>
    <p:sldId id="301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0C0159-0FC4-4DBB-BEAC-8435187439A2}" type="datetimeFigureOut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TCP/IP Protocol Suite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8155F9-7B98-4E38-A4B4-ECEB04593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DE70E6-D5D7-485A-867B-E720CCF4149E}" type="datetimeFigureOut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TCP/IP Protocol Suite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D8FEB1-7284-4A53-9A42-FC0B58C47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9AE005-807B-43EB-958C-0A2B0079966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DC67C7-B711-4201-A2AA-C001EAD6757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44FFE-C45D-4BBF-861A-25AB87B3A0D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BB4A6F-23A1-4968-B4C3-350CCEF681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B2EA-B982-4F09-BC15-1D9064C68F48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7814F-93D8-4AE3-9B97-4C7913887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BCC9-AEE5-4F1A-88A6-5E697D4889A6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1F2D-1804-4CD7-A652-4E4F4FAA3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81A9-3F7D-4986-AB39-B395ECF1ED5E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E2A0E-F54D-46B4-A509-EC00071B3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3183A-1C46-45EF-9CE7-C4EEAEC38044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55EC-8104-4A3A-B991-67528D581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787A4-42AE-4F76-8D37-A77059E63974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39B5-E5A8-4257-9ED9-3D64775DF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C3343-05E3-4E73-97A9-E4978939891C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2FAA-ED62-473F-AC15-0DA9A1F63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55D19-AC06-4657-B84A-71A57354CA3E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CA6C-94E7-4FAD-87B1-B064990FC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8D73C-1C90-48C3-A434-EF9C118F6251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8CC6-C8FB-485F-9A3E-30E373A99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99B4-B877-4C9E-AA96-D4E6CD678FC0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DBC2-AE6A-404B-95B6-F725CCF87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E05F-36EF-4046-8210-3AB3C96790EE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0DE62-FD7D-430F-B1AB-F34A7B5F5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B84C5-4764-45EA-B5E2-5955C0EC6465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174AE-33E6-4BE4-B32F-DE24BAD82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F7D9C4-69B6-428F-98D5-32099FDBEB16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85A966-7BB6-49A4-A4FB-FABD7F808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96" r:id="rId9"/>
    <p:sldLayoutId id="2147483687" r:id="rId10"/>
    <p:sldLayoutId id="214748368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TCP/IP Protocol Suite</a:t>
            </a:r>
            <a:endParaRPr lang="en-US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/>
            <a:endParaRPr lang="en-US" smtClean="0"/>
          </a:p>
          <a:p>
            <a:pPr marR="0" algn="ctr" eaLnBrk="1" hangingPunct="1"/>
            <a:r>
              <a:rPr lang="en-US" smtClean="0"/>
              <a:t>Oscar del Angel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en-US" sz="3600" smtClean="0"/>
              <a:t>-Bus Topology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43A92-82EF-4A7C-B472-6229B409DEC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26629" name="Picture 2" descr="C:\Users\Oscar\Desktop\scan\Bus-Network-Topology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828800"/>
            <a:ext cx="587692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pPr eaLnBrk="1" hangingPunct="1"/>
            <a:r>
              <a:rPr lang="en-US" sz="3600" smtClean="0"/>
              <a:t>-Connecting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-HUB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Operates in OSI layer 1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Center of star topology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In Ethernet, multiport repeater or concentrator.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9D490-1F38-4147-B85B-148F8785F2C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667000" y="4038600"/>
          <a:ext cx="3200400" cy="2133600"/>
        </p:xfrm>
        <a:graphic>
          <a:graphicData uri="http://schemas.openxmlformats.org/presentationml/2006/ole">
            <p:oleObj spid="_x0000_s4100" name="Visio" r:id="rId3" imgW="2993271" imgH="2515276" progId="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 flipV="1">
            <a:off x="4724400" y="4191000"/>
            <a:ext cx="1219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Box 15"/>
          <p:cNvSpPr txBox="1">
            <a:spLocks noChangeArrowheads="1"/>
          </p:cNvSpPr>
          <p:nvPr/>
        </p:nvSpPr>
        <p:spPr bwMode="auto">
          <a:xfrm>
            <a:off x="5943600" y="39624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nstantia" pitchFamily="18" charset="0"/>
              </a:rPr>
              <a:t>HUB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85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Bridges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Operates in OSI layer 2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Connect two networks of the same technology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Filters and forwards based in MAC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6C7DE-843D-4625-A0F4-1A2CA9AE95A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129" name="TextBox 7"/>
          <p:cNvSpPr txBox="1">
            <a:spLocks noChangeArrowheads="1"/>
          </p:cNvSpPr>
          <p:nvPr/>
        </p:nvSpPr>
        <p:spPr bwMode="auto">
          <a:xfrm>
            <a:off x="838200" y="40386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981200" y="3962400"/>
          <a:ext cx="4495800" cy="2133600"/>
        </p:xfrm>
        <a:graphic>
          <a:graphicData uri="http://schemas.openxmlformats.org/presentationml/2006/ole">
            <p:oleObj spid="_x0000_s5123" name="Visio" r:id="rId3" imgW="6080828" imgH="2140507" progId="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10800000" flipV="1">
            <a:off x="4724400" y="5181600"/>
            <a:ext cx="2362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Box 11"/>
          <p:cNvSpPr txBox="1">
            <a:spLocks noChangeArrowheads="1"/>
          </p:cNvSpPr>
          <p:nvPr/>
        </p:nvSpPr>
        <p:spPr bwMode="auto">
          <a:xfrm>
            <a:off x="7162800" y="48768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nstantia" pitchFamily="18" charset="0"/>
              </a:rPr>
              <a:t>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9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Switch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Operates on OSI layer 2.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Occasionally, switches are also referred to as </a:t>
            </a:r>
            <a:r>
              <a:rPr lang="en-US" i="1" dirty="0" smtClean="0"/>
              <a:t>multiport bridges</a:t>
            </a:r>
            <a:r>
              <a:rPr lang="en-US" dirty="0" smtClean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Reduces Collisions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EAEF2-67F7-4A09-A681-30B1CBE8CFB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154" name="TextBox 8"/>
          <p:cNvSpPr txBox="1">
            <a:spLocks noChangeArrowheads="1"/>
          </p:cNvSpPr>
          <p:nvPr/>
        </p:nvSpPr>
        <p:spPr bwMode="auto">
          <a:xfrm>
            <a:off x="1066800" y="4572000"/>
            <a:ext cx="670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752600" y="3352800"/>
          <a:ext cx="5029200" cy="1905000"/>
        </p:xfrm>
        <a:graphic>
          <a:graphicData uri="http://schemas.openxmlformats.org/presentationml/2006/ole">
            <p:oleObj spid="_x0000_s6148" name="Visio" r:id="rId3" imgW="5976067" imgH="2027355" progId="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0800000" flipV="1">
            <a:off x="5181600" y="4800600"/>
            <a:ext cx="1981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TextBox 14"/>
          <p:cNvSpPr txBox="1">
            <a:spLocks noChangeArrowheads="1"/>
          </p:cNvSpPr>
          <p:nvPr/>
        </p:nvSpPr>
        <p:spPr bwMode="auto">
          <a:xfrm>
            <a:off x="7239000" y="45720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nstantia" pitchFamily="18" charset="0"/>
              </a:rPr>
              <a:t>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9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Router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 smtClean="0"/>
              <a:t>Routers operate in OSI Layer 3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 smtClean="0"/>
              <a:t>Forwards packets based on network layer (IP)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 smtClean="0"/>
              <a:t>Routers are able to connect networks of different topologies.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 smtClean="0"/>
              <a:t>Routers are used to connect local networks over wide over networks.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5E420-A2C0-4EB5-BD1B-FC4E67A67BE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600200" y="3124200"/>
          <a:ext cx="5410200" cy="3124200"/>
        </p:xfrm>
        <a:graphic>
          <a:graphicData uri="http://schemas.openxmlformats.org/presentationml/2006/ole">
            <p:oleObj spid="_x0000_s7172" name="Visio" r:id="rId3" imgW="7261013" imgH="8386534" progId="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0800000" flipV="1">
            <a:off x="4648200" y="4267200"/>
            <a:ext cx="2819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4648200" y="4267200"/>
            <a:ext cx="2819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15"/>
          <p:cNvSpPr txBox="1">
            <a:spLocks noChangeArrowheads="1"/>
          </p:cNvSpPr>
          <p:nvPr/>
        </p:nvSpPr>
        <p:spPr bwMode="auto">
          <a:xfrm>
            <a:off x="7467600" y="40386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nstantia" pitchFamily="18" charset="0"/>
              </a:rPr>
              <a:t>Routers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-Network or Internet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0178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Primarily consists of the Internet Protocol (IP).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Contains four supporting protocols.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 Address Resolution Protocol (ARP)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Reverse Address Resolution Protocol (RARP)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Internet Control Message Protocol (ICMP)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Internet Group Message Protocol (IGMP)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8189D-CBE1-4D4E-BCE8-C4E6CE6CC26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9E11A75-9375-4C5B-8692-E93A5DFAF636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sz="3600" smtClean="0"/>
              <a:t>Encapsulation and  Header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Each layer adds a header file to the datagram before it pass to the next layer.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A data is being sent from one computer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It will pass from the top layer to the bottom.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The transport layer will append a UDP or TCP header.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The resulting UDP or TCP segment is passed to network layer and IP header is appended.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The last header is attached by physical layer.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On the receiving end, the data will then be rebuilt from bottom to top layer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Data encapsulation allows devices to communicate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8073B-E52A-4415-B314-6A4E5F8090CD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en-US" sz="3200" smtClean="0"/>
              <a:t>-Analogy: Russian Dolls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2B0E4B-7764-4035-ADD7-C6EB01349F1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38917" name="Picture 2" descr="C:\Users\Oscar\Desktop\scan\20060619191239_russian doll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828800"/>
            <a:ext cx="73152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</a:t>
            </a:r>
            <a:r>
              <a:rPr lang="en-US" sz="4000" dirty="0" smtClean="0"/>
              <a:t>The data encapsulation process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3F667-0B3A-49D0-9618-5EC09CEA9B5F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5" descr="fig-2-layer-implementa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981200"/>
            <a:ext cx="7315200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sz="3600" smtClean="0"/>
              <a:t>-Packet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 fundamental technology that makes the Internet work is called </a:t>
            </a:r>
            <a:r>
              <a:rPr lang="en-US" i="1" dirty="0" smtClean="0"/>
              <a:t>packet switching.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A packet is similar to a letter, it contains a portion of the data and the recipient’s address.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Each packet is transmitted individually over the Internet.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After the packets arrive at the destination, they are reassembled to form the complete message.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/>
              <a:t>**Analogy: highways and cars.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7AEAC-8087-4BF2-BE96-D4035EF4A400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33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algn="ctr" eaLnBrk="1" hangingPunct="1"/>
            <a:endParaRPr lang="en-US" smtClean="0"/>
          </a:p>
          <a:p>
            <a:pPr algn="ctr" eaLnBrk="1" hangingPunct="1"/>
            <a:endParaRPr lang="en-US" smtClean="0"/>
          </a:p>
          <a:p>
            <a:pPr algn="ctr" eaLnBrk="1" hangingPunct="1"/>
            <a:endParaRPr lang="en-US" smtClean="0"/>
          </a:p>
          <a:p>
            <a:pPr algn="ctr" eaLnBrk="1" hangingPunct="1"/>
            <a:r>
              <a:rPr lang="en-US" smtClean="0"/>
              <a:t>“TCP IS A SET OF PROTOCOLS THAT DEFINES THE RULES GOVERNING HOW MESSAGES ARE EXCHANGED IN A COMPUTER NETWORK”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15276-AD47-4196-B1EA-39F9E4642512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sz="3600" smtClean="0"/>
              <a:t>-Internet Protocol (IP)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IP Addressing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Internet addresses are 32 bits in length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Every host has a UNIQUE IP address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IP addresses are assigned by a central authority (</a:t>
            </a:r>
            <a:r>
              <a:rPr lang="en-US" dirty="0" smtClean="0">
                <a:cs typeface="Times New Roman" pitchFamily="18" charset="0"/>
              </a:rPr>
              <a:t>IANA and RIRs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It contains two parts: Network Identifier  and Host Identifier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 first bits identify what class the address belongs to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There are three common notations to show an IP address: binary notation, dotted-decimal notation, and hexadecimal notation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Address space of IPv4 is 2</a:t>
            </a:r>
            <a:r>
              <a:rPr lang="en-US" dirty="0" smtClean="0">
                <a:latin typeface="Calibri"/>
              </a:rPr>
              <a:t>³² or 4,294,967,296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7D519-5186-4CDC-BCBF-640D1DEB37E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D86F4E-FDCD-4067-9433-5B57ED82ECFF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-Internet Protocol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	Binary Notation</a:t>
            </a:r>
          </a:p>
          <a:p>
            <a:pPr lvl="1" eaLnBrk="1" hangingPunct="1"/>
            <a:r>
              <a:rPr lang="en-US" smtClean="0"/>
              <a:t>10000000   00001011   00000011   00011111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  <a:p>
            <a:pPr lvl="1" eaLnBrk="1" hangingPunct="1">
              <a:buFont typeface="Wingdings 2" pitchFamily="18" charset="2"/>
              <a:buNone/>
            </a:pPr>
            <a:r>
              <a:rPr lang="en-US" smtClean="0"/>
              <a:t>Decimal Notation</a:t>
            </a:r>
          </a:p>
          <a:p>
            <a:pPr lvl="1" eaLnBrk="1" hangingPunct="1"/>
            <a:r>
              <a:rPr lang="en-US" smtClean="0"/>
              <a:t>128.11.3.31</a:t>
            </a:r>
          </a:p>
          <a:p>
            <a:pPr lvl="1" eaLnBrk="1" hangingPunct="1"/>
            <a:endParaRPr lang="en-US" smtClean="0"/>
          </a:p>
          <a:p>
            <a:pPr lvl="1" eaLnBrk="1" hangingPunct="1">
              <a:buFont typeface="Wingdings 2" pitchFamily="18" charset="2"/>
              <a:buNone/>
            </a:pPr>
            <a:r>
              <a:rPr lang="en-US" smtClean="0"/>
              <a:t>Hexadecimal Notation</a:t>
            </a:r>
          </a:p>
          <a:p>
            <a:pPr lvl="1" eaLnBrk="1" hangingPunct="1"/>
            <a:r>
              <a:rPr lang="en-US" smtClean="0"/>
              <a:t>10000000  00001011  00001011  11101111  =  0X810B0BEF</a:t>
            </a:r>
          </a:p>
          <a:p>
            <a:pPr lvl="4" eaLnBrk="1" hangingPunct="1">
              <a:buFont typeface="Wingdings 2" pitchFamily="18" charset="2"/>
              <a:buNone/>
            </a:pPr>
            <a:r>
              <a:rPr lang="en-US" smtClean="0"/>
              <a:t>						 =   810B0FBEF</a:t>
            </a:r>
            <a:r>
              <a:rPr lang="en-US" smtClean="0">
                <a:latin typeface="Calibri" pitchFamily="34" charset="0"/>
              </a:rPr>
              <a:t>₁₆</a:t>
            </a:r>
            <a:r>
              <a:rPr lang="en-US" smtClean="0"/>
              <a:t> 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  <a:p>
            <a:pPr lvl="1" eaLnBrk="1" hangingPunct="1">
              <a:buFont typeface="Wingdings 2" pitchFamily="18" charset="2"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B9B19-5A84-4FB5-B4D6-EA50EE76679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C8F8B1-38B9-4425-AC0F-2E70D14F5D37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en-US" sz="3600" smtClean="0"/>
              <a:t>Classfull Addressing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8E95A-6B56-46BF-A2EA-304E7D81DAF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44037" name="Picture 3" descr="C:\Users\Oscar\Desktop\scan\ipclasse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905000"/>
            <a:ext cx="5257800" cy="4038600"/>
          </a:xfrm>
        </p:spPr>
      </p:pic>
      <p:sp>
        <p:nvSpPr>
          <p:cNvPr id="44038" name="TextBox 9"/>
          <p:cNvSpPr txBox="1">
            <a:spLocks noChangeArrowheads="1"/>
          </p:cNvSpPr>
          <p:nvPr/>
        </p:nvSpPr>
        <p:spPr bwMode="auto">
          <a:xfrm>
            <a:off x="6400800" y="18288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FIRST BYTE</a:t>
            </a:r>
          </a:p>
        </p:txBody>
      </p:sp>
      <p:sp>
        <p:nvSpPr>
          <p:cNvPr id="44039" name="TextBox 10"/>
          <p:cNvSpPr txBox="1">
            <a:spLocks noChangeArrowheads="1"/>
          </p:cNvSpPr>
          <p:nvPr/>
        </p:nvSpPr>
        <p:spPr bwMode="auto">
          <a:xfrm>
            <a:off x="6477000" y="2438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0 TO 127</a:t>
            </a:r>
          </a:p>
        </p:txBody>
      </p:sp>
      <p:sp>
        <p:nvSpPr>
          <p:cNvPr id="44040" name="TextBox 11"/>
          <p:cNvSpPr txBox="1">
            <a:spLocks noChangeArrowheads="1"/>
          </p:cNvSpPr>
          <p:nvPr/>
        </p:nvSpPr>
        <p:spPr bwMode="auto">
          <a:xfrm>
            <a:off x="6477000" y="3200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128 TO 191</a:t>
            </a:r>
          </a:p>
        </p:txBody>
      </p:sp>
      <p:sp>
        <p:nvSpPr>
          <p:cNvPr id="44041" name="TextBox 12"/>
          <p:cNvSpPr txBox="1">
            <a:spLocks noChangeArrowheads="1"/>
          </p:cNvSpPr>
          <p:nvPr/>
        </p:nvSpPr>
        <p:spPr bwMode="auto">
          <a:xfrm>
            <a:off x="6477000" y="3886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192 TO 223</a:t>
            </a:r>
          </a:p>
        </p:txBody>
      </p:sp>
      <p:sp>
        <p:nvSpPr>
          <p:cNvPr id="44042" name="TextBox 13"/>
          <p:cNvSpPr txBox="1">
            <a:spLocks noChangeArrowheads="1"/>
          </p:cNvSpPr>
          <p:nvPr/>
        </p:nvSpPr>
        <p:spPr bwMode="auto">
          <a:xfrm>
            <a:off x="6477000" y="46482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224 TO 239</a:t>
            </a:r>
          </a:p>
        </p:txBody>
      </p:sp>
      <p:sp>
        <p:nvSpPr>
          <p:cNvPr id="44043" name="TextBox 14"/>
          <p:cNvSpPr txBox="1">
            <a:spLocks noChangeArrowheads="1"/>
          </p:cNvSpPr>
          <p:nvPr/>
        </p:nvSpPr>
        <p:spPr bwMode="auto">
          <a:xfrm>
            <a:off x="6400800" y="5486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240 TO 255</a:t>
            </a:r>
          </a:p>
        </p:txBody>
      </p:sp>
      <p:sp>
        <p:nvSpPr>
          <p:cNvPr id="44044" name="TextBox 15"/>
          <p:cNvSpPr txBox="1">
            <a:spLocks noChangeArrowheads="1"/>
          </p:cNvSpPr>
          <p:nvPr/>
        </p:nvSpPr>
        <p:spPr bwMode="auto">
          <a:xfrm>
            <a:off x="838200" y="5943600"/>
            <a:ext cx="510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onstantia" pitchFamily="18" charset="0"/>
              </a:rPr>
              <a:t>Network ID is assigned by global authority, and HostID is assigned by System Administrator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smtClean="0"/>
              <a:t>-Internet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Addresses per Class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Class A. First byte zero. 50% address space. 2³¹. 8-bit Network.24 bit host.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Class B. First byte 10. 25% address space. 2</a:t>
            </a:r>
            <a:r>
              <a:rPr lang="en-US" dirty="0" smtClean="0">
                <a:latin typeface="Calibri"/>
              </a:rPr>
              <a:t>³⁰. 16 bit network. 16 bit host.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Class C. First byte 110. 12.5% address space. 2</a:t>
            </a:r>
            <a:r>
              <a:rPr lang="en-US" dirty="0" smtClean="0">
                <a:latin typeface="Calibri"/>
              </a:rPr>
              <a:t>²⁹. 24-bit network. 8-bit host.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Class D. First byte 1110. 6.25% address space. 2</a:t>
            </a:r>
            <a:r>
              <a:rPr lang="en-US" dirty="0" smtClean="0">
                <a:latin typeface="Calibri"/>
              </a:rPr>
              <a:t>²⁸. Multicasting.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Class E. Fist byte 1111. 6.25% address space. 2</a:t>
            </a:r>
            <a:r>
              <a:rPr lang="en-US" dirty="0" smtClean="0">
                <a:latin typeface="Calibri"/>
              </a:rPr>
              <a:t>²⁸. Reserved addresses.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**Inefficient use of address space, for example class B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6749F-E07C-46E9-A3DD-66F367B9A24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2B4DC5-B3DB-4A93-AC55-67D83794C4DC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sz="3600" smtClean="0"/>
              <a:t>-Subnetting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An organization can subdivide it’s host address space into groups called subnets.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The subnet ID is generally used to group hosts based on the physical network topology.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Subnets can simplify routing.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It is possible to have a single wire network with multiple subnets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Example:</a:t>
            </a:r>
          </a:p>
          <a:p>
            <a:pPr lvl="8">
              <a:defRPr/>
            </a:pPr>
            <a:r>
              <a:rPr lang="en-US" sz="600" dirty="0" smtClean="0"/>
              <a:t>                                                                                                                    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0CBAE-47F8-4843-B590-D027D74100D6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en-US" sz="3600" smtClean="0"/>
              <a:t>-Subnetting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5E8F5-1870-4BDD-9041-587ACB83779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47109" name="Picture 2" descr="C:\Users\Oscar\Desktop\scan\img0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362200"/>
            <a:ext cx="6553200" cy="3733800"/>
          </a:xfrm>
        </p:spPr>
      </p:pic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609600" y="175260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 Creation of five subnets. Best Network is Class C.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Internet Control Message Protocol (ICMP)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84638"/>
          </a:xfrm>
        </p:spPr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/>
            <a:r>
              <a:rPr lang="en-US" sz="2400" smtClean="0"/>
              <a:t>Represents a protocol used to convey control messages.</a:t>
            </a:r>
          </a:p>
          <a:p>
            <a:pPr eaLnBrk="1" hangingPunct="1"/>
            <a:r>
              <a:rPr lang="en-US" sz="2400" smtClean="0"/>
              <a:t>It is a set of messages that ride in IP datagram and can report errors in the delivery of other IP datagram.</a:t>
            </a:r>
          </a:p>
          <a:p>
            <a:pPr eaLnBrk="1" hangingPunct="1"/>
            <a:r>
              <a:rPr lang="en-US" sz="2400" smtClean="0"/>
              <a:t>If two hosts cannot communicate, ICMP messages can usually help diagnose the problem.</a:t>
            </a:r>
          </a:p>
          <a:p>
            <a:pPr eaLnBrk="1" hangingPunct="1"/>
            <a:r>
              <a:rPr lang="en-US" sz="2400" smtClean="0"/>
              <a:t>Types of errors: Destination Unreachable, Source Quench, Time exceeded, Parameter Problem, Redirection.</a:t>
            </a:r>
          </a:p>
          <a:p>
            <a:pPr eaLnBrk="1" hangingPunct="1"/>
            <a:r>
              <a:rPr lang="en-US" sz="2400" smtClean="0"/>
              <a:t>Common utilities in ICMP:</a:t>
            </a:r>
          </a:p>
          <a:p>
            <a:pPr eaLnBrk="1" hangingPunct="1"/>
            <a:endParaRPr lang="en-US" sz="2800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581BB-4A2F-463E-95AA-D1365D979E4A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08A288C-64DF-4BE4-BD01-720624A638C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Internet Control Message Protocol (ICMP)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Packet internet groper utility (PING)</a:t>
            </a:r>
          </a:p>
          <a:p>
            <a:pPr eaLnBrk="1" hangingPunct="1"/>
            <a:endParaRPr lang="en-US" smtClean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EBFA2-46DB-4173-BDC9-4428D0590FA2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D0DE42-478D-44F8-BA28-B283C6745C87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Internet Control Message Protocol (ICMP)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438"/>
          </a:xfrm>
        </p:spPr>
        <p:txBody>
          <a:bodyPr/>
          <a:lstStyle/>
          <a:p>
            <a:pPr eaLnBrk="1" hangingPunct="1"/>
            <a:r>
              <a:rPr lang="en-US" smtClean="0"/>
              <a:t>Tracert</a:t>
            </a:r>
          </a:p>
          <a:p>
            <a:pPr eaLnBrk="1" hangingPunct="1"/>
            <a:endParaRPr lang="en-US" smtClean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3600"/>
            <a:ext cx="739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2E1C4-7799-4CE8-9C5D-68B618825E8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50CF2B-05C8-4C3F-8FC6-886741639D02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90550"/>
          </a:xfrm>
        </p:spPr>
        <p:txBody>
          <a:bodyPr/>
          <a:lstStyle/>
          <a:p>
            <a:pPr eaLnBrk="1" hangingPunct="1"/>
            <a:r>
              <a:rPr lang="en-US" sz="3200" smtClean="0"/>
              <a:t>-Address Resolution Protocol (ARP)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/>
            <a:r>
              <a:rPr lang="en-US" sz="2000" smtClean="0"/>
              <a:t>In the physical layer, the hosts and routers are recognized by their physical address (48-bit)</a:t>
            </a:r>
          </a:p>
          <a:p>
            <a:pPr eaLnBrk="1" hangingPunct="1"/>
            <a:r>
              <a:rPr lang="en-US" sz="2000" smtClean="0"/>
              <a:t>ARP facilities replacement and addition of new devices to the existing network.</a:t>
            </a:r>
          </a:p>
          <a:p>
            <a:pPr eaLnBrk="1" hangingPunct="1"/>
            <a:r>
              <a:rPr lang="en-US" sz="2000" smtClean="0"/>
              <a:t>It performs a conversion between data link layer addresses (48-bit) and IP addresses (32-bit)</a:t>
            </a:r>
          </a:p>
          <a:p>
            <a:pPr eaLnBrk="1" hangingPunct="1"/>
            <a:r>
              <a:rPr lang="en-US" sz="2000" smtClean="0"/>
              <a:t>ARP is a broadcast protocol.</a:t>
            </a:r>
          </a:p>
          <a:p>
            <a:pPr eaLnBrk="1" hangingPunct="1"/>
            <a:r>
              <a:rPr lang="en-US" sz="2000" smtClean="0"/>
              <a:t>All the hosts receive the message, but only the right one responds. </a:t>
            </a:r>
          </a:p>
          <a:p>
            <a:pPr eaLnBrk="1" hangingPunct="1"/>
            <a:endParaRPr lang="en-US" sz="2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1459C-D98B-49A9-835C-7B668212AEB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0E92C26-8819-4753-9332-8099ABA21C10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-History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62400"/>
          </a:xfrm>
        </p:spPr>
        <p:txBody>
          <a:bodyPr/>
          <a:lstStyle/>
          <a:p>
            <a:pPr eaLnBrk="1" hangingPunct="1"/>
            <a:r>
              <a:rPr lang="en-US" sz="1600" smtClean="0"/>
              <a:t>Mid 1960s, Advance Research Project Agency. Part of  the Department of Defense.</a:t>
            </a:r>
          </a:p>
          <a:p>
            <a:pPr eaLnBrk="1" hangingPunct="1"/>
            <a:r>
              <a:rPr lang="en-US" sz="1600" smtClean="0"/>
              <a:t>In 1967,  at an Association for Computing Machinery (ACM), ARPA presented ARPANET.</a:t>
            </a:r>
          </a:p>
          <a:p>
            <a:pPr eaLnBrk="1" hangingPunct="1"/>
            <a:r>
              <a:rPr lang="en-US" sz="1600" smtClean="0"/>
              <a:t>In 1969, Four Nodes was connected successfully: UCLA, UCSB, SRI, UA, using  Network Control Protocol.</a:t>
            </a:r>
          </a:p>
          <a:p>
            <a:pPr eaLnBrk="1" hangingPunct="1"/>
            <a:r>
              <a:rPr lang="en-US" sz="1600" smtClean="0"/>
              <a:t>In 1972, Cerf and Kahan, collaborated in Internetting Project. Encapsulation, datagram, gateway.</a:t>
            </a:r>
          </a:p>
          <a:p>
            <a:pPr eaLnBrk="1" hangingPunct="1"/>
            <a:r>
              <a:rPr lang="en-US" sz="1600" smtClean="0"/>
              <a:t>Shortly after , authorities decided to split TCP into  TCP and IP.</a:t>
            </a:r>
          </a:p>
          <a:p>
            <a:pPr eaLnBrk="1" hangingPunct="1"/>
            <a:r>
              <a:rPr lang="en-US" sz="1600" smtClean="0"/>
              <a:t>In 1981, UC Berkeley modified UNIX to include TCP/IP.</a:t>
            </a:r>
          </a:p>
          <a:p>
            <a:pPr eaLnBrk="1" hangingPunct="1"/>
            <a:r>
              <a:rPr lang="en-US" sz="1600" smtClean="0"/>
              <a:t>In 1983, ARPANET split into two networks: MILNET for military users and ARPANET for nonmilitary uses. TCP/IP becomes the official protocol for ARPANET.</a:t>
            </a:r>
          </a:p>
          <a:p>
            <a:pPr eaLnBrk="1" hangingPunct="1"/>
            <a:r>
              <a:rPr lang="en-US" sz="1600" smtClean="0"/>
              <a:t> In 1991, three companies, IBM, Merit, and MCI formed a nonprofit organization called Advanced Network and Services (ANS), to build a new, high-speed Intenert backbone called ANSNET.</a:t>
            </a:r>
          </a:p>
          <a:p>
            <a:pPr eaLnBrk="1" hangingPunct="1"/>
            <a:r>
              <a:rPr lang="en-US" sz="1600" smtClean="0"/>
              <a:t>Internet today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8E775-D935-4D6B-9385-3F067686246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F717F5-BCF2-486C-A371-29D7DE89E8A3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-Reverse Address Resolution Protocol (RARP)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The reverse process of ARP, is made by RARP.</a:t>
            </a:r>
          </a:p>
          <a:p>
            <a:pPr eaLnBrk="1" hangingPunct="1"/>
            <a:r>
              <a:rPr lang="en-US" sz="2000" smtClean="0"/>
              <a:t>This protocol finds a IP address, given a MAC address.</a:t>
            </a:r>
          </a:p>
          <a:p>
            <a:pPr eaLnBrk="1" hangingPunct="1"/>
            <a:r>
              <a:rPr lang="en-US" sz="2000" smtClean="0"/>
              <a:t>A diskless computers uses RARP to obtain its IP addresses from a server.</a:t>
            </a:r>
          </a:p>
          <a:p>
            <a:pPr eaLnBrk="1" hangingPunct="1"/>
            <a:r>
              <a:rPr lang="en-US" sz="2000" smtClean="0"/>
              <a:t>Use the same frame format than ARP</a:t>
            </a:r>
          </a:p>
          <a:p>
            <a:pPr eaLnBrk="1" hangingPunct="1"/>
            <a:endParaRPr lang="en-US" sz="20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C2DA9E-932B-4568-9B44-29EFC471648E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E9EEA9-1E5C-4F51-90F0-2E0C1C26B8FD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pic>
        <p:nvPicPr>
          <p:cNvPr id="52230" name="Picture 9" descr="C:\Users\Oscar\Desktop\scan\img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038600"/>
            <a:ext cx="32480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-Internet Group Management Protocol (IGMP)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IGMP allows a host (application) to join or leave a multicast group.</a:t>
            </a:r>
          </a:p>
          <a:p>
            <a:pPr eaLnBrk="1" hangingPunct="1"/>
            <a:r>
              <a:rPr lang="en-US" smtClean="0"/>
              <a:t>IGMP has three types of messages: the query, the membership report, and the leave report.</a:t>
            </a:r>
          </a:p>
          <a:p>
            <a:pPr eaLnBrk="1" hangingPunct="1"/>
            <a:r>
              <a:rPr lang="en-US" smtClean="0"/>
              <a:t>The message format is:</a:t>
            </a:r>
          </a:p>
          <a:p>
            <a:pPr eaLnBrk="1" hangingPunct="1"/>
            <a:endParaRPr lang="en-US" smtClean="0"/>
          </a:p>
        </p:txBody>
      </p:sp>
      <p:pic>
        <p:nvPicPr>
          <p:cNvPr id="53251" name="Picture 3" descr="C:\Users\Oscar\Desktop\scan\img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495800"/>
            <a:ext cx="502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FE46E-472F-47C9-BB2F-E3BB7C758442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E9E8CE6-1CE7-4EC7-B90E-C58F8276F38A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en-US" sz="3600" smtClean="0"/>
              <a:t>Routing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Routers are special purpose machine on the Internet that determine the path for packets from source to destination.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Routing Information Protocol (RIP)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Describe how routes exchange routing table information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Uses hop-count as the metric of path’s control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Open Shortest Path Protocol (OSPF)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More robust, scalable protocol than RIP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It does not exchange entire tables, only updates changed links.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73577-4C7E-48F0-A8B4-0B201AD9C302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Transport Layer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Type of Services: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/>
              <a:t>	</a:t>
            </a:r>
            <a:r>
              <a:rPr lang="en-US" sz="2000" u="sng" dirty="0" smtClean="0"/>
              <a:t>Connection-Oriented</a:t>
            </a:r>
            <a:r>
              <a:rPr lang="en-US" dirty="0" smtClean="0"/>
              <a:t>.  </a:t>
            </a:r>
            <a:r>
              <a:rPr lang="en-US" sz="2000" dirty="0" smtClean="0"/>
              <a:t>It</a:t>
            </a:r>
            <a:r>
              <a:rPr lang="en-US" dirty="0" smtClean="0"/>
              <a:t> </a:t>
            </a:r>
            <a:r>
              <a:rPr lang="en-US" sz="2000" dirty="0" smtClean="0"/>
              <a:t>first makes a connection with the network layer protocol at the remote site before sending a packet. The packets  are sent on the same path in sequential order.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/>
              <a:t>	</a:t>
            </a:r>
            <a:r>
              <a:rPr lang="en-US" sz="2000" u="sng" dirty="0" smtClean="0"/>
              <a:t>Connectionless.</a:t>
            </a:r>
            <a:r>
              <a:rPr lang="en-US" sz="2000" dirty="0" smtClean="0"/>
              <a:t> It treats each packet independently, with each packet having no relationship to any other packet. The packets in a message may or may not travel the same path to their destination.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CAEFB-867A-45EA-8110-B4AB2A4D8BEF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06E3978-B72D-4299-BC43-B36A5D37A02F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-Transport Layer Protocols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  <a:p>
            <a:pPr eaLnBrk="1" hangingPunct="1"/>
            <a:r>
              <a:rPr lang="en-US" sz="2800" smtClean="0"/>
              <a:t>Provide logical communication between application  processes running on different hosts.</a:t>
            </a:r>
          </a:p>
          <a:p>
            <a:pPr eaLnBrk="1" hangingPunct="1"/>
            <a:r>
              <a:rPr lang="en-US" sz="2800" smtClean="0"/>
              <a:t>There are two protocols in this layer: User Datagram Protocol (UDP) and Transmission Control Protocol (TCP)</a:t>
            </a:r>
          </a:p>
          <a:p>
            <a:pPr eaLnBrk="1" hangingPunct="1"/>
            <a:r>
              <a:rPr lang="en-US" sz="2800" smtClean="0"/>
              <a:t>More than one transport protocol available to applications. Ex: Internet uses TCP and UDP. </a:t>
            </a:r>
          </a:p>
          <a:p>
            <a:pPr eaLnBrk="1" hangingPunct="1"/>
            <a:endParaRPr lang="en-US" sz="20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1652C-2865-41D6-BD1C-67D4FDAC38FF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B70F4E0-FB98-4C27-9C0E-64A55900522E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sz="3200" smtClean="0"/>
              <a:t>-User Datagram Protocol (UDP)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connection establishment</a:t>
            </a:r>
          </a:p>
          <a:p>
            <a:pPr eaLnBrk="1" hangingPunct="1"/>
            <a:r>
              <a:rPr lang="en-US" smtClean="0"/>
              <a:t>Small segment header.</a:t>
            </a:r>
          </a:p>
          <a:p>
            <a:pPr eaLnBrk="1" hangingPunct="1"/>
            <a:r>
              <a:rPr lang="en-US" smtClean="0"/>
              <a:t>No congestion control</a:t>
            </a:r>
          </a:p>
          <a:p>
            <a:pPr eaLnBrk="1" hangingPunct="1"/>
            <a:r>
              <a:rPr lang="en-US" smtClean="0"/>
              <a:t>Used for multimedia applications</a:t>
            </a:r>
          </a:p>
          <a:p>
            <a:pPr eaLnBrk="1" hangingPunct="1"/>
            <a:r>
              <a:rPr lang="en-US" smtClean="0"/>
              <a:t>It is used when speed and efficiency are more important than reliability</a:t>
            </a:r>
          </a:p>
          <a:p>
            <a:pPr eaLnBrk="1" hangingPunct="1"/>
            <a:r>
              <a:rPr lang="en-US" smtClean="0"/>
              <a:t>UDP uses </a:t>
            </a:r>
            <a:r>
              <a:rPr lang="en-US" i="1" smtClean="0"/>
              <a:t>ports</a:t>
            </a:r>
            <a:r>
              <a:rPr lang="en-US" smtClean="0"/>
              <a:t> to provide communication services to individual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95254-1A74-4F48-B61A-61C66573178A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5C88AC-1664-48BC-9717-FB8EAAB5D648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-User Datagram Protocol (UDP)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UDP Datagram</a:t>
            </a:r>
          </a:p>
          <a:p>
            <a:pPr eaLnBrk="1" hangingPunct="1"/>
            <a:endParaRPr lang="en-US" smtClean="0"/>
          </a:p>
        </p:txBody>
      </p:sp>
      <p:pic>
        <p:nvPicPr>
          <p:cNvPr id="59395" name="Picture 3" descr="C:\Users\Oscar\Desktop\scan\img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514600"/>
            <a:ext cx="556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20DD0-0521-456E-9047-3069490A2B1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8E2B91-C55B-4FC4-B93A-9F3C062F4F4D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-Transport Control Protocol (TCP)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1323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Connection-oriented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Flow Control. Keep sender from overrunning receiver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Congestion Control. Keep sender from overrunning network.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Once the connection is established, data can be transferred in both directions between two hosts (Full Duplex).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To establish a connection between two processes on different hosts, the following identification sources are required: Port number, TCP sockets.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A TCP connection is always between a single sender and a single receiver, called point-to-point connection.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/>
              <a:t>UDP ports have no relation to TCP ports (different name spaces).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8FAAB-5C40-49FA-B10E-85A183C09E6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DF20F25-8CA1-404D-9CEA-59FEF011E7BE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-Transport Control Protocol (TCP)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TCP Connection: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 smtClean="0"/>
              <a:t>Host A sends a segment to announce its wish for connection and includes its initialization information about traffic from A to B.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 smtClean="0"/>
              <a:t>Host B sends a segment to acknowledge (confirm) the request of A.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 smtClean="0"/>
              <a:t>Host B sends that includes its initialization information about traffic from B to A.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 smtClean="0"/>
              <a:t>Host A sends a segment to acknowledge (confirm) the request of B.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/>
              <a:t>This connection is called Three-way handshaking.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FF9E3-D9B8-468C-9D2D-1495A813240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CE3A6DD-A54E-434F-B29F-7D92C7CE82A1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-Transport Control Protocol (TCP)</a:t>
            </a:r>
          </a:p>
        </p:txBody>
      </p:sp>
      <p:pic>
        <p:nvPicPr>
          <p:cNvPr id="62466" name="Content Placeholder 3" descr="C:\Users\Oscar\Desktop\scan\img03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2209800"/>
            <a:ext cx="6210300" cy="329723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394B7-C72B-4E36-9B87-B6B9827A2777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42AA59-C77A-4B9C-AE1E-7EF2E56C5CB1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57250"/>
          </a:xfrm>
        </p:spPr>
        <p:txBody>
          <a:bodyPr/>
          <a:lstStyle/>
          <a:p>
            <a:pPr eaLnBrk="1" hangingPunct="1"/>
            <a:r>
              <a:rPr lang="en-US" smtClean="0"/>
              <a:t>-Internet Today</a:t>
            </a:r>
          </a:p>
        </p:txBody>
      </p:sp>
      <p:pic>
        <p:nvPicPr>
          <p:cNvPr id="20482" name="Picture 2" descr="C:\Users\Oscar\Desktop\scan\img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76400"/>
            <a:ext cx="7315200" cy="4648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80D5E7-6CA9-4BB4-9FB4-13B77860B3C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60A850-9E7E-4815-968B-BC1758EBD547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-Transport Control Protocol (TCP)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Closing Connection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 smtClean="0"/>
              <a:t>Host A sends a segment announcing its wish for connection termination.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 smtClean="0"/>
              <a:t>Host B sends a segment acknowledging the request of A. After this, the connection is closed in one direction, but no in the other. Host B can continue sending data to A.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 smtClean="0"/>
              <a:t>When host B finished sending its own data, it sends a segment to indicate that it wants to close the connection.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 smtClean="0"/>
              <a:t>Host A acknowledges to request of B.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This connection is called Four-way handshaking.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000" dirty="0" smtClean="0"/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15292-E027-4BEE-B2CE-A7B5CE0C18E6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4ACEC1-458D-4565-A918-D084D24527D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-Transport Control Protocol (TCP)</a:t>
            </a:r>
          </a:p>
        </p:txBody>
      </p:sp>
      <p:pic>
        <p:nvPicPr>
          <p:cNvPr id="64514" name="Content Placeholder 3" descr="C:\Users\Oscar\Desktop\scan\img03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2286000"/>
            <a:ext cx="5638800" cy="331787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60311-0E90-4192-8EC7-6B4EDCBF0207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FE55B4-9B02-4204-BCDC-61C8F61AA27F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en-US" sz="3600" smtClean="0"/>
              <a:t>-Summary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IP is the basis of Internetworking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TCP builds on top of IP</a:t>
            </a:r>
            <a:br>
              <a:rPr lang="en-US" smtClean="0"/>
            </a:br>
            <a:r>
              <a:rPr lang="en-US" smtClean="0"/>
              <a:t>adds reliable, congestion-controlled, connection-oriented byte-stream.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UDP builds on top of IP</a:t>
            </a:r>
            <a:br>
              <a:rPr lang="en-US" smtClean="0"/>
            </a:br>
            <a:r>
              <a:rPr lang="en-US" smtClean="0"/>
              <a:t>allows access to IP functionality</a:t>
            </a:r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E9BBE-149E-483C-8161-839FEB0F3C7D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-</a:t>
            </a:r>
            <a:r>
              <a:rPr lang="en-US" sz="3200" dirty="0" smtClean="0"/>
              <a:t>APPLICATION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Client-Server Architecture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Server always on host, permanent IP address.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Client communicate with server, Not always connected, permanent or dynamic IP, do not communicate directly with others clients.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Peer-to-Peer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Not always in server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Peers not always connected and can change the IP address. Ex: Torrent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E8AEC-57BD-4B60-BD65-0EDB50363A9C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6ED1AC-9C85-48E2-9201-59935CFC1A92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en-US" sz="3600" smtClean="0"/>
              <a:t>Client-Server  vs.  Peer-toPeer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FE618-9391-47D9-AFF9-980D15DC6951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67589" name="Picture 2" descr="C:\Users\Oscar\Desktop\scan\clientserver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2438400"/>
            <a:ext cx="3333750" cy="3000375"/>
          </a:xfrm>
        </p:spPr>
      </p:pic>
      <p:pic>
        <p:nvPicPr>
          <p:cNvPr id="67590" name="Picture 3" descr="C:\Users\Oscar\Desktop\scan\peertope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438400"/>
            <a:ext cx="3333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-APPLICATION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Application Layer protocols examples: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 smtClean="0"/>
              <a:t>Simple Mail Transfer Protocol (SMTP) is a TCP/IP protocol that handles the transfer of e-mails from one mail system to another.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000" dirty="0" smtClean="0"/>
              <a:t>File transfer protocol  (FTP) is a set of rules that handle the transfers of files from one computer to another.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sz="20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A3A11-77F7-4EA5-92E1-BE76B7F25C49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AC5FB8D-CB6A-45C2-9679-CA0ABADFF0E8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sz="3600" smtClean="0"/>
              <a:t>3. Domain Name Server (DNS)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People prefers names instead of addresses.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It is a system that can map a name to an address or an address to a name.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When the Internet was small, mapping was done using a host file.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Today, it is impossible to have one single file.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DNS solution: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Divide this huge amount of information into smaller parts and store each part on a different computer.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The host that needs mapping can contact the closest computer 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There are 13 root servers in the world.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E25297-11AA-444B-83E0-8D9E5F8D1F2E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333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72EF0-A6D3-46D5-B76E-2A850CEC4804}" type="slidenum">
              <a:rPr lang="en-US"/>
              <a:pPr>
                <a:defRPr/>
              </a:pPr>
              <a:t>47</a:t>
            </a:fld>
            <a:endParaRPr lang="en-US"/>
          </a:p>
        </p:txBody>
      </p:sp>
      <p:pic>
        <p:nvPicPr>
          <p:cNvPr id="70661" name="Picture 2" descr="C:\Users\Oscar\Desktop\scan\RootServerMap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685800"/>
            <a:ext cx="7848600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sz="3600" smtClean="0"/>
              <a:t>4. HTTP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/>
              <a:t>HyperText</a:t>
            </a:r>
            <a:r>
              <a:rPr lang="en-US" sz="2800" dirty="0" smtClean="0"/>
              <a:t> Transfer Protocol (HTTP) is an application-level protocol used to carry out all communications between the Web server and browsers.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HTTP steps: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Client initiates a TCP connection to server through a socket.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Server accepts connection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HTTP messages exchanged between client browser and Web server.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 smtClean="0"/>
              <a:t>TCP connection closed.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EDAC6-3A25-4135-B5AA-9CEFF4AAD0A9}" type="slidenum">
              <a:rPr lang="en-US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Questions???</a:t>
            </a:r>
          </a:p>
          <a:p>
            <a:pPr eaLnBrk="1" hangingPunct="1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9AF9B-1CA5-4D4E-9563-932F60A5F39E}" type="slidenum">
              <a:rPr lang="en-US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-ISO-OSI 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0178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OSI MODEL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In the late 1970s, the International Standards Organization (ISO)  introduced the Open Systems Interconnection (OSI) model.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7 Layers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The OSI Model is not a protocol; it is a model for understanding and designing a network.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A3AF9-1C41-486E-98C7-B1A80E5B699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9B02A1-57D5-41D2-8A88-E22F22E85D12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Open System Interconnection (OSI) Reference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2BDE0-8E41-4E47-BF1B-AD164049A1F8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9EA8E83-0C6D-4DDF-B007-DD3CCAF87206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pic>
        <p:nvPicPr>
          <p:cNvPr id="22533" name="Picture 2" descr="C:\Users\Oscar\Desktop\scan\OSI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2057400"/>
            <a:ext cx="4343400" cy="438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9150"/>
          </a:xfrm>
        </p:spPr>
        <p:txBody>
          <a:bodyPr/>
          <a:lstStyle/>
          <a:p>
            <a:pPr eaLnBrk="1" hangingPunct="1"/>
            <a:r>
              <a:rPr lang="en-US" sz="3600" smtClean="0"/>
              <a:t>-TCP/IP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1578A-90C0-4DD4-B755-48A10896B46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2EBD01-B4A2-427C-8775-5A44765C1000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pic>
        <p:nvPicPr>
          <p:cNvPr id="23557" name="Picture 3" descr="C:\Users\Oscar\Desktop\scan\ms810606.tcpipintro1(en-us,MSDN.10)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905000"/>
            <a:ext cx="63246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-Physical and Data-Link Layer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895600"/>
          </a:xfrm>
        </p:spPr>
        <p:txBody>
          <a:bodyPr/>
          <a:lstStyle/>
          <a:p>
            <a:pPr eaLnBrk="1" hangingPunct="1"/>
            <a:r>
              <a:rPr lang="en-US" smtClean="0"/>
              <a:t>TCP/IP does not define any specify protocol.</a:t>
            </a:r>
          </a:p>
          <a:p>
            <a:pPr eaLnBrk="1" hangingPunct="1"/>
            <a:r>
              <a:rPr lang="en-US" smtClean="0"/>
              <a:t>Support all the standard and proprietary protocols.</a:t>
            </a:r>
          </a:p>
          <a:p>
            <a:pPr eaLnBrk="1" hangingPunct="1"/>
            <a:r>
              <a:rPr lang="en-US" smtClean="0"/>
              <a:t>A network can be a LAN, MAN, or WAN.</a:t>
            </a:r>
          </a:p>
          <a:p>
            <a:pPr eaLnBrk="1" hangingPunct="1"/>
            <a:r>
              <a:rPr lang="en-US" smtClean="0"/>
              <a:t>Different technologies: Ethernet, Token Ring, etc….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08CA9-177D-4CD1-91DD-BF7511C330F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3FC23F-E17C-46F0-B650-251644831A76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en-US" sz="3600" smtClean="0"/>
              <a:t>-Ethernet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smtClean="0"/>
              <a:t>It is the most widely used area network protocol.</a:t>
            </a:r>
          </a:p>
          <a:p>
            <a:pPr eaLnBrk="1" hangingPunct="1"/>
            <a:r>
              <a:rPr lang="en-US" smtClean="0"/>
              <a:t>It was designed by Xerox in 1973.</a:t>
            </a:r>
          </a:p>
          <a:p>
            <a:pPr eaLnBrk="1" hangingPunct="1"/>
            <a:r>
              <a:rPr lang="en-US" smtClean="0"/>
              <a:t>Today has a data rate of 100 Mbps and 1000 Mbps.</a:t>
            </a:r>
          </a:p>
          <a:p>
            <a:pPr eaLnBrk="1" hangingPunct="1"/>
            <a:r>
              <a:rPr lang="en-US" smtClean="0"/>
              <a:t>It is formally defined by IEEE 802.3 standard.</a:t>
            </a:r>
          </a:p>
          <a:p>
            <a:pPr eaLnBrk="1" hangingPunct="1"/>
            <a:r>
              <a:rPr lang="en-US" smtClean="0"/>
              <a:t>Every Ethernet interface (NIC) has a unique 48 bit address (6-byte), normally written in hexadecimal notation. Ex:	07-01-02-01-2C-4B</a:t>
            </a:r>
          </a:p>
          <a:p>
            <a:pPr eaLnBrk="1" hangingPunct="1"/>
            <a:r>
              <a:rPr lang="en-US" smtClean="0"/>
              <a:t>Access Method: CSMA/CD (Carrier Sense Multiple Access with Collision Detection).</a:t>
            </a:r>
          </a:p>
          <a:p>
            <a:pPr eaLnBrk="1" hangingPunct="1"/>
            <a:r>
              <a:rPr lang="en-US" smtClean="0"/>
              <a:t>Bus Topology.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0A7B08-1224-45CF-BBDB-8B1F1B1E571B}" type="datetime1">
              <a:rPr lang="en-US"/>
              <a:pPr>
                <a:defRPr/>
              </a:pPr>
              <a:t>12/1/2008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CSCI 6303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D09EC-51F9-4076-9E5E-29FF97CCCBCF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3431</TotalTime>
  <Words>1936</Words>
  <Application>Microsoft Office PowerPoint</Application>
  <PresentationFormat>On-screen Show (4:3)</PresentationFormat>
  <Paragraphs>397</Paragraphs>
  <Slides>49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Constantia</vt:lpstr>
      <vt:lpstr>Wingdings 2</vt:lpstr>
      <vt:lpstr>Wingdings</vt:lpstr>
      <vt:lpstr>Times New Roman</vt:lpstr>
      <vt:lpstr>Comic Sans MS</vt:lpstr>
      <vt:lpstr>Flow</vt:lpstr>
      <vt:lpstr>Flow</vt:lpstr>
      <vt:lpstr>Visio</vt:lpstr>
      <vt:lpstr>Slide 1</vt:lpstr>
      <vt:lpstr>Slide 2</vt:lpstr>
      <vt:lpstr>-History</vt:lpstr>
      <vt:lpstr>-Internet Today</vt:lpstr>
      <vt:lpstr>-ISO-OSI  Model</vt:lpstr>
      <vt:lpstr>Open System Interconnection (OSI) Reference Model</vt:lpstr>
      <vt:lpstr>-TCP/IP MODEL</vt:lpstr>
      <vt:lpstr>-Physical and Data-Link Layer</vt:lpstr>
      <vt:lpstr>-Ethernet</vt:lpstr>
      <vt:lpstr>-Bus Topology</vt:lpstr>
      <vt:lpstr>-Connecting Devices</vt:lpstr>
      <vt:lpstr>Slide 12</vt:lpstr>
      <vt:lpstr>Slide 13</vt:lpstr>
      <vt:lpstr>Slide 14</vt:lpstr>
      <vt:lpstr>-Network or Internet Layer</vt:lpstr>
      <vt:lpstr>Encapsulation and  Header Files</vt:lpstr>
      <vt:lpstr>-Analogy: Russian Dolls</vt:lpstr>
      <vt:lpstr>-The data encapsulation process</vt:lpstr>
      <vt:lpstr>-Packet Switching</vt:lpstr>
      <vt:lpstr>-Internet Protocol (IP)</vt:lpstr>
      <vt:lpstr>-Internet Protocol</vt:lpstr>
      <vt:lpstr>Classfull Addressing</vt:lpstr>
      <vt:lpstr>-Internet Protocol</vt:lpstr>
      <vt:lpstr>-Subnetting</vt:lpstr>
      <vt:lpstr>-Subnetting</vt:lpstr>
      <vt:lpstr>      Internet Control Message Protocol (ICMP) </vt:lpstr>
      <vt:lpstr>Internet Control Message Protocol (ICMP)</vt:lpstr>
      <vt:lpstr>Internet Control Message Protocol (ICMP) </vt:lpstr>
      <vt:lpstr>-Address Resolution Protocol (ARP)</vt:lpstr>
      <vt:lpstr>-Reverse Address Resolution Protocol (RARP)</vt:lpstr>
      <vt:lpstr>-Internet Group Management Protocol (IGMP)</vt:lpstr>
      <vt:lpstr>Routing Protocols</vt:lpstr>
      <vt:lpstr>Transport Layer Protocols</vt:lpstr>
      <vt:lpstr>-Transport Layer Protocols</vt:lpstr>
      <vt:lpstr>-User Datagram Protocol (UDP)</vt:lpstr>
      <vt:lpstr>-User Datagram Protocol (UDP)</vt:lpstr>
      <vt:lpstr>-Transport Control Protocol (TCP)</vt:lpstr>
      <vt:lpstr>-Transport Control Protocol (TCP)</vt:lpstr>
      <vt:lpstr>-Transport Control Protocol (TCP)</vt:lpstr>
      <vt:lpstr>-Transport Control Protocol (TCP)</vt:lpstr>
      <vt:lpstr>-Transport Control Protocol (TCP)</vt:lpstr>
      <vt:lpstr>-Summary</vt:lpstr>
      <vt:lpstr>-APPLICATION LAYER</vt:lpstr>
      <vt:lpstr>Client-Server  vs.  Peer-toPeer</vt:lpstr>
      <vt:lpstr>-APPLICATION LAYER</vt:lpstr>
      <vt:lpstr>3. Domain Name Server (DNS)</vt:lpstr>
      <vt:lpstr>Slide 47</vt:lpstr>
      <vt:lpstr>4. HTTP</vt:lpstr>
      <vt:lpstr>Slide 49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TCP/IP Protocol Suite</dc:title>
  <dc:creator>Oscar</dc:creator>
  <cp:lastModifiedBy>abraham</cp:lastModifiedBy>
  <cp:revision>162</cp:revision>
  <dcterms:created xsi:type="dcterms:W3CDTF">2008-10-20T02:46:58Z</dcterms:created>
  <dcterms:modified xsi:type="dcterms:W3CDTF">2008-12-01T20:15:11Z</dcterms:modified>
</cp:coreProperties>
</file>