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50"/>
  </p:notesMasterIdLst>
  <p:handoutMasterIdLst>
    <p:handoutMasterId r:id="rId51"/>
  </p:handoutMasterIdLst>
  <p:sldIdLst>
    <p:sldId id="256" r:id="rId2"/>
    <p:sldId id="260" r:id="rId3"/>
    <p:sldId id="259" r:id="rId4"/>
    <p:sldId id="257" r:id="rId5"/>
    <p:sldId id="262" r:id="rId6"/>
    <p:sldId id="263" r:id="rId7"/>
    <p:sldId id="258" r:id="rId8"/>
    <p:sldId id="264" r:id="rId9"/>
    <p:sldId id="265" r:id="rId10"/>
    <p:sldId id="274" r:id="rId11"/>
    <p:sldId id="273" r:id="rId12"/>
    <p:sldId id="261" r:id="rId13"/>
    <p:sldId id="266" r:id="rId14"/>
    <p:sldId id="267" r:id="rId15"/>
    <p:sldId id="268" r:id="rId16"/>
    <p:sldId id="269" r:id="rId17"/>
    <p:sldId id="270" r:id="rId18"/>
    <p:sldId id="271"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303" r:id="rId39"/>
    <p:sldId id="293" r:id="rId40"/>
    <p:sldId id="294" r:id="rId41"/>
    <p:sldId id="295" r:id="rId42"/>
    <p:sldId id="296" r:id="rId43"/>
    <p:sldId id="297" r:id="rId44"/>
    <p:sldId id="298" r:id="rId45"/>
    <p:sldId id="299" r:id="rId46"/>
    <p:sldId id="300" r:id="rId47"/>
    <p:sldId id="302" r:id="rId48"/>
    <p:sldId id="301"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292" autoAdjust="0"/>
    <p:restoredTop sz="76167" autoAdjust="0"/>
  </p:normalViewPr>
  <p:slideViewPr>
    <p:cSldViewPr>
      <p:cViewPr>
        <p:scale>
          <a:sx n="59" d="100"/>
          <a:sy n="59" d="100"/>
        </p:scale>
        <p:origin x="-72" y="-330"/>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AD83DDC-9B4A-46B0-915B-FF351E9FEA14}" type="datetimeFigureOut">
              <a:rPr lang="en-US"/>
              <a:pPr>
                <a:defRPr/>
              </a:pPr>
              <a:t>12/2/2008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B71297E-519F-42FD-9396-EE3C63B0D56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8" name="Slide Image Placeholder 7"/>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9" name="Notes Placeholder 8"/>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0" name="Footer Placeholder 9"/>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11" name="Slide Number Placeholder 10"/>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210F537-298E-433C-A111-1F2B836AC158}" type="slidenum">
              <a:rPr lang="en-US"/>
              <a:pPr>
                <a:defRPr/>
              </a:pPr>
              <a:t>‹#›</a:t>
            </a:fld>
            <a:endParaRPr lang="en-US"/>
          </a:p>
        </p:txBody>
      </p:sp>
      <p:sp>
        <p:nvSpPr>
          <p:cNvPr id="12" name="Date Placeholder 11"/>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4401DE7-8E86-446F-9F9B-38C10D253EA4}" type="datetimeFigureOut">
              <a:rPr lang="en-US"/>
              <a:pPr>
                <a:defRPr/>
              </a:pPr>
              <a:t>12/2/2008</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en.wikipedia.org/wiki/Declarative_programming" TargetMode="External"/><Relationship Id="rId2" Type="http://schemas.openxmlformats.org/officeDocument/2006/relationships/slide" Target="../slides/slide42.xml"/><Relationship Id="rId1" Type="http://schemas.openxmlformats.org/officeDocument/2006/relationships/notesMaster" Target="../notesMasters/notesMaster1.xml"/><Relationship Id="rId5" Type="http://schemas.openxmlformats.org/officeDocument/2006/relationships/hyperlink" Target="http://en.wikipedia.org/wiki/Domain-specific_programming_language" TargetMode="External"/><Relationship Id="rId4" Type="http://schemas.openxmlformats.org/officeDocument/2006/relationships/hyperlink" Target="http://en.wikipedia.org/wiki/Macro_(computer_science)" TargetMode="Externa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formal.stanford.edu/jmc/"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CFC9D7-6141-4EB5-9C5D-DA76BF255AA1}"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smtClean="0"/>
              <a:t>performance measures  </a:t>
            </a:r>
            <a:r>
              <a:rPr lang="en-US" smtClean="0"/>
              <a:t>determine a decisive factor for success of an agent’s behavior.</a:t>
            </a:r>
          </a:p>
          <a:p>
            <a:pPr>
              <a:spcBef>
                <a:spcPct val="0"/>
              </a:spcBef>
            </a:pPr>
            <a:endParaRPr lang="en-US" smtClean="0"/>
          </a:p>
          <a:p>
            <a:pPr>
              <a:spcBef>
                <a:spcPct val="0"/>
              </a:spcBef>
            </a:pPr>
            <a:r>
              <a:rPr lang="en-US" smtClean="0"/>
              <a:t>Environment-the area the agent is designated to perform.</a:t>
            </a:r>
          </a:p>
          <a:p>
            <a:pPr>
              <a:spcBef>
                <a:spcPct val="0"/>
              </a:spcBef>
            </a:pPr>
            <a:endParaRPr lang="en-US" smtClean="0"/>
          </a:p>
          <a:p>
            <a:pPr>
              <a:spcBef>
                <a:spcPct val="0"/>
              </a:spcBef>
            </a:pPr>
            <a:r>
              <a:rPr lang="en-US" smtClean="0"/>
              <a:t>Actuators</a:t>
            </a:r>
          </a:p>
          <a:p>
            <a:pPr>
              <a:spcBef>
                <a:spcPct val="0"/>
              </a:spcBef>
            </a:pPr>
            <a:r>
              <a:rPr lang="en-US" smtClean="0"/>
              <a:t>Sensors</a:t>
            </a:r>
          </a:p>
          <a:p>
            <a:pPr>
              <a:spcBef>
                <a:spcPct val="0"/>
              </a:spcBef>
            </a:pPr>
            <a:endParaRPr lang="en-US" smtClean="0"/>
          </a:p>
          <a:p>
            <a:pPr>
              <a:spcBef>
                <a:spcPct val="0"/>
              </a:spcBef>
            </a:pPr>
            <a:r>
              <a:rPr lang="en-US" b="1" smtClean="0"/>
              <a:t>task environment </a:t>
            </a:r>
            <a:r>
              <a:rPr lang="en-US" smtClean="0"/>
              <a:t>can be known as the problem</a:t>
            </a:r>
          </a:p>
          <a:p>
            <a:pPr>
              <a:spcBef>
                <a:spcPct val="0"/>
              </a:spcBef>
            </a:pPr>
            <a:r>
              <a:rPr lang="en-US" smtClean="0"/>
              <a:t>	What needs to be done or fixed</a:t>
            </a:r>
          </a:p>
          <a:p>
            <a:pPr>
              <a:spcBef>
                <a:spcPct val="0"/>
              </a:spcBef>
            </a:pPr>
            <a:r>
              <a:rPr lang="en-US" b="1" smtClean="0"/>
              <a:t>Agent is the solution</a:t>
            </a:r>
          </a:p>
          <a:p>
            <a:pPr>
              <a:spcBef>
                <a:spcPct val="0"/>
              </a:spcBef>
            </a:pPr>
            <a:endParaRPr lang="en-US"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37051-8A09-4A13-A56F-7C7FB2CD5B97}"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0A0A966-9771-4E4F-B1D6-38B1C9E3A05F}"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order to better understand a task environment we must first analyze the different dimensions it contains </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299476-13C3-4B09-8E59-4D5D3BA17C47}" type="slidenum">
              <a:rPr lang="en-US">
                <a:cs typeface="Arial" charset="0"/>
              </a:rPr>
              <a:pPr fontAlgn="base">
                <a:spcBef>
                  <a:spcPct val="0"/>
                </a:spcBef>
                <a:spcAft>
                  <a:spcPct val="0"/>
                </a:spcAft>
              </a:pPr>
              <a:t>12</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advantage of having a </a:t>
            </a:r>
            <a:r>
              <a:rPr lang="en-US" b="1" smtClean="0"/>
              <a:t>fully observable agent </a:t>
            </a:r>
            <a:r>
              <a:rPr lang="en-US" smtClean="0"/>
              <a:t>is that it does not need to keep track of its internal state in order to operate effectively in the world.</a:t>
            </a:r>
          </a:p>
          <a:p>
            <a:pPr>
              <a:spcBef>
                <a:spcPct val="0"/>
              </a:spcBef>
            </a:pPr>
            <a:endParaRPr lang="en-US" smtClean="0"/>
          </a:p>
          <a:p>
            <a:pPr>
              <a:spcBef>
                <a:spcPct val="0"/>
              </a:spcBef>
            </a:pPr>
            <a:r>
              <a:rPr lang="en-US" smtClean="0"/>
              <a:t>When an agent is </a:t>
            </a:r>
            <a:r>
              <a:rPr lang="en-US" b="1" smtClean="0"/>
              <a:t>partially observable</a:t>
            </a:r>
            <a:r>
              <a:rPr lang="en-US" smtClean="0"/>
              <a:t> is mainly due to poor and inaccurate sensors or if parts of the world itself are missing the sensors data.</a:t>
            </a:r>
          </a:p>
          <a:p>
            <a:pPr>
              <a:spcBef>
                <a:spcPct val="0"/>
              </a:spcBef>
            </a:pPr>
            <a:endParaRPr lang="en-US" smtClean="0"/>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65EB33F-3B0C-4179-9407-F54EB538B681}" type="slidenum">
              <a:rPr lang="en-US">
                <a:cs typeface="Arial" charset="0"/>
              </a:rPr>
              <a:pPr fontAlgn="base">
                <a:spcBef>
                  <a:spcPct val="0"/>
                </a:spcBef>
                <a:spcAft>
                  <a:spcPct val="0"/>
                </a:spcAft>
              </a:pPr>
              <a:t>13</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Deterministic Example</a:t>
            </a:r>
          </a:p>
          <a:p>
            <a:pPr>
              <a:spcBef>
                <a:spcPct val="0"/>
              </a:spcBef>
            </a:pPr>
            <a:r>
              <a:rPr lang="en-US" smtClean="0"/>
              <a:t>-janitor agent </a:t>
            </a:r>
            <a:r>
              <a:rPr lang="en-US" b="1" smtClean="0"/>
              <a:t>sweeps and then mops</a:t>
            </a:r>
          </a:p>
          <a:p>
            <a:pPr>
              <a:spcBef>
                <a:spcPct val="0"/>
              </a:spcBef>
            </a:pPr>
            <a:endParaRPr lang="en-US" smtClean="0"/>
          </a:p>
          <a:p>
            <a:pPr>
              <a:spcBef>
                <a:spcPct val="0"/>
              </a:spcBef>
            </a:pPr>
            <a:r>
              <a:rPr lang="en-US" smtClean="0"/>
              <a:t>Stochastic Example</a:t>
            </a:r>
          </a:p>
          <a:p>
            <a:pPr>
              <a:spcBef>
                <a:spcPct val="0"/>
              </a:spcBef>
            </a:pPr>
            <a:r>
              <a:rPr lang="en-US" smtClean="0"/>
              <a:t>-party clown agent makes balloon animals and then juggles objects</a:t>
            </a:r>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ABEB46-6933-416D-B9C2-DF515FE9A16D}"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Episodic</a:t>
            </a:r>
          </a:p>
          <a:p>
            <a:pPr>
              <a:spcBef>
                <a:spcPct val="0"/>
              </a:spcBef>
            </a:pPr>
            <a:r>
              <a:rPr lang="en-US" smtClean="0"/>
              <a:t>	episodic task environment an agent’s experience is essentially broken down into what is called </a:t>
            </a:r>
            <a:r>
              <a:rPr lang="en-US" b="1" smtClean="0"/>
              <a:t>atomic episodes</a:t>
            </a:r>
            <a:r>
              <a:rPr lang="en-US" smtClean="0"/>
              <a:t>.  Only single actions are performed and do not depend on the previous actions that were performed.</a:t>
            </a:r>
          </a:p>
          <a:p>
            <a:pPr>
              <a:spcBef>
                <a:spcPct val="0"/>
              </a:spcBef>
            </a:pPr>
            <a:r>
              <a:rPr lang="en-US" smtClean="0"/>
              <a:t>-Are given initially</a:t>
            </a:r>
          </a:p>
          <a:p>
            <a:pPr>
              <a:spcBef>
                <a:spcPct val="0"/>
              </a:spcBef>
            </a:pPr>
            <a:endParaRPr lang="en-US" smtClean="0"/>
          </a:p>
          <a:p>
            <a:pPr>
              <a:spcBef>
                <a:spcPct val="0"/>
              </a:spcBef>
            </a:pPr>
            <a:r>
              <a:rPr lang="en-US" smtClean="0"/>
              <a:t>Episodic environments are much simpler then sequential environments because the agents does not have to </a:t>
            </a:r>
            <a:r>
              <a:rPr lang="en-US" b="1" smtClean="0"/>
              <a:t>think ahead </a:t>
            </a:r>
          </a:p>
          <a:p>
            <a:pPr>
              <a:spcBef>
                <a:spcPct val="0"/>
              </a:spcBef>
            </a:pPr>
            <a:endParaRPr lang="en-US" b="1" smtClean="0"/>
          </a:p>
          <a:p>
            <a:pPr>
              <a:spcBef>
                <a:spcPct val="0"/>
              </a:spcBef>
            </a:pPr>
            <a:r>
              <a:rPr lang="en-US" b="1" smtClean="0"/>
              <a:t>Sequential</a:t>
            </a:r>
          </a:p>
          <a:p>
            <a:pPr>
              <a:spcBef>
                <a:spcPct val="0"/>
              </a:spcBef>
            </a:pPr>
            <a:r>
              <a:rPr lang="en-US" b="1" smtClean="0"/>
              <a:t>-ex: 	a chess agent </a:t>
            </a:r>
            <a:r>
              <a:rPr lang="en-US" smtClean="0"/>
              <a:t>who is thinking moves ahead</a:t>
            </a:r>
          </a:p>
          <a:p>
            <a:pPr>
              <a:spcBef>
                <a:spcPct val="0"/>
              </a:spcBef>
            </a:pPr>
            <a:endParaRPr lang="en-US" b="1" smtClean="0"/>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15E22E-548E-4D17-9038-B282925A3168}" type="slidenum">
              <a:rPr lang="en-US">
                <a:cs typeface="Arial" charset="0"/>
              </a:rPr>
              <a:pPr fontAlgn="base">
                <a:spcBef>
                  <a:spcPct val="0"/>
                </a:spcBef>
                <a:spcAft>
                  <a:spcPct val="0"/>
                </a:spcAft>
              </a:pPr>
              <a:t>15</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Static</a:t>
            </a:r>
          </a:p>
          <a:p>
            <a:pPr>
              <a:spcBef>
                <a:spcPct val="0"/>
              </a:spcBef>
            </a:pPr>
            <a:r>
              <a:rPr lang="en-US" smtClean="0"/>
              <a:t>-enviroment stays the same</a:t>
            </a:r>
          </a:p>
          <a:p>
            <a:pPr>
              <a:spcBef>
                <a:spcPct val="0"/>
              </a:spcBef>
            </a:pPr>
            <a:endParaRPr lang="en-US" smtClean="0"/>
          </a:p>
          <a:p>
            <a:pPr>
              <a:spcBef>
                <a:spcPct val="0"/>
              </a:spcBef>
            </a:pPr>
            <a:r>
              <a:rPr lang="en-US" smtClean="0"/>
              <a:t>Dynamic</a:t>
            </a:r>
          </a:p>
          <a:p>
            <a:pPr>
              <a:spcBef>
                <a:spcPct val="0"/>
              </a:spcBef>
            </a:pPr>
            <a:r>
              <a:rPr lang="en-US" smtClean="0"/>
              <a:t>-A dynamic environment is continuously asking the </a:t>
            </a:r>
            <a:r>
              <a:rPr lang="en-US" b="1" smtClean="0"/>
              <a:t>agent what it wants it to do</a:t>
            </a:r>
          </a:p>
          <a:p>
            <a:pPr>
              <a:spcBef>
                <a:spcPct val="0"/>
              </a:spcBef>
            </a:pPr>
            <a:r>
              <a:rPr lang="en-US" smtClean="0"/>
              <a:t>Changes continously</a:t>
            </a:r>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B660F3-05FA-4316-B790-88325030C238}" type="slidenum">
              <a:rPr lang="en-US">
                <a:cs typeface="Arial" charset="0"/>
              </a:rPr>
              <a:pPr fontAlgn="base">
                <a:spcBef>
                  <a:spcPct val="0"/>
                </a:spcBef>
                <a:spcAft>
                  <a:spcPct val="0"/>
                </a:spcAft>
              </a:pPr>
              <a:t>16</a:t>
            </a:fld>
            <a:endParaRPr lang="en-US">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Discrete Environment</a:t>
            </a:r>
          </a:p>
          <a:p>
            <a:pPr>
              <a:spcBef>
                <a:spcPct val="0"/>
              </a:spcBef>
            </a:pPr>
            <a:r>
              <a:rPr lang="en-US" smtClean="0"/>
              <a:t>	-Chess Game</a:t>
            </a:r>
          </a:p>
          <a:p>
            <a:pPr>
              <a:spcBef>
                <a:spcPct val="0"/>
              </a:spcBef>
            </a:pPr>
            <a:r>
              <a:rPr lang="en-US" smtClean="0"/>
              <a:t>	-different states of the table</a:t>
            </a:r>
          </a:p>
          <a:p>
            <a:pPr>
              <a:spcBef>
                <a:spcPct val="0"/>
              </a:spcBef>
            </a:pPr>
            <a:r>
              <a:rPr lang="en-US" smtClean="0"/>
              <a:t>	-table changes</a:t>
            </a:r>
          </a:p>
          <a:p>
            <a:pPr>
              <a:spcBef>
                <a:spcPct val="0"/>
              </a:spcBef>
            </a:pPr>
            <a:endParaRPr lang="en-US" smtClean="0"/>
          </a:p>
          <a:p>
            <a:pPr>
              <a:spcBef>
                <a:spcPct val="0"/>
              </a:spcBef>
            </a:pPr>
            <a:r>
              <a:rPr lang="en-US" smtClean="0"/>
              <a:t>Continuous</a:t>
            </a:r>
          </a:p>
          <a:p>
            <a:pPr>
              <a:spcBef>
                <a:spcPct val="0"/>
              </a:spcBef>
            </a:pPr>
            <a:r>
              <a:rPr lang="en-US" smtClean="0"/>
              <a:t>	Automated Driver: driving Pan Am to Mall</a:t>
            </a:r>
          </a:p>
          <a:p>
            <a:pPr>
              <a:spcBef>
                <a:spcPct val="0"/>
              </a:spcBef>
            </a:pPr>
            <a:r>
              <a:rPr lang="en-US" smtClean="0"/>
              <a:t>		it needs to go from here then to here then to here</a:t>
            </a:r>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07CC07-261E-468B-B392-6F99595D6795}" type="slidenum">
              <a:rPr lang="en-US">
                <a:cs typeface="Arial" charset="0"/>
              </a:rPr>
              <a:pPr fontAlgn="base">
                <a:spcBef>
                  <a:spcPct val="0"/>
                </a:spcBef>
                <a:spcAft>
                  <a:spcPct val="0"/>
                </a:spcAft>
              </a:pPr>
              <a:t>17</a:t>
            </a:fld>
            <a:endParaRPr lang="en-US">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Single Agent</a:t>
            </a:r>
          </a:p>
          <a:p>
            <a:pPr>
              <a:spcBef>
                <a:spcPct val="0"/>
              </a:spcBef>
            </a:pPr>
            <a:r>
              <a:rPr lang="en-US" smtClean="0"/>
              <a:t>-crossword puzzle agent</a:t>
            </a:r>
          </a:p>
          <a:p>
            <a:pPr>
              <a:spcBef>
                <a:spcPct val="0"/>
              </a:spcBef>
            </a:pPr>
            <a:endParaRPr lang="en-US" smtClean="0"/>
          </a:p>
          <a:p>
            <a:pPr>
              <a:spcBef>
                <a:spcPct val="0"/>
              </a:spcBef>
            </a:pPr>
            <a:r>
              <a:rPr lang="en-US" smtClean="0"/>
              <a:t>Muliagent</a:t>
            </a:r>
          </a:p>
          <a:p>
            <a:pPr>
              <a:spcBef>
                <a:spcPct val="0"/>
              </a:spcBef>
            </a:pPr>
            <a:r>
              <a:rPr lang="en-US" smtClean="0"/>
              <a:t>-chess agent</a:t>
            </a:r>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FE55AA3-6EF7-4770-B5CD-3584241E90A3}" type="slidenum">
              <a:rPr lang="en-US">
                <a:cs typeface="Arial" charset="0"/>
              </a:rPr>
              <a:pPr fontAlgn="base">
                <a:spcBef>
                  <a:spcPct val="0"/>
                </a:spcBef>
                <a:spcAft>
                  <a:spcPct val="0"/>
                </a:spcAft>
              </a:pPr>
              <a:t>18</a:t>
            </a:fld>
            <a:endParaRPr lang="en-US">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89A9B1-0205-4866-9898-B5B98DABE8B7}" type="slidenum">
              <a:rPr lang="en-US">
                <a:cs typeface="Arial" charset="0"/>
              </a:rPr>
              <a:pPr fontAlgn="base">
                <a:spcBef>
                  <a:spcPct val="0"/>
                </a:spcBef>
                <a:spcAft>
                  <a:spcPct val="0"/>
                </a:spcAft>
              </a:pPr>
              <a:t>19</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Definition I like best. (Read aloud) But people have different interpretations of what AI is.</a:t>
            </a:r>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5765104-1862-44E1-8411-0EF71CA235C8}"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There different types of agent for different solutions</a:t>
            </a:r>
          </a:p>
          <a:p>
            <a:pPr>
              <a:spcBef>
                <a:spcPct val="0"/>
              </a:spcBef>
            </a:pPr>
            <a:r>
              <a:rPr lang="en-US" smtClean="0"/>
              <a:t>These are various types of rational agents</a:t>
            </a:r>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CBE5C2-6402-4573-A21F-997830D37017}" type="slidenum">
              <a:rPr lang="en-US">
                <a:cs typeface="Arial" charset="0"/>
              </a:rPr>
              <a:pPr fontAlgn="base">
                <a:spcBef>
                  <a:spcPct val="0"/>
                </a:spcBef>
                <a:spcAft>
                  <a:spcPct val="0"/>
                </a:spcAft>
              </a:pPr>
              <a:t>20</a:t>
            </a:fld>
            <a:endParaRPr lang="en-US">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Simplest Form of an Agent</a:t>
            </a:r>
          </a:p>
          <a:p>
            <a:pPr>
              <a:spcBef>
                <a:spcPct val="0"/>
              </a:spcBef>
            </a:pPr>
            <a:r>
              <a:rPr lang="en-US" smtClean="0"/>
              <a:t>This agent basically selects action based on the current percept and pays </a:t>
            </a:r>
            <a:r>
              <a:rPr lang="en-US" b="1" smtClean="0"/>
              <a:t>no attention </a:t>
            </a:r>
            <a:r>
              <a:rPr lang="en-US" smtClean="0"/>
              <a:t>to any of the </a:t>
            </a:r>
            <a:r>
              <a:rPr lang="en-US" b="1" smtClean="0"/>
              <a:t>previous percept history.</a:t>
            </a:r>
          </a:p>
          <a:p>
            <a:pPr>
              <a:spcBef>
                <a:spcPct val="0"/>
              </a:spcBef>
            </a:pPr>
            <a:r>
              <a:rPr lang="en-US" smtClean="0"/>
              <a:t>An extreme downside to simple reflex agent is that they tend to </a:t>
            </a:r>
            <a:r>
              <a:rPr lang="en-US" b="1" smtClean="0"/>
              <a:t>get stuck </a:t>
            </a:r>
            <a:r>
              <a:rPr lang="en-US" smtClean="0"/>
              <a:t>in </a:t>
            </a:r>
            <a:r>
              <a:rPr lang="en-US" b="1" smtClean="0"/>
              <a:t>infinite loops </a:t>
            </a:r>
            <a:r>
              <a:rPr lang="en-US" smtClean="0"/>
              <a:t>when the environment is </a:t>
            </a:r>
            <a:r>
              <a:rPr lang="en-US" b="1" smtClean="0"/>
              <a:t>partially unobservable</a:t>
            </a:r>
            <a:r>
              <a:rPr lang="en-US" smtClean="0"/>
              <a:t>. </a:t>
            </a:r>
            <a:r>
              <a:rPr lang="en-US" b="1" smtClean="0"/>
              <a:t>	</a:t>
            </a:r>
          </a:p>
          <a:p>
            <a:pPr>
              <a:spcBef>
                <a:spcPct val="0"/>
              </a:spcBef>
            </a:pPr>
            <a:endParaRPr lang="en-US" b="1" smtClean="0"/>
          </a:p>
          <a:p>
            <a:pPr>
              <a:spcBef>
                <a:spcPct val="0"/>
              </a:spcBef>
            </a:pPr>
            <a:endParaRPr lang="en-US" b="1" smtClean="0"/>
          </a:p>
          <a:p>
            <a:pPr>
              <a:spcBef>
                <a:spcPct val="0"/>
              </a:spcBef>
            </a:pPr>
            <a:r>
              <a:rPr lang="en-US" smtClean="0"/>
              <a:t>explain the </a:t>
            </a:r>
            <a:r>
              <a:rPr lang="en-US" b="1" smtClean="0"/>
              <a:t>condition-action rules</a:t>
            </a:r>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D8F532-91E6-4D43-8A0C-51B8C72611CE}" type="slidenum">
              <a:rPr lang="en-US">
                <a:cs typeface="Arial" charset="0"/>
              </a:rPr>
              <a:pPr fontAlgn="base">
                <a:spcBef>
                  <a:spcPct val="0"/>
                </a:spcBef>
                <a:spcAft>
                  <a:spcPct val="0"/>
                </a:spcAft>
              </a:pPr>
              <a:t>21</a:t>
            </a:fld>
            <a:endParaRPr lang="en-US">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Aids the downside of having a partially observable environment</a:t>
            </a:r>
          </a:p>
          <a:p>
            <a:pPr>
              <a:spcBef>
                <a:spcPct val="0"/>
              </a:spcBef>
            </a:pPr>
            <a:r>
              <a:rPr lang="en-US" smtClean="0"/>
              <a:t>	looks at the past in order to make decisions</a:t>
            </a:r>
          </a:p>
          <a:p>
            <a:pPr>
              <a:spcBef>
                <a:spcPct val="0"/>
              </a:spcBef>
            </a:pPr>
            <a:endParaRPr lang="en-US" smtClean="0"/>
          </a:p>
          <a:p>
            <a:pPr>
              <a:spcBef>
                <a:spcPct val="0"/>
              </a:spcBef>
            </a:pPr>
            <a:r>
              <a:rPr lang="en-US" smtClean="0"/>
              <a:t>It is basically like a human learning from life’s experiences.</a:t>
            </a:r>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FC65E05-EAA0-4A97-9E4A-19453CA7D327}" type="slidenum">
              <a:rPr lang="en-US">
                <a:cs typeface="Arial" charset="0"/>
              </a:rPr>
              <a:pPr fontAlgn="base">
                <a:spcBef>
                  <a:spcPct val="0"/>
                </a:spcBef>
                <a:spcAft>
                  <a:spcPct val="0"/>
                </a:spcAft>
              </a:pPr>
              <a:t>22</a:t>
            </a:fld>
            <a:endParaRPr lang="en-US">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specific type of agent needs a certain goal in order for it to work properly</a:t>
            </a:r>
          </a:p>
          <a:p>
            <a:pPr>
              <a:spcBef>
                <a:spcPct val="0"/>
              </a:spcBef>
            </a:pPr>
            <a:r>
              <a:rPr lang="en-US" smtClean="0"/>
              <a:t>-automated driver</a:t>
            </a:r>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BC2F562-686A-4244-91C9-FC2CFA38DAAF}" type="slidenum">
              <a:rPr lang="en-US">
                <a:cs typeface="Arial" charset="0"/>
              </a:rPr>
              <a:pPr fontAlgn="base">
                <a:spcBef>
                  <a:spcPct val="0"/>
                </a:spcBef>
                <a:spcAft>
                  <a:spcPct val="0"/>
                </a:spcAft>
              </a:pPr>
              <a:t>23</a:t>
            </a:fld>
            <a:endParaRPr lang="en-US">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smtClean="0"/>
              <a:t>Goals are Black and White</a:t>
            </a:r>
          </a:p>
          <a:p>
            <a:pPr>
              <a:spcBef>
                <a:spcPct val="0"/>
              </a:spcBef>
            </a:pPr>
            <a:endParaRPr lang="en-US" b="1" smtClean="0"/>
          </a:p>
          <a:p>
            <a:pPr>
              <a:spcBef>
                <a:spcPct val="0"/>
              </a:spcBef>
            </a:pPr>
            <a:r>
              <a:rPr lang="en-US" smtClean="0"/>
              <a:t>Happiness means how Rational </a:t>
            </a:r>
          </a:p>
          <a:p>
            <a:pPr>
              <a:spcBef>
                <a:spcPct val="0"/>
              </a:spcBef>
            </a:pPr>
            <a:endParaRPr lang="en-US" b="1" smtClean="0"/>
          </a:p>
          <a:p>
            <a:pPr>
              <a:spcBef>
                <a:spcPct val="0"/>
              </a:spcBef>
            </a:pPr>
            <a:r>
              <a:rPr lang="en-US" b="1" smtClean="0"/>
              <a:t>Just like a Human </a:t>
            </a:r>
            <a:r>
              <a:rPr lang="en-US" smtClean="0"/>
              <a:t>There are days that are extremely average and you do not feel any particular emotion or you might feel a general degree of happiness or unhappiness.  </a:t>
            </a:r>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F3D57B-360C-49EA-A5FF-40B152BE7628}" type="slidenum">
              <a:rPr lang="en-US">
                <a:cs typeface="Arial" charset="0"/>
              </a:rPr>
              <a:pPr fontAlgn="base">
                <a:spcBef>
                  <a:spcPct val="0"/>
                </a:spcBef>
                <a:spcAft>
                  <a:spcPct val="0"/>
                </a:spcAft>
              </a:pPr>
              <a:t>24</a:t>
            </a:fld>
            <a:endParaRPr lang="en-US">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a:t>
            </a:r>
            <a:r>
              <a:rPr lang="en-US" b="1" smtClean="0"/>
              <a:t>learning element </a:t>
            </a:r>
            <a:r>
              <a:rPr lang="en-US" smtClean="0"/>
              <a:t>is in charge of </a:t>
            </a:r>
            <a:r>
              <a:rPr lang="en-US" b="1" smtClean="0"/>
              <a:t>making relative improvements</a:t>
            </a:r>
            <a:r>
              <a:rPr lang="en-US" smtClean="0"/>
              <a:t>, and completely </a:t>
            </a:r>
            <a:r>
              <a:rPr lang="en-US" b="1" smtClean="0"/>
              <a:t>depends</a:t>
            </a:r>
            <a:r>
              <a:rPr lang="en-US" smtClean="0"/>
              <a:t> on the </a:t>
            </a:r>
            <a:r>
              <a:rPr lang="en-US" b="1" smtClean="0"/>
              <a:t>design of the performance element </a:t>
            </a:r>
            <a:r>
              <a:rPr lang="en-US" smtClean="0"/>
              <a:t>in order to perform effectively.  It also takes </a:t>
            </a:r>
            <a:r>
              <a:rPr lang="en-US" b="1" smtClean="0"/>
              <a:t>advice from the critic </a:t>
            </a:r>
            <a:r>
              <a:rPr lang="en-US" smtClean="0"/>
              <a:t>in order to properly </a:t>
            </a:r>
            <a:r>
              <a:rPr lang="en-US" b="1" smtClean="0"/>
              <a:t>modify the element </a:t>
            </a:r>
            <a:r>
              <a:rPr lang="en-US" smtClean="0"/>
              <a:t>allowing it to make more </a:t>
            </a:r>
            <a:r>
              <a:rPr lang="en-US" b="1" smtClean="0"/>
              <a:t>rational decisions </a:t>
            </a:r>
            <a:r>
              <a:rPr lang="en-US" smtClean="0"/>
              <a:t>in the future. </a:t>
            </a:r>
          </a:p>
          <a:p>
            <a:pPr>
              <a:spcBef>
                <a:spcPct val="0"/>
              </a:spcBef>
            </a:pPr>
            <a:endParaRPr lang="en-US" smtClean="0"/>
          </a:p>
          <a:p>
            <a:pPr>
              <a:spcBef>
                <a:spcPct val="0"/>
              </a:spcBef>
            </a:pPr>
            <a:r>
              <a:rPr lang="en-US" smtClean="0"/>
              <a:t>The </a:t>
            </a:r>
            <a:r>
              <a:rPr lang="en-US" b="1" smtClean="0"/>
              <a:t>performance element </a:t>
            </a:r>
            <a:r>
              <a:rPr lang="en-US" smtClean="0"/>
              <a:t>is responsible for selected the external actions of an agent, it simply takes in the percepts and performs an action. </a:t>
            </a:r>
          </a:p>
          <a:p>
            <a:pPr>
              <a:spcBef>
                <a:spcPct val="0"/>
              </a:spcBef>
            </a:pPr>
            <a:endParaRPr lang="en-US" smtClean="0"/>
          </a:p>
          <a:p>
            <a:pPr>
              <a:spcBef>
                <a:spcPct val="0"/>
              </a:spcBef>
            </a:pPr>
            <a:r>
              <a:rPr lang="en-US" smtClean="0"/>
              <a:t>The</a:t>
            </a:r>
            <a:r>
              <a:rPr lang="en-US" b="1" smtClean="0"/>
              <a:t> critic </a:t>
            </a:r>
            <a:r>
              <a:rPr lang="en-US" smtClean="0"/>
              <a:t>tells the learning agent how well the agent is doing with respect to fixed performance standard </a:t>
            </a:r>
          </a:p>
          <a:p>
            <a:pPr>
              <a:spcBef>
                <a:spcPct val="0"/>
              </a:spcBef>
            </a:pPr>
            <a:endParaRPr lang="en-US" smtClean="0"/>
          </a:p>
          <a:p>
            <a:pPr>
              <a:spcBef>
                <a:spcPct val="0"/>
              </a:spcBef>
            </a:pPr>
            <a:r>
              <a:rPr lang="en-US" smtClean="0"/>
              <a:t>The </a:t>
            </a:r>
            <a:r>
              <a:rPr lang="en-US" b="1" smtClean="0"/>
              <a:t>problem generator </a:t>
            </a:r>
            <a:r>
              <a:rPr lang="en-US" smtClean="0"/>
              <a:t>is essentially </a:t>
            </a:r>
            <a:r>
              <a:rPr lang="en-US" b="1" smtClean="0"/>
              <a:t>in charge</a:t>
            </a:r>
            <a:r>
              <a:rPr lang="en-US" smtClean="0"/>
              <a:t> of generating </a:t>
            </a:r>
            <a:r>
              <a:rPr lang="en-US" b="1" smtClean="0"/>
              <a:t>new experiences </a:t>
            </a:r>
            <a:r>
              <a:rPr lang="en-US" smtClean="0"/>
              <a:t>for the agent that it deems to be new and informative.</a:t>
            </a:r>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BC928D-6500-4C37-9F54-E0E35895589F}" type="slidenum">
              <a:rPr lang="en-US">
                <a:cs typeface="Arial" charset="0"/>
              </a:rPr>
              <a:pPr fontAlgn="base">
                <a:spcBef>
                  <a:spcPct val="0"/>
                </a:spcBef>
                <a:spcAft>
                  <a:spcPct val="0"/>
                </a:spcAft>
              </a:pPr>
              <a:t>25</a:t>
            </a:fld>
            <a:endParaRPr lang="en-US">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75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BEC542-9E83-4853-B81A-2488EB05A3F7}" type="slidenum">
              <a:rPr lang="en-US">
                <a:cs typeface="Arial" charset="0"/>
              </a:rPr>
              <a:pPr fontAlgn="base">
                <a:spcBef>
                  <a:spcPct val="0"/>
                </a:spcBef>
                <a:spcAft>
                  <a:spcPct val="0"/>
                </a:spcAft>
              </a:pPr>
              <a:t>26</a:t>
            </a:fld>
            <a:endParaRPr lang="en-US">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Problem solving agents organize their behavior by using goals.  Problem solving agents use goal formulation which is based on the present situation and the agent’s performance measure.</a:t>
            </a:r>
          </a:p>
          <a:p>
            <a:pPr>
              <a:spcBef>
                <a:spcPct val="0"/>
              </a:spcBef>
            </a:pPr>
            <a:endParaRPr lang="en-US" smtClean="0"/>
          </a:p>
          <a:p>
            <a:pPr>
              <a:spcBef>
                <a:spcPct val="0"/>
              </a:spcBef>
            </a:pPr>
            <a:r>
              <a:rPr lang="en-US" smtClean="0"/>
              <a:t>State Space- the areas in which the agent is allowed access</a:t>
            </a:r>
          </a:p>
          <a:p>
            <a:pPr>
              <a:spcBef>
                <a:spcPct val="0"/>
              </a:spcBef>
            </a:pPr>
            <a:r>
              <a:rPr lang="en-US" smtClean="0"/>
              <a:t>	-automated driver</a:t>
            </a:r>
          </a:p>
          <a:p>
            <a:pPr>
              <a:spcBef>
                <a:spcPct val="0"/>
              </a:spcBef>
            </a:pPr>
            <a:r>
              <a:rPr lang="en-US" smtClean="0"/>
              <a:t>Initial State-state where agent begins</a:t>
            </a:r>
          </a:p>
          <a:p>
            <a:pPr>
              <a:spcBef>
                <a:spcPct val="0"/>
              </a:spcBef>
            </a:pPr>
            <a:r>
              <a:rPr lang="en-US" smtClean="0"/>
              <a:t>	-parking garage</a:t>
            </a:r>
          </a:p>
          <a:p>
            <a:pPr>
              <a:spcBef>
                <a:spcPct val="0"/>
              </a:spcBef>
            </a:pPr>
            <a:endParaRPr lang="en-US" smtClean="0"/>
          </a:p>
          <a:p>
            <a:pPr>
              <a:spcBef>
                <a:spcPct val="0"/>
              </a:spcBef>
            </a:pPr>
            <a:r>
              <a:rPr lang="en-US" smtClean="0"/>
              <a:t>Goal Test- Test to see whether the agent has reached its goal</a:t>
            </a:r>
          </a:p>
          <a:p>
            <a:pPr>
              <a:spcBef>
                <a:spcPct val="0"/>
              </a:spcBef>
            </a:pPr>
            <a:endParaRPr lang="en-US" smtClean="0"/>
          </a:p>
          <a:p>
            <a:pPr>
              <a:spcBef>
                <a:spcPct val="0"/>
              </a:spcBef>
            </a:pPr>
            <a:r>
              <a:rPr lang="en-US" smtClean="0"/>
              <a:t>Path cost-how much it costs to get to a goal</a:t>
            </a:r>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B17DF7-811B-4EFF-B58C-D6FB25814C45}" type="slidenum">
              <a:rPr lang="en-US">
                <a:cs typeface="Arial" charset="0"/>
              </a:rPr>
              <a:pPr fontAlgn="base">
                <a:spcBef>
                  <a:spcPct val="0"/>
                </a:spcBef>
                <a:spcAft>
                  <a:spcPct val="0"/>
                </a:spcAft>
              </a:pPr>
              <a:t>27</a:t>
            </a:fld>
            <a:endParaRPr lang="en-US">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Numbers are the actions</a:t>
            </a:r>
          </a:p>
          <a:p>
            <a:pPr>
              <a:spcBef>
                <a:spcPct val="0"/>
              </a:spcBef>
            </a:pPr>
            <a:endParaRPr lang="en-US" smtClean="0"/>
          </a:p>
          <a:p>
            <a:pPr>
              <a:spcBef>
                <a:spcPct val="0"/>
              </a:spcBef>
            </a:pPr>
            <a:r>
              <a:rPr lang="en-US" smtClean="0"/>
              <a:t>Which is the shortest distance</a:t>
            </a:r>
          </a:p>
          <a:p>
            <a:pPr>
              <a:spcBef>
                <a:spcPct val="0"/>
              </a:spcBef>
            </a:pPr>
            <a:endParaRPr lang="en-US" smtClean="0"/>
          </a:p>
          <a:p>
            <a:pPr>
              <a:spcBef>
                <a:spcPct val="0"/>
              </a:spcBef>
            </a:pPr>
            <a:r>
              <a:rPr lang="en-US" smtClean="0"/>
              <a:t>Arad to Bucharest</a:t>
            </a:r>
          </a:p>
          <a:p>
            <a:pPr>
              <a:spcBef>
                <a:spcPct val="0"/>
              </a:spcBef>
            </a:pPr>
            <a:r>
              <a:rPr lang="en-US" smtClean="0"/>
              <a:t>-distance:118, 111,70,75,120,138,101</a:t>
            </a:r>
          </a:p>
          <a:p>
            <a:pPr>
              <a:spcBef>
                <a:spcPct val="0"/>
              </a:spcBef>
            </a:pPr>
            <a:r>
              <a:rPr lang="en-US" smtClean="0"/>
              <a:t>-shortest distance 140, 99, 211</a:t>
            </a:r>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BC5BB6-8C12-4BFD-8A2A-E2237F04FFF0}" type="slidenum">
              <a:rPr lang="en-US">
                <a:cs typeface="Arial" charset="0"/>
              </a:rPr>
              <a:pPr fontAlgn="base">
                <a:spcBef>
                  <a:spcPct val="0"/>
                </a:spcBef>
                <a:spcAft>
                  <a:spcPct val="0"/>
                </a:spcAft>
              </a:pPr>
              <a:t>28</a:t>
            </a:fld>
            <a:endParaRPr lang="en-US">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Search Tree – visually displays how a solution is found</a:t>
            </a:r>
          </a:p>
          <a:p>
            <a:pPr>
              <a:spcBef>
                <a:spcPct val="0"/>
              </a:spcBef>
            </a:pPr>
            <a:endParaRPr lang="en-US" smtClean="0"/>
          </a:p>
          <a:p>
            <a:pPr>
              <a:spcBef>
                <a:spcPct val="0"/>
              </a:spcBef>
            </a:pPr>
            <a:r>
              <a:rPr lang="en-US" b="1" smtClean="0"/>
              <a:t>States:</a:t>
            </a:r>
            <a:r>
              <a:rPr lang="en-US" smtClean="0"/>
              <a:t> the state is the state space that displays where the node is.</a:t>
            </a:r>
          </a:p>
          <a:p>
            <a:pPr>
              <a:spcBef>
                <a:spcPct val="0"/>
              </a:spcBef>
            </a:pPr>
            <a:r>
              <a:rPr lang="en-US" b="1" smtClean="0"/>
              <a:t>Parent Node:</a:t>
            </a:r>
            <a:r>
              <a:rPr lang="en-US" smtClean="0"/>
              <a:t>  The node in a search tree that provides new nodes.</a:t>
            </a:r>
          </a:p>
          <a:p>
            <a:pPr>
              <a:spcBef>
                <a:spcPct val="0"/>
              </a:spcBef>
            </a:pPr>
            <a:r>
              <a:rPr lang="en-US" b="1" smtClean="0"/>
              <a:t>Action:</a:t>
            </a:r>
            <a:r>
              <a:rPr lang="en-US" smtClean="0"/>
              <a:t> the action that was applied to the parent node to provide a brand new node.</a:t>
            </a:r>
          </a:p>
          <a:p>
            <a:pPr>
              <a:spcBef>
                <a:spcPct val="0"/>
              </a:spcBef>
            </a:pPr>
            <a:r>
              <a:rPr lang="en-US" b="1" smtClean="0"/>
              <a:t>Path Cost:</a:t>
            </a:r>
            <a:r>
              <a:rPr lang="en-US" smtClean="0"/>
              <a:t> The amount it cost to go from the current node to the new existing node which is indicated by the parent’s points.  </a:t>
            </a:r>
          </a:p>
          <a:p>
            <a:pPr>
              <a:spcBef>
                <a:spcPct val="0"/>
              </a:spcBef>
            </a:pPr>
            <a:r>
              <a:rPr lang="en-US" b="1" smtClean="0"/>
              <a:t>Depth:</a:t>
            </a:r>
            <a:r>
              <a:rPr lang="en-US" smtClean="0"/>
              <a:t> the number of steps along the path from the initial state.</a:t>
            </a:r>
          </a:p>
        </p:txBody>
      </p:sp>
      <p:sp>
        <p:nvSpPr>
          <p:cNvPr id="737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81E4F08-FD3F-4AA5-A6F4-63E611D9C4A8}" type="slidenum">
              <a:rPr lang="en-US">
                <a:cs typeface="Arial" charset="0"/>
              </a:rPr>
              <a:pPr fontAlgn="base">
                <a:spcBef>
                  <a:spcPct val="0"/>
                </a:spcBef>
                <a:spcAft>
                  <a:spcPct val="0"/>
                </a:spcAft>
              </a:pPr>
              <a:t>29</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definitions on the </a:t>
            </a:r>
            <a:r>
              <a:rPr lang="en-US" b="1" smtClean="0"/>
              <a:t>top</a:t>
            </a:r>
            <a:r>
              <a:rPr lang="en-US" smtClean="0"/>
              <a:t> of this figure show the actual thought processes and reasoning of an Artificial Intelligence system, </a:t>
            </a:r>
          </a:p>
          <a:p>
            <a:pPr>
              <a:spcBef>
                <a:spcPct val="0"/>
              </a:spcBef>
            </a:pPr>
            <a:endParaRPr lang="en-US" smtClean="0"/>
          </a:p>
          <a:p>
            <a:pPr>
              <a:spcBef>
                <a:spcPct val="0"/>
              </a:spcBef>
            </a:pPr>
            <a:r>
              <a:rPr lang="en-US" smtClean="0"/>
              <a:t>and the definitions on the</a:t>
            </a:r>
            <a:r>
              <a:rPr lang="en-US" b="1" smtClean="0"/>
              <a:t> bottom </a:t>
            </a:r>
            <a:r>
              <a:rPr lang="en-US" smtClean="0"/>
              <a:t>deal with behavior. </a:t>
            </a:r>
          </a:p>
          <a:p>
            <a:pPr>
              <a:spcBef>
                <a:spcPct val="0"/>
              </a:spcBef>
            </a:pPr>
            <a:endParaRPr lang="en-US" smtClean="0"/>
          </a:p>
          <a:p>
            <a:pPr>
              <a:spcBef>
                <a:spcPct val="0"/>
              </a:spcBef>
            </a:pPr>
            <a:r>
              <a:rPr lang="en-US" smtClean="0"/>
              <a:t>The definitions on the left deal with the concept of human performance </a:t>
            </a:r>
          </a:p>
          <a:p>
            <a:pPr>
              <a:spcBef>
                <a:spcPct val="0"/>
              </a:spcBef>
            </a:pPr>
            <a:endParaRPr lang="en-US" smtClean="0"/>
          </a:p>
          <a:p>
            <a:pPr>
              <a:spcBef>
                <a:spcPct val="0"/>
              </a:spcBef>
            </a:pPr>
            <a:r>
              <a:rPr lang="en-US" smtClean="0"/>
              <a:t>and the definitions on the right deals with Artificial Intelligence in terms of rationality. </a:t>
            </a:r>
          </a:p>
          <a:p>
            <a:pPr>
              <a:spcBef>
                <a:spcPct val="0"/>
              </a:spcBef>
            </a:pPr>
            <a:endParaRPr lang="en-US" smtClean="0"/>
          </a:p>
          <a:p>
            <a:pPr>
              <a:spcBef>
                <a:spcPct val="0"/>
              </a:spcBef>
            </a:pPr>
            <a:r>
              <a:rPr lang="en-US" i="1" smtClean="0"/>
              <a:t>Rational Definition : having reason or understanding </a:t>
            </a:r>
          </a:p>
          <a:p>
            <a:pPr>
              <a:spcBef>
                <a:spcPct val="0"/>
              </a:spcBef>
            </a:pPr>
            <a:endParaRPr lang="en-US" smtClean="0"/>
          </a:p>
          <a:p>
            <a:pPr>
              <a:spcBef>
                <a:spcPct val="0"/>
              </a:spcBef>
            </a:pPr>
            <a:r>
              <a:rPr lang="en-US" smtClean="0"/>
              <a:t>-A human-centered approach must be an empirical science, involving hypothesis and experimental confirmation </a:t>
            </a:r>
          </a:p>
          <a:p>
            <a:pPr>
              <a:spcBef>
                <a:spcPct val="0"/>
              </a:spcBef>
            </a:pPr>
            <a:r>
              <a:rPr lang="en-US" smtClean="0"/>
              <a:t>-rationalist approach involves a combination of mathematics and engineering”  </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E61AE3-E1D4-40A7-8A17-A2BB4D702353}"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There is only two forms of output in a problem solving algorithm, it is either a failure or a solution.  An evaluation of the algorithm’s performance is done in four different ways: </a:t>
            </a:r>
          </a:p>
          <a:p>
            <a:pPr>
              <a:spcBef>
                <a:spcPct val="0"/>
              </a:spcBef>
            </a:pPr>
            <a:r>
              <a:rPr lang="en-US" b="1" smtClean="0"/>
              <a:t>Completeness</a:t>
            </a:r>
            <a:r>
              <a:rPr lang="en-US" smtClean="0"/>
              <a:t>: This checks to see if the algorithm is guaranteed to find a solution.</a:t>
            </a:r>
          </a:p>
          <a:p>
            <a:pPr>
              <a:spcBef>
                <a:spcPct val="0"/>
              </a:spcBef>
            </a:pPr>
            <a:r>
              <a:rPr lang="en-US" b="1" smtClean="0"/>
              <a:t>Optimality</a:t>
            </a:r>
            <a:r>
              <a:rPr lang="en-US" smtClean="0"/>
              <a:t>: This checks to see whether or not the optimal solution was found.</a:t>
            </a:r>
          </a:p>
          <a:p>
            <a:pPr>
              <a:spcBef>
                <a:spcPct val="0"/>
              </a:spcBef>
            </a:pPr>
            <a:r>
              <a:rPr lang="en-US" b="1" smtClean="0"/>
              <a:t>Time Complexity</a:t>
            </a:r>
            <a:r>
              <a:rPr lang="en-US" smtClean="0"/>
              <a:t>: This returns the time to see how long it takes the algorithm to find a solution.</a:t>
            </a:r>
          </a:p>
          <a:p>
            <a:pPr>
              <a:spcBef>
                <a:spcPct val="0"/>
              </a:spcBef>
            </a:pPr>
            <a:r>
              <a:rPr lang="en-US" b="1" smtClean="0"/>
              <a:t>Space Complexity</a:t>
            </a:r>
            <a:r>
              <a:rPr lang="en-US" smtClean="0"/>
              <a:t>: Measures how much memory is required to perform the search.</a:t>
            </a:r>
          </a:p>
          <a:p>
            <a:pPr>
              <a:spcBef>
                <a:spcPct val="0"/>
              </a:spcBef>
            </a:pPr>
            <a:endParaRPr lang="en-US" smtClean="0"/>
          </a:p>
          <a:p>
            <a:pPr>
              <a:spcBef>
                <a:spcPct val="0"/>
              </a:spcBef>
            </a:pPr>
            <a:r>
              <a:rPr lang="en-US" smtClean="0"/>
              <a:t>Time and space complexity are always considered with respect to some measure of the problem difficulty</a:t>
            </a:r>
          </a:p>
          <a:p>
            <a:pPr>
              <a:spcBef>
                <a:spcPct val="0"/>
              </a:spcBef>
            </a:pPr>
            <a:endParaRPr lang="en-US" smtClean="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EA8AEC-956E-4AFB-8929-6A73A2B65321}" type="slidenum">
              <a:rPr lang="en-US">
                <a:cs typeface="Arial" charset="0"/>
              </a:rPr>
              <a:pPr fontAlgn="base">
                <a:spcBef>
                  <a:spcPct val="0"/>
                </a:spcBef>
                <a:spcAft>
                  <a:spcPct val="0"/>
                </a:spcAft>
              </a:pPr>
              <a:t>30</a:t>
            </a:fld>
            <a:endParaRPr lang="en-US">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Various search strategies used in a problem solving agent’s search tree.</a:t>
            </a:r>
          </a:p>
        </p:txBody>
      </p:sp>
      <p:sp>
        <p:nvSpPr>
          <p:cNvPr id="778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A7382CF-8FD1-480B-8D1C-6E27A592C74F}" type="slidenum">
              <a:rPr lang="en-US">
                <a:cs typeface="Arial" charset="0"/>
              </a:rPr>
              <a:pPr fontAlgn="base">
                <a:spcBef>
                  <a:spcPct val="0"/>
                </a:spcBef>
                <a:spcAft>
                  <a:spcPct val="0"/>
                </a:spcAft>
              </a:pPr>
              <a:t>31</a:t>
            </a:fld>
            <a:endParaRPr lang="en-US">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 All nodes must be at a certain level before they are capable of reaching the next level. </a:t>
            </a:r>
          </a:p>
          <a:p>
            <a:pPr>
              <a:spcBef>
                <a:spcPct val="0"/>
              </a:spcBef>
            </a:pPr>
            <a:endParaRPr lang="en-US" smtClean="0"/>
          </a:p>
          <a:p>
            <a:pPr>
              <a:spcBef>
                <a:spcPct val="0"/>
              </a:spcBef>
            </a:pPr>
            <a:r>
              <a:rPr lang="en-US" smtClean="0"/>
              <a:t>Breadth-first search can be implemented by calling the </a:t>
            </a:r>
            <a:r>
              <a:rPr lang="en-US" b="1" smtClean="0"/>
              <a:t>search tree with an empty fringe </a:t>
            </a:r>
            <a:r>
              <a:rPr lang="en-US" smtClean="0"/>
              <a:t>that is first-in-first-out (FIFO) queue, assuring that the </a:t>
            </a:r>
            <a:r>
              <a:rPr lang="en-US" b="1" smtClean="0"/>
              <a:t>nodes visited first will be expand.ed first</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53FFDF-76E7-4431-B2E5-2DA6B90FBB58}" type="slidenum">
              <a:rPr lang="en-US">
                <a:cs typeface="Arial" charset="0"/>
              </a:rPr>
              <a:pPr fontAlgn="base">
                <a:spcBef>
                  <a:spcPct val="0"/>
                </a:spcBef>
                <a:spcAft>
                  <a:spcPct val="0"/>
                </a:spcAft>
              </a:pPr>
              <a:t>32</a:t>
            </a:fld>
            <a:endParaRPr lang="en-US">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Agent that worries about minimizing cost itself.</a:t>
            </a:r>
          </a:p>
          <a:p>
            <a:pPr>
              <a:spcBef>
                <a:spcPct val="0"/>
              </a:spcBef>
            </a:pPr>
            <a:r>
              <a:rPr lang="en-US" smtClean="0"/>
              <a:t>	Example :  automated car agent</a:t>
            </a:r>
          </a:p>
          <a:p>
            <a:pPr>
              <a:spcBef>
                <a:spcPct val="0"/>
              </a:spcBef>
            </a:pPr>
            <a:r>
              <a:rPr lang="en-US" smtClean="0"/>
              <a:t>		gas cost as opposed to distance</a:t>
            </a:r>
          </a:p>
        </p:txBody>
      </p:sp>
      <p:sp>
        <p:nvSpPr>
          <p:cNvPr id="819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776EEC0-2EC0-44FF-96AE-9E3465E1AA52}" type="slidenum">
              <a:rPr lang="en-US">
                <a:cs typeface="Arial" charset="0"/>
              </a:rPr>
              <a:pPr fontAlgn="base">
                <a:spcBef>
                  <a:spcPct val="0"/>
                </a:spcBef>
                <a:spcAft>
                  <a:spcPct val="0"/>
                </a:spcAft>
              </a:pPr>
              <a:t>33</a:t>
            </a:fld>
            <a:endParaRPr lang="en-US">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  The search moves to the lowest level of the search tree</a:t>
            </a:r>
          </a:p>
          <a:p>
            <a:pPr>
              <a:spcBef>
                <a:spcPct val="0"/>
              </a:spcBef>
            </a:pPr>
            <a:endParaRPr lang="en-US" smtClean="0"/>
          </a:p>
          <a:p>
            <a:pPr>
              <a:spcBef>
                <a:spcPct val="0"/>
              </a:spcBef>
            </a:pPr>
            <a:r>
              <a:rPr lang="en-US" smtClean="0"/>
              <a:t>This is where the nodes have no successors.</a:t>
            </a:r>
          </a:p>
          <a:p>
            <a:pPr>
              <a:spcBef>
                <a:spcPct val="0"/>
              </a:spcBef>
            </a:pPr>
            <a:endParaRPr lang="en-US" smtClean="0"/>
          </a:p>
          <a:p>
            <a:pPr>
              <a:spcBef>
                <a:spcPct val="0"/>
              </a:spcBef>
            </a:pPr>
            <a:r>
              <a:rPr lang="en-US" smtClean="0"/>
              <a:t>Works backwards to find solutions</a:t>
            </a:r>
          </a:p>
          <a:p>
            <a:pPr>
              <a:spcBef>
                <a:spcPct val="0"/>
              </a:spcBef>
            </a:pPr>
            <a:endParaRPr lang="en-US" smtClean="0"/>
          </a:p>
          <a:p>
            <a:pPr>
              <a:spcBef>
                <a:spcPct val="0"/>
              </a:spcBef>
            </a:pPr>
            <a:r>
              <a:rPr lang="en-US" smtClean="0"/>
              <a:t>Opposite of breadth-first search.</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D6A9E2-AD9F-4757-AFB6-13BCFFF1831B}" type="slidenum">
              <a:rPr lang="en-US">
                <a:cs typeface="Arial" charset="0"/>
              </a:rPr>
              <a:pPr fontAlgn="base">
                <a:spcBef>
                  <a:spcPct val="0"/>
                </a:spcBef>
                <a:spcAft>
                  <a:spcPct val="0"/>
                </a:spcAft>
              </a:pPr>
              <a:t>34</a:t>
            </a:fld>
            <a:endParaRPr lang="en-US">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problem of unbounded trees can be alleviated by supplying Depth-first search with a pre-determined depth limit </a:t>
            </a:r>
          </a:p>
          <a:p>
            <a:pPr>
              <a:spcBef>
                <a:spcPct val="0"/>
              </a:spcBef>
            </a:pPr>
            <a:endParaRPr lang="en-US" smtClean="0"/>
          </a:p>
          <a:p>
            <a:pPr>
              <a:spcBef>
                <a:spcPct val="0"/>
              </a:spcBef>
            </a:pPr>
            <a:r>
              <a:rPr lang="en-US" smtClean="0"/>
              <a:t>This as far as the depth can go and that’s it.</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A190C6-A828-4554-99FB-7F819C957900}" type="slidenum">
              <a:rPr lang="en-US">
                <a:cs typeface="Arial" charset="0"/>
              </a:rPr>
              <a:pPr fontAlgn="base">
                <a:spcBef>
                  <a:spcPct val="0"/>
                </a:spcBef>
                <a:spcAft>
                  <a:spcPct val="0"/>
                </a:spcAft>
              </a:pPr>
              <a:t>35</a:t>
            </a:fld>
            <a:endParaRPr lang="en-US">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is done by steadily increasing the limit until a certain goal is found. </a:t>
            </a:r>
          </a:p>
          <a:p>
            <a:pPr>
              <a:spcBef>
                <a:spcPct val="0"/>
              </a:spcBef>
            </a:pPr>
            <a:endParaRPr lang="en-US" smtClean="0"/>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18DCD1-C9C8-4E59-A3E5-E628534D5DF3}" type="slidenum">
              <a:rPr lang="en-US">
                <a:cs typeface="Arial" charset="0"/>
              </a:rPr>
              <a:pPr fontAlgn="base">
                <a:spcBef>
                  <a:spcPct val="0"/>
                </a:spcBef>
                <a:spcAft>
                  <a:spcPct val="0"/>
                </a:spcAft>
              </a:pPr>
              <a:t>36</a:t>
            </a:fld>
            <a:endParaRPr lang="en-US">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Starts and see if it’s a good depth if not its starts all over again</a:t>
            </a:r>
          </a:p>
          <a:p>
            <a:pPr>
              <a:spcBef>
                <a:spcPct val="0"/>
              </a:spcBef>
            </a:pPr>
            <a:endParaRPr lang="en-US" smtClean="0"/>
          </a:p>
          <a:p>
            <a:pPr>
              <a:spcBef>
                <a:spcPct val="0"/>
              </a:spcBef>
            </a:pPr>
            <a:r>
              <a:rPr lang="en-US" smtClean="0"/>
              <a:t>Iterative deepening search may </a:t>
            </a:r>
            <a:r>
              <a:rPr lang="en-US" b="1" smtClean="0"/>
              <a:t>seem wasteful, </a:t>
            </a:r>
            <a:r>
              <a:rPr lang="en-US" smtClean="0"/>
              <a:t>because states are generated multiple times…it turns out this is not very costly </a:t>
            </a:r>
            <a:r>
              <a:rPr lang="en-US" b="1" smtClean="0"/>
              <a:t>the reason </a:t>
            </a:r>
            <a:r>
              <a:rPr lang="en-US" smtClean="0"/>
              <a:t>is that in a search tree with the same branching factor at each level, most of the nodes are in the bottom level so it does not matter much that the upper levels are generated multiple times” </a:t>
            </a:r>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2BA38D-AAD4-4776-BB49-EB1FB9197E79}" type="slidenum">
              <a:rPr lang="en-US">
                <a:cs typeface="Arial" charset="0"/>
              </a:rPr>
              <a:pPr fontAlgn="base">
                <a:spcBef>
                  <a:spcPct val="0"/>
                </a:spcBef>
                <a:spcAft>
                  <a:spcPct val="0"/>
                </a:spcAft>
              </a:pPr>
              <a:t>37</a:t>
            </a:fld>
            <a:endParaRPr lang="en-US">
              <a:cs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CD3399-F05B-49E7-B4AD-8597ECCCEADF}" type="slidenum">
              <a:rPr lang="en-US">
                <a:cs typeface="Arial" charset="0"/>
              </a:rPr>
              <a:pPr fontAlgn="base">
                <a:spcBef>
                  <a:spcPct val="0"/>
                </a:spcBef>
                <a:spcAft>
                  <a:spcPct val="0"/>
                </a:spcAft>
              </a:pPr>
              <a:t>38</a:t>
            </a:fld>
            <a:endParaRPr lang="en-US">
              <a:cs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1" smtClean="0"/>
          </a:p>
          <a:p>
            <a:pPr>
              <a:spcBef>
                <a:spcPct val="0"/>
              </a:spcBef>
            </a:pPr>
            <a:r>
              <a:rPr lang="en-US" b="1" smtClean="0"/>
              <a:t>Domain Specific</a:t>
            </a:r>
          </a:p>
          <a:p>
            <a:pPr>
              <a:spcBef>
                <a:spcPct val="0"/>
              </a:spcBef>
            </a:pPr>
            <a:r>
              <a:rPr lang="en-US" smtClean="0"/>
              <a:t>Takes expert knowledge.</a:t>
            </a:r>
          </a:p>
          <a:p>
            <a:pPr>
              <a:spcBef>
                <a:spcPct val="0"/>
              </a:spcBef>
            </a:pPr>
            <a:endParaRPr lang="en-US" b="1" smtClean="0"/>
          </a:p>
          <a:p>
            <a:pPr>
              <a:spcBef>
                <a:spcPct val="0"/>
              </a:spcBef>
            </a:pPr>
            <a:r>
              <a:rPr lang="en-US" b="1" smtClean="0"/>
              <a:t>Examples:</a:t>
            </a:r>
          </a:p>
          <a:p>
            <a:pPr>
              <a:spcBef>
                <a:spcPct val="0"/>
              </a:spcBef>
            </a:pPr>
            <a:r>
              <a:rPr lang="en-US" smtClean="0"/>
              <a:t>Doctor</a:t>
            </a:r>
          </a:p>
          <a:p>
            <a:pPr>
              <a:spcBef>
                <a:spcPct val="0"/>
              </a:spcBef>
            </a:pPr>
            <a:r>
              <a:rPr lang="en-US" smtClean="0"/>
              <a:t>Economic analyst</a:t>
            </a:r>
          </a:p>
          <a:p>
            <a:pPr>
              <a:spcBef>
                <a:spcPct val="0"/>
              </a:spcBef>
            </a:pPr>
            <a:r>
              <a:rPr lang="en-US" smtClean="0"/>
              <a:t>Computer configuring</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7D3FE0D-6287-453B-BAE7-579E55533C53}" type="slidenum">
              <a:rPr lang="en-US">
                <a:cs typeface="Arial" charset="0"/>
              </a:rPr>
              <a:pPr fontAlgn="base">
                <a:spcBef>
                  <a:spcPct val="0"/>
                </a:spcBef>
                <a:spcAft>
                  <a:spcPct val="0"/>
                </a:spcAft>
              </a:pPr>
              <a:t>39</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Aristotle was “the first to formulate a precise set of laws governing the rational part of the mind”</a:t>
            </a:r>
          </a:p>
          <a:p>
            <a:pPr>
              <a:spcBef>
                <a:spcPct val="0"/>
              </a:spcBef>
              <a:buFontTx/>
              <a:buChar char="•"/>
            </a:pPr>
            <a:endParaRPr lang="en-US" smtClean="0"/>
          </a:p>
          <a:p>
            <a:pPr>
              <a:spcBef>
                <a:spcPct val="0"/>
              </a:spcBef>
              <a:buFontTx/>
              <a:buChar char="•"/>
            </a:pPr>
            <a:r>
              <a:rPr lang="en-US" smtClean="0"/>
              <a:t>Rene Descartes (1596-1635) played an especially important role in Psychology, the study of the mind</a:t>
            </a:r>
          </a:p>
          <a:p>
            <a:pPr lvl="1">
              <a:spcBef>
                <a:spcPct val="0"/>
              </a:spcBef>
              <a:buFontTx/>
              <a:buChar char="•"/>
            </a:pPr>
            <a:r>
              <a:rPr lang="en-US" smtClean="0"/>
              <a:t>An important theory by Descartes was the belief that the human brain is free from the physical laws known as dualism.</a:t>
            </a:r>
          </a:p>
          <a:p>
            <a:pPr lvl="1">
              <a:spcBef>
                <a:spcPct val="0"/>
              </a:spcBef>
              <a:buFontTx/>
              <a:buChar char="•"/>
            </a:pPr>
            <a:endParaRPr lang="en-US" smtClean="0"/>
          </a:p>
          <a:p>
            <a:pPr>
              <a:spcBef>
                <a:spcPct val="0"/>
              </a:spcBef>
              <a:buFontTx/>
              <a:buChar char="•"/>
            </a:pPr>
            <a:r>
              <a:rPr lang="en-US" smtClean="0"/>
              <a:t>Other significant figures in the philosophical history of Artificial Intelligence include Francis Bacon who began the empiricism movement</a:t>
            </a:r>
          </a:p>
          <a:p>
            <a:pPr>
              <a:spcBef>
                <a:spcPct val="0"/>
              </a:spcBef>
              <a:buFontTx/>
              <a:buChar char="•"/>
            </a:pPr>
            <a:endParaRPr lang="en-US" smtClean="0"/>
          </a:p>
          <a:p>
            <a:pPr>
              <a:spcBef>
                <a:spcPct val="0"/>
              </a:spcBef>
              <a:buFontTx/>
              <a:buChar char="•"/>
            </a:pPr>
            <a:r>
              <a:rPr lang="en-US" smtClean="0"/>
              <a:t>John Locke, David Hume the initiator of Induction,  Ludwig Wittgenstein, Bertrand Russell, Rudolf Carnap and Carl Hempel</a:t>
            </a:r>
          </a:p>
          <a:p>
            <a:pPr>
              <a:spcBef>
                <a:spcPct val="0"/>
              </a:spcBef>
              <a:buFontTx/>
              <a:buChar char="•"/>
            </a:pPr>
            <a:endParaRPr lang="en-US" smtClean="0"/>
          </a:p>
          <a:p>
            <a:pPr>
              <a:spcBef>
                <a:spcPct val="0"/>
              </a:spcBef>
              <a:buFontTx/>
              <a:buChar char="•"/>
            </a:pPr>
            <a:r>
              <a:rPr lang="en-US" smtClean="0"/>
              <a:t>And last but not least Alan Turing</a:t>
            </a:r>
          </a:p>
          <a:p>
            <a:pPr lvl="1">
              <a:spcBef>
                <a:spcPct val="0"/>
              </a:spcBef>
              <a:buFontTx/>
              <a:buChar char="•"/>
            </a:pPr>
            <a:endParaRPr lang="en-US" smtClean="0"/>
          </a:p>
          <a:p>
            <a:pPr>
              <a:spcBef>
                <a:spcPct val="0"/>
              </a:spcBef>
              <a:buFontTx/>
              <a:buChar char="•"/>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A54521-126D-4253-8153-94DE3D71C85C}"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522FBF-E6EA-4DC2-B505-6A0A660A1A11}" type="slidenum">
              <a:rPr lang="en-US">
                <a:cs typeface="Arial" charset="0"/>
              </a:rPr>
              <a:pPr fontAlgn="base">
                <a:spcBef>
                  <a:spcPct val="0"/>
                </a:spcBef>
                <a:spcAft>
                  <a:spcPct val="0"/>
                </a:spcAft>
              </a:pPr>
              <a:t>40</a:t>
            </a:fld>
            <a:endParaRPr lang="en-US">
              <a:cs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p:spPr>
      </p:sp>
      <p:sp>
        <p:nvSpPr>
          <p:cNvPr id="983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83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119328-1312-456F-A08F-272194B7878E}" type="slidenum">
              <a:rPr lang="en-US">
                <a:cs typeface="Arial" charset="0"/>
              </a:rPr>
              <a:pPr fontAlgn="base">
                <a:spcBef>
                  <a:spcPct val="0"/>
                </a:spcBef>
                <a:spcAft>
                  <a:spcPct val="0"/>
                </a:spcAft>
              </a:pPr>
              <a:t>41</a:t>
            </a:fld>
            <a:endParaRPr lang="en-US">
              <a:cs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p:cNvSpPr>
          <p:nvPr>
            <p:ph type="sldImg"/>
          </p:nvPr>
        </p:nvSpPr>
        <p:spPr bwMode="auto">
          <a:noFill/>
          <a:ln>
            <a:solidFill>
              <a:srgbClr val="000000"/>
            </a:solidFill>
            <a:miter lim="800000"/>
            <a:headEnd/>
            <a:tailEnd/>
          </a:ln>
        </p:spPr>
      </p:sp>
      <p:sp>
        <p:nvSpPr>
          <p:cNvPr id="1003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Prolog is </a:t>
            </a:r>
            <a:r>
              <a:rPr lang="en-US" smtClean="0">
                <a:hlinkClick r:id="rId3" action="ppaction://hlinkfile" tooltip="Declarative programming"/>
              </a:rPr>
              <a:t>declarative</a:t>
            </a:r>
            <a:r>
              <a:rPr lang="en-US" smtClean="0"/>
              <a:t>: The program logic is expressed in terms of relations, and execution is triggered by running </a:t>
            </a:r>
            <a:r>
              <a:rPr lang="en-US" i="1" smtClean="0"/>
              <a:t>queries</a:t>
            </a:r>
            <a:r>
              <a:rPr lang="en-US" smtClean="0"/>
              <a:t> over these relations. </a:t>
            </a:r>
          </a:p>
          <a:p>
            <a:pPr>
              <a:spcBef>
                <a:spcPct val="0"/>
              </a:spcBef>
            </a:pPr>
            <a:endParaRPr lang="en-US" smtClean="0"/>
          </a:p>
          <a:p>
            <a:pPr>
              <a:spcBef>
                <a:spcPct val="0"/>
              </a:spcBef>
            </a:pPr>
            <a:r>
              <a:rPr lang="en-US" smtClean="0"/>
              <a:t>Lisp programs can manipulate source code as a data structure, giving rise to the </a:t>
            </a:r>
            <a:r>
              <a:rPr lang="en-US" smtClean="0">
                <a:hlinkClick r:id="rId4" action="ppaction://hlinkfile" tooltip="Macro (computer science)"/>
              </a:rPr>
              <a:t>macro</a:t>
            </a:r>
            <a:r>
              <a:rPr lang="en-US" smtClean="0"/>
              <a:t> systems that allow programmers to create new syntax or even new </a:t>
            </a:r>
            <a:r>
              <a:rPr lang="en-US" smtClean="0">
                <a:hlinkClick r:id="rId5" action="ppaction://hlinkfile" tooltip="Domain-specific programming language"/>
              </a:rPr>
              <a:t>domain-specific programming languages</a:t>
            </a:r>
            <a:r>
              <a:rPr lang="en-US" smtClean="0"/>
              <a:t> embedded in Lisp. </a:t>
            </a:r>
          </a:p>
        </p:txBody>
      </p:sp>
      <p:sp>
        <p:nvSpPr>
          <p:cNvPr id="1003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DA6DCF-1880-41AB-8A7B-15671A26E051}" type="slidenum">
              <a:rPr lang="en-US">
                <a:cs typeface="Arial" charset="0"/>
              </a:rPr>
              <a:pPr fontAlgn="base">
                <a:spcBef>
                  <a:spcPct val="0"/>
                </a:spcBef>
                <a:spcAft>
                  <a:spcPct val="0"/>
                </a:spcAft>
              </a:pPr>
              <a:t>42</a:t>
            </a:fld>
            <a:endParaRPr lang="en-US">
              <a:cs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p:cNvSpPr>
          <p:nvPr>
            <p:ph type="sldImg"/>
          </p:nvPr>
        </p:nvSpPr>
        <p:spPr bwMode="auto">
          <a:noFill/>
          <a:ln>
            <a:solidFill>
              <a:srgbClr val="000000"/>
            </a:solidFill>
            <a:miter lim="800000"/>
            <a:headEnd/>
            <a:tailEnd/>
          </a:ln>
        </p:spPr>
      </p:sp>
      <p:sp>
        <p:nvSpPr>
          <p:cNvPr id="1024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D5A6B-AD98-4688-9B6E-DF37BF8929A6}" type="slidenum">
              <a:rPr lang="en-US">
                <a:cs typeface="Arial" charset="0"/>
              </a:rPr>
              <a:pPr fontAlgn="base">
                <a:spcBef>
                  <a:spcPct val="0"/>
                </a:spcBef>
                <a:spcAft>
                  <a:spcPct val="0"/>
                </a:spcAft>
              </a:pPr>
              <a:t>43</a:t>
            </a:fld>
            <a:endParaRPr lang="en-US">
              <a:cs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p:cNvSpPr>
          <p:nvPr>
            <p:ph type="sldImg"/>
          </p:nvPr>
        </p:nvSpPr>
        <p:spPr bwMode="auto">
          <a:noFill/>
          <a:ln>
            <a:solidFill>
              <a:srgbClr val="000000"/>
            </a:solidFill>
            <a:miter lim="800000"/>
            <a:headEnd/>
            <a:tailEnd/>
          </a:ln>
        </p:spPr>
      </p:sp>
      <p:sp>
        <p:nvSpPr>
          <p:cNvPr id="1044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Knowledge base example: Expterise given from an expert</a:t>
            </a:r>
          </a:p>
          <a:p>
            <a:pPr>
              <a:spcBef>
                <a:spcPct val="0"/>
              </a:spcBef>
            </a:pPr>
            <a:r>
              <a:rPr lang="en-US" smtClean="0"/>
              <a:t>	Example: Doctor situation: Appendix</a:t>
            </a:r>
          </a:p>
          <a:p>
            <a:pPr>
              <a:spcBef>
                <a:spcPct val="0"/>
              </a:spcBef>
            </a:pPr>
            <a:endParaRPr lang="en-US" smtClean="0"/>
          </a:p>
          <a:p>
            <a:pPr>
              <a:spcBef>
                <a:spcPct val="0"/>
              </a:spcBef>
            </a:pPr>
            <a:r>
              <a:rPr lang="en-US" smtClean="0"/>
              <a:t>Working Memory: data enter by the user</a:t>
            </a:r>
          </a:p>
          <a:p>
            <a:pPr>
              <a:spcBef>
                <a:spcPct val="0"/>
              </a:spcBef>
            </a:pPr>
            <a:endParaRPr lang="en-US" smtClean="0"/>
          </a:p>
          <a:p>
            <a:pPr>
              <a:spcBef>
                <a:spcPct val="0"/>
              </a:spcBef>
            </a:pPr>
            <a:r>
              <a:rPr lang="en-US" smtClean="0"/>
              <a:t>Inference Engine : the actual computer hardware system itself</a:t>
            </a:r>
          </a:p>
        </p:txBody>
      </p:sp>
      <p:sp>
        <p:nvSpPr>
          <p:cNvPr id="1044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25BEB0E-B860-4090-87AF-8041A90B8D39}" type="slidenum">
              <a:rPr lang="en-US">
                <a:cs typeface="Arial" charset="0"/>
              </a:rPr>
              <a:pPr fontAlgn="base">
                <a:spcBef>
                  <a:spcPct val="0"/>
                </a:spcBef>
                <a:spcAft>
                  <a:spcPct val="0"/>
                </a:spcAft>
              </a:pPr>
              <a:t>44</a:t>
            </a:fld>
            <a:endParaRPr lang="en-US">
              <a:cs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p:cNvSpPr>
          <p:nvPr>
            <p:ph type="sldImg"/>
          </p:nvPr>
        </p:nvSpPr>
        <p:spPr bwMode="auto">
          <a:noFill/>
          <a:ln>
            <a:solidFill>
              <a:srgbClr val="000000"/>
            </a:solidFill>
            <a:miter lim="800000"/>
            <a:headEnd/>
            <a:tailEnd/>
          </a:ln>
        </p:spPr>
      </p:sp>
      <p:sp>
        <p:nvSpPr>
          <p:cNvPr id="1064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64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81C8AE-8362-412E-AA2A-0DEAC7009641}" type="slidenum">
              <a:rPr lang="en-US">
                <a:cs typeface="Arial" charset="0"/>
              </a:rPr>
              <a:pPr fontAlgn="base">
                <a:spcBef>
                  <a:spcPct val="0"/>
                </a:spcBef>
                <a:spcAft>
                  <a:spcPct val="0"/>
                </a:spcAft>
              </a:pPr>
              <a:t>45</a:t>
            </a:fld>
            <a:endParaRPr lang="en-US">
              <a:cs typeface="Arial"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p:cNvSpPr>
          <p:nvPr>
            <p:ph type="sldImg"/>
          </p:nvPr>
        </p:nvSpPr>
        <p:spPr bwMode="auto">
          <a:noFill/>
          <a:ln>
            <a:solidFill>
              <a:srgbClr val="000000"/>
            </a:solidFill>
            <a:miter lim="800000"/>
            <a:headEnd/>
            <a:tailEnd/>
          </a:ln>
        </p:spPr>
      </p:sp>
      <p:sp>
        <p:nvSpPr>
          <p:cNvPr id="1085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85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A4BF76-2A69-480B-BB6F-F5265EF92EB3}" type="slidenum">
              <a:rPr lang="en-US">
                <a:cs typeface="Arial" charset="0"/>
              </a:rPr>
              <a:pPr fontAlgn="base">
                <a:spcBef>
                  <a:spcPct val="0"/>
                </a:spcBef>
                <a:spcAft>
                  <a:spcPct val="0"/>
                </a:spcAft>
              </a:pPr>
              <a:t>46</a:t>
            </a:fld>
            <a:endParaRPr lang="en-US">
              <a:cs typeface="Arial"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p:cNvSpPr>
          <p:nvPr>
            <p:ph type="sldImg"/>
          </p:nvPr>
        </p:nvSpPr>
        <p:spPr bwMode="auto">
          <a:noFill/>
          <a:ln>
            <a:solidFill>
              <a:srgbClr val="000000"/>
            </a:solidFill>
            <a:miter lim="800000"/>
            <a:headEnd/>
            <a:tailEnd/>
          </a:ln>
        </p:spPr>
      </p:sp>
      <p:sp>
        <p:nvSpPr>
          <p:cNvPr id="1105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05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72A845-0E2B-4316-B5AB-6CBB28661DE6}" type="slidenum">
              <a:rPr lang="en-US">
                <a:cs typeface="Arial" charset="0"/>
              </a:rPr>
              <a:pPr fontAlgn="base">
                <a:spcBef>
                  <a:spcPct val="0"/>
                </a:spcBef>
                <a:spcAft>
                  <a:spcPct val="0"/>
                </a:spcAft>
              </a:pPr>
              <a:t>47</a:t>
            </a:fld>
            <a:endParaRPr lang="en-US">
              <a:cs typeface="Arial"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p:cNvSpPr>
            <a:spLocks noGrp="1" noRot="1" noChangeAspect="1"/>
          </p:cNvSpPr>
          <p:nvPr>
            <p:ph type="sldImg"/>
          </p:nvPr>
        </p:nvSpPr>
        <p:spPr bwMode="auto">
          <a:noFill/>
          <a:ln>
            <a:solidFill>
              <a:srgbClr val="000000"/>
            </a:solidFill>
            <a:miter lim="800000"/>
            <a:headEnd/>
            <a:tailEnd/>
          </a:ln>
        </p:spPr>
      </p:sp>
      <p:sp>
        <p:nvSpPr>
          <p:cNvPr id="1126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8EF573-7DFB-4323-A4AD-4CBCBE6789DE}" type="slidenum">
              <a:rPr lang="en-US">
                <a:cs typeface="Arial" charset="0"/>
              </a:rPr>
              <a:pPr fontAlgn="base">
                <a:spcBef>
                  <a:spcPct val="0"/>
                </a:spcBef>
                <a:spcAft>
                  <a:spcPct val="0"/>
                </a:spcAft>
              </a:pPr>
              <a:t>48</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the year 1950, a great mathematician by the name of Alan Turing wrote a progressively influential paper titled “Computing Machinery and Intelligence”. </a:t>
            </a:r>
          </a:p>
          <a:p>
            <a:pPr>
              <a:spcBef>
                <a:spcPct val="0"/>
              </a:spcBef>
            </a:pPr>
            <a:endParaRPr lang="en-US" smtClean="0"/>
          </a:p>
          <a:p>
            <a:pPr>
              <a:spcBef>
                <a:spcPct val="0"/>
              </a:spcBef>
            </a:pPr>
            <a:r>
              <a:rPr lang="en-US" smtClean="0"/>
              <a:t>Turing Test</a:t>
            </a:r>
          </a:p>
          <a:p>
            <a:pPr>
              <a:spcBef>
                <a:spcPct val="0"/>
              </a:spcBef>
            </a:pPr>
            <a:endParaRPr lang="en-US" smtClean="0"/>
          </a:p>
          <a:p>
            <a:pPr>
              <a:spcBef>
                <a:spcPct val="0"/>
              </a:spcBef>
            </a:pPr>
            <a:r>
              <a:rPr lang="en-US" smtClean="0"/>
              <a:t>. It involves a man (A), a woman (B), and an interrogator(C).  The interrogator is separated from the man and woman in a closed room; however, he is allowed to ask them both questions using a terminal connection. </a:t>
            </a:r>
          </a:p>
          <a:p>
            <a:pPr>
              <a:spcBef>
                <a:spcPct val="0"/>
              </a:spcBef>
            </a:pPr>
            <a:endParaRPr lang="en-US" smtClean="0"/>
          </a:p>
          <a:p>
            <a:pPr>
              <a:spcBef>
                <a:spcPct val="0"/>
              </a:spcBef>
            </a:pPr>
            <a:r>
              <a:rPr lang="en-US" smtClean="0"/>
              <a:t>The main objective of this test is for the Interrogator to </a:t>
            </a:r>
            <a:r>
              <a:rPr lang="en-US" b="1" smtClean="0"/>
              <a:t>determine which subject is the woman. </a:t>
            </a:r>
          </a:p>
          <a:p>
            <a:pPr>
              <a:spcBef>
                <a:spcPct val="0"/>
              </a:spcBef>
            </a:pPr>
            <a:endParaRPr lang="en-US" smtClean="0"/>
          </a:p>
          <a:p>
            <a:pPr>
              <a:spcBef>
                <a:spcPct val="0"/>
              </a:spcBef>
            </a:pPr>
            <a:r>
              <a:rPr lang="en-US" b="1" smtClean="0"/>
              <a:t>Voice and pitch </a:t>
            </a:r>
            <a:r>
              <a:rPr lang="en-US" smtClean="0"/>
              <a:t>are eliminated</a:t>
            </a:r>
          </a:p>
          <a:p>
            <a:pPr>
              <a:spcBef>
                <a:spcPct val="0"/>
              </a:spcBef>
            </a:pPr>
            <a:endParaRPr lang="en-US" smtClean="0"/>
          </a:p>
          <a:p>
            <a:pPr>
              <a:spcBef>
                <a:spcPct val="0"/>
              </a:spcBef>
            </a:pPr>
            <a:r>
              <a:rPr lang="en-US" smtClean="0"/>
              <a:t>Once that is determined the </a:t>
            </a:r>
            <a:r>
              <a:rPr lang="en-US" b="1" smtClean="0"/>
              <a:t>man is replaced </a:t>
            </a:r>
            <a:r>
              <a:rPr lang="en-US" smtClean="0"/>
              <a:t>by the computer and the test is repeated. </a:t>
            </a:r>
          </a:p>
          <a:p>
            <a:pPr>
              <a:spcBef>
                <a:spcPct val="0"/>
              </a:spcBef>
            </a:pPr>
            <a:endParaRPr lang="en-US" smtClean="0"/>
          </a:p>
          <a:p>
            <a:pPr>
              <a:spcBef>
                <a:spcPct val="0"/>
              </a:spcBef>
            </a:pPr>
            <a:r>
              <a:rPr lang="en-US" smtClean="0"/>
              <a:t>if the computer tricks the interrogator into believing it is the women then the computer and the test have passed.</a:t>
            </a:r>
          </a:p>
          <a:p>
            <a:pPr>
              <a:spcBef>
                <a:spcPct val="0"/>
              </a:spcBef>
            </a:pPr>
            <a:endParaRPr lang="en-US" smtClean="0"/>
          </a:p>
          <a:p>
            <a:pPr>
              <a:spcBef>
                <a:spcPct val="0"/>
              </a:spcBef>
            </a:pPr>
            <a:r>
              <a:rPr lang="en-US" smtClean="0"/>
              <a:t>As a result of the Turing Test, scientist began exploring the idea of computers playing intellectual </a:t>
            </a:r>
            <a:r>
              <a:rPr lang="en-US" b="1" smtClean="0"/>
              <a:t>games such as chess or checkers against a human</a:t>
            </a:r>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C1732D-A92B-40AA-BD83-7C121D97B032}"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conference at Dartmouth did not lead to any serious findings but it did define and give birth to subject of “Artificial Intelligence” and led it to be placed in its very own field of study.</a:t>
            </a:r>
          </a:p>
          <a:p>
            <a:pPr>
              <a:spcBef>
                <a:spcPct val="0"/>
              </a:spcBef>
            </a:pPr>
            <a:endParaRPr lang="en-US" smtClean="0"/>
          </a:p>
          <a:p>
            <a:pPr>
              <a:spcBef>
                <a:spcPct val="0"/>
              </a:spcBef>
            </a:pPr>
            <a:r>
              <a:rPr lang="en-US" smtClean="0"/>
              <a:t>In 1956, </a:t>
            </a:r>
            <a:r>
              <a:rPr lang="en-US" smtClean="0">
                <a:hlinkClick r:id="rId3"/>
              </a:rPr>
              <a:t>John McCarthy</a:t>
            </a:r>
            <a:r>
              <a:rPr lang="en-US" smtClean="0"/>
              <a:t> invited many of the leading researchers of the time in a wide range of advanced research topics such as complexity theory, language simulation, neuron nets, </a:t>
            </a:r>
            <a:r>
              <a:rPr lang="en-US" b="1" smtClean="0"/>
              <a:t>abstraction of content from sensory inputs</a:t>
            </a:r>
            <a:r>
              <a:rPr lang="en-US" smtClean="0"/>
              <a:t>, </a:t>
            </a:r>
            <a:r>
              <a:rPr lang="en-US" b="1" smtClean="0"/>
              <a:t>relationship of randomness to creative thinking</a:t>
            </a:r>
            <a:r>
              <a:rPr lang="en-US" smtClean="0"/>
              <a:t>, and learning machines </a:t>
            </a:r>
          </a:p>
          <a:p>
            <a:pPr>
              <a:spcBef>
                <a:spcPct val="0"/>
              </a:spcBef>
            </a:pPr>
            <a:endParaRPr lang="en-US" smtClean="0"/>
          </a:p>
          <a:p>
            <a:pPr>
              <a:spcBef>
                <a:spcPct val="0"/>
              </a:spcBef>
            </a:pPr>
            <a:r>
              <a:rPr lang="en-US" smtClean="0"/>
              <a:t>birth to subject of “Artificial Intelligence” </a:t>
            </a:r>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D6FCFF1-364C-488A-8E2C-3B77AF0D80C1}"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b="1" smtClean="0"/>
              <a:t>natural language processing </a:t>
            </a:r>
            <a:r>
              <a:rPr lang="en-US" smtClean="0"/>
              <a:t>in order for the AI system to communicate a language successfully</a:t>
            </a:r>
          </a:p>
          <a:p>
            <a:pPr lvl="1">
              <a:spcBef>
                <a:spcPct val="0"/>
              </a:spcBef>
              <a:buFontTx/>
              <a:buChar char="•"/>
            </a:pPr>
            <a:r>
              <a:rPr lang="en-US" smtClean="0"/>
              <a:t>in order for an AI system to act convincingly human it must fluently know a language.</a:t>
            </a:r>
          </a:p>
          <a:p>
            <a:pPr lvl="1">
              <a:spcBef>
                <a:spcPct val="0"/>
              </a:spcBef>
              <a:buFontTx/>
              <a:buChar char="•"/>
            </a:pPr>
            <a:endParaRPr lang="en-US" b="1" smtClean="0"/>
          </a:p>
          <a:p>
            <a:pPr>
              <a:spcBef>
                <a:spcPct val="0"/>
              </a:spcBef>
              <a:buFontTx/>
              <a:buChar char="•"/>
            </a:pPr>
            <a:r>
              <a:rPr lang="en-US" smtClean="0"/>
              <a:t>It also must have a </a:t>
            </a:r>
            <a:r>
              <a:rPr lang="en-US" b="1" smtClean="0"/>
              <a:t>knowledge representational mechanism </a:t>
            </a:r>
            <a:r>
              <a:rPr lang="en-US" smtClean="0"/>
              <a:t>in order to store what it knows and hears. </a:t>
            </a:r>
          </a:p>
          <a:p>
            <a:pPr>
              <a:spcBef>
                <a:spcPct val="0"/>
              </a:spcBef>
              <a:buFontTx/>
              <a:buChar char="•"/>
            </a:pPr>
            <a:r>
              <a:rPr lang="en-US" smtClean="0"/>
              <a:t>Needs to store data somewhere</a:t>
            </a:r>
          </a:p>
          <a:p>
            <a:pPr>
              <a:spcBef>
                <a:spcPct val="0"/>
              </a:spcBef>
              <a:buFontTx/>
              <a:buChar char="•"/>
            </a:pPr>
            <a:endParaRPr lang="en-US" b="1" smtClean="0"/>
          </a:p>
          <a:p>
            <a:pPr>
              <a:spcBef>
                <a:spcPct val="0"/>
              </a:spcBef>
              <a:buFontTx/>
              <a:buChar char="•"/>
            </a:pPr>
            <a:r>
              <a:rPr lang="en-US" smtClean="0"/>
              <a:t>possess </a:t>
            </a:r>
            <a:r>
              <a:rPr lang="en-US" b="1" smtClean="0"/>
              <a:t>automated reasoning </a:t>
            </a:r>
            <a:r>
              <a:rPr lang="en-US" smtClean="0"/>
              <a:t>into order to process information and actually come up with a unique conclusion.</a:t>
            </a:r>
          </a:p>
          <a:p>
            <a:pPr>
              <a:spcBef>
                <a:spcPct val="0"/>
              </a:spcBef>
              <a:buFontTx/>
              <a:buChar char="•"/>
            </a:pPr>
            <a:endParaRPr lang="en-US" b="1" smtClean="0"/>
          </a:p>
          <a:p>
            <a:pPr>
              <a:spcBef>
                <a:spcPct val="0"/>
              </a:spcBef>
              <a:buFontTx/>
              <a:buChar char="•"/>
            </a:pPr>
            <a:r>
              <a:rPr lang="en-US" smtClean="0"/>
              <a:t>contain a </a:t>
            </a:r>
            <a:r>
              <a:rPr lang="en-US" b="1" smtClean="0"/>
              <a:t>machine learning mechanism </a:t>
            </a:r>
            <a:r>
              <a:rPr lang="en-US" smtClean="0"/>
              <a:t>so it may adapt to new circumstances and patterns</a:t>
            </a:r>
          </a:p>
          <a:p>
            <a:pPr lvl="1">
              <a:spcBef>
                <a:spcPct val="0"/>
              </a:spcBef>
              <a:buFontTx/>
              <a:buChar char="•"/>
            </a:pPr>
            <a:r>
              <a:rPr lang="en-US" smtClean="0"/>
              <a:t>If it is an intellectual being it must be able to learn</a:t>
            </a:r>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09CC4B-182F-4281-B7F4-29ADAB864BC6}"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Percepts- basically means what the agent percieves from its environment</a:t>
            </a:r>
          </a:p>
          <a:p>
            <a:pPr>
              <a:spcBef>
                <a:spcPct val="0"/>
              </a:spcBef>
            </a:pPr>
            <a:r>
              <a:rPr lang="en-US" smtClean="0"/>
              <a:t>	Sensors-eyes ears, digital readers, smell detecors </a:t>
            </a:r>
          </a:p>
          <a:p>
            <a:pPr>
              <a:spcBef>
                <a:spcPct val="0"/>
              </a:spcBef>
            </a:pPr>
            <a:r>
              <a:rPr lang="en-US" smtClean="0"/>
              <a:t>		provide input from an evironment</a:t>
            </a:r>
          </a:p>
          <a:p>
            <a:pPr>
              <a:spcBef>
                <a:spcPct val="0"/>
              </a:spcBef>
            </a:pPr>
            <a:endParaRPr lang="en-US" smtClean="0"/>
          </a:p>
          <a:p>
            <a:pPr>
              <a:spcBef>
                <a:spcPct val="0"/>
              </a:spcBef>
            </a:pPr>
            <a:r>
              <a:rPr lang="en-US" smtClean="0"/>
              <a:t>agent also contains</a:t>
            </a:r>
            <a:r>
              <a:rPr lang="en-US" b="1" smtClean="0"/>
              <a:t> actuator </a:t>
            </a:r>
            <a:r>
              <a:rPr lang="en-US" smtClean="0"/>
              <a:t>that allows it to act upon its environment </a:t>
            </a:r>
          </a:p>
          <a:p>
            <a:pPr>
              <a:spcBef>
                <a:spcPct val="0"/>
              </a:spcBef>
            </a:pPr>
            <a:r>
              <a:rPr lang="en-US" smtClean="0"/>
              <a:t>	</a:t>
            </a:r>
            <a:r>
              <a:rPr lang="en-US" b="1" smtClean="0"/>
              <a:t>perform actions</a:t>
            </a:r>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90016C-C459-46F8-8BC1-1CC8A5070B61}"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Ask you can see the sensors take in percepts from the enviroment.</a:t>
            </a:r>
          </a:p>
          <a:p>
            <a:pPr>
              <a:spcBef>
                <a:spcPct val="0"/>
              </a:spcBef>
            </a:pPr>
            <a:endParaRPr lang="en-US" smtClean="0"/>
          </a:p>
          <a:p>
            <a:pPr>
              <a:spcBef>
                <a:spcPct val="0"/>
              </a:spcBef>
            </a:pPr>
            <a:r>
              <a:rPr lang="en-US" smtClean="0"/>
              <a:t>Environment-the area the agent is designated to perform.</a:t>
            </a:r>
          </a:p>
          <a:p>
            <a:pPr>
              <a:spcBef>
                <a:spcPct val="0"/>
              </a:spcBef>
            </a:pPr>
            <a:endParaRPr lang="en-US" smtClean="0"/>
          </a:p>
          <a:p>
            <a:pPr>
              <a:spcBef>
                <a:spcPct val="0"/>
              </a:spcBef>
            </a:pPr>
            <a:r>
              <a:rPr lang="en-US" smtClean="0"/>
              <a:t>Actuators-perform actions on the environment.</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E28BF2-BADF-4989-8C38-0A924C3B8034}"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8"/>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9"/>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4B623683-F066-40C9-BF12-E7EAC9ED1198}" type="datetime1">
              <a:rPr lang="en-US"/>
              <a:pPr>
                <a:defRPr/>
              </a:pPr>
              <a:t>12/2/2008</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8713E5AC-4D64-4D12-9A1F-B79E739EC33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CCB592-E0CD-4FD4-9B2F-AB1A1AD3FE66}" type="datetime1">
              <a:rPr lang="en-US"/>
              <a:pPr>
                <a:defRPr/>
              </a:pPr>
              <a:t>12/2/2008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DD0C6F-61D4-405C-961C-CC29BA03E36E}"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8"/>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7"/>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CD523257-136B-4B03-997C-7E19A690F3A8}" type="datetime1">
              <a:rPr lang="en-US"/>
              <a:pPr>
                <a:defRPr/>
              </a:pPr>
              <a:t>12/2/2008</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A70033A-8412-49CC-848D-AADE652B4D45}"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980D26-5074-40A2-9EF2-A4A646F089E6}" type="datetime1">
              <a:rPr lang="en-US"/>
              <a:pPr>
                <a:defRPr/>
              </a:pPr>
              <a:t>12/2/2008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D1A2CB-D9C4-4CB4-BDBD-C20F93B42E52}"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8"/>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11"/>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CE4A7CA6-8085-43DF-ABBC-88A50762F545}" type="datetime1">
              <a:rPr lang="en-US"/>
              <a:pPr>
                <a:defRPr/>
              </a:pPr>
              <a:t>12/2/2008</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154ECF09-821F-4FAB-A15E-951D503E28D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92A2E59-6586-424B-8250-C598CB441A52}" type="datetime1">
              <a:rPr lang="en-US"/>
              <a:pPr>
                <a:defRPr/>
              </a:pPr>
              <a:t>12/2/2008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55CBC64-B8F5-4261-BA59-DED045865431}"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30AD00E-F460-4750-ABA8-5AD41C0F8808}" type="datetime1">
              <a:rPr lang="en-US"/>
              <a:pPr>
                <a:defRPr/>
              </a:pPr>
              <a:t>12/2/2008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D622B76-5A7E-4678-81AF-07A54BF0E747}"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1815D5-E1A3-4E3B-96D8-36E0909F03BF}" type="datetime1">
              <a:rPr lang="en-US"/>
              <a:pPr>
                <a:defRPr/>
              </a:pPr>
              <a:t>12/2/2008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E1BF9A5-A0C5-44A4-9261-43CA8AB4F303}"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A2ADFF86-ED9A-4338-BE19-271E4F85010B}" type="datetime1">
              <a:rPr lang="en-US"/>
              <a:pPr>
                <a:defRPr/>
              </a:pPr>
              <a:t>12/2/2008</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750DDC72-8131-4AED-A26E-4A76C0940DEA}" type="slidenum">
              <a:rPr lang="en-US"/>
              <a:pPr>
                <a:defRPr/>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11"/>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8"/>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3981B1A8-59FB-42DD-9977-3DC8B9E31CB7}" type="datetime1">
              <a:rPr lang="en-US"/>
              <a:pPr>
                <a:defRPr/>
              </a:pPr>
              <a:t>12/2/2008</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7B0C4681-1385-401F-A317-3C82FC51C69E}"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10"/>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8"/>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AA1E3E90-CAE5-471E-A2F4-D3DDF9E95969}" type="datetime1">
              <a:rPr lang="en-US"/>
              <a:pPr>
                <a:defRPr/>
              </a:pPr>
              <a:t>12/2/2008</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DEF3232F-84F8-4A2B-8F06-19B2CC9C83B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281C2EB2-3D22-402A-8BF6-A4DEF8B8EA59}" type="datetime1">
              <a:rPr lang="en-US"/>
              <a:pPr>
                <a:defRPr/>
              </a:pPr>
              <a:t>12/2/2008</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A69D6795-EEB2-4A32-B684-91C5D0218C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4" r:id="rId1"/>
    <p:sldLayoutId id="2147483803" r:id="rId2"/>
    <p:sldLayoutId id="2147483805" r:id="rId3"/>
    <p:sldLayoutId id="2147483802" r:id="rId4"/>
    <p:sldLayoutId id="2147483801" r:id="rId5"/>
    <p:sldLayoutId id="2147483800" r:id="rId6"/>
    <p:sldLayoutId id="2147483806" r:id="rId7"/>
    <p:sldLayoutId id="2147483807" r:id="rId8"/>
    <p:sldLayoutId id="2147483808" r:id="rId9"/>
    <p:sldLayoutId id="2147483799" r:id="rId10"/>
    <p:sldLayoutId id="2147483809" r:id="rId11"/>
  </p:sldLayoutIdLst>
  <p:transition>
    <p:fade/>
  </p:transition>
  <p:timing>
    <p:tnLst>
      <p:par>
        <p:cTn id="1" dur="indefinite" restart="never" nodeType="tmRoot"/>
      </p:par>
    </p:tnLst>
  </p:timing>
  <p:hf hdr="0" ftr="0" dt="0"/>
  <p:txStyles>
    <p:titleStyle>
      <a:lvl1pPr algn="l" rtl="0" fontAlgn="base">
        <a:spcBef>
          <a:spcPct val="0"/>
        </a:spcBef>
        <a:spcAft>
          <a:spcPct val="0"/>
        </a:spcAft>
        <a:defRPr sz="4500" b="1" kern="1200">
          <a:solidFill>
            <a:srgbClr val="FFFF00"/>
          </a:solidFill>
          <a:latin typeface="+mj-lt"/>
          <a:ea typeface="+mj-ea"/>
          <a:cs typeface="+mj-cs"/>
        </a:defRPr>
      </a:lvl1pPr>
      <a:lvl2pPr algn="l" rtl="0" fontAlgn="base">
        <a:spcBef>
          <a:spcPct val="0"/>
        </a:spcBef>
        <a:spcAft>
          <a:spcPct val="0"/>
        </a:spcAft>
        <a:defRPr sz="4500" b="1">
          <a:solidFill>
            <a:srgbClr val="FFFF00"/>
          </a:solidFill>
          <a:latin typeface="Corbel" pitchFamily="34" charset="0"/>
        </a:defRPr>
      </a:lvl2pPr>
      <a:lvl3pPr algn="l" rtl="0" fontAlgn="base">
        <a:spcBef>
          <a:spcPct val="0"/>
        </a:spcBef>
        <a:spcAft>
          <a:spcPct val="0"/>
        </a:spcAft>
        <a:defRPr sz="4500" b="1">
          <a:solidFill>
            <a:srgbClr val="FFFF00"/>
          </a:solidFill>
          <a:latin typeface="Corbel" pitchFamily="34" charset="0"/>
        </a:defRPr>
      </a:lvl3pPr>
      <a:lvl4pPr algn="l" rtl="0" fontAlgn="base">
        <a:spcBef>
          <a:spcPct val="0"/>
        </a:spcBef>
        <a:spcAft>
          <a:spcPct val="0"/>
        </a:spcAft>
        <a:defRPr sz="4500" b="1">
          <a:solidFill>
            <a:srgbClr val="FFFF00"/>
          </a:solidFill>
          <a:latin typeface="Corbel" pitchFamily="34" charset="0"/>
        </a:defRPr>
      </a:lvl4pPr>
      <a:lvl5pPr algn="l" rtl="0" fontAlgn="base">
        <a:spcBef>
          <a:spcPct val="0"/>
        </a:spcBef>
        <a:spcAft>
          <a:spcPct val="0"/>
        </a:spcAft>
        <a:defRPr sz="4500" b="1">
          <a:solidFill>
            <a:srgbClr val="FFFF00"/>
          </a:solidFill>
          <a:latin typeface="Corbel" pitchFamily="34" charset="0"/>
        </a:defRPr>
      </a:lvl5pPr>
      <a:lvl6pPr marL="457200" algn="l" rtl="0" fontAlgn="base">
        <a:spcBef>
          <a:spcPct val="0"/>
        </a:spcBef>
        <a:spcAft>
          <a:spcPct val="0"/>
        </a:spcAft>
        <a:defRPr sz="4500" b="1">
          <a:solidFill>
            <a:srgbClr val="FFFF00"/>
          </a:solidFill>
          <a:latin typeface="Corbel" pitchFamily="34" charset="0"/>
        </a:defRPr>
      </a:lvl6pPr>
      <a:lvl7pPr marL="914400" algn="l" rtl="0" fontAlgn="base">
        <a:spcBef>
          <a:spcPct val="0"/>
        </a:spcBef>
        <a:spcAft>
          <a:spcPct val="0"/>
        </a:spcAft>
        <a:defRPr sz="4500" b="1">
          <a:solidFill>
            <a:srgbClr val="FFFF00"/>
          </a:solidFill>
          <a:latin typeface="Corbel" pitchFamily="34" charset="0"/>
        </a:defRPr>
      </a:lvl7pPr>
      <a:lvl8pPr marL="1371600" algn="l" rtl="0" fontAlgn="base">
        <a:spcBef>
          <a:spcPct val="0"/>
        </a:spcBef>
        <a:spcAft>
          <a:spcPct val="0"/>
        </a:spcAft>
        <a:defRPr sz="4500" b="1">
          <a:solidFill>
            <a:srgbClr val="FFFF00"/>
          </a:solidFill>
          <a:latin typeface="Corbel" pitchFamily="34" charset="0"/>
        </a:defRPr>
      </a:lvl8pPr>
      <a:lvl9pPr marL="1828800" algn="l" rtl="0" fontAlgn="base">
        <a:spcBef>
          <a:spcPct val="0"/>
        </a:spcBef>
        <a:spcAft>
          <a:spcPct val="0"/>
        </a:spcAft>
        <a:defRPr sz="4500" b="1">
          <a:solidFill>
            <a:srgbClr val="FFFF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solidFill>
                  <a:schemeClr val="accent1">
                    <a:satMod val="150000"/>
                  </a:schemeClr>
                </a:solidFill>
              </a:rPr>
              <a:t>Artificial Intelligence and Expert Systems</a:t>
            </a:r>
            <a:endParaRPr lang="en-US" dirty="0">
              <a:solidFill>
                <a:schemeClr val="accent1">
                  <a:satMod val="150000"/>
                </a:schemeClr>
              </a:solidFill>
            </a:endParaRPr>
          </a:p>
        </p:txBody>
      </p:sp>
      <p:sp>
        <p:nvSpPr>
          <p:cNvPr id="15362" name="Subtitle 2"/>
          <p:cNvSpPr>
            <a:spLocks noGrp="1"/>
          </p:cNvSpPr>
          <p:nvPr>
            <p:ph type="subTitle" idx="1"/>
          </p:nvPr>
        </p:nvSpPr>
        <p:spPr>
          <a:xfrm>
            <a:off x="685800" y="1828800"/>
            <a:ext cx="8077200" cy="1500188"/>
          </a:xfrm>
        </p:spPr>
        <p:txBody>
          <a:bodyPr/>
          <a:lstStyle/>
          <a:p>
            <a:r>
              <a:rPr lang="en-US" smtClean="0"/>
              <a:t>Leroy Garcia</a:t>
            </a:r>
          </a:p>
        </p:txBody>
      </p:sp>
      <p:sp>
        <p:nvSpPr>
          <p:cNvPr id="4" name="Slide Number Placeholder 3"/>
          <p:cNvSpPr>
            <a:spLocks noGrp="1"/>
          </p:cNvSpPr>
          <p:nvPr>
            <p:ph type="sldNum" sz="quarter" idx="12"/>
          </p:nvPr>
        </p:nvSpPr>
        <p:spPr/>
        <p:txBody>
          <a:bodyPr/>
          <a:lstStyle/>
          <a:p>
            <a:pPr>
              <a:defRPr/>
            </a:pPr>
            <a:fld id="{D3FD4AD7-E491-4F9B-8B2A-953169248A7F}" type="slidenum">
              <a:rPr lang="en-US"/>
              <a:pPr>
                <a:defRPr/>
              </a:pPr>
              <a:t>1</a:t>
            </a:fld>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PEAS</a:t>
            </a:r>
            <a:endParaRPr lang="en-US" dirty="0">
              <a:solidFill>
                <a:schemeClr val="accent1">
                  <a:satMod val="150000"/>
                </a:schemeClr>
              </a:solidFill>
            </a:endParaRPr>
          </a:p>
        </p:txBody>
      </p:sp>
      <p:sp>
        <p:nvSpPr>
          <p:cNvPr id="33794" name="Content Placeholder 2"/>
          <p:cNvSpPr>
            <a:spLocks noGrp="1"/>
          </p:cNvSpPr>
          <p:nvPr>
            <p:ph idx="1"/>
          </p:nvPr>
        </p:nvSpPr>
        <p:spPr/>
        <p:txBody>
          <a:bodyPr/>
          <a:lstStyle/>
          <a:p>
            <a:r>
              <a:rPr lang="en-US" smtClean="0"/>
              <a:t>Performance Measure </a:t>
            </a:r>
          </a:p>
          <a:p>
            <a:r>
              <a:rPr lang="en-US" smtClean="0"/>
              <a:t>Environment</a:t>
            </a:r>
          </a:p>
          <a:p>
            <a:r>
              <a:rPr lang="en-US" smtClean="0"/>
              <a:t>Actuators</a:t>
            </a:r>
          </a:p>
          <a:p>
            <a:r>
              <a:rPr lang="en-US" smtClean="0"/>
              <a:t>Sensors</a:t>
            </a:r>
          </a:p>
          <a:p>
            <a:endParaRPr lang="en-US" smtClean="0"/>
          </a:p>
          <a:p>
            <a:r>
              <a:rPr lang="en-US" smtClean="0"/>
              <a:t>Task Environment</a:t>
            </a:r>
          </a:p>
          <a:p>
            <a:pPr lvl="1"/>
            <a:r>
              <a:rPr lang="en-US" smtClean="0"/>
              <a:t>Made up of PEAS.</a:t>
            </a:r>
          </a:p>
        </p:txBody>
      </p:sp>
      <p:sp>
        <p:nvSpPr>
          <p:cNvPr id="4" name="Slide Number Placeholder 3"/>
          <p:cNvSpPr>
            <a:spLocks noGrp="1"/>
          </p:cNvSpPr>
          <p:nvPr>
            <p:ph type="sldNum" sz="quarter" idx="12"/>
          </p:nvPr>
        </p:nvSpPr>
        <p:spPr/>
        <p:txBody>
          <a:bodyPr/>
          <a:lstStyle/>
          <a:p>
            <a:pPr>
              <a:defRPr/>
            </a:pPr>
            <a:fld id="{7A11444E-5669-4196-AAD9-FC5788195490}" type="slidenum">
              <a:rPr lang="en-US"/>
              <a:pPr>
                <a:defRPr/>
              </a:pPr>
              <a:t>10</a:t>
            </a:fld>
            <a:endParaRPr lang="en-US"/>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Examples of Agent Types and PEAS</a:t>
            </a:r>
            <a:endParaRPr lang="en-US" dirty="0">
              <a:solidFill>
                <a:schemeClr val="accent1">
                  <a:satMod val="150000"/>
                </a:schemeClr>
              </a:solidFill>
            </a:endParaRPr>
          </a:p>
        </p:txBody>
      </p:sp>
      <p:pic>
        <p:nvPicPr>
          <p:cNvPr id="35842" name="Content Placeholder 3" descr="agents2"/>
          <p:cNvPicPr>
            <a:picLocks noGrp="1"/>
          </p:cNvPicPr>
          <p:nvPr>
            <p:ph idx="1"/>
          </p:nvPr>
        </p:nvPicPr>
        <p:blipFill>
          <a:blip r:embed="rId3"/>
          <a:srcRect/>
          <a:stretch>
            <a:fillRect/>
          </a:stretch>
        </p:blipFill>
        <p:spPr>
          <a:xfrm>
            <a:off x="1871663" y="1878013"/>
            <a:ext cx="5400675" cy="4419600"/>
          </a:xfrm>
        </p:spPr>
      </p:pic>
      <p:sp>
        <p:nvSpPr>
          <p:cNvPr id="5" name="Slide Number Placeholder 4"/>
          <p:cNvSpPr>
            <a:spLocks noGrp="1"/>
          </p:cNvSpPr>
          <p:nvPr>
            <p:ph type="sldNum" sz="quarter" idx="12"/>
          </p:nvPr>
        </p:nvSpPr>
        <p:spPr/>
        <p:txBody>
          <a:bodyPr/>
          <a:lstStyle/>
          <a:p>
            <a:pPr>
              <a:defRPr/>
            </a:pPr>
            <a:fld id="{455F1909-462C-40A4-B585-CBE9B831E8D8}" type="slidenum">
              <a:rPr lang="en-US"/>
              <a:pPr>
                <a:defRPr/>
              </a:pPr>
              <a:t>11</a:t>
            </a:fld>
            <a:endParaRPr lang="en-US"/>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Dimensions of a Task Environment</a:t>
            </a:r>
            <a:endParaRPr lang="en-US" dirty="0">
              <a:solidFill>
                <a:schemeClr val="accent1">
                  <a:satMod val="150000"/>
                </a:schemeClr>
              </a:solidFill>
            </a:endParaRPr>
          </a:p>
        </p:txBody>
      </p:sp>
      <p:sp>
        <p:nvSpPr>
          <p:cNvPr id="37890" name="Content Placeholder 2"/>
          <p:cNvSpPr>
            <a:spLocks noGrp="1"/>
          </p:cNvSpPr>
          <p:nvPr>
            <p:ph idx="1"/>
          </p:nvPr>
        </p:nvSpPr>
        <p:spPr/>
        <p:txBody>
          <a:bodyPr/>
          <a:lstStyle/>
          <a:p>
            <a:r>
              <a:rPr lang="en-US" smtClean="0"/>
              <a:t>Fully Observable vs. Partially Observable</a:t>
            </a:r>
          </a:p>
          <a:p>
            <a:r>
              <a:rPr lang="en-US" smtClean="0"/>
              <a:t>Deterministic vs. Stochastic</a:t>
            </a:r>
          </a:p>
          <a:p>
            <a:r>
              <a:rPr lang="en-US" smtClean="0"/>
              <a:t>Episodic vs. Sequential</a:t>
            </a:r>
          </a:p>
          <a:p>
            <a:r>
              <a:rPr lang="en-US" smtClean="0"/>
              <a:t>Static vs. Dynamic</a:t>
            </a:r>
          </a:p>
          <a:p>
            <a:r>
              <a:rPr lang="en-US" smtClean="0"/>
              <a:t>Discrete vs. Continuous</a:t>
            </a:r>
          </a:p>
          <a:p>
            <a:r>
              <a:rPr lang="en-US" smtClean="0"/>
              <a:t>Single Agent vs. Multiagent </a:t>
            </a:r>
          </a:p>
        </p:txBody>
      </p:sp>
      <p:sp>
        <p:nvSpPr>
          <p:cNvPr id="4" name="Slide Number Placeholder 3"/>
          <p:cNvSpPr>
            <a:spLocks noGrp="1"/>
          </p:cNvSpPr>
          <p:nvPr>
            <p:ph type="sldNum" sz="quarter" idx="12"/>
          </p:nvPr>
        </p:nvSpPr>
        <p:spPr/>
        <p:txBody>
          <a:bodyPr/>
          <a:lstStyle/>
          <a:p>
            <a:pPr>
              <a:defRPr/>
            </a:pPr>
            <a:fld id="{5C79723B-1B9F-40F6-A201-B40AB5CA1877}" type="slidenum">
              <a:rPr lang="en-US"/>
              <a:pPr>
                <a:defRPr/>
              </a:pPr>
              <a:t>12</a:t>
            </a:fld>
            <a:endParaRPr lang="en-US"/>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sz="4000" dirty="0" smtClean="0">
                <a:solidFill>
                  <a:schemeClr val="accent1">
                    <a:satMod val="150000"/>
                  </a:schemeClr>
                </a:solidFill>
              </a:rPr>
              <a:t>Fully Observable vs. Partially Observable</a:t>
            </a:r>
            <a:endParaRPr lang="en-US" sz="4000" dirty="0">
              <a:solidFill>
                <a:schemeClr val="accent1">
                  <a:satMod val="150000"/>
                </a:schemeClr>
              </a:solidFill>
            </a:endParaRPr>
          </a:p>
        </p:txBody>
      </p:sp>
      <p:sp>
        <p:nvSpPr>
          <p:cNvPr id="3" name="Content Placeholder 2"/>
          <p:cNvSpPr>
            <a:spLocks noGrp="1"/>
          </p:cNvSpPr>
          <p:nvPr>
            <p:ph idx="1"/>
          </p:nvPr>
        </p:nvSpPr>
        <p:spPr>
          <a:xfrm>
            <a:off x="457200" y="1775191"/>
            <a:ext cx="8229600" cy="4625609"/>
          </a:xfrm>
        </p:spPr>
        <p:txBody>
          <a:bodyPr rtlCol="0">
            <a:normAutofit/>
          </a:bodyPr>
          <a:lstStyle/>
          <a:p>
            <a:pPr marL="438912" indent="-320040" fontAlgn="auto">
              <a:spcBef>
                <a:spcPts val="0"/>
              </a:spcBef>
              <a:spcAft>
                <a:spcPts val="0"/>
              </a:spcAft>
              <a:buFont typeface="Wingdings 2"/>
              <a:buNone/>
              <a:defRPr/>
            </a:pPr>
            <a:endParaRPr lang="en-US" dirty="0" smtClean="0"/>
          </a:p>
          <a:p>
            <a:pPr marL="438912" indent="-320040" fontAlgn="auto">
              <a:spcBef>
                <a:spcPts val="0"/>
              </a:spcBef>
              <a:spcAft>
                <a:spcPts val="0"/>
              </a:spcAft>
              <a:buFont typeface="Wingdings 2"/>
              <a:buChar char=""/>
              <a:defRPr/>
            </a:pPr>
            <a:r>
              <a:rPr lang="en-US" dirty="0" smtClean="0"/>
              <a:t>Fully Observable</a:t>
            </a:r>
          </a:p>
          <a:p>
            <a:pPr marL="731520" lvl="1" indent="-274320" fontAlgn="auto">
              <a:spcAft>
                <a:spcPts val="0"/>
              </a:spcAft>
              <a:buFont typeface="Wingdings"/>
              <a:buChar char=""/>
              <a:defRPr/>
            </a:pPr>
            <a:r>
              <a:rPr lang="en-US" dirty="0" smtClean="0"/>
              <a:t>Sensors must provide a complete state of environment.</a:t>
            </a:r>
          </a:p>
          <a:p>
            <a:pPr marL="731520" lvl="1" indent="-274320" fontAlgn="auto">
              <a:spcAft>
                <a:spcPts val="0"/>
              </a:spcAft>
              <a:buFont typeface="Wingdings"/>
              <a:buNone/>
              <a:defRPr/>
            </a:pPr>
            <a:endParaRPr lang="en-US" dirty="0" smtClean="0"/>
          </a:p>
          <a:p>
            <a:pPr marL="438912" indent="-320040" fontAlgn="auto">
              <a:spcBef>
                <a:spcPts val="0"/>
              </a:spcBef>
              <a:spcAft>
                <a:spcPts val="0"/>
              </a:spcAft>
              <a:buFont typeface="Wingdings 2"/>
              <a:buChar char=""/>
              <a:defRPr/>
            </a:pPr>
            <a:r>
              <a:rPr lang="en-US" dirty="0" smtClean="0"/>
              <a:t>Partially Observable</a:t>
            </a:r>
          </a:p>
          <a:p>
            <a:pPr marL="731520" lvl="1" indent="-274320" fontAlgn="auto">
              <a:spcAft>
                <a:spcPts val="0"/>
              </a:spcAft>
              <a:buFont typeface="Wingdings"/>
              <a:buChar char=""/>
              <a:defRPr/>
            </a:pPr>
            <a:r>
              <a:rPr lang="en-US" dirty="0" smtClean="0"/>
              <a:t>Usually due to poor an inaccurate sensors or if parts of the world are missing the sensor’s data. </a:t>
            </a:r>
          </a:p>
          <a:p>
            <a:pPr marL="996696" lvl="2" fontAlgn="auto">
              <a:spcAft>
                <a:spcPts val="0"/>
              </a:spcAft>
              <a:buClr>
                <a:schemeClr val="accent3"/>
              </a:buClr>
              <a:buFont typeface="Arial"/>
              <a:buChar char="▪"/>
              <a:defRPr/>
            </a:pPr>
            <a:endParaRPr lang="en-US" dirty="0" smtClean="0"/>
          </a:p>
          <a:p>
            <a:pPr marL="731520" lvl="1" indent="-274320" fontAlgn="auto">
              <a:spcAft>
                <a:spcPts val="0"/>
              </a:spcAft>
              <a:buFont typeface="Wingdings"/>
              <a:buNone/>
              <a:defRPr/>
            </a:pPr>
            <a:endParaRPr lang="en-US" dirty="0" smtClean="0"/>
          </a:p>
          <a:p>
            <a:pPr marL="731520" lvl="1" indent="-274320" fontAlgn="auto">
              <a:spcAft>
                <a:spcPts val="0"/>
              </a:spcAft>
              <a:buFont typeface="Wingdings"/>
              <a:buNone/>
              <a:defRPr/>
            </a:pPr>
            <a:endParaRPr lang="en-US" dirty="0" smtClean="0"/>
          </a:p>
          <a:p>
            <a:pPr lvl="5">
              <a:defRPr/>
            </a:pPr>
            <a:endParaRPr lang="en-US" dirty="0" smtClean="0"/>
          </a:p>
          <a:p>
            <a:pPr marL="731520" lvl="1" indent="-274320" fontAlgn="auto">
              <a:spcAft>
                <a:spcPts val="0"/>
              </a:spcAft>
              <a:buFont typeface="Wingdings"/>
              <a:buNone/>
              <a:defRPr/>
            </a:pPr>
            <a:endParaRPr lang="en-US" dirty="0"/>
          </a:p>
        </p:txBody>
      </p:sp>
      <p:sp>
        <p:nvSpPr>
          <p:cNvPr id="4" name="Slide Number Placeholder 3"/>
          <p:cNvSpPr>
            <a:spLocks noGrp="1"/>
          </p:cNvSpPr>
          <p:nvPr>
            <p:ph type="sldNum" sz="quarter" idx="12"/>
          </p:nvPr>
        </p:nvSpPr>
        <p:spPr/>
        <p:txBody>
          <a:bodyPr/>
          <a:lstStyle/>
          <a:p>
            <a:pPr>
              <a:defRPr/>
            </a:pPr>
            <a:fld id="{E7675B7E-3D55-4347-BBF7-265D38DB71EC}" type="slidenum">
              <a:rPr lang="en-US"/>
              <a:pPr>
                <a:defRPr/>
              </a:pPr>
              <a:t>13</a:t>
            </a:fld>
            <a:endParaRPr lang="en-US"/>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Deterministic vs. Stochastic</a:t>
            </a:r>
            <a:endParaRPr lang="en-US" dirty="0">
              <a:solidFill>
                <a:schemeClr val="accent1">
                  <a:satMod val="150000"/>
                </a:schemeClr>
              </a:solidFill>
            </a:endParaRPr>
          </a:p>
        </p:txBody>
      </p:sp>
      <p:sp>
        <p:nvSpPr>
          <p:cNvPr id="41986" name="Content Placeholder 2"/>
          <p:cNvSpPr>
            <a:spLocks noGrp="1"/>
          </p:cNvSpPr>
          <p:nvPr>
            <p:ph idx="1"/>
          </p:nvPr>
        </p:nvSpPr>
        <p:spPr/>
        <p:txBody>
          <a:bodyPr/>
          <a:lstStyle/>
          <a:p>
            <a:r>
              <a:rPr lang="en-US" smtClean="0"/>
              <a:t>Deterministic</a:t>
            </a:r>
          </a:p>
          <a:p>
            <a:pPr lvl="1"/>
            <a:r>
              <a:rPr lang="en-US" smtClean="0"/>
              <a:t>The action of the next state depends on the action of the previous state.</a:t>
            </a:r>
          </a:p>
          <a:p>
            <a:pPr lvl="1">
              <a:buFont typeface="Wingdings" pitchFamily="2" charset="2"/>
              <a:buNone/>
            </a:pPr>
            <a:endParaRPr lang="en-US" smtClean="0"/>
          </a:p>
          <a:p>
            <a:r>
              <a:rPr lang="en-US" smtClean="0"/>
              <a:t>Stochastic</a:t>
            </a:r>
          </a:p>
          <a:p>
            <a:pPr lvl="1"/>
            <a:r>
              <a:rPr lang="en-US" smtClean="0"/>
              <a:t>Actions do not depend on previous state.</a:t>
            </a:r>
          </a:p>
        </p:txBody>
      </p:sp>
      <p:sp>
        <p:nvSpPr>
          <p:cNvPr id="4" name="Slide Number Placeholder 3"/>
          <p:cNvSpPr>
            <a:spLocks noGrp="1"/>
          </p:cNvSpPr>
          <p:nvPr>
            <p:ph type="sldNum" sz="quarter" idx="12"/>
          </p:nvPr>
        </p:nvSpPr>
        <p:spPr/>
        <p:txBody>
          <a:bodyPr/>
          <a:lstStyle/>
          <a:p>
            <a:pPr>
              <a:defRPr/>
            </a:pPr>
            <a:fld id="{E2E277F0-EDB8-4A18-845F-A65605FCB634}" type="slidenum">
              <a:rPr lang="en-US"/>
              <a:pPr>
                <a:defRPr/>
              </a:pPr>
              <a:t>14</a:t>
            </a:fld>
            <a:endParaRPr lang="en-US"/>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Episodic vs. Sequential	</a:t>
            </a:r>
            <a:endParaRPr lang="en-US" dirty="0">
              <a:solidFill>
                <a:schemeClr val="accent1">
                  <a:satMod val="150000"/>
                </a:schemeClr>
              </a:solidFill>
            </a:endParaRPr>
          </a:p>
        </p:txBody>
      </p:sp>
      <p:sp>
        <p:nvSpPr>
          <p:cNvPr id="44034" name="Content Placeholder 2"/>
          <p:cNvSpPr>
            <a:spLocks noGrp="1"/>
          </p:cNvSpPr>
          <p:nvPr>
            <p:ph idx="1"/>
          </p:nvPr>
        </p:nvSpPr>
        <p:spPr/>
        <p:txBody>
          <a:bodyPr/>
          <a:lstStyle/>
          <a:p>
            <a:r>
              <a:rPr lang="en-US" smtClean="0"/>
              <a:t>Episodic</a:t>
            </a:r>
          </a:p>
          <a:p>
            <a:pPr lvl="1"/>
            <a:r>
              <a:rPr lang="en-US" smtClean="0"/>
              <a:t>Single actions are performed.</a:t>
            </a:r>
          </a:p>
          <a:p>
            <a:pPr lvl="1">
              <a:buFont typeface="Wingdings" pitchFamily="2" charset="2"/>
              <a:buNone/>
            </a:pPr>
            <a:endParaRPr lang="en-US" smtClean="0"/>
          </a:p>
          <a:p>
            <a:r>
              <a:rPr lang="en-US" smtClean="0"/>
              <a:t>Sequential</a:t>
            </a:r>
          </a:p>
          <a:p>
            <a:pPr lvl="1"/>
            <a:r>
              <a:rPr lang="en-US" smtClean="0"/>
              <a:t>Future decisions are determined by the current action.</a:t>
            </a:r>
          </a:p>
        </p:txBody>
      </p:sp>
      <p:sp>
        <p:nvSpPr>
          <p:cNvPr id="4" name="Slide Number Placeholder 3"/>
          <p:cNvSpPr>
            <a:spLocks noGrp="1"/>
          </p:cNvSpPr>
          <p:nvPr>
            <p:ph type="sldNum" sz="quarter" idx="12"/>
          </p:nvPr>
        </p:nvSpPr>
        <p:spPr/>
        <p:txBody>
          <a:bodyPr/>
          <a:lstStyle/>
          <a:p>
            <a:pPr>
              <a:defRPr/>
            </a:pPr>
            <a:fld id="{B53F2EF1-DD11-4507-8E31-7311F5BC1F96}" type="slidenum">
              <a:rPr lang="en-US"/>
              <a:pPr>
                <a:defRPr/>
              </a:pPr>
              <a:t>15</a:t>
            </a:fld>
            <a:endParaRPr lang="en-US"/>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Static vs. Dynamic</a:t>
            </a:r>
            <a:endParaRPr lang="en-US" dirty="0">
              <a:solidFill>
                <a:schemeClr val="accent1">
                  <a:satMod val="150000"/>
                </a:schemeClr>
              </a:solidFill>
            </a:endParaRPr>
          </a:p>
        </p:txBody>
      </p:sp>
      <p:sp>
        <p:nvSpPr>
          <p:cNvPr id="46082" name="Content Placeholder 2"/>
          <p:cNvSpPr>
            <a:spLocks noGrp="1"/>
          </p:cNvSpPr>
          <p:nvPr>
            <p:ph idx="1"/>
          </p:nvPr>
        </p:nvSpPr>
        <p:spPr/>
        <p:txBody>
          <a:bodyPr/>
          <a:lstStyle/>
          <a:p>
            <a:r>
              <a:rPr lang="en-US" smtClean="0"/>
              <a:t>Static</a:t>
            </a:r>
          </a:p>
          <a:p>
            <a:pPr lvl="1"/>
            <a:r>
              <a:rPr lang="en-US" smtClean="0"/>
              <a:t>Does not change during an agent’s deliberation.</a:t>
            </a:r>
          </a:p>
          <a:p>
            <a:pPr lvl="1"/>
            <a:endParaRPr lang="en-US" smtClean="0"/>
          </a:p>
          <a:p>
            <a:r>
              <a:rPr lang="en-US" smtClean="0"/>
              <a:t>Dynamic</a:t>
            </a:r>
          </a:p>
          <a:p>
            <a:pPr lvl="1"/>
            <a:r>
              <a:rPr lang="en-US" smtClean="0"/>
              <a:t>Able to change during an agent’s deliberation.</a:t>
            </a:r>
          </a:p>
        </p:txBody>
      </p:sp>
      <p:sp>
        <p:nvSpPr>
          <p:cNvPr id="4" name="Slide Number Placeholder 3"/>
          <p:cNvSpPr>
            <a:spLocks noGrp="1"/>
          </p:cNvSpPr>
          <p:nvPr>
            <p:ph type="sldNum" sz="quarter" idx="12"/>
          </p:nvPr>
        </p:nvSpPr>
        <p:spPr/>
        <p:txBody>
          <a:bodyPr/>
          <a:lstStyle/>
          <a:p>
            <a:pPr>
              <a:defRPr/>
            </a:pPr>
            <a:fld id="{EEC01F73-026B-4A1D-89F0-E65DE8B0F734}" type="slidenum">
              <a:rPr lang="en-US"/>
              <a:pPr>
                <a:defRPr/>
              </a:pPr>
              <a:t>16</a:t>
            </a:fld>
            <a:endParaRPr lang="en-US"/>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Discrete vs. Continuous</a:t>
            </a:r>
            <a:endParaRPr lang="en-US" dirty="0">
              <a:solidFill>
                <a:schemeClr val="accent1">
                  <a:satMod val="150000"/>
                </a:schemeClr>
              </a:solidFill>
            </a:endParaRPr>
          </a:p>
        </p:txBody>
      </p:sp>
      <p:sp>
        <p:nvSpPr>
          <p:cNvPr id="48130" name="Content Placeholder 2"/>
          <p:cNvSpPr>
            <a:spLocks noGrp="1"/>
          </p:cNvSpPr>
          <p:nvPr>
            <p:ph idx="1"/>
          </p:nvPr>
        </p:nvSpPr>
        <p:spPr/>
        <p:txBody>
          <a:bodyPr/>
          <a:lstStyle/>
          <a:p>
            <a:r>
              <a:rPr lang="en-US" smtClean="0"/>
              <a:t>Discrete</a:t>
            </a:r>
          </a:p>
          <a:p>
            <a:pPr lvl="1"/>
            <a:r>
              <a:rPr lang="en-US" smtClean="0"/>
              <a:t>Contains finite number of distinct states and a discrete state of percepts and actions.</a:t>
            </a:r>
          </a:p>
          <a:p>
            <a:pPr lvl="1">
              <a:buFont typeface="Wingdings" pitchFamily="2" charset="2"/>
              <a:buNone/>
            </a:pPr>
            <a:endParaRPr lang="en-US" smtClean="0"/>
          </a:p>
          <a:p>
            <a:r>
              <a:rPr lang="en-US" smtClean="0"/>
              <a:t>Continuous</a:t>
            </a:r>
          </a:p>
          <a:p>
            <a:pPr lvl="1"/>
            <a:r>
              <a:rPr lang="en-US" smtClean="0"/>
              <a:t>Contains a range of continuous values</a:t>
            </a:r>
          </a:p>
        </p:txBody>
      </p:sp>
      <p:sp>
        <p:nvSpPr>
          <p:cNvPr id="4" name="Slide Number Placeholder 3"/>
          <p:cNvSpPr>
            <a:spLocks noGrp="1"/>
          </p:cNvSpPr>
          <p:nvPr>
            <p:ph type="sldNum" sz="quarter" idx="12"/>
          </p:nvPr>
        </p:nvSpPr>
        <p:spPr/>
        <p:txBody>
          <a:bodyPr/>
          <a:lstStyle/>
          <a:p>
            <a:pPr>
              <a:defRPr/>
            </a:pPr>
            <a:fld id="{FFA6FC88-460E-4F63-9615-ECBACA1B7883}" type="slidenum">
              <a:rPr lang="en-US"/>
              <a:pPr>
                <a:defRPr/>
              </a:pPr>
              <a:t>17</a:t>
            </a:fld>
            <a:endParaRPr lang="en-US"/>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Single Agent vs. Multiagent</a:t>
            </a:r>
            <a:endParaRPr lang="en-US" dirty="0">
              <a:solidFill>
                <a:schemeClr val="accent1">
                  <a:satMod val="150000"/>
                </a:schemeClr>
              </a:solidFill>
            </a:endParaRPr>
          </a:p>
        </p:txBody>
      </p:sp>
      <p:sp>
        <p:nvSpPr>
          <p:cNvPr id="50178" name="Content Placeholder 2"/>
          <p:cNvSpPr>
            <a:spLocks noGrp="1"/>
          </p:cNvSpPr>
          <p:nvPr>
            <p:ph idx="1"/>
          </p:nvPr>
        </p:nvSpPr>
        <p:spPr/>
        <p:txBody>
          <a:bodyPr anchor="ctr"/>
          <a:lstStyle/>
          <a:p>
            <a:r>
              <a:rPr lang="en-US" smtClean="0"/>
              <a:t>Single Agent</a:t>
            </a:r>
          </a:p>
          <a:p>
            <a:pPr lvl="1"/>
            <a:r>
              <a:rPr lang="en-US" smtClean="0"/>
              <a:t>One agent is needed to execute an action on a given environment.</a:t>
            </a:r>
          </a:p>
          <a:p>
            <a:pPr lvl="1">
              <a:buFont typeface="Wingdings" pitchFamily="2" charset="2"/>
              <a:buNone/>
            </a:pPr>
            <a:endParaRPr lang="en-US" smtClean="0"/>
          </a:p>
          <a:p>
            <a:r>
              <a:rPr lang="en-US" smtClean="0"/>
              <a:t>Multiagent</a:t>
            </a:r>
          </a:p>
          <a:p>
            <a:pPr lvl="1"/>
            <a:r>
              <a:rPr lang="en-US" smtClean="0"/>
              <a:t>More than one agent is needed to execute an action on a given environment.</a:t>
            </a:r>
          </a:p>
          <a:p>
            <a:pPr lvl="1"/>
            <a:endParaRPr lang="en-US" smtClean="0"/>
          </a:p>
        </p:txBody>
      </p:sp>
      <p:sp>
        <p:nvSpPr>
          <p:cNvPr id="4" name="Slide Number Placeholder 3"/>
          <p:cNvSpPr>
            <a:spLocks noGrp="1"/>
          </p:cNvSpPr>
          <p:nvPr>
            <p:ph type="sldNum" sz="quarter" idx="12"/>
          </p:nvPr>
        </p:nvSpPr>
        <p:spPr/>
        <p:txBody>
          <a:bodyPr/>
          <a:lstStyle/>
          <a:p>
            <a:pPr>
              <a:defRPr/>
            </a:pPr>
            <a:fld id="{2306F05C-D00B-4F38-8134-EF29C8D74A54}" type="slidenum">
              <a:rPr lang="en-US"/>
              <a:pPr>
                <a:defRPr/>
              </a:pPr>
              <a:t>18</a:t>
            </a:fld>
            <a:endParaRPr lang="en-US"/>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200" dirty="0" smtClean="0">
                <a:solidFill>
                  <a:schemeClr val="accent1">
                    <a:satMod val="150000"/>
                  </a:schemeClr>
                </a:solidFill>
              </a:rPr>
              <a:t>Examples of Agents and Task Environments</a:t>
            </a:r>
            <a:endParaRPr lang="en-US" sz="3200" dirty="0">
              <a:solidFill>
                <a:schemeClr val="accent1">
                  <a:satMod val="150000"/>
                </a:schemeClr>
              </a:solidFill>
            </a:endParaRPr>
          </a:p>
        </p:txBody>
      </p:sp>
      <p:pic>
        <p:nvPicPr>
          <p:cNvPr id="52226" name="Content Placeholder 3" descr="agents3"/>
          <p:cNvPicPr>
            <a:picLocks noGrp="1"/>
          </p:cNvPicPr>
          <p:nvPr>
            <p:ph idx="1"/>
          </p:nvPr>
        </p:nvPicPr>
        <p:blipFill>
          <a:blip r:embed="rId3"/>
          <a:srcRect/>
          <a:stretch>
            <a:fillRect/>
          </a:stretch>
        </p:blipFill>
        <p:spPr>
          <a:xfrm>
            <a:off x="228600" y="1600200"/>
            <a:ext cx="8686800" cy="5029200"/>
          </a:xfrm>
        </p:spPr>
      </p:pic>
      <p:sp>
        <p:nvSpPr>
          <p:cNvPr id="5" name="Slide Number Placeholder 4"/>
          <p:cNvSpPr>
            <a:spLocks noGrp="1"/>
          </p:cNvSpPr>
          <p:nvPr>
            <p:ph type="sldNum" sz="quarter" idx="12"/>
          </p:nvPr>
        </p:nvSpPr>
        <p:spPr/>
        <p:txBody>
          <a:bodyPr/>
          <a:lstStyle/>
          <a:p>
            <a:pPr>
              <a:defRPr/>
            </a:pPr>
            <a:fld id="{321FE9E4-A3F1-4137-A2D8-E63BF29893AF}" type="slidenum">
              <a:rPr lang="en-US"/>
              <a:pPr>
                <a:defRPr/>
              </a:pPr>
              <a:t>19</a:t>
            </a:fld>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Definition of AI</a:t>
            </a:r>
            <a:endParaRPr lang="en-US" dirty="0">
              <a:solidFill>
                <a:schemeClr val="accent1">
                  <a:satMod val="150000"/>
                </a:schemeClr>
              </a:solidFill>
            </a:endParaRPr>
          </a:p>
        </p:txBody>
      </p:sp>
      <p:sp>
        <p:nvSpPr>
          <p:cNvPr id="17410" name="Content Placeholder 2"/>
          <p:cNvSpPr>
            <a:spLocks noGrp="1"/>
          </p:cNvSpPr>
          <p:nvPr>
            <p:ph idx="1"/>
          </p:nvPr>
        </p:nvSpPr>
        <p:spPr/>
        <p:txBody>
          <a:bodyPr/>
          <a:lstStyle/>
          <a:p>
            <a:r>
              <a:rPr lang="en-US" smtClean="0"/>
              <a:t>Artificial Intelligence is </a:t>
            </a:r>
            <a:r>
              <a:rPr lang="en-US" i="1" smtClean="0"/>
              <a:t>the branch of computer science that is concerned with the automation of intelligent behavior</a:t>
            </a:r>
            <a:r>
              <a:rPr lang="en-US" smtClean="0"/>
              <a:t> (Luger, 2008). </a:t>
            </a:r>
          </a:p>
        </p:txBody>
      </p:sp>
      <p:sp>
        <p:nvSpPr>
          <p:cNvPr id="4" name="Slide Number Placeholder 3"/>
          <p:cNvSpPr>
            <a:spLocks noGrp="1"/>
          </p:cNvSpPr>
          <p:nvPr>
            <p:ph type="sldNum" sz="quarter" idx="12"/>
          </p:nvPr>
        </p:nvSpPr>
        <p:spPr/>
        <p:txBody>
          <a:bodyPr/>
          <a:lstStyle/>
          <a:p>
            <a:pPr>
              <a:defRPr/>
            </a:pPr>
            <a:fld id="{3A2F90EF-146A-407C-A84F-27684652626E}" type="slidenum">
              <a:rPr lang="en-US"/>
              <a:pPr>
                <a:defRPr/>
              </a:pPr>
              <a:t>2</a:t>
            </a:fld>
            <a:endParaRPr lang="en-US"/>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Types of Agents</a:t>
            </a:r>
            <a:endParaRPr lang="en-US" dirty="0">
              <a:solidFill>
                <a:schemeClr val="accent1">
                  <a:satMod val="150000"/>
                </a:schemeClr>
              </a:solidFill>
            </a:endParaRPr>
          </a:p>
        </p:txBody>
      </p:sp>
      <p:sp>
        <p:nvSpPr>
          <p:cNvPr id="54274" name="Content Placeholder 2"/>
          <p:cNvSpPr>
            <a:spLocks noGrp="1"/>
          </p:cNvSpPr>
          <p:nvPr>
            <p:ph idx="1"/>
          </p:nvPr>
        </p:nvSpPr>
        <p:spPr/>
        <p:txBody>
          <a:bodyPr/>
          <a:lstStyle/>
          <a:p>
            <a:r>
              <a:rPr lang="en-US" smtClean="0"/>
              <a:t>Simple Reflex Agent</a:t>
            </a:r>
          </a:p>
          <a:p>
            <a:r>
              <a:rPr lang="en-US" smtClean="0"/>
              <a:t>Model Based Reflex Agent</a:t>
            </a:r>
          </a:p>
          <a:p>
            <a:r>
              <a:rPr lang="en-US" smtClean="0"/>
              <a:t>Goal Based Agent</a:t>
            </a:r>
          </a:p>
          <a:p>
            <a:r>
              <a:rPr lang="en-US" smtClean="0"/>
              <a:t>Utility Agent</a:t>
            </a:r>
          </a:p>
          <a:p>
            <a:r>
              <a:rPr lang="en-US" smtClean="0"/>
              <a:t>Learning Agent</a:t>
            </a:r>
          </a:p>
          <a:p>
            <a:r>
              <a:rPr lang="en-US" smtClean="0"/>
              <a:t>Problem Solving Agent</a:t>
            </a:r>
          </a:p>
        </p:txBody>
      </p:sp>
      <p:sp>
        <p:nvSpPr>
          <p:cNvPr id="4" name="Slide Number Placeholder 3"/>
          <p:cNvSpPr>
            <a:spLocks noGrp="1"/>
          </p:cNvSpPr>
          <p:nvPr>
            <p:ph type="sldNum" sz="quarter" idx="12"/>
          </p:nvPr>
        </p:nvSpPr>
        <p:spPr/>
        <p:txBody>
          <a:bodyPr/>
          <a:lstStyle/>
          <a:p>
            <a:pPr>
              <a:defRPr/>
            </a:pPr>
            <a:fld id="{19BF68D1-2E0B-42DC-AB35-8FFCB4EDCE25}" type="slidenum">
              <a:rPr lang="en-US"/>
              <a:pPr>
                <a:defRPr/>
              </a:pPr>
              <a:t>20</a:t>
            </a:fld>
            <a:endParaRPr lang="en-US"/>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Simple Reflex Agent	</a:t>
            </a:r>
            <a:endParaRPr lang="en-US" dirty="0">
              <a:solidFill>
                <a:schemeClr val="accent1">
                  <a:satMod val="150000"/>
                </a:schemeClr>
              </a:solidFill>
            </a:endParaRPr>
          </a:p>
        </p:txBody>
      </p:sp>
      <p:sp>
        <p:nvSpPr>
          <p:cNvPr id="56322" name="Content Placeholder 2"/>
          <p:cNvSpPr>
            <a:spLocks noGrp="1"/>
          </p:cNvSpPr>
          <p:nvPr>
            <p:ph idx="1"/>
          </p:nvPr>
        </p:nvSpPr>
        <p:spPr/>
        <p:txBody>
          <a:bodyPr/>
          <a:lstStyle/>
          <a:p>
            <a:r>
              <a:rPr lang="en-US" smtClean="0"/>
              <a:t>Selects action based on the current percept and pays no attention to any previous percept.</a:t>
            </a:r>
          </a:p>
          <a:p>
            <a:endParaRPr lang="en-US" smtClean="0"/>
          </a:p>
        </p:txBody>
      </p:sp>
      <p:sp>
        <p:nvSpPr>
          <p:cNvPr id="5" name="Slide Number Placeholder 4"/>
          <p:cNvSpPr>
            <a:spLocks noGrp="1"/>
          </p:cNvSpPr>
          <p:nvPr>
            <p:ph type="sldNum" sz="quarter" idx="12"/>
          </p:nvPr>
        </p:nvSpPr>
        <p:spPr/>
        <p:txBody>
          <a:bodyPr/>
          <a:lstStyle/>
          <a:p>
            <a:pPr>
              <a:defRPr/>
            </a:pPr>
            <a:fld id="{A835A10C-E0E5-4DC3-9313-9B86A4938D10}" type="slidenum">
              <a:rPr lang="en-US"/>
              <a:pPr>
                <a:defRPr/>
              </a:pPr>
              <a:t>21</a:t>
            </a:fld>
            <a:endParaRPr lang="en-US"/>
          </a:p>
        </p:txBody>
      </p:sp>
      <p:pic>
        <p:nvPicPr>
          <p:cNvPr id="56324" name="Picture 3" descr="agents4"/>
          <p:cNvPicPr>
            <a:picLocks noChangeAspect="1" noChangeArrowheads="1"/>
          </p:cNvPicPr>
          <p:nvPr/>
        </p:nvPicPr>
        <p:blipFill>
          <a:blip r:embed="rId3"/>
          <a:srcRect/>
          <a:stretch>
            <a:fillRect/>
          </a:stretch>
        </p:blipFill>
        <p:spPr bwMode="auto">
          <a:xfrm>
            <a:off x="685800" y="3352800"/>
            <a:ext cx="7620000" cy="54102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Model Based Reflex Agent	</a:t>
            </a:r>
            <a:endParaRPr lang="en-US" dirty="0">
              <a:solidFill>
                <a:schemeClr val="accent1">
                  <a:satMod val="150000"/>
                </a:schemeClr>
              </a:solidFill>
            </a:endParaRPr>
          </a:p>
        </p:txBody>
      </p:sp>
      <p:sp>
        <p:nvSpPr>
          <p:cNvPr id="58370" name="Content Placeholder 2"/>
          <p:cNvSpPr>
            <a:spLocks noGrp="1"/>
          </p:cNvSpPr>
          <p:nvPr>
            <p:ph idx="1"/>
          </p:nvPr>
        </p:nvSpPr>
        <p:spPr/>
        <p:txBody>
          <a:bodyPr/>
          <a:lstStyle/>
          <a:p>
            <a:r>
              <a:rPr lang="en-US" sz="2400" smtClean="0"/>
              <a:t>Maintains at least some form of internal state that depends on the percept history and thereby reflects some of the unobserved aspects of the current state.</a:t>
            </a:r>
          </a:p>
          <a:p>
            <a:endParaRPr lang="en-US" sz="2400" smtClean="0"/>
          </a:p>
          <a:p>
            <a:endParaRPr lang="en-US" sz="2400" smtClean="0"/>
          </a:p>
        </p:txBody>
      </p:sp>
      <p:sp>
        <p:nvSpPr>
          <p:cNvPr id="5" name="Slide Number Placeholder 4"/>
          <p:cNvSpPr>
            <a:spLocks noGrp="1"/>
          </p:cNvSpPr>
          <p:nvPr>
            <p:ph type="sldNum" sz="quarter" idx="12"/>
          </p:nvPr>
        </p:nvSpPr>
        <p:spPr/>
        <p:txBody>
          <a:bodyPr/>
          <a:lstStyle/>
          <a:p>
            <a:pPr>
              <a:defRPr/>
            </a:pPr>
            <a:fld id="{4E00F854-44C3-4336-9E12-1D47963EABE4}" type="slidenum">
              <a:rPr lang="en-US"/>
              <a:pPr>
                <a:defRPr/>
              </a:pPr>
              <a:t>22</a:t>
            </a:fld>
            <a:endParaRPr lang="en-US"/>
          </a:p>
        </p:txBody>
      </p:sp>
      <p:pic>
        <p:nvPicPr>
          <p:cNvPr id="58372" name="Picture 3" descr="agent5"/>
          <p:cNvPicPr>
            <a:picLocks noChangeAspect="1" noChangeArrowheads="1"/>
          </p:cNvPicPr>
          <p:nvPr/>
        </p:nvPicPr>
        <p:blipFill>
          <a:blip r:embed="rId3"/>
          <a:srcRect/>
          <a:stretch>
            <a:fillRect/>
          </a:stretch>
        </p:blipFill>
        <p:spPr bwMode="auto">
          <a:xfrm>
            <a:off x="457200" y="2971800"/>
            <a:ext cx="8229600" cy="37338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Goal Based Agent</a:t>
            </a:r>
            <a:endParaRPr lang="en-US" dirty="0">
              <a:solidFill>
                <a:schemeClr val="accent1">
                  <a:satMod val="150000"/>
                </a:schemeClr>
              </a:solidFill>
            </a:endParaRPr>
          </a:p>
        </p:txBody>
      </p:sp>
      <p:sp>
        <p:nvSpPr>
          <p:cNvPr id="60418" name="Content Placeholder 2"/>
          <p:cNvSpPr>
            <a:spLocks noGrp="1"/>
          </p:cNvSpPr>
          <p:nvPr>
            <p:ph idx="1"/>
          </p:nvPr>
        </p:nvSpPr>
        <p:spPr/>
        <p:txBody>
          <a:bodyPr/>
          <a:lstStyle/>
          <a:p>
            <a:r>
              <a:rPr lang="en-US" smtClean="0"/>
              <a:t>Performs actions based on a specific goal.</a:t>
            </a:r>
          </a:p>
        </p:txBody>
      </p:sp>
      <p:sp>
        <p:nvSpPr>
          <p:cNvPr id="5" name="Slide Number Placeholder 4"/>
          <p:cNvSpPr>
            <a:spLocks noGrp="1"/>
          </p:cNvSpPr>
          <p:nvPr>
            <p:ph type="sldNum" sz="quarter" idx="12"/>
          </p:nvPr>
        </p:nvSpPr>
        <p:spPr/>
        <p:txBody>
          <a:bodyPr/>
          <a:lstStyle/>
          <a:p>
            <a:pPr>
              <a:defRPr/>
            </a:pPr>
            <a:fld id="{A9CD3F67-44C7-44AA-91D2-7C3E34088810}" type="slidenum">
              <a:rPr lang="en-US"/>
              <a:pPr>
                <a:defRPr/>
              </a:pPr>
              <a:t>23</a:t>
            </a:fld>
            <a:endParaRPr lang="en-US"/>
          </a:p>
        </p:txBody>
      </p:sp>
      <p:pic>
        <p:nvPicPr>
          <p:cNvPr id="60420" name="Picture 3" descr="agent6"/>
          <p:cNvPicPr>
            <a:picLocks noChangeAspect="1" noChangeArrowheads="1"/>
          </p:cNvPicPr>
          <p:nvPr/>
        </p:nvPicPr>
        <p:blipFill>
          <a:blip r:embed="rId3"/>
          <a:srcRect/>
          <a:stretch>
            <a:fillRect/>
          </a:stretch>
        </p:blipFill>
        <p:spPr bwMode="auto">
          <a:xfrm>
            <a:off x="0" y="2362200"/>
            <a:ext cx="9144000" cy="43434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Utility Based Agent	</a:t>
            </a:r>
            <a:endParaRPr lang="en-US" dirty="0">
              <a:solidFill>
                <a:schemeClr val="accent1">
                  <a:satMod val="150000"/>
                </a:schemeClr>
              </a:solidFill>
            </a:endParaRPr>
          </a:p>
        </p:txBody>
      </p:sp>
      <p:sp>
        <p:nvSpPr>
          <p:cNvPr id="62466" name="Content Placeholder 2"/>
          <p:cNvSpPr>
            <a:spLocks noGrp="1"/>
          </p:cNvSpPr>
          <p:nvPr>
            <p:ph idx="1"/>
          </p:nvPr>
        </p:nvSpPr>
        <p:spPr/>
        <p:txBody>
          <a:bodyPr/>
          <a:lstStyle/>
          <a:p>
            <a:r>
              <a:rPr lang="en-US" smtClean="0"/>
              <a:t>Takes into account it’s current environment and decides to act on an action that simply makes it happier.</a:t>
            </a:r>
          </a:p>
          <a:p>
            <a:endParaRPr lang="en-US" smtClean="0"/>
          </a:p>
        </p:txBody>
      </p:sp>
      <p:sp>
        <p:nvSpPr>
          <p:cNvPr id="5" name="Slide Number Placeholder 4"/>
          <p:cNvSpPr>
            <a:spLocks noGrp="1"/>
          </p:cNvSpPr>
          <p:nvPr>
            <p:ph type="sldNum" sz="quarter" idx="12"/>
          </p:nvPr>
        </p:nvSpPr>
        <p:spPr/>
        <p:txBody>
          <a:bodyPr/>
          <a:lstStyle/>
          <a:p>
            <a:pPr>
              <a:defRPr/>
            </a:pPr>
            <a:fld id="{AD2B421C-6E4E-4335-A51B-200C3C3CFAF3}" type="slidenum">
              <a:rPr lang="en-US"/>
              <a:pPr>
                <a:defRPr/>
              </a:pPr>
              <a:t>24</a:t>
            </a:fld>
            <a:endParaRPr lang="en-US"/>
          </a:p>
        </p:txBody>
      </p:sp>
      <p:pic>
        <p:nvPicPr>
          <p:cNvPr id="62468" name="Picture 3" descr="agent7"/>
          <p:cNvPicPr>
            <a:picLocks noChangeAspect="1" noChangeArrowheads="1"/>
          </p:cNvPicPr>
          <p:nvPr/>
        </p:nvPicPr>
        <p:blipFill>
          <a:blip r:embed="rId3"/>
          <a:srcRect/>
          <a:stretch>
            <a:fillRect/>
          </a:stretch>
        </p:blipFill>
        <p:spPr bwMode="auto">
          <a:xfrm>
            <a:off x="685800" y="3429000"/>
            <a:ext cx="7772400" cy="31242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Learning Agent</a:t>
            </a:r>
            <a:endParaRPr lang="en-US" dirty="0">
              <a:solidFill>
                <a:schemeClr val="accent1">
                  <a:satMod val="150000"/>
                </a:schemeClr>
              </a:solidFill>
            </a:endParaRPr>
          </a:p>
        </p:txBody>
      </p:sp>
      <p:sp>
        <p:nvSpPr>
          <p:cNvPr id="64514" name="Content Placeholder 2"/>
          <p:cNvSpPr>
            <a:spLocks noGrp="1"/>
          </p:cNvSpPr>
          <p:nvPr>
            <p:ph idx="1"/>
          </p:nvPr>
        </p:nvSpPr>
        <p:spPr/>
        <p:txBody>
          <a:bodyPr/>
          <a:lstStyle/>
          <a:p>
            <a:r>
              <a:rPr lang="en-US" smtClean="0"/>
              <a:t>Learning Element</a:t>
            </a:r>
          </a:p>
          <a:p>
            <a:r>
              <a:rPr lang="en-US" smtClean="0"/>
              <a:t>Performance Element</a:t>
            </a:r>
          </a:p>
          <a:p>
            <a:r>
              <a:rPr lang="en-US" smtClean="0"/>
              <a:t>Critic</a:t>
            </a:r>
          </a:p>
          <a:p>
            <a:r>
              <a:rPr lang="en-US" smtClean="0"/>
              <a:t>Problem Generator</a:t>
            </a:r>
          </a:p>
        </p:txBody>
      </p:sp>
      <p:sp>
        <p:nvSpPr>
          <p:cNvPr id="4" name="Slide Number Placeholder 3"/>
          <p:cNvSpPr>
            <a:spLocks noGrp="1"/>
          </p:cNvSpPr>
          <p:nvPr>
            <p:ph type="sldNum" sz="quarter" idx="12"/>
          </p:nvPr>
        </p:nvSpPr>
        <p:spPr/>
        <p:txBody>
          <a:bodyPr/>
          <a:lstStyle/>
          <a:p>
            <a:pPr>
              <a:defRPr/>
            </a:pPr>
            <a:fld id="{2E1BF49B-CD9F-4D7C-BFB1-E651551CEB76}" type="slidenum">
              <a:rPr lang="en-US"/>
              <a:pPr>
                <a:defRPr/>
              </a:pPr>
              <a:t>25</a:t>
            </a:fld>
            <a:endParaRPr lang="en-US"/>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Learning Agent cont.</a:t>
            </a:r>
            <a:endParaRPr lang="en-US" dirty="0">
              <a:solidFill>
                <a:schemeClr val="accent1">
                  <a:satMod val="150000"/>
                </a:schemeClr>
              </a:solidFill>
            </a:endParaRPr>
          </a:p>
        </p:txBody>
      </p:sp>
      <p:pic>
        <p:nvPicPr>
          <p:cNvPr id="66562" name="Content Placeholder 3" descr="agent8"/>
          <p:cNvPicPr>
            <a:picLocks noGrp="1"/>
          </p:cNvPicPr>
          <p:nvPr>
            <p:ph idx="1"/>
          </p:nvPr>
        </p:nvPicPr>
        <p:blipFill>
          <a:blip r:embed="rId3"/>
          <a:srcRect/>
          <a:stretch>
            <a:fillRect/>
          </a:stretch>
        </p:blipFill>
        <p:spPr>
          <a:xfrm>
            <a:off x="900113" y="2216150"/>
            <a:ext cx="7343775" cy="3743325"/>
          </a:xfrm>
        </p:spPr>
      </p:pic>
      <p:sp>
        <p:nvSpPr>
          <p:cNvPr id="5" name="Slide Number Placeholder 4"/>
          <p:cNvSpPr>
            <a:spLocks noGrp="1"/>
          </p:cNvSpPr>
          <p:nvPr>
            <p:ph type="sldNum" sz="quarter" idx="12"/>
          </p:nvPr>
        </p:nvSpPr>
        <p:spPr/>
        <p:txBody>
          <a:bodyPr/>
          <a:lstStyle/>
          <a:p>
            <a:pPr>
              <a:defRPr/>
            </a:pPr>
            <a:fld id="{6B1C57C4-085E-4829-8805-2A2C8EB91500}" type="slidenum">
              <a:rPr lang="en-US"/>
              <a:pPr>
                <a:defRPr/>
              </a:pPr>
              <a:t>26</a:t>
            </a:fld>
            <a:endParaRPr lang="en-US"/>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Problem Solving Agent</a:t>
            </a:r>
            <a:endParaRPr lang="en-US" dirty="0">
              <a:solidFill>
                <a:schemeClr val="accent1">
                  <a:satMod val="150000"/>
                </a:schemeClr>
              </a:solidFill>
            </a:endParaRPr>
          </a:p>
        </p:txBody>
      </p:sp>
      <p:sp>
        <p:nvSpPr>
          <p:cNvPr id="68610" name="Content Placeholder 2"/>
          <p:cNvSpPr>
            <a:spLocks noGrp="1"/>
          </p:cNvSpPr>
          <p:nvPr>
            <p:ph idx="1"/>
          </p:nvPr>
        </p:nvSpPr>
        <p:spPr/>
        <p:txBody>
          <a:bodyPr/>
          <a:lstStyle/>
          <a:p>
            <a:r>
              <a:rPr lang="en-US" smtClean="0"/>
              <a:t>State Space </a:t>
            </a:r>
          </a:p>
          <a:p>
            <a:r>
              <a:rPr lang="en-US" smtClean="0"/>
              <a:t>Initial State</a:t>
            </a:r>
          </a:p>
          <a:p>
            <a:r>
              <a:rPr lang="en-US" smtClean="0"/>
              <a:t>Successor Function</a:t>
            </a:r>
          </a:p>
          <a:p>
            <a:r>
              <a:rPr lang="en-US" smtClean="0"/>
              <a:t>Goal Test</a:t>
            </a:r>
          </a:p>
          <a:p>
            <a:r>
              <a:rPr lang="en-US" smtClean="0"/>
              <a:t>Path Cost</a:t>
            </a:r>
          </a:p>
        </p:txBody>
      </p:sp>
      <p:sp>
        <p:nvSpPr>
          <p:cNvPr id="4" name="Slide Number Placeholder 3"/>
          <p:cNvSpPr>
            <a:spLocks noGrp="1"/>
          </p:cNvSpPr>
          <p:nvPr>
            <p:ph type="sldNum" sz="quarter" idx="12"/>
          </p:nvPr>
        </p:nvSpPr>
        <p:spPr/>
        <p:txBody>
          <a:bodyPr/>
          <a:lstStyle/>
          <a:p>
            <a:pPr>
              <a:defRPr/>
            </a:pPr>
            <a:fld id="{3088B88B-795B-4DB4-8241-FB6CC43463D0}" type="slidenum">
              <a:rPr lang="en-US"/>
              <a:pPr>
                <a:defRPr/>
              </a:pPr>
              <a:t>27</a:t>
            </a:fld>
            <a:endParaRPr lang="en-US"/>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Example of States</a:t>
            </a:r>
            <a:endParaRPr lang="en-US" dirty="0">
              <a:solidFill>
                <a:schemeClr val="accent1">
                  <a:satMod val="150000"/>
                </a:schemeClr>
              </a:solidFill>
            </a:endParaRPr>
          </a:p>
        </p:txBody>
      </p:sp>
      <p:pic>
        <p:nvPicPr>
          <p:cNvPr id="70658" name="Content Placeholder 3" descr="agent10"/>
          <p:cNvPicPr>
            <a:picLocks noGrp="1"/>
          </p:cNvPicPr>
          <p:nvPr>
            <p:ph idx="1"/>
          </p:nvPr>
        </p:nvPicPr>
        <p:blipFill>
          <a:blip r:embed="rId3"/>
          <a:srcRect/>
          <a:stretch>
            <a:fillRect/>
          </a:stretch>
        </p:blipFill>
        <p:spPr>
          <a:xfrm>
            <a:off x="228600" y="1600200"/>
            <a:ext cx="8915400" cy="4953000"/>
          </a:xfrm>
        </p:spPr>
      </p:pic>
      <p:sp>
        <p:nvSpPr>
          <p:cNvPr id="5" name="Slide Number Placeholder 4"/>
          <p:cNvSpPr>
            <a:spLocks noGrp="1"/>
          </p:cNvSpPr>
          <p:nvPr>
            <p:ph type="sldNum" sz="quarter" idx="12"/>
          </p:nvPr>
        </p:nvSpPr>
        <p:spPr/>
        <p:txBody>
          <a:bodyPr/>
          <a:lstStyle/>
          <a:p>
            <a:pPr>
              <a:defRPr/>
            </a:pPr>
            <a:fld id="{2D916034-D01D-493E-8266-5364BE0EC79E}" type="slidenum">
              <a:rPr lang="en-US"/>
              <a:pPr>
                <a:defRPr/>
              </a:pPr>
              <a:t>28</a:t>
            </a:fld>
            <a:endParaRPr lang="en-US"/>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Searching for Solutions</a:t>
            </a:r>
            <a:endParaRPr lang="en-US" dirty="0">
              <a:solidFill>
                <a:schemeClr val="accent1">
                  <a:satMod val="150000"/>
                </a:schemeClr>
              </a:solidFill>
            </a:endParaRPr>
          </a:p>
        </p:txBody>
      </p:sp>
      <p:sp>
        <p:nvSpPr>
          <p:cNvPr id="72706" name="Content Placeholder 2"/>
          <p:cNvSpPr>
            <a:spLocks noGrp="1"/>
          </p:cNvSpPr>
          <p:nvPr>
            <p:ph idx="1"/>
          </p:nvPr>
        </p:nvSpPr>
        <p:spPr/>
        <p:txBody>
          <a:bodyPr/>
          <a:lstStyle/>
          <a:p>
            <a:r>
              <a:rPr lang="en-US" smtClean="0"/>
              <a:t>Search Tree</a:t>
            </a:r>
          </a:p>
          <a:p>
            <a:pPr lvl="1"/>
            <a:r>
              <a:rPr lang="en-US" smtClean="0"/>
              <a:t>States</a:t>
            </a:r>
          </a:p>
          <a:p>
            <a:pPr lvl="1"/>
            <a:r>
              <a:rPr lang="en-US" smtClean="0"/>
              <a:t>Parent Node</a:t>
            </a:r>
          </a:p>
          <a:p>
            <a:pPr lvl="1"/>
            <a:r>
              <a:rPr lang="en-US" smtClean="0"/>
              <a:t>Action</a:t>
            </a:r>
          </a:p>
          <a:p>
            <a:pPr lvl="1"/>
            <a:r>
              <a:rPr lang="en-US" smtClean="0"/>
              <a:t>Path Cost</a:t>
            </a:r>
          </a:p>
          <a:p>
            <a:pPr lvl="1"/>
            <a:r>
              <a:rPr lang="en-US" smtClean="0"/>
              <a:t>Depth</a:t>
            </a:r>
          </a:p>
        </p:txBody>
      </p:sp>
      <p:sp>
        <p:nvSpPr>
          <p:cNvPr id="5" name="Slide Number Placeholder 4"/>
          <p:cNvSpPr>
            <a:spLocks noGrp="1"/>
          </p:cNvSpPr>
          <p:nvPr>
            <p:ph type="sldNum" sz="quarter" idx="12"/>
          </p:nvPr>
        </p:nvSpPr>
        <p:spPr/>
        <p:txBody>
          <a:bodyPr/>
          <a:lstStyle/>
          <a:p>
            <a:pPr>
              <a:defRPr/>
            </a:pPr>
            <a:fld id="{0FFB9C08-8A47-47AF-A693-50B60C557E23}" type="slidenum">
              <a:rPr lang="en-US"/>
              <a:pPr>
                <a:defRPr/>
              </a:pPr>
              <a:t>29</a:t>
            </a:fld>
            <a:endParaRPr lang="en-US"/>
          </a:p>
        </p:txBody>
      </p:sp>
      <p:pic>
        <p:nvPicPr>
          <p:cNvPr id="72708" name="Picture 3" descr="agent11"/>
          <p:cNvPicPr>
            <a:picLocks noChangeAspect="1" noChangeArrowheads="1"/>
          </p:cNvPicPr>
          <p:nvPr/>
        </p:nvPicPr>
        <p:blipFill>
          <a:blip r:embed="rId3"/>
          <a:srcRect/>
          <a:stretch>
            <a:fillRect/>
          </a:stretch>
        </p:blipFill>
        <p:spPr bwMode="auto">
          <a:xfrm>
            <a:off x="3124200" y="1600200"/>
            <a:ext cx="6019800" cy="51054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Different Approaches to AI</a:t>
            </a:r>
            <a:endParaRPr lang="en-US" dirty="0">
              <a:solidFill>
                <a:schemeClr val="accent1">
                  <a:satMod val="150000"/>
                </a:schemeClr>
              </a:solidFill>
            </a:endParaRPr>
          </a:p>
        </p:txBody>
      </p:sp>
      <p:graphicFrame>
        <p:nvGraphicFramePr>
          <p:cNvPr id="4" name="Content Placeholder 3"/>
          <p:cNvGraphicFramePr>
            <a:graphicFrameLocks noGrp="1"/>
          </p:cNvGraphicFramePr>
          <p:nvPr>
            <p:ph idx="1"/>
          </p:nvPr>
        </p:nvGraphicFramePr>
        <p:xfrm>
          <a:off x="533400" y="2667000"/>
          <a:ext cx="8229600" cy="3327400"/>
        </p:xfrm>
        <a:graphic>
          <a:graphicData uri="http://schemas.openxmlformats.org/drawingml/2006/table">
            <a:tbl>
              <a:tblPr firstRow="1" bandRow="1">
                <a:tableStyleId>{5C22544A-7EE6-4342-B048-85BDC9FD1C3A}</a:tableStyleId>
              </a:tblPr>
              <a:tblGrid>
                <a:gridCol w="4114800"/>
                <a:gridCol w="4114800"/>
              </a:tblGrid>
              <a:tr h="1676400">
                <a:tc>
                  <a:txBody>
                    <a:bodyPr/>
                    <a:lstStyle/>
                    <a:p>
                      <a:endParaRPr lang="en-US" dirty="0" smtClean="0">
                        <a:solidFill>
                          <a:schemeClr val="tx1"/>
                        </a:solidFill>
                      </a:endParaRPr>
                    </a:p>
                    <a:p>
                      <a:endParaRPr lang="en-US" dirty="0" smtClean="0">
                        <a:solidFill>
                          <a:schemeClr val="tx1"/>
                        </a:solidFill>
                      </a:endParaRPr>
                    </a:p>
                    <a:p>
                      <a:pPr algn="ctr"/>
                      <a:r>
                        <a:rPr lang="en-US" dirty="0" smtClean="0">
                          <a:solidFill>
                            <a:schemeClr val="tx1"/>
                          </a:solidFill>
                        </a:rPr>
                        <a:t>Systems</a:t>
                      </a:r>
                      <a:r>
                        <a:rPr lang="en-US" baseline="0" dirty="0" smtClean="0">
                          <a:solidFill>
                            <a:schemeClr val="tx1"/>
                          </a:solidFill>
                        </a:rPr>
                        <a:t> that think like humans</a:t>
                      </a:r>
                      <a:endParaRPr lang="en-US" dirty="0">
                        <a:solidFill>
                          <a:schemeClr val="tx1"/>
                        </a:solidFill>
                      </a:endParaRPr>
                    </a:p>
                  </a:txBody>
                  <a:tcPr>
                    <a:solidFill>
                      <a:schemeClr val="accent1"/>
                    </a:solidFill>
                  </a:tcPr>
                </a:tc>
                <a:tc>
                  <a:txBody>
                    <a:bodyPr/>
                    <a:lstStyle/>
                    <a:p>
                      <a:endParaRPr lang="en-US" dirty="0" smtClean="0">
                        <a:solidFill>
                          <a:schemeClr val="tx1"/>
                        </a:solidFill>
                      </a:endParaRPr>
                    </a:p>
                    <a:p>
                      <a:endParaRPr lang="en-US" dirty="0" smtClean="0">
                        <a:solidFill>
                          <a:schemeClr val="tx1"/>
                        </a:solidFill>
                      </a:endParaRPr>
                    </a:p>
                    <a:p>
                      <a:pPr algn="ctr"/>
                      <a:r>
                        <a:rPr lang="en-US" dirty="0" smtClean="0">
                          <a:solidFill>
                            <a:schemeClr val="tx1"/>
                          </a:solidFill>
                        </a:rPr>
                        <a:t>Systems</a:t>
                      </a:r>
                      <a:r>
                        <a:rPr lang="en-US" baseline="0" dirty="0" smtClean="0">
                          <a:solidFill>
                            <a:schemeClr val="tx1"/>
                          </a:solidFill>
                        </a:rPr>
                        <a:t> that think rational</a:t>
                      </a:r>
                      <a:endParaRPr lang="en-US" dirty="0">
                        <a:solidFill>
                          <a:schemeClr val="tx1"/>
                        </a:solidFill>
                      </a:endParaRPr>
                    </a:p>
                  </a:txBody>
                  <a:tcPr/>
                </a:tc>
              </a:tr>
              <a:tr h="1650311">
                <a:tc>
                  <a:txBody>
                    <a:bodyPr/>
                    <a:lstStyle/>
                    <a:p>
                      <a:endParaRPr lang="en-US" dirty="0" smtClean="0">
                        <a:solidFill>
                          <a:schemeClr val="tx1"/>
                        </a:solidFill>
                      </a:endParaRPr>
                    </a:p>
                    <a:p>
                      <a:endParaRPr lang="en-US" dirty="0" smtClean="0">
                        <a:solidFill>
                          <a:schemeClr val="tx1"/>
                        </a:solidFill>
                      </a:endParaRPr>
                    </a:p>
                    <a:p>
                      <a:pPr algn="ctr"/>
                      <a:r>
                        <a:rPr lang="en-US" b="1" dirty="0" smtClean="0">
                          <a:solidFill>
                            <a:schemeClr val="tx1"/>
                          </a:solidFill>
                        </a:rPr>
                        <a:t>Systems</a:t>
                      </a:r>
                      <a:r>
                        <a:rPr lang="en-US" b="1" baseline="0" dirty="0" smtClean="0">
                          <a:solidFill>
                            <a:schemeClr val="tx1"/>
                          </a:solidFill>
                        </a:rPr>
                        <a:t> that act like humans</a:t>
                      </a:r>
                      <a:endParaRPr lang="en-US" b="1" dirty="0">
                        <a:solidFill>
                          <a:schemeClr val="tx1"/>
                        </a:solidFill>
                      </a:endParaRPr>
                    </a:p>
                  </a:txBody>
                  <a:tcPr>
                    <a:solidFill>
                      <a:schemeClr val="accent1"/>
                    </a:solidFill>
                  </a:tcPr>
                </a:tc>
                <a:tc>
                  <a:txBody>
                    <a:bodyPr/>
                    <a:lstStyle/>
                    <a:p>
                      <a:endParaRPr lang="en-US" dirty="0" smtClean="0">
                        <a:solidFill>
                          <a:schemeClr val="tx1"/>
                        </a:solidFill>
                      </a:endParaRPr>
                    </a:p>
                    <a:p>
                      <a:endParaRPr lang="en-US" dirty="0" smtClean="0">
                        <a:solidFill>
                          <a:schemeClr val="tx1"/>
                        </a:solidFill>
                      </a:endParaRPr>
                    </a:p>
                    <a:p>
                      <a:pPr algn="ctr"/>
                      <a:r>
                        <a:rPr lang="en-US" b="1" dirty="0" smtClean="0">
                          <a:solidFill>
                            <a:schemeClr val="tx1"/>
                          </a:solidFill>
                        </a:rPr>
                        <a:t>Systems that act</a:t>
                      </a:r>
                      <a:r>
                        <a:rPr lang="en-US" b="1" baseline="0" dirty="0" smtClean="0">
                          <a:solidFill>
                            <a:schemeClr val="tx1"/>
                          </a:solidFill>
                        </a:rPr>
                        <a:t> rational</a:t>
                      </a:r>
                      <a:endParaRPr lang="en-US" b="1" dirty="0">
                        <a:solidFill>
                          <a:schemeClr val="tx1"/>
                        </a:solidFill>
                      </a:endParaRPr>
                    </a:p>
                  </a:txBody>
                  <a:tcPr>
                    <a:solidFill>
                      <a:schemeClr val="accent1"/>
                    </a:solidFill>
                  </a:tcPr>
                </a:tc>
              </a:tr>
            </a:tbl>
          </a:graphicData>
        </a:graphic>
      </p:graphicFrame>
      <p:sp>
        <p:nvSpPr>
          <p:cNvPr id="5" name="Slide Number Placeholder 4"/>
          <p:cNvSpPr>
            <a:spLocks noGrp="1"/>
          </p:cNvSpPr>
          <p:nvPr>
            <p:ph type="sldNum" sz="quarter" idx="12"/>
          </p:nvPr>
        </p:nvSpPr>
        <p:spPr/>
        <p:txBody>
          <a:bodyPr/>
          <a:lstStyle/>
          <a:p>
            <a:pPr>
              <a:defRPr/>
            </a:pPr>
            <a:fld id="{2860F7D1-FCA3-4469-9A76-8EDE697500FD}" type="slidenum">
              <a:rPr lang="en-US"/>
              <a:pPr>
                <a:defRPr/>
              </a:pPr>
              <a:t>3</a:t>
            </a:fld>
            <a:endParaRPr lang="en-US"/>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Evaluation of a Search</a:t>
            </a:r>
            <a:endParaRPr lang="en-US" dirty="0">
              <a:solidFill>
                <a:schemeClr val="accent1">
                  <a:satMod val="150000"/>
                </a:schemeClr>
              </a:solidFill>
            </a:endParaRPr>
          </a:p>
        </p:txBody>
      </p:sp>
      <p:sp>
        <p:nvSpPr>
          <p:cNvPr id="74754" name="Content Placeholder 2"/>
          <p:cNvSpPr>
            <a:spLocks noGrp="1"/>
          </p:cNvSpPr>
          <p:nvPr>
            <p:ph idx="1"/>
          </p:nvPr>
        </p:nvSpPr>
        <p:spPr/>
        <p:txBody>
          <a:bodyPr/>
          <a:lstStyle/>
          <a:p>
            <a:r>
              <a:rPr lang="en-US" smtClean="0"/>
              <a:t>Completeness</a:t>
            </a:r>
          </a:p>
          <a:p>
            <a:r>
              <a:rPr lang="en-US" smtClean="0"/>
              <a:t>Optimality</a:t>
            </a:r>
          </a:p>
          <a:p>
            <a:r>
              <a:rPr lang="en-US" smtClean="0"/>
              <a:t>Time Complexity</a:t>
            </a:r>
          </a:p>
          <a:p>
            <a:r>
              <a:rPr lang="en-US" smtClean="0"/>
              <a:t>Space Complexity</a:t>
            </a:r>
          </a:p>
        </p:txBody>
      </p:sp>
      <p:sp>
        <p:nvSpPr>
          <p:cNvPr id="4" name="Slide Number Placeholder 3"/>
          <p:cNvSpPr>
            <a:spLocks noGrp="1"/>
          </p:cNvSpPr>
          <p:nvPr>
            <p:ph type="sldNum" sz="quarter" idx="12"/>
          </p:nvPr>
        </p:nvSpPr>
        <p:spPr/>
        <p:txBody>
          <a:bodyPr/>
          <a:lstStyle/>
          <a:p>
            <a:pPr>
              <a:defRPr/>
            </a:pPr>
            <a:fld id="{96DAC0EE-B9E2-4850-BDC5-C8033291D5CF}" type="slidenum">
              <a:rPr lang="en-US"/>
              <a:pPr>
                <a:defRPr/>
              </a:pPr>
              <a:t>30</a:t>
            </a:fld>
            <a:endParaRPr lang="en-US"/>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Various Types of Searches	</a:t>
            </a:r>
            <a:endParaRPr lang="en-US" dirty="0">
              <a:solidFill>
                <a:schemeClr val="accent1">
                  <a:satMod val="150000"/>
                </a:schemeClr>
              </a:solidFill>
            </a:endParaRPr>
          </a:p>
        </p:txBody>
      </p:sp>
      <p:sp>
        <p:nvSpPr>
          <p:cNvPr id="76802" name="Content Placeholder 2"/>
          <p:cNvSpPr>
            <a:spLocks noGrp="1"/>
          </p:cNvSpPr>
          <p:nvPr>
            <p:ph idx="1"/>
          </p:nvPr>
        </p:nvSpPr>
        <p:spPr/>
        <p:txBody>
          <a:bodyPr/>
          <a:lstStyle/>
          <a:p>
            <a:r>
              <a:rPr lang="en-US" smtClean="0"/>
              <a:t>Breadth-First Search</a:t>
            </a:r>
          </a:p>
          <a:p>
            <a:r>
              <a:rPr lang="en-US" smtClean="0"/>
              <a:t>Uniform-Cost Search</a:t>
            </a:r>
          </a:p>
          <a:p>
            <a:r>
              <a:rPr lang="en-US" smtClean="0"/>
              <a:t>Depth-First Search</a:t>
            </a:r>
          </a:p>
          <a:p>
            <a:r>
              <a:rPr lang="en-US" smtClean="0"/>
              <a:t>Depth-Limited Search</a:t>
            </a:r>
          </a:p>
          <a:p>
            <a:r>
              <a:rPr lang="en-US" smtClean="0"/>
              <a:t>Iterative Deepening Depth-First Search</a:t>
            </a:r>
          </a:p>
        </p:txBody>
      </p:sp>
      <p:sp>
        <p:nvSpPr>
          <p:cNvPr id="4" name="Slide Number Placeholder 3"/>
          <p:cNvSpPr>
            <a:spLocks noGrp="1"/>
          </p:cNvSpPr>
          <p:nvPr>
            <p:ph type="sldNum" sz="quarter" idx="12"/>
          </p:nvPr>
        </p:nvSpPr>
        <p:spPr/>
        <p:txBody>
          <a:bodyPr/>
          <a:lstStyle/>
          <a:p>
            <a:pPr>
              <a:defRPr/>
            </a:pPr>
            <a:fld id="{00D16583-7F69-42CB-9E5E-79D7845ADB33}" type="slidenum">
              <a:rPr lang="en-US"/>
              <a:pPr>
                <a:defRPr/>
              </a:pPr>
              <a:t>31</a:t>
            </a:fld>
            <a:endParaRPr lang="en-US"/>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Breadth-First Search</a:t>
            </a:r>
            <a:endParaRPr lang="en-US" dirty="0">
              <a:solidFill>
                <a:schemeClr val="accent1">
                  <a:satMod val="150000"/>
                </a:schemeClr>
              </a:solidFill>
            </a:endParaRPr>
          </a:p>
        </p:txBody>
      </p:sp>
      <p:sp>
        <p:nvSpPr>
          <p:cNvPr id="78850" name="Content Placeholder 2"/>
          <p:cNvSpPr>
            <a:spLocks noGrp="1"/>
          </p:cNvSpPr>
          <p:nvPr>
            <p:ph idx="1"/>
          </p:nvPr>
        </p:nvSpPr>
        <p:spPr/>
        <p:txBody>
          <a:bodyPr/>
          <a:lstStyle/>
          <a:p>
            <a:r>
              <a:rPr lang="en-US" smtClean="0"/>
              <a:t>Expands the root node first, then all the root node successors are expanded followed by other successors.</a:t>
            </a:r>
          </a:p>
        </p:txBody>
      </p:sp>
      <p:sp>
        <p:nvSpPr>
          <p:cNvPr id="5" name="Slide Number Placeholder 4"/>
          <p:cNvSpPr>
            <a:spLocks noGrp="1"/>
          </p:cNvSpPr>
          <p:nvPr>
            <p:ph type="sldNum" sz="quarter" idx="12"/>
          </p:nvPr>
        </p:nvSpPr>
        <p:spPr/>
        <p:txBody>
          <a:bodyPr/>
          <a:lstStyle/>
          <a:p>
            <a:pPr>
              <a:defRPr/>
            </a:pPr>
            <a:fld id="{2AAA630C-02A1-49A4-9387-3817B449220F}" type="slidenum">
              <a:rPr lang="en-US"/>
              <a:pPr>
                <a:defRPr/>
              </a:pPr>
              <a:t>32</a:t>
            </a:fld>
            <a:endParaRPr lang="en-US"/>
          </a:p>
        </p:txBody>
      </p:sp>
      <p:pic>
        <p:nvPicPr>
          <p:cNvPr id="78852" name="Picture 3" descr="agents14"/>
          <p:cNvPicPr>
            <a:picLocks noChangeAspect="1" noChangeArrowheads="1"/>
          </p:cNvPicPr>
          <p:nvPr/>
        </p:nvPicPr>
        <p:blipFill>
          <a:blip r:embed="rId3"/>
          <a:srcRect/>
          <a:stretch>
            <a:fillRect/>
          </a:stretch>
        </p:blipFill>
        <p:spPr bwMode="auto">
          <a:xfrm>
            <a:off x="1766888" y="3505200"/>
            <a:ext cx="5610225" cy="2752725"/>
          </a:xfrm>
          <a:prstGeom prst="rect">
            <a:avLst/>
          </a:prstGeom>
          <a:noFill/>
          <a:ln w="9525">
            <a:noFill/>
            <a:miter lim="800000"/>
            <a:headEnd/>
            <a:tailEnd/>
          </a:ln>
        </p:spPr>
      </p:pic>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Uniform-Cost Search</a:t>
            </a:r>
            <a:endParaRPr lang="en-US" dirty="0">
              <a:solidFill>
                <a:schemeClr val="accent1">
                  <a:satMod val="150000"/>
                </a:schemeClr>
              </a:solidFill>
            </a:endParaRPr>
          </a:p>
        </p:txBody>
      </p:sp>
      <p:sp>
        <p:nvSpPr>
          <p:cNvPr id="80898" name="Content Placeholder 2"/>
          <p:cNvSpPr>
            <a:spLocks noGrp="1"/>
          </p:cNvSpPr>
          <p:nvPr>
            <p:ph idx="1"/>
          </p:nvPr>
        </p:nvSpPr>
        <p:spPr/>
        <p:txBody>
          <a:bodyPr/>
          <a:lstStyle/>
          <a:p>
            <a:r>
              <a:rPr lang="en-US" smtClean="0"/>
              <a:t>Expands a node with the lowest path cost.</a:t>
            </a:r>
          </a:p>
          <a:p>
            <a:r>
              <a:rPr lang="en-US" smtClean="0"/>
              <a:t>Only cares about the total cost and does not care about the number of steps a path has.</a:t>
            </a:r>
          </a:p>
        </p:txBody>
      </p:sp>
      <p:sp>
        <p:nvSpPr>
          <p:cNvPr id="4" name="Slide Number Placeholder 3"/>
          <p:cNvSpPr>
            <a:spLocks noGrp="1"/>
          </p:cNvSpPr>
          <p:nvPr>
            <p:ph type="sldNum" sz="quarter" idx="12"/>
          </p:nvPr>
        </p:nvSpPr>
        <p:spPr/>
        <p:txBody>
          <a:bodyPr/>
          <a:lstStyle/>
          <a:p>
            <a:pPr>
              <a:defRPr/>
            </a:pPr>
            <a:fld id="{C68E9AE6-23CE-4C1B-B1C0-E6EB7BA6EEB2}" type="slidenum">
              <a:rPr lang="en-US"/>
              <a:pPr>
                <a:defRPr/>
              </a:pPr>
              <a:t>33</a:t>
            </a:fld>
            <a:endParaRPr lang="en-US"/>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Depth-First Search</a:t>
            </a:r>
            <a:endParaRPr lang="en-US" dirty="0">
              <a:solidFill>
                <a:schemeClr val="accent1">
                  <a:satMod val="150000"/>
                </a:schemeClr>
              </a:solidFill>
            </a:endParaRPr>
          </a:p>
        </p:txBody>
      </p:sp>
      <p:sp>
        <p:nvSpPr>
          <p:cNvPr id="82946" name="Content Placeholder 2"/>
          <p:cNvSpPr>
            <a:spLocks noGrp="1"/>
          </p:cNvSpPr>
          <p:nvPr>
            <p:ph idx="1"/>
          </p:nvPr>
        </p:nvSpPr>
        <p:spPr/>
        <p:txBody>
          <a:bodyPr/>
          <a:lstStyle/>
          <a:p>
            <a:r>
              <a:rPr lang="en-US" sz="2400" smtClean="0"/>
              <a:t>Expands the deepest node and the current fringe of the search tree.</a:t>
            </a:r>
          </a:p>
          <a:p>
            <a:r>
              <a:rPr lang="en-US" sz="2400" smtClean="0"/>
              <a:t>Implements a last-in-first-out methodology. </a:t>
            </a:r>
          </a:p>
        </p:txBody>
      </p:sp>
      <p:sp>
        <p:nvSpPr>
          <p:cNvPr id="5" name="Slide Number Placeholder 4"/>
          <p:cNvSpPr>
            <a:spLocks noGrp="1"/>
          </p:cNvSpPr>
          <p:nvPr>
            <p:ph type="sldNum" sz="quarter" idx="12"/>
          </p:nvPr>
        </p:nvSpPr>
        <p:spPr/>
        <p:txBody>
          <a:bodyPr/>
          <a:lstStyle/>
          <a:p>
            <a:pPr>
              <a:defRPr/>
            </a:pPr>
            <a:fld id="{5FA340C4-6369-4D47-AD0E-DEFFBDF05CC4}" type="slidenum">
              <a:rPr lang="en-US"/>
              <a:pPr>
                <a:defRPr/>
              </a:pPr>
              <a:t>34</a:t>
            </a:fld>
            <a:endParaRPr lang="en-US"/>
          </a:p>
        </p:txBody>
      </p:sp>
      <p:pic>
        <p:nvPicPr>
          <p:cNvPr id="82948" name="Picture 3" descr="agent15"/>
          <p:cNvPicPr>
            <a:picLocks noChangeAspect="1" noChangeArrowheads="1"/>
          </p:cNvPicPr>
          <p:nvPr/>
        </p:nvPicPr>
        <p:blipFill>
          <a:blip r:embed="rId3"/>
          <a:srcRect/>
          <a:stretch>
            <a:fillRect/>
          </a:stretch>
        </p:blipFill>
        <p:spPr bwMode="auto">
          <a:xfrm>
            <a:off x="1876425" y="3048000"/>
            <a:ext cx="5391150" cy="3581400"/>
          </a:xfrm>
          <a:prstGeom prst="rect">
            <a:avLst/>
          </a:prstGeom>
          <a:noFill/>
          <a:ln w="9525">
            <a:noFill/>
            <a:miter lim="800000"/>
            <a:headEnd/>
            <a:tailEnd/>
          </a:ln>
        </p:spPr>
      </p:pic>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Depth-Limited Search	</a:t>
            </a:r>
            <a:endParaRPr lang="en-US" dirty="0">
              <a:solidFill>
                <a:schemeClr val="accent1">
                  <a:satMod val="150000"/>
                </a:schemeClr>
              </a:solidFill>
            </a:endParaRPr>
          </a:p>
        </p:txBody>
      </p:sp>
      <p:sp>
        <p:nvSpPr>
          <p:cNvPr id="84994" name="Content Placeholder 2"/>
          <p:cNvSpPr>
            <a:spLocks noGrp="1"/>
          </p:cNvSpPr>
          <p:nvPr>
            <p:ph idx="1"/>
          </p:nvPr>
        </p:nvSpPr>
        <p:spPr/>
        <p:txBody>
          <a:bodyPr/>
          <a:lstStyle/>
          <a:p>
            <a:r>
              <a:rPr lang="en-US" smtClean="0"/>
              <a:t>Solves infinite path problems and can be implemented as a single modification to the general tree search algorithm by setting a depth limit.</a:t>
            </a:r>
          </a:p>
        </p:txBody>
      </p:sp>
      <p:sp>
        <p:nvSpPr>
          <p:cNvPr id="4" name="Slide Number Placeholder 3"/>
          <p:cNvSpPr>
            <a:spLocks noGrp="1"/>
          </p:cNvSpPr>
          <p:nvPr>
            <p:ph type="sldNum" sz="quarter" idx="12"/>
          </p:nvPr>
        </p:nvSpPr>
        <p:spPr/>
        <p:txBody>
          <a:bodyPr/>
          <a:lstStyle/>
          <a:p>
            <a:pPr>
              <a:defRPr/>
            </a:pPr>
            <a:fld id="{523035CB-A581-4086-9C42-069405A01A92}" type="slidenum">
              <a:rPr lang="en-US"/>
              <a:pPr>
                <a:defRPr/>
              </a:pPr>
              <a:t>35</a:t>
            </a:fld>
            <a:endParaRPr lang="en-US"/>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Iterative Deepening Depth-First Search</a:t>
            </a:r>
            <a:endParaRPr lang="en-US" sz="3600" dirty="0">
              <a:solidFill>
                <a:schemeClr val="accent1">
                  <a:satMod val="150000"/>
                </a:schemeClr>
              </a:solidFill>
            </a:endParaRPr>
          </a:p>
        </p:txBody>
      </p:sp>
      <p:sp>
        <p:nvSpPr>
          <p:cNvPr id="87042" name="Content Placeholder 2"/>
          <p:cNvSpPr>
            <a:spLocks noGrp="1"/>
          </p:cNvSpPr>
          <p:nvPr>
            <p:ph idx="1"/>
          </p:nvPr>
        </p:nvSpPr>
        <p:spPr/>
        <p:txBody>
          <a:bodyPr/>
          <a:lstStyle/>
          <a:p>
            <a:r>
              <a:rPr lang="en-US" smtClean="0"/>
              <a:t>Is used to find the best Depth Limit.</a:t>
            </a:r>
          </a:p>
          <a:p>
            <a:r>
              <a:rPr lang="en-US" smtClean="0"/>
              <a:t>A goal is found when a Depth Limit reaches the depth of the shallowest node.</a:t>
            </a:r>
          </a:p>
        </p:txBody>
      </p:sp>
      <p:sp>
        <p:nvSpPr>
          <p:cNvPr id="4" name="Slide Number Placeholder 3"/>
          <p:cNvSpPr>
            <a:spLocks noGrp="1"/>
          </p:cNvSpPr>
          <p:nvPr>
            <p:ph type="sldNum" sz="quarter" idx="12"/>
          </p:nvPr>
        </p:nvSpPr>
        <p:spPr/>
        <p:txBody>
          <a:bodyPr/>
          <a:lstStyle/>
          <a:p>
            <a:pPr>
              <a:defRPr/>
            </a:pPr>
            <a:fld id="{9F2E6DCB-504E-441C-A3B4-270B1C405627}" type="slidenum">
              <a:rPr lang="en-US"/>
              <a:pPr>
                <a:defRPr/>
              </a:pPr>
              <a:t>36</a:t>
            </a:fld>
            <a:endParaRPr lang="en-US"/>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200" dirty="0" smtClean="0">
                <a:solidFill>
                  <a:schemeClr val="accent1">
                    <a:satMod val="150000"/>
                  </a:schemeClr>
                </a:solidFill>
              </a:rPr>
              <a:t>Iterative Deepening Depth-First Search cont.</a:t>
            </a:r>
            <a:endParaRPr lang="en-US" sz="3200" dirty="0">
              <a:solidFill>
                <a:schemeClr val="accent1">
                  <a:satMod val="150000"/>
                </a:schemeClr>
              </a:solidFill>
            </a:endParaRPr>
          </a:p>
        </p:txBody>
      </p:sp>
      <p:pic>
        <p:nvPicPr>
          <p:cNvPr id="89090" name="Content Placeholder 3" descr="agent17"/>
          <p:cNvPicPr>
            <a:picLocks noGrp="1"/>
          </p:cNvPicPr>
          <p:nvPr>
            <p:ph idx="1"/>
          </p:nvPr>
        </p:nvPicPr>
        <p:blipFill>
          <a:blip r:embed="rId3"/>
          <a:srcRect/>
          <a:stretch>
            <a:fillRect/>
          </a:stretch>
        </p:blipFill>
        <p:spPr>
          <a:xfrm>
            <a:off x="2154238" y="1774825"/>
            <a:ext cx="4835525" cy="4625975"/>
          </a:xfrm>
        </p:spPr>
      </p:pic>
      <p:sp>
        <p:nvSpPr>
          <p:cNvPr id="5" name="Slide Number Placeholder 4"/>
          <p:cNvSpPr>
            <a:spLocks noGrp="1"/>
          </p:cNvSpPr>
          <p:nvPr>
            <p:ph type="sldNum" sz="quarter" idx="12"/>
          </p:nvPr>
        </p:nvSpPr>
        <p:spPr/>
        <p:txBody>
          <a:bodyPr/>
          <a:lstStyle/>
          <a:p>
            <a:pPr>
              <a:defRPr/>
            </a:pPr>
            <a:fld id="{9F798981-ECB3-408F-A02A-E69CB490C9FB}" type="slidenum">
              <a:rPr lang="en-US"/>
              <a:pPr>
                <a:defRPr/>
              </a:pPr>
              <a:t>37</a:t>
            </a:fld>
            <a:endParaRPr lang="en-US"/>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Questions?</a:t>
            </a:r>
            <a:endParaRPr lang="en-US" dirty="0">
              <a:solidFill>
                <a:schemeClr val="accent1">
                  <a:satMod val="150000"/>
                </a:schemeClr>
              </a:solidFill>
            </a:endParaRPr>
          </a:p>
        </p:txBody>
      </p:sp>
      <p:sp>
        <p:nvSpPr>
          <p:cNvPr id="91138" name="Content Placeholder 2"/>
          <p:cNvSpPr>
            <a:spLocks noGrp="1"/>
          </p:cNvSpPr>
          <p:nvPr>
            <p:ph idx="1"/>
          </p:nvPr>
        </p:nvSpPr>
        <p:spPr/>
        <p:txBody>
          <a:bodyPr/>
          <a:lstStyle/>
          <a:p>
            <a:r>
              <a:rPr lang="en-US" smtClean="0"/>
              <a:t>Any Questions on AI?</a:t>
            </a:r>
          </a:p>
        </p:txBody>
      </p:sp>
      <p:sp>
        <p:nvSpPr>
          <p:cNvPr id="4" name="Slide Number Placeholder 3"/>
          <p:cNvSpPr>
            <a:spLocks noGrp="1"/>
          </p:cNvSpPr>
          <p:nvPr>
            <p:ph type="sldNum" sz="quarter" idx="12"/>
          </p:nvPr>
        </p:nvSpPr>
        <p:spPr/>
        <p:txBody>
          <a:bodyPr/>
          <a:lstStyle/>
          <a:p>
            <a:pPr>
              <a:defRPr/>
            </a:pPr>
            <a:fld id="{F03E3D9C-3E82-4E55-9D0A-557785933936}" type="slidenum">
              <a:rPr lang="en-US"/>
              <a:pPr>
                <a:defRPr/>
              </a:pPr>
              <a:t>38</a:t>
            </a:fld>
            <a:endParaRPr lang="en-US"/>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Expert Systems</a:t>
            </a:r>
            <a:endParaRPr lang="en-US" dirty="0">
              <a:solidFill>
                <a:schemeClr val="accent1">
                  <a:satMod val="150000"/>
                </a:schemeClr>
              </a:solidFill>
            </a:endParaRPr>
          </a:p>
        </p:txBody>
      </p:sp>
      <p:sp>
        <p:nvSpPr>
          <p:cNvPr id="93186" name="Content Placeholder 2"/>
          <p:cNvSpPr>
            <a:spLocks noGrp="1"/>
          </p:cNvSpPr>
          <p:nvPr>
            <p:ph idx="1"/>
          </p:nvPr>
        </p:nvSpPr>
        <p:spPr/>
        <p:txBody>
          <a:bodyPr/>
          <a:lstStyle/>
          <a:p>
            <a:r>
              <a:rPr lang="en-US" smtClean="0"/>
              <a:t>Definition</a:t>
            </a:r>
          </a:p>
          <a:p>
            <a:pPr lvl="1"/>
            <a:r>
              <a:rPr lang="en-US" smtClean="0"/>
              <a:t>“An expert system is an interactive computer-based decision tool that uses both facts and heuristics to solve difficult decision problems based on the knowledge acquired from an expert.”(The Fundamentals of Expert Systems)</a:t>
            </a:r>
          </a:p>
        </p:txBody>
      </p:sp>
      <p:sp>
        <p:nvSpPr>
          <p:cNvPr id="4" name="Slide Number Placeholder 3"/>
          <p:cNvSpPr>
            <a:spLocks noGrp="1"/>
          </p:cNvSpPr>
          <p:nvPr>
            <p:ph type="sldNum" sz="quarter" idx="12"/>
          </p:nvPr>
        </p:nvSpPr>
        <p:spPr/>
        <p:txBody>
          <a:bodyPr/>
          <a:lstStyle/>
          <a:p>
            <a:pPr>
              <a:defRPr/>
            </a:pPr>
            <a:fld id="{1D2F0C8F-0725-467B-9A73-ABD13220E65B}" type="slidenum">
              <a:rPr lang="en-US"/>
              <a:pPr>
                <a:defRPr/>
              </a:pPr>
              <a:t>39</a:t>
            </a:fld>
            <a:endParaRPr lang="en-US"/>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History</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lnSpcReduction="10000"/>
          </a:bodyPr>
          <a:lstStyle/>
          <a:p>
            <a:pPr marL="438912" indent="-320040" fontAlgn="auto">
              <a:spcBef>
                <a:spcPts val="0"/>
              </a:spcBef>
              <a:spcAft>
                <a:spcPts val="0"/>
              </a:spcAft>
              <a:buFont typeface="Wingdings" pitchFamily="2" charset="2"/>
              <a:buChar char="§"/>
              <a:defRPr/>
            </a:pPr>
            <a:r>
              <a:rPr lang="en-US" dirty="0" smtClean="0"/>
              <a:t>Aristotle</a:t>
            </a:r>
          </a:p>
          <a:p>
            <a:pPr marL="438912" indent="-320040" fontAlgn="auto">
              <a:spcBef>
                <a:spcPts val="0"/>
              </a:spcBef>
              <a:spcAft>
                <a:spcPts val="0"/>
              </a:spcAft>
              <a:buFont typeface="Wingdings" pitchFamily="2" charset="2"/>
              <a:buChar char="§"/>
              <a:defRPr/>
            </a:pPr>
            <a:r>
              <a:rPr lang="en-US" dirty="0" smtClean="0"/>
              <a:t>Rene Descartes</a:t>
            </a:r>
          </a:p>
          <a:p>
            <a:pPr marL="438912" indent="-320040" fontAlgn="auto">
              <a:spcBef>
                <a:spcPts val="0"/>
              </a:spcBef>
              <a:spcAft>
                <a:spcPts val="0"/>
              </a:spcAft>
              <a:buFont typeface="Wingdings" pitchFamily="2" charset="2"/>
              <a:buChar char="§"/>
              <a:defRPr/>
            </a:pPr>
            <a:r>
              <a:rPr lang="en-US" dirty="0" smtClean="0"/>
              <a:t>Frances Bacon</a:t>
            </a:r>
          </a:p>
          <a:p>
            <a:pPr marL="438912" indent="-320040" fontAlgn="auto">
              <a:spcBef>
                <a:spcPts val="0"/>
              </a:spcBef>
              <a:spcAft>
                <a:spcPts val="0"/>
              </a:spcAft>
              <a:buFont typeface="Wingdings" pitchFamily="2" charset="2"/>
              <a:buChar char="§"/>
              <a:defRPr/>
            </a:pPr>
            <a:r>
              <a:rPr lang="en-US" dirty="0" smtClean="0"/>
              <a:t>John Locke</a:t>
            </a:r>
          </a:p>
          <a:p>
            <a:pPr marL="438912" indent="-320040" fontAlgn="auto">
              <a:spcBef>
                <a:spcPts val="0"/>
              </a:spcBef>
              <a:spcAft>
                <a:spcPts val="0"/>
              </a:spcAft>
              <a:buFont typeface="Wingdings" pitchFamily="2" charset="2"/>
              <a:buChar char="§"/>
              <a:defRPr/>
            </a:pPr>
            <a:r>
              <a:rPr lang="en-US" dirty="0" smtClean="0"/>
              <a:t>David Hume</a:t>
            </a:r>
          </a:p>
          <a:p>
            <a:pPr marL="438912" indent="-320040" fontAlgn="auto">
              <a:spcBef>
                <a:spcPts val="0"/>
              </a:spcBef>
              <a:spcAft>
                <a:spcPts val="0"/>
              </a:spcAft>
              <a:buFont typeface="Wingdings" pitchFamily="2" charset="2"/>
              <a:buChar char="§"/>
              <a:defRPr/>
            </a:pPr>
            <a:r>
              <a:rPr lang="en-US" dirty="0" smtClean="0"/>
              <a:t>Ludwig Wittgenstein</a:t>
            </a:r>
          </a:p>
          <a:p>
            <a:pPr marL="438912" indent="-320040" fontAlgn="auto">
              <a:spcBef>
                <a:spcPts val="0"/>
              </a:spcBef>
              <a:spcAft>
                <a:spcPts val="0"/>
              </a:spcAft>
              <a:buFont typeface="Wingdings" pitchFamily="2" charset="2"/>
              <a:buChar char="§"/>
              <a:defRPr/>
            </a:pPr>
            <a:r>
              <a:rPr lang="en-US" dirty="0" smtClean="0"/>
              <a:t>Bertrand Russell</a:t>
            </a:r>
          </a:p>
          <a:p>
            <a:pPr marL="438912" indent="-320040" fontAlgn="auto">
              <a:spcBef>
                <a:spcPts val="0"/>
              </a:spcBef>
              <a:spcAft>
                <a:spcPts val="0"/>
              </a:spcAft>
              <a:buFont typeface="Wingdings" pitchFamily="2" charset="2"/>
              <a:buChar char="§"/>
              <a:defRPr/>
            </a:pPr>
            <a:r>
              <a:rPr lang="en-US" dirty="0" smtClean="0"/>
              <a:t>Rudolf </a:t>
            </a:r>
            <a:r>
              <a:rPr lang="en-US" dirty="0" err="1" smtClean="0"/>
              <a:t>Carnap</a:t>
            </a:r>
            <a:endParaRPr lang="en-US" dirty="0" smtClean="0"/>
          </a:p>
          <a:p>
            <a:pPr marL="438912" indent="-320040" fontAlgn="auto">
              <a:spcBef>
                <a:spcPts val="0"/>
              </a:spcBef>
              <a:spcAft>
                <a:spcPts val="0"/>
              </a:spcAft>
              <a:buFont typeface="Wingdings" pitchFamily="2" charset="2"/>
              <a:buChar char="§"/>
              <a:defRPr/>
            </a:pPr>
            <a:r>
              <a:rPr lang="en-US" dirty="0" smtClean="0"/>
              <a:t>Carl </a:t>
            </a:r>
            <a:r>
              <a:rPr lang="en-US" dirty="0" err="1" smtClean="0"/>
              <a:t>Hempel</a:t>
            </a:r>
            <a:endParaRPr lang="en-US" dirty="0" smtClean="0"/>
          </a:p>
          <a:p>
            <a:pPr marL="438912" indent="-320040" fontAlgn="auto">
              <a:spcBef>
                <a:spcPts val="0"/>
              </a:spcBef>
              <a:spcAft>
                <a:spcPts val="0"/>
              </a:spcAft>
              <a:buFont typeface="Wingdings" pitchFamily="2" charset="2"/>
              <a:buChar char="§"/>
              <a:defRPr/>
            </a:pPr>
            <a:r>
              <a:rPr lang="en-US" dirty="0" smtClean="0"/>
              <a:t>Alan Turing</a:t>
            </a:r>
          </a:p>
        </p:txBody>
      </p:sp>
      <p:sp>
        <p:nvSpPr>
          <p:cNvPr id="4" name="Slide Number Placeholder 3"/>
          <p:cNvSpPr>
            <a:spLocks noGrp="1"/>
          </p:cNvSpPr>
          <p:nvPr>
            <p:ph type="sldNum" sz="quarter" idx="12"/>
          </p:nvPr>
        </p:nvSpPr>
        <p:spPr/>
        <p:txBody>
          <a:bodyPr/>
          <a:lstStyle/>
          <a:p>
            <a:pPr>
              <a:defRPr/>
            </a:pPr>
            <a:fld id="{4393D587-E8BF-4748-BCA3-F4277D1D3A43}" type="slidenum">
              <a:rPr lang="en-US"/>
              <a:pPr>
                <a:defRPr/>
              </a:pPr>
              <a:t>4</a:t>
            </a:fld>
            <a:endParaRPr lang="en-US"/>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Types of Expert Systems</a:t>
            </a:r>
            <a:endParaRPr lang="en-US" dirty="0">
              <a:solidFill>
                <a:schemeClr val="accent1">
                  <a:satMod val="150000"/>
                </a:schemeClr>
              </a:solidFill>
            </a:endParaRPr>
          </a:p>
        </p:txBody>
      </p:sp>
      <p:sp>
        <p:nvSpPr>
          <p:cNvPr id="95234" name="Content Placeholder 2"/>
          <p:cNvSpPr>
            <a:spLocks noGrp="1"/>
          </p:cNvSpPr>
          <p:nvPr>
            <p:ph idx="1"/>
          </p:nvPr>
        </p:nvSpPr>
        <p:spPr/>
        <p:txBody>
          <a:bodyPr/>
          <a:lstStyle/>
          <a:p>
            <a:r>
              <a:rPr lang="en-US" smtClean="0"/>
              <a:t>Interpreting and Identifying</a:t>
            </a:r>
          </a:p>
          <a:p>
            <a:r>
              <a:rPr lang="en-US" smtClean="0"/>
              <a:t>Predicting</a:t>
            </a:r>
          </a:p>
          <a:p>
            <a:r>
              <a:rPr lang="en-US" smtClean="0"/>
              <a:t>Diagnosing</a:t>
            </a:r>
          </a:p>
          <a:p>
            <a:r>
              <a:rPr lang="en-US" smtClean="0"/>
              <a:t>Designing</a:t>
            </a:r>
          </a:p>
          <a:p>
            <a:r>
              <a:rPr lang="en-US" smtClean="0"/>
              <a:t>Planning</a:t>
            </a:r>
          </a:p>
          <a:p>
            <a:r>
              <a:rPr lang="en-US" smtClean="0"/>
              <a:t>Monitoring</a:t>
            </a:r>
          </a:p>
          <a:p>
            <a:r>
              <a:rPr lang="en-US" smtClean="0"/>
              <a:t>Debugging and Testing</a:t>
            </a:r>
          </a:p>
          <a:p>
            <a:r>
              <a:rPr lang="en-US" smtClean="0"/>
              <a:t>Instructing and Training</a:t>
            </a:r>
          </a:p>
          <a:p>
            <a:r>
              <a:rPr lang="en-US" smtClean="0"/>
              <a:t>Controlling</a:t>
            </a:r>
          </a:p>
        </p:txBody>
      </p:sp>
      <p:sp>
        <p:nvSpPr>
          <p:cNvPr id="4" name="Slide Number Placeholder 3"/>
          <p:cNvSpPr>
            <a:spLocks noGrp="1"/>
          </p:cNvSpPr>
          <p:nvPr>
            <p:ph type="sldNum" sz="quarter" idx="12"/>
          </p:nvPr>
        </p:nvSpPr>
        <p:spPr/>
        <p:txBody>
          <a:bodyPr/>
          <a:lstStyle/>
          <a:p>
            <a:pPr>
              <a:defRPr/>
            </a:pPr>
            <a:fld id="{6107A41F-C0A0-473F-B606-F4E01CB346E4}" type="slidenum">
              <a:rPr lang="en-US"/>
              <a:pPr>
                <a:defRPr/>
              </a:pPr>
              <a:t>40</a:t>
            </a:fld>
            <a:endParaRPr lang="en-US"/>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Creating an Expert System</a:t>
            </a:r>
            <a:endParaRPr lang="en-US" dirty="0">
              <a:solidFill>
                <a:schemeClr val="accent1">
                  <a:satMod val="150000"/>
                </a:schemeClr>
              </a:solidFill>
            </a:endParaRPr>
          </a:p>
        </p:txBody>
      </p:sp>
      <p:pic>
        <p:nvPicPr>
          <p:cNvPr id="97282" name="Content Placeholder 3" descr="expert1"/>
          <p:cNvPicPr>
            <a:picLocks noGrp="1"/>
          </p:cNvPicPr>
          <p:nvPr>
            <p:ph idx="1"/>
          </p:nvPr>
        </p:nvPicPr>
        <p:blipFill>
          <a:blip r:embed="rId3"/>
          <a:srcRect/>
          <a:stretch>
            <a:fillRect/>
          </a:stretch>
        </p:blipFill>
        <p:spPr>
          <a:xfrm>
            <a:off x="1217613" y="1774825"/>
            <a:ext cx="6708775" cy="4625975"/>
          </a:xfrm>
        </p:spPr>
      </p:pic>
      <p:sp>
        <p:nvSpPr>
          <p:cNvPr id="5" name="Slide Number Placeholder 4"/>
          <p:cNvSpPr>
            <a:spLocks noGrp="1"/>
          </p:cNvSpPr>
          <p:nvPr>
            <p:ph type="sldNum" sz="quarter" idx="12"/>
          </p:nvPr>
        </p:nvSpPr>
        <p:spPr/>
        <p:txBody>
          <a:bodyPr/>
          <a:lstStyle/>
          <a:p>
            <a:pPr>
              <a:defRPr/>
            </a:pPr>
            <a:fld id="{17C6616F-E5DF-47A5-89C7-2F4CB8A18131}" type="slidenum">
              <a:rPr lang="en-US"/>
              <a:pPr>
                <a:defRPr/>
              </a:pPr>
              <a:t>41</a:t>
            </a:fld>
            <a:endParaRPr lang="en-US"/>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Expert System Programming Languages</a:t>
            </a:r>
            <a:endParaRPr lang="en-US" sz="3600" dirty="0">
              <a:solidFill>
                <a:schemeClr val="accent1">
                  <a:satMod val="150000"/>
                </a:schemeClr>
              </a:solidFill>
            </a:endParaRPr>
          </a:p>
        </p:txBody>
      </p:sp>
      <p:sp>
        <p:nvSpPr>
          <p:cNvPr id="99330" name="Content Placeholder 2"/>
          <p:cNvSpPr>
            <a:spLocks noGrp="1"/>
          </p:cNvSpPr>
          <p:nvPr>
            <p:ph idx="1"/>
          </p:nvPr>
        </p:nvSpPr>
        <p:spPr/>
        <p:txBody>
          <a:bodyPr/>
          <a:lstStyle/>
          <a:p>
            <a:r>
              <a:rPr lang="en-US" smtClean="0"/>
              <a:t>PROLOG</a:t>
            </a:r>
          </a:p>
          <a:p>
            <a:r>
              <a:rPr lang="en-US" smtClean="0"/>
              <a:t>LISP</a:t>
            </a:r>
          </a:p>
        </p:txBody>
      </p:sp>
      <p:sp>
        <p:nvSpPr>
          <p:cNvPr id="4" name="Slide Number Placeholder 3"/>
          <p:cNvSpPr>
            <a:spLocks noGrp="1"/>
          </p:cNvSpPr>
          <p:nvPr>
            <p:ph type="sldNum" sz="quarter" idx="12"/>
          </p:nvPr>
        </p:nvSpPr>
        <p:spPr/>
        <p:txBody>
          <a:bodyPr/>
          <a:lstStyle/>
          <a:p>
            <a:pPr>
              <a:defRPr/>
            </a:pPr>
            <a:fld id="{BF6EABE6-291F-476D-A698-A3371939CEF6}" type="slidenum">
              <a:rPr lang="en-US"/>
              <a:pPr>
                <a:defRPr/>
              </a:pPr>
              <a:t>42</a:t>
            </a:fld>
            <a:endParaRPr lang="en-US"/>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Mandatory Characteristics</a:t>
            </a:r>
            <a:endParaRPr lang="en-US" dirty="0">
              <a:solidFill>
                <a:schemeClr val="accent1">
                  <a:satMod val="150000"/>
                </a:schemeClr>
              </a:solidFill>
            </a:endParaRPr>
          </a:p>
        </p:txBody>
      </p:sp>
      <p:sp>
        <p:nvSpPr>
          <p:cNvPr id="101378" name="Content Placeholder 2"/>
          <p:cNvSpPr>
            <a:spLocks noGrp="1"/>
          </p:cNvSpPr>
          <p:nvPr>
            <p:ph idx="1"/>
          </p:nvPr>
        </p:nvSpPr>
        <p:spPr/>
        <p:txBody>
          <a:bodyPr/>
          <a:lstStyle/>
          <a:p>
            <a:pPr lvl="1">
              <a:buClr>
                <a:schemeClr val="accent1"/>
              </a:buClr>
              <a:buFont typeface="Wingdings" pitchFamily="2" charset="2"/>
              <a:buChar char="§"/>
            </a:pPr>
            <a:r>
              <a:rPr lang="en-US" smtClean="0"/>
              <a:t>Efficient mix of integer and real variables</a:t>
            </a:r>
          </a:p>
          <a:p>
            <a:pPr lvl="1">
              <a:buClr>
                <a:schemeClr val="accent1"/>
              </a:buClr>
              <a:buFont typeface="Wingdings" pitchFamily="2" charset="2"/>
              <a:buChar char="§"/>
            </a:pPr>
            <a:r>
              <a:rPr lang="en-US" smtClean="0"/>
              <a:t>Good memory-management procedures</a:t>
            </a:r>
          </a:p>
          <a:p>
            <a:pPr lvl="1">
              <a:buClr>
                <a:schemeClr val="accent1"/>
              </a:buClr>
              <a:buFont typeface="Wingdings" pitchFamily="2" charset="2"/>
              <a:buChar char="§"/>
            </a:pPr>
            <a:r>
              <a:rPr lang="en-US" smtClean="0"/>
              <a:t>Extensive data-manipulation routines</a:t>
            </a:r>
          </a:p>
          <a:p>
            <a:pPr lvl="1">
              <a:buClr>
                <a:schemeClr val="accent1"/>
              </a:buClr>
              <a:buFont typeface="Wingdings" pitchFamily="2" charset="2"/>
              <a:buChar char="§"/>
            </a:pPr>
            <a:r>
              <a:rPr lang="en-US" smtClean="0"/>
              <a:t>Incremental compilation</a:t>
            </a:r>
          </a:p>
          <a:p>
            <a:pPr lvl="1">
              <a:buClr>
                <a:schemeClr val="accent1"/>
              </a:buClr>
              <a:buFont typeface="Wingdings" pitchFamily="2" charset="2"/>
              <a:buChar char="§"/>
            </a:pPr>
            <a:r>
              <a:rPr lang="en-US" smtClean="0"/>
              <a:t>Tagged memory architecture</a:t>
            </a:r>
          </a:p>
          <a:p>
            <a:pPr lvl="1">
              <a:buClr>
                <a:schemeClr val="accent1"/>
              </a:buClr>
              <a:buFont typeface="Wingdings" pitchFamily="2" charset="2"/>
              <a:buChar char="§"/>
            </a:pPr>
            <a:r>
              <a:rPr lang="en-US" smtClean="0"/>
              <a:t>Optimization of the systems environment</a:t>
            </a:r>
          </a:p>
          <a:p>
            <a:pPr lvl="1">
              <a:buClr>
                <a:schemeClr val="accent1"/>
              </a:buClr>
              <a:buFont typeface="Wingdings" pitchFamily="2" charset="2"/>
              <a:buChar char="§"/>
            </a:pPr>
            <a:r>
              <a:rPr lang="en-US" smtClean="0"/>
              <a:t>Efficient search procedures</a:t>
            </a:r>
          </a:p>
        </p:txBody>
      </p:sp>
      <p:sp>
        <p:nvSpPr>
          <p:cNvPr id="4" name="Slide Number Placeholder 3"/>
          <p:cNvSpPr>
            <a:spLocks noGrp="1"/>
          </p:cNvSpPr>
          <p:nvPr>
            <p:ph type="sldNum" sz="quarter" idx="12"/>
          </p:nvPr>
        </p:nvSpPr>
        <p:spPr/>
        <p:txBody>
          <a:bodyPr/>
          <a:lstStyle/>
          <a:p>
            <a:pPr>
              <a:defRPr/>
            </a:pPr>
            <a:fld id="{0F273D49-2C08-4D0F-9649-1E62F9C0C78C}" type="slidenum">
              <a:rPr lang="en-US"/>
              <a:pPr>
                <a:defRPr/>
              </a:pPr>
              <a:t>43</a:t>
            </a:fld>
            <a:endParaRPr lang="en-US"/>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Levels of an Expert System</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fontScale="92500" lnSpcReduction="20000"/>
          </a:bodyPr>
          <a:lstStyle/>
          <a:p>
            <a:pPr marL="438912" indent="-320040" fontAlgn="auto">
              <a:spcBef>
                <a:spcPts val="0"/>
              </a:spcBef>
              <a:spcAft>
                <a:spcPts val="0"/>
              </a:spcAft>
              <a:buFont typeface="Wingdings 2"/>
              <a:buChar char=""/>
              <a:defRPr/>
            </a:pPr>
            <a:r>
              <a:rPr lang="en-US" i="1" dirty="0" smtClean="0"/>
              <a:t>Knowledge base </a:t>
            </a:r>
          </a:p>
          <a:p>
            <a:pPr marL="731520" lvl="1" indent="-274320" fontAlgn="auto">
              <a:spcAft>
                <a:spcPts val="0"/>
              </a:spcAft>
              <a:buFont typeface="Wingdings"/>
              <a:buChar char=""/>
              <a:defRPr/>
            </a:pPr>
            <a:r>
              <a:rPr lang="en-US" dirty="0" smtClean="0"/>
              <a:t>Problem-solving rules, procedures, and intrinsic data relevant to the problem domain. </a:t>
            </a:r>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r>
              <a:rPr lang="en-US" i="1" dirty="0" smtClean="0"/>
              <a:t>Working memory </a:t>
            </a:r>
          </a:p>
          <a:p>
            <a:pPr marL="731520" lvl="1" indent="-274320" fontAlgn="auto">
              <a:spcAft>
                <a:spcPts val="0"/>
              </a:spcAft>
              <a:buFont typeface="Wingdings"/>
              <a:buChar char=""/>
              <a:defRPr/>
            </a:pPr>
            <a:r>
              <a:rPr lang="en-US" dirty="0" smtClean="0"/>
              <a:t>Task-specific data for the problem under consideration.  </a:t>
            </a:r>
          </a:p>
          <a:p>
            <a:pPr marL="438912" indent="-320040" fontAlgn="auto">
              <a:spcBef>
                <a:spcPts val="0"/>
              </a:spcBef>
              <a:spcAft>
                <a:spcPts val="0"/>
              </a:spcAft>
              <a:buFont typeface="Wingdings 2"/>
              <a:buNone/>
              <a:defRPr/>
            </a:pPr>
            <a:r>
              <a:rPr lang="en-US" dirty="0" smtClean="0"/>
              <a:t> </a:t>
            </a:r>
          </a:p>
          <a:p>
            <a:pPr marL="438912" indent="-320040" fontAlgn="auto">
              <a:spcBef>
                <a:spcPts val="0"/>
              </a:spcBef>
              <a:spcAft>
                <a:spcPts val="0"/>
              </a:spcAft>
              <a:buFont typeface="Wingdings 2"/>
              <a:buChar char=""/>
              <a:defRPr/>
            </a:pPr>
            <a:r>
              <a:rPr lang="en-US" i="1" dirty="0" smtClean="0"/>
              <a:t>Inference engine </a:t>
            </a:r>
          </a:p>
          <a:p>
            <a:pPr marL="731520" lvl="1" indent="-274320" fontAlgn="auto">
              <a:spcAft>
                <a:spcPts val="0"/>
              </a:spcAft>
              <a:buFont typeface="Wingdings"/>
              <a:buChar char=""/>
              <a:defRPr/>
            </a:pPr>
            <a:r>
              <a:rPr lang="en-US" dirty="0" smtClean="0"/>
              <a:t>Generic control mechanism that applies the axiomatic knowledge in the knowledge base to the task-specific data to arrive at some solution or conclusion.  </a:t>
            </a:r>
          </a:p>
          <a:p>
            <a:pPr marL="438912" indent="-320040" fontAlgn="auto">
              <a:spcBef>
                <a:spcPts val="0"/>
              </a:spcBef>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31F6B37E-F889-4977-9452-D1CD2FD70CCA}" type="slidenum">
              <a:rPr lang="en-US"/>
              <a:pPr>
                <a:defRPr/>
              </a:pPr>
              <a:t>44</a:t>
            </a:fld>
            <a:endParaRPr lang="en-US"/>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Expert Systems  Organizational and Operating Environment</a:t>
            </a:r>
            <a:endParaRPr lang="en-US" dirty="0">
              <a:solidFill>
                <a:schemeClr val="accent1">
                  <a:satMod val="150000"/>
                </a:schemeClr>
              </a:solidFill>
            </a:endParaRPr>
          </a:p>
        </p:txBody>
      </p:sp>
      <p:pic>
        <p:nvPicPr>
          <p:cNvPr id="105474" name="Content Placeholder 3" descr="expert2"/>
          <p:cNvPicPr>
            <a:picLocks noGrp="1"/>
          </p:cNvPicPr>
          <p:nvPr>
            <p:ph idx="1"/>
          </p:nvPr>
        </p:nvPicPr>
        <p:blipFill>
          <a:blip r:embed="rId3"/>
          <a:srcRect/>
          <a:stretch>
            <a:fillRect/>
          </a:stretch>
        </p:blipFill>
        <p:spPr>
          <a:xfrm>
            <a:off x="0" y="1905000"/>
            <a:ext cx="9144000" cy="4724400"/>
          </a:xfrm>
        </p:spPr>
      </p:pic>
      <p:sp>
        <p:nvSpPr>
          <p:cNvPr id="5" name="Slide Number Placeholder 4"/>
          <p:cNvSpPr>
            <a:spLocks noGrp="1"/>
          </p:cNvSpPr>
          <p:nvPr>
            <p:ph type="sldNum" sz="quarter" idx="12"/>
          </p:nvPr>
        </p:nvSpPr>
        <p:spPr/>
        <p:txBody>
          <a:bodyPr/>
          <a:lstStyle/>
          <a:p>
            <a:pPr>
              <a:defRPr/>
            </a:pPr>
            <a:fld id="{84384C07-8C6C-4311-8465-A2906630C815}" type="slidenum">
              <a:rPr lang="en-US"/>
              <a:pPr>
                <a:defRPr/>
              </a:pPr>
              <a:t>45</a:t>
            </a:fld>
            <a:endParaRPr lang="en-US"/>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Data Flow of an Expert System</a:t>
            </a:r>
            <a:endParaRPr lang="en-US" dirty="0">
              <a:solidFill>
                <a:schemeClr val="accent1">
                  <a:satMod val="150000"/>
                </a:schemeClr>
              </a:solidFill>
            </a:endParaRPr>
          </a:p>
        </p:txBody>
      </p:sp>
      <p:pic>
        <p:nvPicPr>
          <p:cNvPr id="107522" name="Content Placeholder 3" descr="expert3"/>
          <p:cNvPicPr>
            <a:picLocks noGrp="1"/>
          </p:cNvPicPr>
          <p:nvPr>
            <p:ph idx="1"/>
          </p:nvPr>
        </p:nvPicPr>
        <p:blipFill>
          <a:blip r:embed="rId3"/>
          <a:srcRect/>
          <a:stretch>
            <a:fillRect/>
          </a:stretch>
        </p:blipFill>
        <p:spPr>
          <a:xfrm>
            <a:off x="2057400" y="2139950"/>
            <a:ext cx="5029200" cy="3895725"/>
          </a:xfrm>
        </p:spPr>
      </p:pic>
      <p:sp>
        <p:nvSpPr>
          <p:cNvPr id="5" name="Slide Number Placeholder 4"/>
          <p:cNvSpPr>
            <a:spLocks noGrp="1"/>
          </p:cNvSpPr>
          <p:nvPr>
            <p:ph type="sldNum" sz="quarter" idx="12"/>
          </p:nvPr>
        </p:nvSpPr>
        <p:spPr/>
        <p:txBody>
          <a:bodyPr/>
          <a:lstStyle/>
          <a:p>
            <a:pPr>
              <a:defRPr/>
            </a:pPr>
            <a:fld id="{F9587904-FAEF-419A-A050-8F51C6700C57}" type="slidenum">
              <a:rPr lang="en-US"/>
              <a:pPr>
                <a:defRPr/>
              </a:pPr>
              <a:t>46</a:t>
            </a:fld>
            <a:endParaRPr lang="en-US"/>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References</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fontScale="62500" lnSpcReduction="20000"/>
          </a:bodyPr>
          <a:lstStyle/>
          <a:p>
            <a:pPr marL="438912" indent="-320040" fontAlgn="auto">
              <a:spcBef>
                <a:spcPts val="0"/>
              </a:spcBef>
              <a:spcAft>
                <a:spcPts val="0"/>
              </a:spcAft>
              <a:buFont typeface="Wingdings 2"/>
              <a:buNone/>
              <a:defRPr/>
            </a:pPr>
            <a:r>
              <a:rPr lang="en-US" i="1" dirty="0" smtClean="0"/>
              <a:t> </a:t>
            </a:r>
            <a:endParaRPr lang="en-US" dirty="0" smtClean="0"/>
          </a:p>
          <a:p>
            <a:pPr marL="438912" indent="-320040" fontAlgn="auto">
              <a:spcBef>
                <a:spcPts val="0"/>
              </a:spcBef>
              <a:spcAft>
                <a:spcPts val="0"/>
              </a:spcAft>
              <a:buFont typeface="Wingdings 2"/>
              <a:buChar char=""/>
              <a:defRPr/>
            </a:pPr>
            <a:r>
              <a:rPr lang="en-US" i="1" dirty="0" smtClean="0"/>
              <a:t>Expert Systems: Wikipedia</a:t>
            </a:r>
            <a:r>
              <a:rPr lang="en-US" dirty="0" smtClean="0"/>
              <a:t>. (</a:t>
            </a:r>
            <a:r>
              <a:rPr lang="en-US" dirty="0" err="1" smtClean="0"/>
              <a:t>n.d</a:t>
            </a:r>
            <a:r>
              <a:rPr lang="en-US" dirty="0" smtClean="0"/>
              <a:t>.). Retrieved October 18, 2008, from Wikipedia: </a:t>
            </a:r>
            <a:r>
              <a:rPr lang="en-US" dirty="0" err="1" smtClean="0"/>
              <a:t>wikipedia</a:t>
            </a:r>
            <a:r>
              <a:rPr lang="en-US" dirty="0" smtClean="0"/>
              <a:t> - http://en.wikipedia.org/wiki/Expert_system</a:t>
            </a:r>
          </a:p>
          <a:p>
            <a:pPr marL="438912" indent="-320040" fontAlgn="auto">
              <a:spcBef>
                <a:spcPts val="0"/>
              </a:spcBef>
              <a:spcAft>
                <a:spcPts val="0"/>
              </a:spcAft>
              <a:buFont typeface="Wingdings 2"/>
              <a:buNone/>
              <a:defRPr/>
            </a:pPr>
            <a:r>
              <a:rPr lang="en-US" dirty="0" smtClean="0"/>
              <a:t> </a:t>
            </a:r>
          </a:p>
          <a:p>
            <a:pPr marL="438912" indent="-320040" fontAlgn="auto">
              <a:spcBef>
                <a:spcPts val="0"/>
              </a:spcBef>
              <a:spcAft>
                <a:spcPts val="0"/>
              </a:spcAft>
              <a:buFont typeface="Wingdings 2"/>
              <a:buChar char=""/>
              <a:defRPr/>
            </a:pPr>
            <a:r>
              <a:rPr lang="en-US" dirty="0" err="1" smtClean="0"/>
              <a:t>Fogel</a:t>
            </a:r>
            <a:r>
              <a:rPr lang="en-US" dirty="0" smtClean="0"/>
              <a:t>, D. B. (2002). </a:t>
            </a:r>
            <a:r>
              <a:rPr lang="en-US" i="1" dirty="0" smtClean="0"/>
              <a:t>Blondie24: Playing at the Edge of AI.</a:t>
            </a:r>
            <a:r>
              <a:rPr lang="en-US" dirty="0" smtClean="0"/>
              <a:t> San </a:t>
            </a:r>
            <a:r>
              <a:rPr lang="en-US" dirty="0" err="1" smtClean="0"/>
              <a:t>Fransisco,CA</a:t>
            </a:r>
            <a:r>
              <a:rPr lang="en-US" dirty="0" smtClean="0"/>
              <a:t>: Morgan Kaufman Publishers.</a:t>
            </a:r>
          </a:p>
          <a:p>
            <a:pPr marL="438912" indent="-320040" fontAlgn="auto">
              <a:spcBef>
                <a:spcPts val="0"/>
              </a:spcBef>
              <a:spcAft>
                <a:spcPts val="0"/>
              </a:spcAft>
              <a:buFont typeface="Wingdings 2"/>
              <a:buNone/>
              <a:defRPr/>
            </a:pPr>
            <a:r>
              <a:rPr lang="en-US" dirty="0" smtClean="0"/>
              <a:t> </a:t>
            </a:r>
          </a:p>
          <a:p>
            <a:pPr marL="438912" indent="-320040" fontAlgn="auto">
              <a:spcBef>
                <a:spcPts val="0"/>
              </a:spcBef>
              <a:spcAft>
                <a:spcPts val="0"/>
              </a:spcAft>
              <a:buFont typeface="Wingdings 2"/>
              <a:buChar char=""/>
              <a:defRPr/>
            </a:pPr>
            <a:r>
              <a:rPr lang="en-US" dirty="0" smtClean="0"/>
              <a:t>Luger, G. F. (2008). </a:t>
            </a:r>
            <a:r>
              <a:rPr lang="en-US" i="1" dirty="0" smtClean="0"/>
              <a:t>Artificial Intelligence.</a:t>
            </a:r>
            <a:r>
              <a:rPr lang="en-US" dirty="0" smtClean="0"/>
              <a:t> Boston: Pearson Addison Wesley.</a:t>
            </a:r>
          </a:p>
          <a:p>
            <a:pPr marL="438912" indent="-320040" fontAlgn="auto">
              <a:spcBef>
                <a:spcPts val="0"/>
              </a:spcBef>
              <a:spcAft>
                <a:spcPts val="0"/>
              </a:spcAft>
              <a:buFont typeface="Wingdings 2"/>
              <a:buNone/>
              <a:defRPr/>
            </a:pPr>
            <a:r>
              <a:rPr lang="en-US" dirty="0" smtClean="0"/>
              <a:t> </a:t>
            </a:r>
          </a:p>
          <a:p>
            <a:pPr marL="438912" indent="-320040" fontAlgn="auto">
              <a:spcBef>
                <a:spcPts val="0"/>
              </a:spcBef>
              <a:spcAft>
                <a:spcPts val="0"/>
              </a:spcAft>
              <a:buFont typeface="Wingdings 2"/>
              <a:buChar char=""/>
              <a:defRPr/>
            </a:pPr>
            <a:r>
              <a:rPr lang="en-US" dirty="0" smtClean="0"/>
              <a:t>Russell, S., &amp; </a:t>
            </a:r>
            <a:r>
              <a:rPr lang="en-US" dirty="0" err="1" smtClean="0"/>
              <a:t>Norvig</a:t>
            </a:r>
            <a:r>
              <a:rPr lang="en-US" dirty="0" smtClean="0"/>
              <a:t>, P. (2003). </a:t>
            </a:r>
            <a:r>
              <a:rPr lang="en-US" i="1" dirty="0" smtClean="0"/>
              <a:t>Artificial Intelligence: A Modern Approach.</a:t>
            </a:r>
            <a:r>
              <a:rPr lang="en-US" dirty="0" smtClean="0"/>
              <a:t> Upper Saddle River, NJ: Pearson Education Inc.</a:t>
            </a:r>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Char char=""/>
              <a:defRPr/>
            </a:pPr>
            <a:r>
              <a:rPr lang="en-US" i="1" dirty="0" smtClean="0"/>
              <a:t>The Fundamentals of Expert Systems</a:t>
            </a:r>
            <a:r>
              <a:rPr lang="en-US" dirty="0" smtClean="0"/>
              <a:t>. (</a:t>
            </a:r>
            <a:r>
              <a:rPr lang="en-US" dirty="0" err="1" smtClean="0"/>
              <a:t>n.d</a:t>
            </a:r>
            <a:r>
              <a:rPr lang="en-US" dirty="0" smtClean="0"/>
              <a:t>.). Retrieved November 13, 2008, from http://media.wiley.com/product_data/excerpt/18/04712933/0471293318.pdf</a:t>
            </a:r>
          </a:p>
          <a:p>
            <a:pPr marL="438912" indent="-320040" fontAlgn="auto">
              <a:spcBef>
                <a:spcPts val="0"/>
              </a:spcBef>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B13A1956-CD2A-4196-9917-CEB0BD50270A}" type="slidenum">
              <a:rPr lang="en-US"/>
              <a:pPr>
                <a:defRPr/>
              </a:pPr>
              <a:t>47</a:t>
            </a:fld>
            <a:endParaRPr lang="en-US"/>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The End</a:t>
            </a:r>
            <a:endParaRPr lang="en-US" dirty="0">
              <a:solidFill>
                <a:schemeClr val="accent1">
                  <a:satMod val="150000"/>
                </a:schemeClr>
              </a:solidFill>
            </a:endParaRPr>
          </a:p>
        </p:txBody>
      </p:sp>
      <p:sp>
        <p:nvSpPr>
          <p:cNvPr id="111618" name="Content Placeholder 2"/>
          <p:cNvSpPr>
            <a:spLocks noGrp="1"/>
          </p:cNvSpPr>
          <p:nvPr>
            <p:ph idx="1"/>
          </p:nvPr>
        </p:nvSpPr>
        <p:spPr/>
        <p:txBody>
          <a:bodyPr/>
          <a:lstStyle/>
          <a:p>
            <a:r>
              <a:rPr lang="en-US" smtClean="0"/>
              <a:t>Any Questions?</a:t>
            </a:r>
          </a:p>
        </p:txBody>
      </p:sp>
      <p:sp>
        <p:nvSpPr>
          <p:cNvPr id="4" name="Slide Number Placeholder 3"/>
          <p:cNvSpPr>
            <a:spLocks noGrp="1"/>
          </p:cNvSpPr>
          <p:nvPr>
            <p:ph type="sldNum" sz="quarter" idx="12"/>
          </p:nvPr>
        </p:nvSpPr>
        <p:spPr/>
        <p:txBody>
          <a:bodyPr/>
          <a:lstStyle/>
          <a:p>
            <a:pPr>
              <a:defRPr/>
            </a:pPr>
            <a:fld id="{6FC7C9B5-0F4D-424F-BD8D-BE4E31957E07}" type="slidenum">
              <a:rPr lang="en-US"/>
              <a:pPr>
                <a:defRPr/>
              </a:pPr>
              <a:t>48</a:t>
            </a:fld>
            <a:endParaRPr 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Alan Turing</a:t>
            </a:r>
            <a:endParaRPr lang="en-US" dirty="0">
              <a:solidFill>
                <a:schemeClr val="accent1">
                  <a:satMod val="150000"/>
                </a:schemeClr>
              </a:solidFill>
            </a:endParaRPr>
          </a:p>
        </p:txBody>
      </p:sp>
      <p:sp>
        <p:nvSpPr>
          <p:cNvPr id="23554" name="Content Placeholder 2"/>
          <p:cNvSpPr>
            <a:spLocks noGrp="1"/>
          </p:cNvSpPr>
          <p:nvPr>
            <p:ph idx="1"/>
          </p:nvPr>
        </p:nvSpPr>
        <p:spPr/>
        <p:txBody>
          <a:bodyPr/>
          <a:lstStyle/>
          <a:p>
            <a:r>
              <a:rPr lang="en-US" smtClean="0"/>
              <a:t>Wrote “Computer Machinery and Intelligence”.</a:t>
            </a:r>
          </a:p>
          <a:p>
            <a:r>
              <a:rPr lang="en-US" smtClean="0"/>
              <a:t>The Turing Test</a:t>
            </a:r>
          </a:p>
          <a:p>
            <a:endParaRPr lang="en-US" smtClean="0"/>
          </a:p>
        </p:txBody>
      </p:sp>
      <p:sp>
        <p:nvSpPr>
          <p:cNvPr id="5" name="Slide Number Placeholder 4"/>
          <p:cNvSpPr>
            <a:spLocks noGrp="1"/>
          </p:cNvSpPr>
          <p:nvPr>
            <p:ph type="sldNum" sz="quarter" idx="12"/>
          </p:nvPr>
        </p:nvSpPr>
        <p:spPr/>
        <p:txBody>
          <a:bodyPr/>
          <a:lstStyle/>
          <a:p>
            <a:pPr>
              <a:defRPr/>
            </a:pPr>
            <a:fld id="{BC0DC38A-9F8C-4A20-9D60-FDEC8E04DAFE}" type="slidenum">
              <a:rPr lang="en-US"/>
              <a:pPr>
                <a:defRPr/>
              </a:pPr>
              <a:t>5</a:t>
            </a:fld>
            <a:endParaRPr lang="en-US"/>
          </a:p>
        </p:txBody>
      </p:sp>
      <p:pic>
        <p:nvPicPr>
          <p:cNvPr id="23556" name="Picture 3"/>
          <p:cNvPicPr>
            <a:picLocks noChangeAspect="1" noChangeArrowheads="1"/>
          </p:cNvPicPr>
          <p:nvPr/>
        </p:nvPicPr>
        <p:blipFill>
          <a:blip r:embed="rId3"/>
          <a:srcRect/>
          <a:stretch>
            <a:fillRect/>
          </a:stretch>
        </p:blipFill>
        <p:spPr bwMode="auto">
          <a:xfrm>
            <a:off x="2819400" y="3352800"/>
            <a:ext cx="2552700" cy="326707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Dartmouth 1956</a:t>
            </a:r>
            <a:endParaRPr lang="en-US" dirty="0">
              <a:solidFill>
                <a:schemeClr val="accent1">
                  <a:satMod val="150000"/>
                </a:schemeClr>
              </a:solidFill>
            </a:endParaRPr>
          </a:p>
        </p:txBody>
      </p:sp>
      <p:sp>
        <p:nvSpPr>
          <p:cNvPr id="25602" name="Content Placeholder 2"/>
          <p:cNvSpPr>
            <a:spLocks noGrp="1"/>
          </p:cNvSpPr>
          <p:nvPr>
            <p:ph idx="1"/>
          </p:nvPr>
        </p:nvSpPr>
        <p:spPr/>
        <p:txBody>
          <a:bodyPr anchor="ctr"/>
          <a:lstStyle/>
          <a:p>
            <a:r>
              <a:rPr lang="en-US" smtClean="0"/>
              <a:t>Automatic Computers</a:t>
            </a:r>
          </a:p>
          <a:p>
            <a:r>
              <a:rPr lang="en-US" smtClean="0"/>
              <a:t>How can computers be programmed to use a language?</a:t>
            </a:r>
          </a:p>
          <a:p>
            <a:r>
              <a:rPr lang="en-US" smtClean="0"/>
              <a:t>Neuron Nets</a:t>
            </a:r>
          </a:p>
          <a:p>
            <a:r>
              <a:rPr lang="en-US" smtClean="0"/>
              <a:t>Theory of the Size of a Calculation</a:t>
            </a:r>
          </a:p>
          <a:p>
            <a:r>
              <a:rPr lang="en-US" smtClean="0"/>
              <a:t>Self-Improvement (Machine Learning)</a:t>
            </a:r>
          </a:p>
          <a:p>
            <a:r>
              <a:rPr lang="en-US" smtClean="0"/>
              <a:t>Abstractions</a:t>
            </a:r>
          </a:p>
          <a:p>
            <a:r>
              <a:rPr lang="en-US" smtClean="0"/>
              <a:t>Randomness and Creativity</a:t>
            </a:r>
          </a:p>
        </p:txBody>
      </p:sp>
      <p:sp>
        <p:nvSpPr>
          <p:cNvPr id="4" name="Slide Number Placeholder 3"/>
          <p:cNvSpPr>
            <a:spLocks noGrp="1"/>
          </p:cNvSpPr>
          <p:nvPr>
            <p:ph type="sldNum" sz="quarter" idx="12"/>
          </p:nvPr>
        </p:nvSpPr>
        <p:spPr/>
        <p:txBody>
          <a:bodyPr/>
          <a:lstStyle/>
          <a:p>
            <a:pPr>
              <a:defRPr/>
            </a:pPr>
            <a:fld id="{25DC9BBA-6EEF-4575-A507-F165367909A0}" type="slidenum">
              <a:rPr lang="en-US"/>
              <a:pPr>
                <a:defRPr/>
              </a:pPr>
              <a:t>6</a:t>
            </a:fld>
            <a:endParaRPr lang="en-US"/>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Acting Human	</a:t>
            </a:r>
            <a:endParaRPr lang="en-US" dirty="0">
              <a:solidFill>
                <a:schemeClr val="accent1">
                  <a:satMod val="150000"/>
                </a:schemeClr>
              </a:solidFill>
            </a:endParaRPr>
          </a:p>
        </p:txBody>
      </p:sp>
      <p:sp>
        <p:nvSpPr>
          <p:cNvPr id="27650" name="Content Placeholder 2"/>
          <p:cNvSpPr>
            <a:spLocks noGrp="1"/>
          </p:cNvSpPr>
          <p:nvPr>
            <p:ph idx="1"/>
          </p:nvPr>
        </p:nvSpPr>
        <p:spPr/>
        <p:txBody>
          <a:bodyPr/>
          <a:lstStyle/>
          <a:p>
            <a:r>
              <a:rPr lang="en-US" smtClean="0"/>
              <a:t>Natural Language Processing</a:t>
            </a:r>
          </a:p>
          <a:p>
            <a:r>
              <a:rPr lang="en-US" smtClean="0"/>
              <a:t>Knowledge Representation</a:t>
            </a:r>
          </a:p>
          <a:p>
            <a:r>
              <a:rPr lang="en-US" smtClean="0"/>
              <a:t>Automated Reasoning</a:t>
            </a:r>
          </a:p>
          <a:p>
            <a:r>
              <a:rPr lang="en-US" smtClean="0"/>
              <a:t>Machine Learning</a:t>
            </a:r>
          </a:p>
        </p:txBody>
      </p:sp>
      <p:sp>
        <p:nvSpPr>
          <p:cNvPr id="4" name="Slide Number Placeholder 3"/>
          <p:cNvSpPr>
            <a:spLocks noGrp="1"/>
          </p:cNvSpPr>
          <p:nvPr>
            <p:ph type="sldNum" sz="quarter" idx="12"/>
          </p:nvPr>
        </p:nvSpPr>
        <p:spPr/>
        <p:txBody>
          <a:bodyPr/>
          <a:lstStyle/>
          <a:p>
            <a:pPr>
              <a:defRPr/>
            </a:pPr>
            <a:fld id="{6D5B8C6A-32EA-489E-8195-71141826F750}" type="slidenum">
              <a:rPr lang="en-US"/>
              <a:pPr>
                <a:defRPr/>
              </a:pPr>
              <a:t>7</a:t>
            </a:fld>
            <a:endParaRPr lang="en-U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Rational Agents	</a:t>
            </a:r>
            <a:endParaRPr lang="en-US" dirty="0">
              <a:solidFill>
                <a:schemeClr val="accent1">
                  <a:satMod val="150000"/>
                </a:schemeClr>
              </a:solidFill>
            </a:endParaRPr>
          </a:p>
        </p:txBody>
      </p:sp>
      <p:sp>
        <p:nvSpPr>
          <p:cNvPr id="29698" name="Content Placeholder 2"/>
          <p:cNvSpPr>
            <a:spLocks noGrp="1"/>
          </p:cNvSpPr>
          <p:nvPr>
            <p:ph idx="1"/>
          </p:nvPr>
        </p:nvSpPr>
        <p:spPr/>
        <p:txBody>
          <a:bodyPr/>
          <a:lstStyle/>
          <a:p>
            <a:pPr>
              <a:buFont typeface="Wingdings 2" pitchFamily="18" charset="2"/>
              <a:buNone/>
            </a:pPr>
            <a:r>
              <a:rPr lang="en-US" smtClean="0"/>
              <a:t>	Anything that can be viewed as perceiving it’s environment through sensors and acting upon it’s environment through actuators.</a:t>
            </a:r>
          </a:p>
          <a:p>
            <a:pPr>
              <a:buFont typeface="Wingdings 2" pitchFamily="18" charset="2"/>
              <a:buNone/>
            </a:pPr>
            <a:r>
              <a:rPr lang="en-US" smtClean="0"/>
              <a:t> </a:t>
            </a:r>
            <a:r>
              <a:rPr lang="en-US" sz="2400" smtClean="0"/>
              <a:t>	(Russell &amp; Norvig, 2003)</a:t>
            </a:r>
          </a:p>
        </p:txBody>
      </p:sp>
      <p:sp>
        <p:nvSpPr>
          <p:cNvPr id="4" name="Slide Number Placeholder 3"/>
          <p:cNvSpPr>
            <a:spLocks noGrp="1"/>
          </p:cNvSpPr>
          <p:nvPr>
            <p:ph type="sldNum" sz="quarter" idx="12"/>
          </p:nvPr>
        </p:nvSpPr>
        <p:spPr/>
        <p:txBody>
          <a:bodyPr/>
          <a:lstStyle/>
          <a:p>
            <a:pPr>
              <a:defRPr/>
            </a:pPr>
            <a:fld id="{C9F40ADF-F7E7-467D-9BF1-A80E632BC629}" type="slidenum">
              <a:rPr lang="en-US"/>
              <a:pPr>
                <a:defRPr/>
              </a:pPr>
              <a:t>8</a:t>
            </a:fld>
            <a:endParaRPr lang="en-US"/>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Rational Agents cont.	</a:t>
            </a:r>
            <a:endParaRPr lang="en-US" dirty="0">
              <a:solidFill>
                <a:schemeClr val="accent1">
                  <a:satMod val="150000"/>
                </a:schemeClr>
              </a:solidFill>
            </a:endParaRPr>
          </a:p>
        </p:txBody>
      </p:sp>
      <p:pic>
        <p:nvPicPr>
          <p:cNvPr id="31746" name="Content Placeholder 3" descr="agents1"/>
          <p:cNvPicPr>
            <a:picLocks noGrp="1"/>
          </p:cNvPicPr>
          <p:nvPr>
            <p:ph idx="1"/>
          </p:nvPr>
        </p:nvPicPr>
        <p:blipFill>
          <a:blip r:embed="rId3"/>
          <a:srcRect/>
          <a:stretch>
            <a:fillRect/>
          </a:stretch>
        </p:blipFill>
        <p:spPr>
          <a:xfrm>
            <a:off x="938213" y="2368550"/>
            <a:ext cx="7267575" cy="3438525"/>
          </a:xfrm>
        </p:spPr>
      </p:pic>
      <p:sp>
        <p:nvSpPr>
          <p:cNvPr id="5" name="Slide Number Placeholder 4"/>
          <p:cNvSpPr>
            <a:spLocks noGrp="1"/>
          </p:cNvSpPr>
          <p:nvPr>
            <p:ph type="sldNum" sz="quarter" idx="12"/>
          </p:nvPr>
        </p:nvSpPr>
        <p:spPr/>
        <p:txBody>
          <a:bodyPr/>
          <a:lstStyle/>
          <a:p>
            <a:pPr>
              <a:defRPr/>
            </a:pPr>
            <a:fld id="{364AEF51-0D47-4D26-B0AF-0EB93F0F5411}" type="slidenum">
              <a:rPr lang="en-US"/>
              <a:pPr>
                <a:defRPr/>
              </a:pPr>
              <a:t>9</a:t>
            </a:fld>
            <a:endParaRPr lang="en-US"/>
          </a:p>
        </p:txBody>
      </p:sp>
    </p:spTree>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1">
      <a:dk1>
        <a:sysClr val="windowText" lastClr="000000"/>
      </a:dk1>
      <a:lt1>
        <a:sysClr val="window" lastClr="FFFFFF"/>
      </a:lt1>
      <a:dk2>
        <a:srgbClr val="5A6378"/>
      </a:dk2>
      <a:lt2>
        <a:srgbClr val="D4D4D6"/>
      </a:lt2>
      <a:accent1>
        <a:srgbClr val="FFFF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5A6378"/>
    </a:dk2>
    <a:lt2>
      <a:srgbClr val="D4D4D6"/>
    </a:lt2>
    <a:accent1>
      <a:srgbClr val="FFFF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5A6378"/>
    </a:dk2>
    <a:lt2>
      <a:srgbClr val="D4D4D6"/>
    </a:lt2>
    <a:accent1>
      <a:srgbClr val="FFFF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1806</TotalTime>
  <Words>2475</Words>
  <Application>Microsoft Office PowerPoint</Application>
  <PresentationFormat>On-screen Show (4:3)</PresentationFormat>
  <Paragraphs>460</Paragraphs>
  <Slides>48</Slides>
  <Notes>48</Notes>
  <HiddenSlides>0</HiddenSlides>
  <MMClips>0</MMClips>
  <ScaleCrop>false</ScaleCrop>
  <HeadingPairs>
    <vt:vector size="6" baseType="variant">
      <vt:variant>
        <vt:lpstr>Fonts Used</vt:lpstr>
      </vt:variant>
      <vt:variant>
        <vt:i4>6</vt:i4>
      </vt:variant>
      <vt:variant>
        <vt:lpstr>Design Template</vt:lpstr>
      </vt:variant>
      <vt:variant>
        <vt:i4>7</vt:i4>
      </vt:variant>
      <vt:variant>
        <vt:lpstr>Slide Titles</vt:lpstr>
      </vt:variant>
      <vt:variant>
        <vt:i4>48</vt:i4>
      </vt:variant>
    </vt:vector>
  </HeadingPairs>
  <TitlesOfParts>
    <vt:vector size="61" baseType="lpstr">
      <vt:lpstr>Corbel</vt:lpstr>
      <vt:lpstr>Arial</vt:lpstr>
      <vt:lpstr>Wingdings 2</vt:lpstr>
      <vt:lpstr>Wingdings</vt:lpstr>
      <vt:lpstr>Wingdings 3</vt:lpstr>
      <vt:lpstr>Calibri</vt:lpstr>
      <vt:lpstr>Module</vt:lpstr>
      <vt:lpstr>Module</vt:lpstr>
      <vt:lpstr>Module</vt:lpstr>
      <vt:lpstr>Module</vt:lpstr>
      <vt:lpstr>Module</vt:lpstr>
      <vt:lpstr>Module</vt:lpstr>
      <vt:lpstr>Module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 and Expert Systems</dc:title>
  <dc:creator>Leroy</dc:creator>
  <cp:lastModifiedBy>abraham</cp:lastModifiedBy>
  <cp:revision>81</cp:revision>
  <dcterms:created xsi:type="dcterms:W3CDTF">2008-11-04T00:28:45Z</dcterms:created>
  <dcterms:modified xsi:type="dcterms:W3CDTF">2008-12-02T16:51:33Z</dcterms:modified>
</cp:coreProperties>
</file>