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74" r:id="rId11"/>
    <p:sldId id="265"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DB1DA173-7693-476B-A0DD-04A66758ECEF}" type="datetimeFigureOut">
              <a:rPr lang="en-US" smtClean="0"/>
              <a:t>10/22/2012</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9D338BC5-B24E-4BDB-AA35-610163DC46C4}"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1DA173-7693-476B-A0DD-04A66758ECEF}" type="datetimeFigureOut">
              <a:rPr lang="en-US" smtClean="0"/>
              <a:t>10/22/2012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338BC5-B24E-4BDB-AA35-610163DC46C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1DA173-7693-476B-A0DD-04A66758ECEF}" type="datetimeFigureOut">
              <a:rPr lang="en-US" smtClean="0"/>
              <a:t>10/22/2012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338BC5-B24E-4BDB-AA35-610163DC46C4}"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B1DA173-7693-476B-A0DD-04A66758ECEF}" type="datetimeFigureOut">
              <a:rPr lang="en-US" smtClean="0"/>
              <a:t>10/22/2012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338BC5-B24E-4BDB-AA35-610163DC46C4}"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DB1DA173-7693-476B-A0DD-04A66758ECEF}" type="datetimeFigureOut">
              <a:rPr lang="en-US" smtClean="0"/>
              <a:t>10/22/2012</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9D338BC5-B24E-4BDB-AA35-610163DC46C4}"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B1DA173-7693-476B-A0DD-04A66758ECEF}" type="datetimeFigureOut">
              <a:rPr lang="en-US" smtClean="0"/>
              <a:t>10/22/2012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338BC5-B24E-4BDB-AA35-610163DC46C4}"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B1DA173-7693-476B-A0DD-04A66758ECEF}" type="datetimeFigureOut">
              <a:rPr lang="en-US" smtClean="0"/>
              <a:t>10/22/2012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338BC5-B24E-4BDB-AA35-610163DC46C4}"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B1DA173-7693-476B-A0DD-04A66758ECEF}" type="datetimeFigureOut">
              <a:rPr lang="en-US" smtClean="0"/>
              <a:t>10/22/2012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338BC5-B24E-4BDB-AA35-610163DC46C4}"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1DA173-7693-476B-A0DD-04A66758ECEF}" type="datetimeFigureOut">
              <a:rPr lang="en-US" smtClean="0"/>
              <a:t>10/22/2012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338BC5-B24E-4BDB-AA35-610163DC46C4}"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B1DA173-7693-476B-A0DD-04A66758ECEF}" type="datetimeFigureOut">
              <a:rPr lang="en-US" smtClean="0"/>
              <a:t>10/22/2012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338BC5-B24E-4BDB-AA35-610163DC46C4}"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B1DA173-7693-476B-A0DD-04A66758ECEF}" type="datetimeFigureOut">
              <a:rPr lang="en-US" smtClean="0"/>
              <a:t>10/22/2012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338BC5-B24E-4BDB-AA35-610163DC46C4}"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B1DA173-7693-476B-A0DD-04A66758ECEF}" type="datetimeFigureOut">
              <a:rPr lang="en-US" smtClean="0"/>
              <a:t>10/22/2012</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9D338BC5-B24E-4BDB-AA35-610163DC46C4}"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dosbox.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smtClean="0"/>
              <a:t>Lab6 – Debug Assembly Language Lab</a:t>
            </a:r>
            <a:endParaRPr lang="en-US" dirty="0"/>
          </a:p>
        </p:txBody>
      </p:sp>
      <p:sp>
        <p:nvSpPr>
          <p:cNvPr id="3" name="Subtitle 2"/>
          <p:cNvSpPr>
            <a:spLocks noGrp="1"/>
          </p:cNvSpPr>
          <p:nvPr>
            <p:ph type="subTitle" idx="1"/>
          </p:nvPr>
        </p:nvSpPr>
        <p:spPr/>
        <p:txBody>
          <a:bodyPr>
            <a:normAutofit/>
          </a:bodyPr>
          <a:lstStyle/>
          <a:p>
            <a:pPr algn="ctr"/>
            <a:r>
              <a:rPr lang="en-US" dirty="0" smtClean="0"/>
              <a:t>CSCI 6303 - Principles of I.T. Fall 2012 </a:t>
            </a:r>
          </a:p>
          <a:p>
            <a:pPr algn="ctr"/>
            <a:endParaRPr lang="en-US" dirty="0"/>
          </a:p>
        </p:txBody>
      </p:sp>
    </p:spTree>
    <p:extLst>
      <p:ext uri="{BB962C8B-B14F-4D97-AF65-F5344CB8AC3E}">
        <p14:creationId xmlns:p14="http://schemas.microsoft.com/office/powerpoint/2010/main" val="736723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Commands continued</a:t>
            </a:r>
            <a:endParaRPr lang="en-US" dirty="0"/>
          </a:p>
        </p:txBody>
      </p:sp>
      <p:sp>
        <p:nvSpPr>
          <p:cNvPr id="3" name="Content Placeholder 2"/>
          <p:cNvSpPr>
            <a:spLocks noGrp="1"/>
          </p:cNvSpPr>
          <p:nvPr>
            <p:ph sz="quarter" idx="1"/>
          </p:nvPr>
        </p:nvSpPr>
        <p:spPr/>
        <p:txBody>
          <a:bodyPr>
            <a:normAutofit fontScale="77500" lnSpcReduction="20000"/>
          </a:bodyPr>
          <a:lstStyle/>
          <a:p>
            <a:r>
              <a:rPr lang="en-US" sz="2800" b="1" dirty="0"/>
              <a:t>N</a:t>
            </a:r>
            <a:r>
              <a:rPr lang="en-US" sz="2800" dirty="0"/>
              <a:t>- Names a file for the L or w command. (load or write) </a:t>
            </a:r>
            <a:br>
              <a:rPr lang="en-US" sz="2800" dirty="0"/>
            </a:br>
            <a:r>
              <a:rPr lang="en-US" sz="2800" b="1" dirty="0"/>
              <a:t>O</a:t>
            </a:r>
            <a:r>
              <a:rPr lang="en-US" sz="2800" dirty="0"/>
              <a:t>- outputs one byte of data to the specified port. </a:t>
            </a:r>
            <a:br>
              <a:rPr lang="en-US" sz="2800" dirty="0"/>
            </a:br>
            <a:r>
              <a:rPr lang="en-US" sz="2800" b="1" dirty="0"/>
              <a:t>P</a:t>
            </a:r>
            <a:r>
              <a:rPr lang="en-US" sz="2800" dirty="0"/>
              <a:t>- Executes a loop, a repeated string instruction, a software interrupt, or a subroutine. </a:t>
            </a:r>
            <a:br>
              <a:rPr lang="en-US" sz="2800" dirty="0"/>
            </a:br>
            <a:r>
              <a:rPr lang="en-US" sz="2800" b="1" dirty="0"/>
              <a:t>Q</a:t>
            </a:r>
            <a:r>
              <a:rPr lang="en-US" sz="2800" dirty="0"/>
              <a:t>- Quits a debug session. </a:t>
            </a:r>
            <a:br>
              <a:rPr lang="en-US" sz="2800" dirty="0"/>
            </a:br>
            <a:r>
              <a:rPr lang="en-US" sz="2800" b="1" dirty="0"/>
              <a:t>R</a:t>
            </a:r>
            <a:r>
              <a:rPr lang="en-US" sz="2800" dirty="0"/>
              <a:t>- Displays or modifies the contents of the </a:t>
            </a:r>
            <a:r>
              <a:rPr lang="en-US" sz="2800" dirty="0" err="1"/>
              <a:t>cpu</a:t>
            </a:r>
            <a:r>
              <a:rPr lang="en-US" sz="2800" dirty="0"/>
              <a:t> registers. </a:t>
            </a:r>
            <a:br>
              <a:rPr lang="en-US" sz="2800" dirty="0"/>
            </a:br>
            <a:r>
              <a:rPr lang="en-US" sz="2800" b="1" dirty="0"/>
              <a:t>S</a:t>
            </a:r>
            <a:r>
              <a:rPr lang="en-US" sz="2800" dirty="0"/>
              <a:t>- Searches the contents of memory for the specified string of data. </a:t>
            </a:r>
            <a:br>
              <a:rPr lang="en-US" sz="2800" dirty="0"/>
            </a:br>
            <a:r>
              <a:rPr lang="en-US" sz="2800" b="1" dirty="0"/>
              <a:t>T</a:t>
            </a:r>
            <a:r>
              <a:rPr lang="en-US" sz="2800" dirty="0"/>
              <a:t>- Executes one instruction at a time and dumps the contents of all the registers to the screen, then displays the next instruction to be executed. </a:t>
            </a:r>
            <a:br>
              <a:rPr lang="en-US" sz="2800" dirty="0"/>
            </a:br>
            <a:r>
              <a:rPr lang="en-US" sz="2800" b="1" dirty="0"/>
              <a:t>U</a:t>
            </a:r>
            <a:r>
              <a:rPr lang="en-US" sz="2800" dirty="0"/>
              <a:t>- Disassembles machine code into the mnemonic form of the program. </a:t>
            </a:r>
            <a:br>
              <a:rPr lang="en-US" sz="2800" dirty="0"/>
            </a:br>
            <a:r>
              <a:rPr lang="en-US" sz="2800" b="1" dirty="0"/>
              <a:t>W</a:t>
            </a:r>
            <a:r>
              <a:rPr lang="en-US" sz="2800" dirty="0"/>
              <a:t>- Writes the data in memory to the disk. The name given the file is the name entered with the </a:t>
            </a:r>
            <a:r>
              <a:rPr lang="en-US" sz="2800" b="1" dirty="0"/>
              <a:t>n</a:t>
            </a:r>
            <a:r>
              <a:rPr lang="en-US" sz="2800" dirty="0"/>
              <a:t> (name) command. The file size is given by setting the BX:CX register to the number of bytes to be saved. </a:t>
            </a:r>
            <a:br>
              <a:rPr lang="en-US" sz="2800" dirty="0"/>
            </a:br>
            <a:r>
              <a:rPr lang="en-US" sz="2800" b="1" dirty="0"/>
              <a:t>?</a:t>
            </a:r>
            <a:r>
              <a:rPr lang="en-US" sz="2800" dirty="0"/>
              <a:t>- Display a help screen on some versions of debug.</a:t>
            </a:r>
          </a:p>
          <a:p>
            <a:endParaRPr lang="en-US" dirty="0"/>
          </a:p>
        </p:txBody>
      </p:sp>
    </p:spTree>
    <p:extLst>
      <p:ext uri="{BB962C8B-B14F-4D97-AF65-F5344CB8AC3E}">
        <p14:creationId xmlns:p14="http://schemas.microsoft.com/office/powerpoint/2010/main" val="3004379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Tutorial – Example 1</a:t>
            </a:r>
            <a:endParaRPr lang="en-US" dirty="0"/>
          </a:p>
        </p:txBody>
      </p:sp>
      <p:sp>
        <p:nvSpPr>
          <p:cNvPr id="3" name="Content Placeholder 2"/>
          <p:cNvSpPr>
            <a:spLocks noGrp="1"/>
          </p:cNvSpPr>
          <p:nvPr>
            <p:ph sz="quarter" idx="1"/>
          </p:nvPr>
        </p:nvSpPr>
        <p:spPr/>
        <p:txBody>
          <a:bodyPr/>
          <a:lstStyle/>
          <a:p>
            <a:r>
              <a:rPr lang="en-US" dirty="0" smtClean="0"/>
              <a:t>For our first example we are going to add two numbers and save them into register AX.</a:t>
            </a:r>
            <a:r>
              <a:rPr lang="en-US" dirty="0"/>
              <a:t> </a:t>
            </a:r>
            <a:r>
              <a:rPr lang="en-US" dirty="0" smtClean="0"/>
              <a:t>Type the following</a:t>
            </a:r>
          </a:p>
          <a:p>
            <a:pPr lvl="1"/>
            <a:r>
              <a:rPr lang="en-US" dirty="0" err="1" smtClean="0"/>
              <a:t>mov</a:t>
            </a:r>
            <a:r>
              <a:rPr lang="en-US" dirty="0" smtClean="0"/>
              <a:t> ax,2 (moves the value 2 into register ax)</a:t>
            </a:r>
            <a:r>
              <a:rPr lang="en-US" dirty="0"/>
              <a:t> </a:t>
            </a:r>
            <a:r>
              <a:rPr lang="en-US" dirty="0" smtClean="0"/>
              <a:t>hit enter.</a:t>
            </a:r>
          </a:p>
          <a:p>
            <a:pPr lvl="1"/>
            <a:r>
              <a:rPr lang="en-US" dirty="0" smtClean="0"/>
              <a:t>add ax,2 (adds value 2 to what is already in register ax)</a:t>
            </a:r>
            <a:r>
              <a:rPr lang="en-US" dirty="0"/>
              <a:t> </a:t>
            </a:r>
            <a:r>
              <a:rPr lang="en-US" dirty="0" smtClean="0"/>
              <a:t>hit enter. Then hit enter again to get the – line.</a:t>
            </a:r>
            <a:r>
              <a:rPr lang="en-US" dirty="0"/>
              <a:t> </a:t>
            </a:r>
            <a:r>
              <a:rPr lang="en-US" dirty="0" smtClean="0"/>
              <a:t>Then type</a:t>
            </a:r>
          </a:p>
          <a:p>
            <a:pPr lvl="1"/>
            <a:r>
              <a:rPr lang="en-US" dirty="0" smtClean="0"/>
              <a:t>r ( this will show us all the registers AX, BX, CX etc.) next type</a:t>
            </a:r>
          </a:p>
          <a:p>
            <a:pPr lvl="1"/>
            <a:r>
              <a:rPr lang="en-US" dirty="0" smtClean="0"/>
              <a:t>t ( this will trace the values in the register AX)</a:t>
            </a:r>
          </a:p>
          <a:p>
            <a:pPr lvl="1"/>
            <a:r>
              <a:rPr lang="en-US" dirty="0" smtClean="0"/>
              <a:t>t (again type this and you should notice a new value in AX).</a:t>
            </a:r>
          </a:p>
          <a:p>
            <a:pPr marL="274320" lvl="1" indent="0">
              <a:buNone/>
            </a:pPr>
            <a:r>
              <a:rPr lang="en-US" dirty="0" smtClean="0"/>
              <a:t>Once finished you can type q to quit</a:t>
            </a:r>
          </a:p>
        </p:txBody>
      </p:sp>
    </p:spTree>
    <p:extLst>
      <p:ext uri="{BB962C8B-B14F-4D97-AF65-F5344CB8AC3E}">
        <p14:creationId xmlns:p14="http://schemas.microsoft.com/office/powerpoint/2010/main" val="3917645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Tutorial - Example 2</a:t>
            </a:r>
            <a:endParaRPr lang="en-US" dirty="0"/>
          </a:p>
        </p:txBody>
      </p:sp>
      <p:sp>
        <p:nvSpPr>
          <p:cNvPr id="4" name="Content Placeholder 3"/>
          <p:cNvSpPr>
            <a:spLocks noGrp="1"/>
          </p:cNvSpPr>
          <p:nvPr>
            <p:ph sz="quarter" idx="1"/>
          </p:nvPr>
        </p:nvSpPr>
        <p:spPr/>
        <p:txBody>
          <a:bodyPr>
            <a:normAutofit lnSpcReduction="10000"/>
          </a:bodyPr>
          <a:lstStyle/>
          <a:p>
            <a:r>
              <a:rPr lang="en-US" dirty="0" smtClean="0"/>
              <a:t>For our second example we are going to add two integers in separate registers and store the result.</a:t>
            </a:r>
          </a:p>
          <a:p>
            <a:r>
              <a:rPr lang="en-US" dirty="0" smtClean="0"/>
              <a:t>As before type</a:t>
            </a:r>
          </a:p>
          <a:p>
            <a:pPr lvl="1"/>
            <a:r>
              <a:rPr lang="en-US" dirty="0" smtClean="0"/>
              <a:t>a (which will give the next line we can use) hit enter</a:t>
            </a:r>
            <a:r>
              <a:rPr lang="en-US" dirty="0"/>
              <a:t> </a:t>
            </a:r>
            <a:r>
              <a:rPr lang="en-US" dirty="0" smtClean="0"/>
              <a:t>and type</a:t>
            </a:r>
          </a:p>
          <a:p>
            <a:pPr lvl="1"/>
            <a:r>
              <a:rPr lang="en-US" dirty="0" err="1" smtClean="0"/>
              <a:t>mov</a:t>
            </a:r>
            <a:r>
              <a:rPr lang="en-US" dirty="0" smtClean="0"/>
              <a:t> cx,2 (hit enter)</a:t>
            </a:r>
          </a:p>
          <a:p>
            <a:pPr lvl="1"/>
            <a:r>
              <a:rPr lang="en-US" dirty="0" err="1" smtClean="0"/>
              <a:t>mov</a:t>
            </a:r>
            <a:r>
              <a:rPr lang="en-US" dirty="0" smtClean="0"/>
              <a:t> dx,2 (hit enter)</a:t>
            </a:r>
          </a:p>
          <a:p>
            <a:pPr lvl="1"/>
            <a:r>
              <a:rPr lang="en-US" dirty="0" smtClean="0"/>
              <a:t>add dx, cx (hit enter) until you get the – then type</a:t>
            </a:r>
          </a:p>
          <a:p>
            <a:pPr lvl="1"/>
            <a:r>
              <a:rPr lang="en-US" dirty="0" smtClean="0"/>
              <a:t>r ( to show the registers)</a:t>
            </a:r>
          </a:p>
          <a:p>
            <a:pPr lvl="1"/>
            <a:r>
              <a:rPr lang="en-US" dirty="0" smtClean="0"/>
              <a:t>t (to trace the value in cx)</a:t>
            </a:r>
          </a:p>
          <a:p>
            <a:pPr lvl="1"/>
            <a:r>
              <a:rPr lang="en-US" dirty="0" smtClean="0"/>
              <a:t>t (again to trace the value in dx)</a:t>
            </a:r>
          </a:p>
          <a:p>
            <a:pPr lvl="1"/>
            <a:r>
              <a:rPr lang="en-US" dirty="0" smtClean="0"/>
              <a:t>t (to trace the result in cx)</a:t>
            </a:r>
          </a:p>
          <a:p>
            <a:pPr lvl="1"/>
            <a:r>
              <a:rPr lang="en-US" dirty="0"/>
              <a:t>Once finished you can type q to quit</a:t>
            </a:r>
          </a:p>
          <a:p>
            <a:pPr lvl="1"/>
            <a:endParaRPr lang="en-US" dirty="0" smtClean="0"/>
          </a:p>
        </p:txBody>
      </p:sp>
    </p:spTree>
    <p:extLst>
      <p:ext uri="{BB962C8B-B14F-4D97-AF65-F5344CB8AC3E}">
        <p14:creationId xmlns:p14="http://schemas.microsoft.com/office/powerpoint/2010/main" val="3603229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Debug</a:t>
            </a:r>
            <a:endParaRPr lang="en-US" dirty="0"/>
          </a:p>
        </p:txBody>
      </p:sp>
      <p:sp>
        <p:nvSpPr>
          <p:cNvPr id="3" name="Content Placeholder 2"/>
          <p:cNvSpPr>
            <a:spLocks noGrp="1"/>
          </p:cNvSpPr>
          <p:nvPr>
            <p:ph sz="quarter" idx="1"/>
          </p:nvPr>
        </p:nvSpPr>
        <p:spPr/>
        <p:txBody>
          <a:bodyPr>
            <a:normAutofit/>
          </a:bodyPr>
          <a:lstStyle/>
          <a:p>
            <a:r>
              <a:rPr lang="en-US" dirty="0"/>
              <a:t>Debug is a method of looking at portions of your computer and writing assembly code to perform certain tasks on your computer</a:t>
            </a:r>
            <a:r>
              <a:rPr lang="en-US" dirty="0" smtClean="0"/>
              <a:t>.</a:t>
            </a:r>
          </a:p>
          <a:p>
            <a:r>
              <a:rPr lang="en-US" dirty="0"/>
              <a:t>Debug can act as an assembler</a:t>
            </a:r>
            <a:r>
              <a:rPr lang="en-US" dirty="0" smtClean="0"/>
              <a:t>,  </a:t>
            </a:r>
            <a:r>
              <a:rPr lang="en-US" dirty="0"/>
              <a:t>disassembler, </a:t>
            </a:r>
            <a:r>
              <a:rPr lang="en-US" dirty="0" smtClean="0"/>
              <a:t> or </a:t>
            </a:r>
            <a:r>
              <a:rPr lang="en-US" dirty="0"/>
              <a:t>hex dump program allowing users to interactively examine memory contents (in assembly language, hexadecimal or ASCII), make changes, and selectively execute COM, EXE and other file types.</a:t>
            </a:r>
            <a:endParaRPr lang="en-US" dirty="0" smtClean="0"/>
          </a:p>
          <a:p>
            <a:r>
              <a:rPr lang="en-US" dirty="0"/>
              <a:t>The debug command is an external command and is available in the below Microsoft operating systems.</a:t>
            </a:r>
          </a:p>
          <a:p>
            <a:pPr marL="0" indent="0">
              <a:buNone/>
            </a:pPr>
            <a:endParaRPr lang="en-US" dirty="0" smtClean="0"/>
          </a:p>
          <a:p>
            <a:endParaRPr lang="en-US" dirty="0"/>
          </a:p>
        </p:txBody>
      </p:sp>
    </p:spTree>
    <p:extLst>
      <p:ext uri="{BB962C8B-B14F-4D97-AF65-F5344CB8AC3E}">
        <p14:creationId xmlns:p14="http://schemas.microsoft.com/office/powerpoint/2010/main" val="2806401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Debug available in</a:t>
            </a:r>
            <a:endParaRPr lang="en-US" dirty="0"/>
          </a:p>
        </p:txBody>
      </p:sp>
      <p:sp>
        <p:nvSpPr>
          <p:cNvPr id="3" name="Content Placeholder 2"/>
          <p:cNvSpPr>
            <a:spLocks noGrp="1"/>
          </p:cNvSpPr>
          <p:nvPr>
            <p:ph sz="quarter" idx="1"/>
          </p:nvPr>
        </p:nvSpPr>
        <p:spPr/>
        <p:txBody>
          <a:bodyPr/>
          <a:lstStyle/>
          <a:p>
            <a:r>
              <a:rPr lang="en-US" dirty="0"/>
              <a:t>All Versions of MS-DOS, Windows 95, Windows 98</a:t>
            </a:r>
            <a:br>
              <a:rPr lang="en-US" dirty="0"/>
            </a:br>
            <a:r>
              <a:rPr lang="en-US" dirty="0"/>
              <a:t>Windows ME, Windows NT, Windows 2000 ,Windows XP and 32 bit systems</a:t>
            </a:r>
          </a:p>
          <a:p>
            <a:r>
              <a:rPr lang="en-US" dirty="0"/>
              <a:t>Not available in 64 bit systems.</a:t>
            </a:r>
          </a:p>
          <a:p>
            <a:endParaRPr lang="en-US" dirty="0"/>
          </a:p>
        </p:txBody>
      </p:sp>
    </p:spTree>
    <p:extLst>
      <p:ext uri="{BB962C8B-B14F-4D97-AF65-F5344CB8AC3E}">
        <p14:creationId xmlns:p14="http://schemas.microsoft.com/office/powerpoint/2010/main" val="799588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Assembly Language</a:t>
            </a:r>
            <a:endParaRPr lang="en-US" dirty="0"/>
          </a:p>
        </p:txBody>
      </p:sp>
      <p:sp>
        <p:nvSpPr>
          <p:cNvPr id="3" name="Content Placeholder 2"/>
          <p:cNvSpPr>
            <a:spLocks noGrp="1"/>
          </p:cNvSpPr>
          <p:nvPr>
            <p:ph sz="quarter" idx="1"/>
          </p:nvPr>
        </p:nvSpPr>
        <p:spPr/>
        <p:txBody>
          <a:bodyPr/>
          <a:lstStyle/>
          <a:p>
            <a:r>
              <a:rPr lang="en-US" b="1" dirty="0"/>
              <a:t>assembly language</a:t>
            </a:r>
            <a:r>
              <a:rPr lang="en-US" dirty="0"/>
              <a:t> is a low-level programming language for a computer, microcontroller, or other programmable device, in which each statement corresponds to a single machine code instruction</a:t>
            </a:r>
            <a:r>
              <a:rPr lang="en-US" dirty="0" smtClean="0"/>
              <a:t>.</a:t>
            </a:r>
          </a:p>
          <a:p>
            <a:r>
              <a:rPr lang="en-US" dirty="0"/>
              <a:t>Each assembly language is specific to a particular computer architecture, in contrast to most high-level programming languages, which are generally portable across multiple systems.</a:t>
            </a:r>
          </a:p>
        </p:txBody>
      </p:sp>
    </p:spTree>
    <p:extLst>
      <p:ext uri="{BB962C8B-B14F-4D97-AF65-F5344CB8AC3E}">
        <p14:creationId xmlns:p14="http://schemas.microsoft.com/office/powerpoint/2010/main" val="37587674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Assembly language continued</a:t>
            </a:r>
            <a:endParaRPr lang="en-US" dirty="0"/>
          </a:p>
        </p:txBody>
      </p:sp>
      <p:sp>
        <p:nvSpPr>
          <p:cNvPr id="3" name="Content Placeholder 2"/>
          <p:cNvSpPr>
            <a:spLocks noGrp="1"/>
          </p:cNvSpPr>
          <p:nvPr>
            <p:ph sz="quarter" idx="1"/>
          </p:nvPr>
        </p:nvSpPr>
        <p:spPr/>
        <p:txBody>
          <a:bodyPr/>
          <a:lstStyle/>
          <a:p>
            <a:r>
              <a:rPr lang="en-US" dirty="0"/>
              <a:t>Assembly language is converted into executable machine code by a utility program referred to as an </a:t>
            </a:r>
            <a:r>
              <a:rPr lang="en-US" b="1" dirty="0"/>
              <a:t>assembler</a:t>
            </a:r>
            <a:r>
              <a:rPr lang="en-US" dirty="0"/>
              <a:t>; the conversion process is referred to as </a:t>
            </a:r>
            <a:r>
              <a:rPr lang="en-US" i="1" dirty="0"/>
              <a:t>assembly</a:t>
            </a:r>
            <a:r>
              <a:rPr lang="en-US" dirty="0"/>
              <a:t>, or </a:t>
            </a:r>
            <a:r>
              <a:rPr lang="en-US" i="1" dirty="0"/>
              <a:t>assembling</a:t>
            </a:r>
            <a:r>
              <a:rPr lang="en-US" dirty="0"/>
              <a:t> the code</a:t>
            </a:r>
            <a:r>
              <a:rPr lang="en-US" dirty="0" smtClean="0"/>
              <a:t>.</a:t>
            </a:r>
          </a:p>
          <a:p>
            <a:r>
              <a:rPr lang="en-US" dirty="0"/>
              <a:t>Assembly language uses a mnemonic to represent each low-level machine operation </a:t>
            </a:r>
            <a:r>
              <a:rPr lang="en-US" dirty="0" smtClean="0"/>
              <a:t>or </a:t>
            </a:r>
            <a:r>
              <a:rPr lang="en-US" dirty="0" err="1" smtClean="0"/>
              <a:t>opcode</a:t>
            </a:r>
            <a:r>
              <a:rPr lang="en-US" dirty="0" smtClean="0"/>
              <a:t>.</a:t>
            </a:r>
          </a:p>
          <a:p>
            <a:r>
              <a:rPr lang="en-US" dirty="0"/>
              <a:t>Some </a:t>
            </a:r>
            <a:r>
              <a:rPr lang="en-US" dirty="0" err="1"/>
              <a:t>opcodes</a:t>
            </a:r>
            <a:r>
              <a:rPr lang="en-US" dirty="0"/>
              <a:t> require one or more operands as part of the instruction, and most assemblers can take labels and symbols as operands to represent addresses and constants, instead of hard coding them into the program.</a:t>
            </a:r>
          </a:p>
        </p:txBody>
      </p:sp>
    </p:spTree>
    <p:extLst>
      <p:ext uri="{BB962C8B-B14F-4D97-AF65-F5344CB8AC3E}">
        <p14:creationId xmlns:p14="http://schemas.microsoft.com/office/powerpoint/2010/main" val="255822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Assembler</a:t>
            </a:r>
            <a:endParaRPr lang="en-US" dirty="0"/>
          </a:p>
        </p:txBody>
      </p:sp>
      <p:sp>
        <p:nvSpPr>
          <p:cNvPr id="3" name="Content Placeholder 2"/>
          <p:cNvSpPr>
            <a:spLocks noGrp="1"/>
          </p:cNvSpPr>
          <p:nvPr>
            <p:ph sz="quarter" idx="1"/>
          </p:nvPr>
        </p:nvSpPr>
        <p:spPr/>
        <p:txBody>
          <a:bodyPr/>
          <a:lstStyle/>
          <a:p>
            <a:r>
              <a:rPr lang="en-US" dirty="0"/>
              <a:t>An </a:t>
            </a:r>
            <a:r>
              <a:rPr lang="en-US" b="1" dirty="0"/>
              <a:t>assembler</a:t>
            </a:r>
            <a:r>
              <a:rPr lang="en-US" dirty="0"/>
              <a:t> creates object code by translating assembly instruction mnemonics into </a:t>
            </a:r>
            <a:r>
              <a:rPr lang="en-US" dirty="0" err="1" smtClean="0"/>
              <a:t>opcodes</a:t>
            </a:r>
            <a:r>
              <a:rPr lang="en-US" dirty="0" smtClean="0"/>
              <a:t>, </a:t>
            </a:r>
            <a:r>
              <a:rPr lang="en-US" dirty="0"/>
              <a:t>and by resolving symbolic names for memory locations and other entities</a:t>
            </a:r>
            <a:r>
              <a:rPr lang="en-US" dirty="0" smtClean="0"/>
              <a:t>. </a:t>
            </a:r>
          </a:p>
          <a:p>
            <a:r>
              <a:rPr lang="en-US" dirty="0" smtClean="0"/>
              <a:t>The </a:t>
            </a:r>
            <a:r>
              <a:rPr lang="en-US" dirty="0"/>
              <a:t>use of symbolic references is a key feature of assemblers, saving tedious calculations and manual address updates after program modifications. </a:t>
            </a:r>
            <a:endParaRPr lang="en-US" dirty="0" smtClean="0"/>
          </a:p>
          <a:p>
            <a:r>
              <a:rPr lang="en-US" dirty="0" smtClean="0"/>
              <a:t>Most </a:t>
            </a:r>
            <a:r>
              <a:rPr lang="en-US" dirty="0"/>
              <a:t>assemblers also include macro facilities for performing textual substitution—e.g., to generate common short sequences of instructions as inline, instead of </a:t>
            </a:r>
            <a:r>
              <a:rPr lang="en-US" i="1" dirty="0"/>
              <a:t>called</a:t>
            </a:r>
            <a:r>
              <a:rPr lang="en-US" dirty="0"/>
              <a:t> subroutines.</a:t>
            </a:r>
          </a:p>
        </p:txBody>
      </p:sp>
    </p:spTree>
    <p:extLst>
      <p:ext uri="{BB962C8B-B14F-4D97-AF65-F5344CB8AC3E}">
        <p14:creationId xmlns:p14="http://schemas.microsoft.com/office/powerpoint/2010/main" val="1648144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Assembler continued</a:t>
            </a:r>
            <a:endParaRPr lang="en-US" dirty="0"/>
          </a:p>
        </p:txBody>
      </p:sp>
      <p:sp>
        <p:nvSpPr>
          <p:cNvPr id="3" name="Content Placeholder 2"/>
          <p:cNvSpPr>
            <a:spLocks noGrp="1"/>
          </p:cNvSpPr>
          <p:nvPr>
            <p:ph sz="quarter" idx="1"/>
          </p:nvPr>
        </p:nvSpPr>
        <p:spPr/>
        <p:txBody>
          <a:bodyPr/>
          <a:lstStyle/>
          <a:p>
            <a:r>
              <a:rPr lang="en-US" dirty="0"/>
              <a:t>Assemblers have been available since the 1950s and are far simpler to write than compilers for high-level languages as each mnemonic instruction / address mode combination translates directly into a single machine language </a:t>
            </a:r>
            <a:r>
              <a:rPr lang="en-US" dirty="0" err="1"/>
              <a:t>opcode</a:t>
            </a:r>
            <a:r>
              <a:rPr lang="en-US" dirty="0"/>
              <a:t>. </a:t>
            </a:r>
            <a:endParaRPr lang="en-US" dirty="0" smtClean="0"/>
          </a:p>
          <a:p>
            <a:r>
              <a:rPr lang="en-US" dirty="0" smtClean="0"/>
              <a:t>Modern </a:t>
            </a:r>
            <a:r>
              <a:rPr lang="en-US" dirty="0"/>
              <a:t>assemblers, especially for RISC architectures, such as SPARC or POWER, as well as x86 and x86-64, optimize Instruction scheduling to exploit the CPU pipeline efficiently.</a:t>
            </a:r>
          </a:p>
        </p:txBody>
      </p:sp>
    </p:spTree>
    <p:extLst>
      <p:ext uri="{BB962C8B-B14F-4D97-AF65-F5344CB8AC3E}">
        <p14:creationId xmlns:p14="http://schemas.microsoft.com/office/powerpoint/2010/main" val="7085703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a:t>DEBUG/ASSEMBLY </a:t>
            </a:r>
            <a:r>
              <a:rPr lang="en-US" b="1" smtClean="0"/>
              <a:t>TUTORIAL</a:t>
            </a:r>
            <a:endParaRPr lang="en-US" dirty="0"/>
          </a:p>
        </p:txBody>
      </p:sp>
      <p:sp>
        <p:nvSpPr>
          <p:cNvPr id="3" name="Content Placeholder 2"/>
          <p:cNvSpPr>
            <a:spLocks noGrp="1"/>
          </p:cNvSpPr>
          <p:nvPr>
            <p:ph sz="quarter" idx="1"/>
          </p:nvPr>
        </p:nvSpPr>
        <p:spPr/>
        <p:txBody>
          <a:bodyPr/>
          <a:lstStyle/>
          <a:p>
            <a:r>
              <a:rPr lang="en-US" dirty="0" smtClean="0"/>
              <a:t>For an in depth tutorial go to the following link</a:t>
            </a:r>
          </a:p>
          <a:p>
            <a:r>
              <a:rPr lang="en-US" dirty="0" smtClean="0"/>
              <a:t>http</a:t>
            </a:r>
            <a:r>
              <a:rPr lang="en-US" dirty="0"/>
              <a:t>://www.armory.com/~rstevew/Public/Tutor/Debug/debug1.htm</a:t>
            </a:r>
          </a:p>
          <a:p>
            <a:endParaRPr lang="en-US" dirty="0" smtClean="0"/>
          </a:p>
          <a:p>
            <a:r>
              <a:rPr lang="en-US" dirty="0" smtClean="0"/>
              <a:t>This is a link to a complete list of assembly language commands</a:t>
            </a:r>
          </a:p>
          <a:p>
            <a:r>
              <a:rPr lang="en-US" dirty="0"/>
              <a:t>http://en.wikipedia.org/wiki/X86_instruction_listings</a:t>
            </a:r>
          </a:p>
        </p:txBody>
      </p:sp>
    </p:spTree>
    <p:extLst>
      <p:ext uri="{BB962C8B-B14F-4D97-AF65-F5344CB8AC3E}">
        <p14:creationId xmlns:p14="http://schemas.microsoft.com/office/powerpoint/2010/main" val="194141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Lab Assignment - Questions </a:t>
            </a:r>
            <a:endParaRPr lang="en-US" dirty="0"/>
          </a:p>
        </p:txBody>
      </p:sp>
      <p:sp>
        <p:nvSpPr>
          <p:cNvPr id="3" name="Content Placeholder 2"/>
          <p:cNvSpPr>
            <a:spLocks noGrp="1"/>
          </p:cNvSpPr>
          <p:nvPr>
            <p:ph sz="quarter" idx="1"/>
          </p:nvPr>
        </p:nvSpPr>
        <p:spPr/>
        <p:txBody>
          <a:bodyPr>
            <a:normAutofit/>
          </a:bodyPr>
          <a:lstStyle/>
          <a:p>
            <a:pPr marL="514350" indent="-514350">
              <a:buAutoNum type="arabicPeriod"/>
            </a:pPr>
            <a:r>
              <a:rPr lang="en-US" dirty="0" smtClean="0"/>
              <a:t>Write an Assembly command to add two numbers, 3 and 8, and save the result into Register BX. </a:t>
            </a:r>
            <a:r>
              <a:rPr lang="en-US" i="1" dirty="0" smtClean="0"/>
              <a:t>(show the screen shot of your complete code and results.)</a:t>
            </a:r>
          </a:p>
          <a:p>
            <a:pPr marL="514350" indent="-514350">
              <a:buFont typeface="Wingdings 3"/>
              <a:buAutoNum type="arabicPeriod"/>
            </a:pPr>
            <a:r>
              <a:rPr lang="en-US" dirty="0" smtClean="0"/>
              <a:t>Write an Assembly command using two registers AX and BX that adds 5 and 7 and saves the result into BX.</a:t>
            </a:r>
            <a:r>
              <a:rPr lang="en-US" dirty="0"/>
              <a:t> </a:t>
            </a:r>
            <a:r>
              <a:rPr lang="en-US" i="1" dirty="0"/>
              <a:t>(show the screen shot of your complete code and results</a:t>
            </a:r>
            <a:r>
              <a:rPr lang="en-US" i="1" dirty="0" smtClean="0"/>
              <a:t>.)</a:t>
            </a:r>
          </a:p>
          <a:p>
            <a:pPr marL="514350" indent="-514350">
              <a:buFont typeface="Wingdings 3"/>
              <a:buAutoNum type="arabicPeriod"/>
            </a:pPr>
            <a:r>
              <a:rPr lang="en-US" i="1" dirty="0" smtClean="0"/>
              <a:t>(student will need to do some research for this question)         </a:t>
            </a:r>
            <a:r>
              <a:rPr lang="en-US" dirty="0" smtClean="0"/>
              <a:t>Write an Assembly program to display “Hello World”, compile it, save it to the disk and run it from the DOS prompt.</a:t>
            </a:r>
            <a:r>
              <a:rPr lang="en-US" i="1" dirty="0"/>
              <a:t> (show the screen shot of your complete code and results.)</a:t>
            </a:r>
          </a:p>
          <a:p>
            <a:pPr marL="514350" indent="-514350">
              <a:buAutoNum type="arabicPeriod"/>
            </a:pPr>
            <a:endParaRPr lang="en-US" dirty="0"/>
          </a:p>
        </p:txBody>
      </p:sp>
    </p:spTree>
    <p:extLst>
      <p:ext uri="{BB962C8B-B14F-4D97-AF65-F5344CB8AC3E}">
        <p14:creationId xmlns:p14="http://schemas.microsoft.com/office/powerpoint/2010/main" val="3354647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Check List</a:t>
            </a:r>
            <a:endParaRPr lang="en-US" dirty="0"/>
          </a:p>
        </p:txBody>
      </p:sp>
      <p:sp>
        <p:nvSpPr>
          <p:cNvPr id="3" name="Content Placeholder 2"/>
          <p:cNvSpPr>
            <a:spLocks noGrp="1"/>
          </p:cNvSpPr>
          <p:nvPr>
            <p:ph sz="quarter" idx="1"/>
          </p:nvPr>
        </p:nvSpPr>
        <p:spPr/>
        <p:txBody>
          <a:bodyPr/>
          <a:lstStyle/>
          <a:p>
            <a:r>
              <a:rPr lang="en-US" dirty="0" smtClean="0"/>
              <a:t>The first step in using debug is to check if you are using an operating system that is 32bits or 64bits. </a:t>
            </a:r>
          </a:p>
          <a:p>
            <a:r>
              <a:rPr lang="en-US" dirty="0" smtClean="0"/>
              <a:t>32 bit operating systems still include debug and 64bit operating systems no longer support debug. </a:t>
            </a:r>
          </a:p>
          <a:p>
            <a:r>
              <a:rPr lang="en-US" dirty="0" smtClean="0"/>
              <a:t>To work around this we will download a program called DOS Box which is free and easy to use for our debugging.</a:t>
            </a:r>
          </a:p>
          <a:p>
            <a:endParaRPr lang="en-US" dirty="0"/>
          </a:p>
        </p:txBody>
      </p:sp>
    </p:spTree>
    <p:extLst>
      <p:ext uri="{BB962C8B-B14F-4D97-AF65-F5344CB8AC3E}">
        <p14:creationId xmlns:p14="http://schemas.microsoft.com/office/powerpoint/2010/main" val="775129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Lets Begin!!!</a:t>
            </a:r>
            <a:endParaRPr lang="en-US" dirty="0"/>
          </a:p>
        </p:txBody>
      </p:sp>
      <p:sp>
        <p:nvSpPr>
          <p:cNvPr id="3" name="Content Placeholder 2"/>
          <p:cNvSpPr>
            <a:spLocks noGrp="1"/>
          </p:cNvSpPr>
          <p:nvPr>
            <p:ph sz="quarter" idx="1"/>
          </p:nvPr>
        </p:nvSpPr>
        <p:spPr/>
        <p:txBody>
          <a:bodyPr>
            <a:normAutofit/>
          </a:bodyPr>
          <a:lstStyle/>
          <a:p>
            <a:r>
              <a:rPr lang="en-US" dirty="0" smtClean="0"/>
              <a:t>Download DOS Box from </a:t>
            </a:r>
            <a:r>
              <a:rPr lang="en-US" dirty="0" smtClean="0">
                <a:hlinkClick r:id="rId2"/>
              </a:rPr>
              <a:t>www.dosbox.com</a:t>
            </a:r>
            <a:r>
              <a:rPr lang="en-US" dirty="0" smtClean="0"/>
              <a:t> and then install it.</a:t>
            </a:r>
          </a:p>
          <a:p>
            <a:r>
              <a:rPr lang="en-US" dirty="0" smtClean="0"/>
              <a:t>8086 files have already been pre-installed, these files will allow us to use DOS Box on our 64bit Windows 7 operating systems.</a:t>
            </a:r>
          </a:p>
          <a:p>
            <a:r>
              <a:rPr lang="en-US" dirty="0" smtClean="0"/>
              <a:t>Once installed go ahead and click the </a:t>
            </a:r>
            <a:r>
              <a:rPr lang="en-US" dirty="0" err="1" smtClean="0"/>
              <a:t>DOSBox</a:t>
            </a:r>
            <a:r>
              <a:rPr lang="en-US" dirty="0" smtClean="0"/>
              <a:t> icon to start it up.</a:t>
            </a:r>
          </a:p>
          <a:p>
            <a:endParaRPr lang="en-US" dirty="0" smtClean="0"/>
          </a:p>
        </p:txBody>
      </p:sp>
    </p:spTree>
    <p:extLst>
      <p:ext uri="{BB962C8B-B14F-4D97-AF65-F5344CB8AC3E}">
        <p14:creationId xmlns:p14="http://schemas.microsoft.com/office/powerpoint/2010/main" val="640093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Let’s start writing Assembly code</a:t>
            </a:r>
            <a:endParaRPr lang="en-US" dirty="0"/>
          </a:p>
        </p:txBody>
      </p:sp>
      <p:sp>
        <p:nvSpPr>
          <p:cNvPr id="3" name="Content Placeholder 2"/>
          <p:cNvSpPr>
            <a:spLocks noGrp="1"/>
          </p:cNvSpPr>
          <p:nvPr>
            <p:ph sz="quarter" idx="1"/>
          </p:nvPr>
        </p:nvSpPr>
        <p:spPr/>
        <p:txBody>
          <a:bodyPr/>
          <a:lstStyle/>
          <a:p>
            <a:pPr marL="0" indent="0">
              <a:buNone/>
            </a:pPr>
            <a:r>
              <a:rPr lang="en-US" dirty="0" err="1" smtClean="0"/>
              <a:t>DOSBox</a:t>
            </a:r>
            <a:r>
              <a:rPr lang="en-US" dirty="0" smtClean="0"/>
              <a:t> start up window</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752600"/>
            <a:ext cx="7848599" cy="4920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6375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229600" cy="5775960"/>
          </a:xfrm>
        </p:spPr>
        <p:txBody>
          <a:bodyPr/>
          <a:lstStyle/>
          <a:p>
            <a:r>
              <a:rPr lang="en-US" dirty="0" smtClean="0"/>
              <a:t>First we need to tell </a:t>
            </a:r>
            <a:r>
              <a:rPr lang="en-US" dirty="0" err="1" smtClean="0"/>
              <a:t>DOSBox</a:t>
            </a:r>
            <a:r>
              <a:rPr lang="en-US" dirty="0" smtClean="0"/>
              <a:t> where our 8086 folder that contains our </a:t>
            </a:r>
            <a:r>
              <a:rPr lang="en-US" dirty="0" err="1" smtClean="0"/>
              <a:t>microprocessing</a:t>
            </a:r>
            <a:r>
              <a:rPr lang="en-US" dirty="0" smtClean="0"/>
              <a:t> debug files.</a:t>
            </a:r>
          </a:p>
          <a:p>
            <a:r>
              <a:rPr lang="en-US" dirty="0" smtClean="0"/>
              <a:t>Second we enter the following to direct </a:t>
            </a:r>
            <a:r>
              <a:rPr lang="en-US" dirty="0" err="1" smtClean="0"/>
              <a:t>DOSBox</a:t>
            </a:r>
            <a:r>
              <a:rPr lang="en-US" dirty="0" smtClean="0"/>
              <a:t> to get them. You will notice that </a:t>
            </a:r>
            <a:r>
              <a:rPr lang="en-US" dirty="0" err="1" smtClean="0"/>
              <a:t>DOSBox</a:t>
            </a:r>
            <a:r>
              <a:rPr lang="en-US" dirty="0" smtClean="0"/>
              <a:t> has this line already Z:\&gt;…from here we enter the following.</a:t>
            </a:r>
          </a:p>
          <a:p>
            <a:pPr lvl="1"/>
            <a:r>
              <a:rPr lang="en-US" dirty="0" smtClean="0"/>
              <a:t>mount c c:\8086 </a:t>
            </a:r>
            <a:r>
              <a:rPr lang="en-US" i="1" dirty="0" smtClean="0"/>
              <a:t>(we must first mount the c drive then point to the folder where 8086 files are at) then hit enter</a:t>
            </a:r>
          </a:p>
          <a:p>
            <a:r>
              <a:rPr lang="en-US" i="1" dirty="0" smtClean="0"/>
              <a:t>Next enter</a:t>
            </a:r>
          </a:p>
          <a:p>
            <a:pPr lvl="1"/>
            <a:r>
              <a:rPr lang="en-US" i="1" dirty="0" smtClean="0"/>
              <a:t>c:      (to navigate to our c drive) then type the next </a:t>
            </a:r>
          </a:p>
          <a:p>
            <a:pPr lvl="1"/>
            <a:r>
              <a:rPr lang="en-US" i="1" dirty="0" smtClean="0"/>
              <a:t>debug (now we are ready to start our assembly commands</a:t>
            </a:r>
          </a:p>
          <a:p>
            <a:pPr marL="274320" lvl="1" indent="0">
              <a:buNone/>
            </a:pPr>
            <a:r>
              <a:rPr lang="en-US" i="1" dirty="0" smtClean="0"/>
              <a:t> </a:t>
            </a:r>
          </a:p>
          <a:p>
            <a:pPr marL="274320" lvl="1" indent="0">
              <a:buNone/>
            </a:pPr>
            <a:r>
              <a:rPr lang="en-US" i="1" dirty="0"/>
              <a:t>	</a:t>
            </a:r>
            <a:endParaRPr lang="en-US" i="1" dirty="0" smtClean="0"/>
          </a:p>
          <a:p>
            <a:endParaRPr lang="en-US" dirty="0"/>
          </a:p>
        </p:txBody>
      </p:sp>
    </p:spTree>
    <p:extLst>
      <p:ext uri="{BB962C8B-B14F-4D97-AF65-F5344CB8AC3E}">
        <p14:creationId xmlns:p14="http://schemas.microsoft.com/office/powerpoint/2010/main" val="640581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229600" cy="5775960"/>
          </a:xfrm>
        </p:spPr>
        <p:txBody>
          <a:bodyPr/>
          <a:lstStyle/>
          <a:p>
            <a:r>
              <a:rPr lang="en-US" dirty="0" smtClean="0"/>
              <a:t>What your screen should look like</a:t>
            </a:r>
          </a:p>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806" y="1143000"/>
            <a:ext cx="8216194" cy="5292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1844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Debug Tutorial</a:t>
            </a:r>
            <a:endParaRPr lang="en-US" dirty="0"/>
          </a:p>
        </p:txBody>
      </p:sp>
      <p:sp>
        <p:nvSpPr>
          <p:cNvPr id="3" name="Content Placeholder 2"/>
          <p:cNvSpPr>
            <a:spLocks noGrp="1"/>
          </p:cNvSpPr>
          <p:nvPr>
            <p:ph sz="quarter" idx="1"/>
          </p:nvPr>
        </p:nvSpPr>
        <p:spPr/>
        <p:txBody>
          <a:bodyPr/>
          <a:lstStyle/>
          <a:p>
            <a:r>
              <a:rPr lang="en-US" dirty="0" smtClean="0"/>
              <a:t>Once your set up in debug type in ? After the -.</a:t>
            </a:r>
          </a:p>
          <a:p>
            <a:pPr lvl="1"/>
            <a:r>
              <a:rPr lang="en-US" dirty="0" smtClean="0"/>
              <a:t>-? (this will show all of the debug command list)</a:t>
            </a:r>
          </a:p>
          <a:p>
            <a:endParaRPr lang="en-US" dirty="0" smtClean="0"/>
          </a:p>
          <a:p>
            <a:r>
              <a:rPr lang="en-US" dirty="0" smtClean="0"/>
              <a:t>On the following slide is the command list</a:t>
            </a:r>
            <a:endParaRPr lang="en-US" dirty="0"/>
          </a:p>
        </p:txBody>
      </p:sp>
    </p:spTree>
    <p:extLst>
      <p:ext uri="{BB962C8B-B14F-4D97-AF65-F5344CB8AC3E}">
        <p14:creationId xmlns:p14="http://schemas.microsoft.com/office/powerpoint/2010/main" val="2343247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229600" cy="5775960"/>
          </a:xfrm>
        </p:spPr>
        <p:txBody>
          <a:bodyPr>
            <a:noAutofit/>
          </a:bodyPr>
          <a:lstStyle/>
          <a:p>
            <a:r>
              <a:rPr lang="en-US" sz="2400" b="1" dirty="0" smtClean="0"/>
              <a:t>Debug commands</a:t>
            </a:r>
          </a:p>
          <a:p>
            <a:endParaRPr lang="en-US" sz="2400" b="1" dirty="0"/>
          </a:p>
          <a:p>
            <a:r>
              <a:rPr lang="en-US" sz="2400" b="1" dirty="0" smtClean="0"/>
              <a:t>A</a:t>
            </a:r>
            <a:r>
              <a:rPr lang="en-US" sz="2400" dirty="0" smtClean="0"/>
              <a:t>- </a:t>
            </a:r>
            <a:r>
              <a:rPr lang="en-US" sz="2400" dirty="0"/>
              <a:t>Assembles 8086/8088 mnemonics. </a:t>
            </a:r>
            <a:br>
              <a:rPr lang="en-US" sz="2400" dirty="0"/>
            </a:br>
            <a:r>
              <a:rPr lang="en-US" sz="2400" b="1" dirty="0"/>
              <a:t>C</a:t>
            </a:r>
            <a:r>
              <a:rPr lang="en-US" sz="2400" dirty="0"/>
              <a:t>- Compares two areas of memory. </a:t>
            </a:r>
            <a:br>
              <a:rPr lang="en-US" sz="2400" dirty="0"/>
            </a:br>
            <a:r>
              <a:rPr lang="en-US" sz="2400" b="1" dirty="0"/>
              <a:t>D</a:t>
            </a:r>
            <a:r>
              <a:rPr lang="en-US" sz="2400" dirty="0"/>
              <a:t>- Displays the contents of memory locations. </a:t>
            </a:r>
            <a:br>
              <a:rPr lang="en-US" sz="2400" dirty="0"/>
            </a:br>
            <a:r>
              <a:rPr lang="en-US" sz="2400" b="1" dirty="0"/>
              <a:t>E</a:t>
            </a:r>
            <a:r>
              <a:rPr lang="en-US" sz="2400" dirty="0"/>
              <a:t>- Enters data into specified memory locations. </a:t>
            </a:r>
            <a:br>
              <a:rPr lang="en-US" sz="2400" dirty="0"/>
            </a:br>
            <a:r>
              <a:rPr lang="en-US" sz="2400" b="1" dirty="0"/>
              <a:t>F</a:t>
            </a:r>
            <a:r>
              <a:rPr lang="en-US" sz="2400" dirty="0"/>
              <a:t>- Fills memory locations with specified values. </a:t>
            </a:r>
            <a:br>
              <a:rPr lang="en-US" sz="2400" dirty="0"/>
            </a:br>
            <a:r>
              <a:rPr lang="en-US" sz="2400" b="1" dirty="0"/>
              <a:t>G</a:t>
            </a:r>
            <a:r>
              <a:rPr lang="en-US" sz="2400" dirty="0"/>
              <a:t>- Runs an executable program from within debug. </a:t>
            </a:r>
            <a:br>
              <a:rPr lang="en-US" sz="2400" dirty="0"/>
            </a:br>
            <a:r>
              <a:rPr lang="en-US" sz="2400" b="1" dirty="0"/>
              <a:t>H</a:t>
            </a:r>
            <a:r>
              <a:rPr lang="en-US" sz="2400" dirty="0"/>
              <a:t>- Performs Hexadecimal math on two Hex numbers. </a:t>
            </a:r>
            <a:br>
              <a:rPr lang="en-US" sz="2400" dirty="0"/>
            </a:br>
            <a:r>
              <a:rPr lang="en-US" sz="2400" b="1" dirty="0"/>
              <a:t>i</a:t>
            </a:r>
            <a:r>
              <a:rPr lang="en-US" sz="2400" dirty="0"/>
              <a:t>- reads one byte of data from the specified port. </a:t>
            </a:r>
            <a:br>
              <a:rPr lang="en-US" sz="2400" dirty="0"/>
            </a:br>
            <a:r>
              <a:rPr lang="en-US" sz="2400" b="1" dirty="0"/>
              <a:t>L</a:t>
            </a:r>
            <a:r>
              <a:rPr lang="en-US" sz="2400" dirty="0"/>
              <a:t>- loads the contents of a disk file or sectors into memory. </a:t>
            </a:r>
            <a:br>
              <a:rPr lang="en-US" sz="2400" dirty="0"/>
            </a:br>
            <a:r>
              <a:rPr lang="en-US" sz="2400" b="1" dirty="0"/>
              <a:t>M</a:t>
            </a:r>
            <a:r>
              <a:rPr lang="en-US" sz="2400" dirty="0"/>
              <a:t>- moves or copies the contents of memory locations. </a:t>
            </a:r>
            <a:r>
              <a:rPr lang="en-US" sz="1800" dirty="0"/>
              <a:t/>
            </a:r>
            <a:br>
              <a:rPr lang="en-US" sz="1800" dirty="0"/>
            </a:br>
            <a:endParaRPr lang="en-US" sz="1800" dirty="0"/>
          </a:p>
        </p:txBody>
      </p:sp>
    </p:spTree>
    <p:extLst>
      <p:ext uri="{BB962C8B-B14F-4D97-AF65-F5344CB8AC3E}">
        <p14:creationId xmlns:p14="http://schemas.microsoft.com/office/powerpoint/2010/main" val="30950476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137</TotalTime>
  <Words>1083</Words>
  <Application>Microsoft Office PowerPoint</Application>
  <PresentationFormat>On-screen Show (4:3)</PresentationFormat>
  <Paragraphs>82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Origin</vt:lpstr>
      <vt:lpstr>Lab6 – Debug Assembly Language Lab</vt:lpstr>
      <vt:lpstr>Lab Assignment - Questions </vt:lpstr>
      <vt:lpstr>Check List</vt:lpstr>
      <vt:lpstr>Lets Begin!!!</vt:lpstr>
      <vt:lpstr>Let’s start writing Assembly code</vt:lpstr>
      <vt:lpstr>PowerPoint Presentation</vt:lpstr>
      <vt:lpstr>PowerPoint Presentation</vt:lpstr>
      <vt:lpstr>Debug Tutorial</vt:lpstr>
      <vt:lpstr>PowerPoint Presentation</vt:lpstr>
      <vt:lpstr>Commands continued</vt:lpstr>
      <vt:lpstr>Tutorial – Example 1</vt:lpstr>
      <vt:lpstr>Tutorial - Example 2</vt:lpstr>
      <vt:lpstr>What is Debug</vt:lpstr>
      <vt:lpstr>What is Debug available in</vt:lpstr>
      <vt:lpstr>What is Assembly Language</vt:lpstr>
      <vt:lpstr>Assembly language continued</vt:lpstr>
      <vt:lpstr>Assembler</vt:lpstr>
      <vt:lpstr>Assembler continued</vt:lpstr>
      <vt:lpstr>DEBUG/ASSEMBLY TUTORIAL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Lab6 - Assembly Debug</dc:title>
  <dc:creator>Zero</dc:creator>
  <cp:lastModifiedBy>John Abraham</cp:lastModifiedBy>
  <cp:revision>15</cp:revision>
  <dcterms:created xsi:type="dcterms:W3CDTF">2012-10-15T21:32:39Z</dcterms:created>
  <dcterms:modified xsi:type="dcterms:W3CDTF">2012-10-22T21:35:04Z</dcterms:modified>
</cp:coreProperties>
</file>