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14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EB593F-0C54-456D-B892-F9C3AFF28207}" type="datetimeFigureOut">
              <a:rPr lang="en-US" smtClean="0"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1CAA34-EBE2-41F5-9DA3-80C71CAEDB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5 – Shell Scripting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CSCI6303 – Principles of I.T. </a:t>
            </a:r>
          </a:p>
          <a:p>
            <a:r>
              <a:rPr lang="en-US" dirty="0" smtClean="0"/>
              <a:t>Fall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29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Number guessing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previous example (slide 7) to create a new script called guessgame.sh, you should already be in the shell-script directory.</a:t>
            </a:r>
          </a:p>
          <a:p>
            <a:r>
              <a:rPr lang="en-US" dirty="0" smtClean="0"/>
              <a:t>Don’t forget to hit the INSERT key so that you can type in the VIM editor.</a:t>
            </a:r>
          </a:p>
          <a:p>
            <a:r>
              <a:rPr lang="en-US" dirty="0" smtClean="0"/>
              <a:t>Don’t forget to also start the script with the most important piece of code. (slide 8)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7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Guessing Game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the following code and modify for question two. Don’t forget to take screens shots and also to include your modified code to turn in. </a:t>
            </a:r>
            <a:r>
              <a:rPr lang="en-US" i="1" dirty="0" smtClean="0"/>
              <a:t>(must type exactly and also must have proper spacing and indention or it will not run)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04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2271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599"/>
            <a:ext cx="9143999" cy="6463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578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the role and features of the Linux shell </a:t>
            </a:r>
          </a:p>
          <a:p>
            <a:r>
              <a:rPr lang="en-US" dirty="0"/>
              <a:t>Use the shell as a command interpreter </a:t>
            </a:r>
          </a:p>
          <a:p>
            <a:r>
              <a:rPr lang="en-US" dirty="0"/>
              <a:t>Create user-defined variables </a:t>
            </a:r>
          </a:p>
          <a:p>
            <a:r>
              <a:rPr lang="en-US" dirty="0"/>
              <a:t>Use shell environment variables </a:t>
            </a:r>
          </a:p>
          <a:p>
            <a:r>
              <a:rPr lang="en-US" dirty="0"/>
              <a:t>Create shell scripts in Linux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84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 shell:</a:t>
            </a:r>
          </a:p>
          <a:p>
            <a:pPr lvl="1"/>
            <a:r>
              <a:rPr lang="en-US" dirty="0"/>
              <a:t>Is a utility program with the Linux system that serves as an interface between the user and the kernel </a:t>
            </a:r>
          </a:p>
          <a:p>
            <a:pPr lvl="1"/>
            <a:r>
              <a:rPr lang="en-US" dirty="0"/>
              <a:t>Plays an important role of command interpretation for the kernel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11" descr="Lesson_3a_diag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176" y="3276600"/>
            <a:ext cx="6217024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48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 dirty="0">
                <a:latin typeface="Verdana" pitchFamily="34" charset="0"/>
              </a:rPr>
              <a:t>Features of a Shell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The shell has the following features: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Interactive processing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Background processing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Input/output redirection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Pipes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Shell scripts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Shell variables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Programming language constructs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Command history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Job control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File name completion </a:t>
            </a:r>
          </a:p>
          <a:p>
            <a:pPr marL="1143000" lvl="2">
              <a:spcBef>
                <a:spcPct val="20000"/>
              </a:spcBef>
              <a:buSzPct val="140000"/>
              <a:buFontTx/>
              <a:buChar char="•"/>
            </a:pPr>
            <a:r>
              <a:rPr lang="en-US" sz="1600" dirty="0">
                <a:latin typeface="Verdana" pitchFamily="34" charset="0"/>
                <a:cs typeface="Times New Roman" pitchFamily="18" charset="0"/>
              </a:rPr>
              <a:t>Command completion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33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150936"/>
          </a:xfrm>
        </p:spPr>
        <p:txBody>
          <a:bodyPr/>
          <a:lstStyle/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Shell as a Command Interpreter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The shell:</a:t>
            </a:r>
          </a:p>
          <a:p>
            <a:pPr marL="1143000" lvl="2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GB" dirty="0">
                <a:latin typeface="Verdana" pitchFamily="34" charset="0"/>
                <a:cs typeface="Times New Roman" pitchFamily="18" charset="0"/>
              </a:rPr>
              <a:t>Reads the command</a:t>
            </a:r>
          </a:p>
          <a:p>
            <a:pPr marL="1143000" lvl="2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GB" dirty="0">
                <a:latin typeface="Verdana" pitchFamily="34" charset="0"/>
                <a:cs typeface="Times New Roman" pitchFamily="18" charset="0"/>
              </a:rPr>
              <a:t>Locates the file in the directories containing utilities</a:t>
            </a:r>
          </a:p>
          <a:p>
            <a:pPr marL="1143000" lvl="2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GB" dirty="0">
                <a:latin typeface="Verdana" pitchFamily="34" charset="0"/>
                <a:cs typeface="Times New Roman" pitchFamily="18" charset="0"/>
              </a:rPr>
              <a:t>Loads the utility into memory</a:t>
            </a:r>
          </a:p>
          <a:p>
            <a:pPr marL="1143000" lvl="2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GB" dirty="0">
                <a:latin typeface="Verdana" pitchFamily="34" charset="0"/>
                <a:cs typeface="Times New Roman" pitchFamily="18" charset="0"/>
              </a:rPr>
              <a:t>E</a:t>
            </a:r>
            <a:r>
              <a:rPr lang="en-US" dirty="0" err="1">
                <a:latin typeface="Verdana" pitchFamily="34" charset="0"/>
                <a:cs typeface="Times New Roman" pitchFamily="18" charset="0"/>
              </a:rPr>
              <a:t>xecutes</a:t>
            </a:r>
            <a:r>
              <a:rPr lang="en-US" dirty="0">
                <a:latin typeface="Verdana" pitchFamily="34" charset="0"/>
                <a:cs typeface="Times New Roman" pitchFamily="18" charset="0"/>
              </a:rPr>
              <a:t> the utility </a:t>
            </a:r>
          </a:p>
          <a:p>
            <a:endParaRPr lang="en-US" dirty="0"/>
          </a:p>
        </p:txBody>
      </p:sp>
      <p:pic>
        <p:nvPicPr>
          <p:cNvPr id="4" name="Picture 3081" descr="Region Capture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5" b="5820"/>
          <a:stretch>
            <a:fillRect/>
          </a:stretch>
        </p:blipFill>
        <p:spPr bwMode="auto">
          <a:xfrm>
            <a:off x="1031850" y="3124199"/>
            <a:ext cx="6359550" cy="326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293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5846136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 dirty="0">
                <a:latin typeface="Verdana" pitchFamily="34" charset="0"/>
              </a:rPr>
              <a:t>Shell as a Command Interpreter (Contd.)</a:t>
            </a:r>
          </a:p>
          <a:p>
            <a:pPr>
              <a:spcBef>
                <a:spcPct val="20000"/>
              </a:spcBef>
            </a:pPr>
            <a:endParaRPr lang="en-GB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r>
              <a:rPr lang="en-US" sz="1600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The shell creates a child shell for the execution of a utility</a:t>
            </a: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endParaRPr lang="en-US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</a:pPr>
            <a:r>
              <a:rPr lang="en-US" sz="1600" dirty="0">
                <a:solidFill>
                  <a:schemeClr val="tx1"/>
                </a:solidFill>
                <a:latin typeface="Verdana" pitchFamily="34" charset="0"/>
                <a:cs typeface="Times New Roman" pitchFamily="18" charset="0"/>
              </a:rPr>
              <a:t>The shell requests the kernel for any hardware interaction </a:t>
            </a:r>
            <a:endParaRPr lang="en-GB" sz="16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  <a:p>
            <a:pPr marL="511175" lvl="1" indent="0">
              <a:spcBef>
                <a:spcPct val="20000"/>
              </a:spcBef>
              <a:buSzPct val="140000"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968375" lvl="1" indent="-457200">
              <a:spcBef>
                <a:spcPct val="20000"/>
              </a:spcBef>
              <a:buSzPct val="140000"/>
              <a:buFontTx/>
              <a:buChar char="•"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6" descr="Region Capture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94304"/>
            <a:ext cx="7488432" cy="1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Region Capture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16" y="4572000"/>
            <a:ext cx="8534400" cy="12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565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dirty="0"/>
              <a:t>Unix Shells </a:t>
            </a:r>
          </a:p>
          <a:p>
            <a:r>
              <a:rPr lang="en-US" dirty="0"/>
              <a:t>Some of the popular Unix Shells are:</a:t>
            </a:r>
          </a:p>
          <a:p>
            <a:pPr lvl="1"/>
            <a:r>
              <a:rPr lang="en-US" dirty="0"/>
              <a:t>Bourne Shell: </a:t>
            </a:r>
            <a:r>
              <a:rPr lang="en-US" dirty="0" err="1"/>
              <a:t>sh</a:t>
            </a:r>
            <a:r>
              <a:rPr lang="en-US" dirty="0"/>
              <a:t> is the executable filename for this shell </a:t>
            </a:r>
          </a:p>
          <a:p>
            <a:pPr lvl="1"/>
            <a:r>
              <a:rPr lang="en-US" dirty="0"/>
              <a:t>C Shell: </a:t>
            </a:r>
            <a:r>
              <a:rPr lang="en-US" dirty="0" err="1"/>
              <a:t>csh</a:t>
            </a:r>
            <a:r>
              <a:rPr lang="en-US" dirty="0"/>
              <a:t> is the executable filename for this shell</a:t>
            </a:r>
          </a:p>
          <a:p>
            <a:pPr lvl="1"/>
            <a:r>
              <a:rPr lang="en-US" dirty="0" err="1"/>
              <a:t>Korn</a:t>
            </a:r>
            <a:r>
              <a:rPr lang="en-US" dirty="0"/>
              <a:t> Shell: The executable filename is </a:t>
            </a:r>
            <a:r>
              <a:rPr lang="en-US" dirty="0" err="1"/>
              <a:t>ksh</a:t>
            </a:r>
            <a:endParaRPr lang="en-US" dirty="0"/>
          </a:p>
          <a:p>
            <a:pPr lvl="1"/>
            <a:r>
              <a:rPr lang="en-US" dirty="0"/>
              <a:t>Restricted Shell: Is typically used for guest logins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52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/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1800" dirty="0">
                <a:solidFill>
                  <a:prstClr val="black"/>
                </a:solidFill>
                <a:latin typeface="+mj-lt"/>
                <a:cs typeface="Arial" charset="0"/>
              </a:rPr>
              <a:t>Linux Shells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sz="1800" dirty="0">
              <a:solidFill>
                <a:srgbClr val="006666"/>
              </a:solidFill>
              <a:latin typeface="+mj-lt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Some of the popular shells available in Linux are: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latin typeface="+mj-lt"/>
                <a:cs typeface="Times New Roman" pitchFamily="18" charset="0"/>
              </a:rPr>
              <a:t>Bash: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Is an acronym for ‘Bourne Again Shell’ and is the default shell for most Linux systems 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Uses the symbolic link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itchFamily="18" charset="0"/>
              </a:rPr>
              <a:t>sh</a:t>
            </a:r>
            <a:endParaRPr lang="en-US" sz="18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 err="1">
                <a:latin typeface="+mj-lt"/>
                <a:cs typeface="Times New Roman" pitchFamily="18" charset="0"/>
              </a:rPr>
              <a:t>Tcsh</a:t>
            </a:r>
            <a:r>
              <a:rPr lang="en-US" sz="1800" dirty="0">
                <a:latin typeface="+mj-lt"/>
                <a:cs typeface="Times New Roman" pitchFamily="18" charset="0"/>
              </a:rPr>
              <a:t>: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Is an acronym for ‘Tom’s C shell’ also known as the TC shell 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It is an enhancement of the C shell 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Uses the symbolic link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Courier New" pitchFamily="49" charset="0"/>
              </a:rPr>
              <a:t>csh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 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Can be executed by using either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Courier New" pitchFamily="49" charset="0"/>
              </a:rPr>
              <a:t>csh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or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Courier New" pitchFamily="49" charset="0"/>
              </a:rPr>
              <a:t>tcsh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at the shell prompt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latin typeface="+mj-lt"/>
                <a:cs typeface="Times New Roman" pitchFamily="18" charset="0"/>
              </a:rPr>
              <a:t>ASH: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Is usually suitable on machines that have very limited memory 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Uses the symbolic link, 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Courier New" pitchFamily="49" charset="0"/>
              </a:rPr>
              <a:t>bsh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in Fedora Core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8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772400" cy="4627563"/>
          </a:xfrm>
        </p:spPr>
        <p:txBody>
          <a:bodyPr/>
          <a:lstStyle/>
          <a:p>
            <a:r>
              <a:rPr lang="en-US" dirty="0" smtClean="0"/>
              <a:t>Student will become familiar with scripting in shell using Linux/Ubuntu</a:t>
            </a:r>
          </a:p>
          <a:p>
            <a:r>
              <a:rPr lang="en-US" dirty="0" smtClean="0"/>
              <a:t>Student will write a script and execute it.</a:t>
            </a:r>
          </a:p>
          <a:p>
            <a:r>
              <a:rPr lang="en-US" dirty="0" smtClean="0"/>
              <a:t>Student must take screen shots and submit their code through blackboard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3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53400" cy="5922336"/>
          </a:xfrm>
        </p:spPr>
        <p:txBody>
          <a:bodyPr/>
          <a:lstStyle/>
          <a:p>
            <a:r>
              <a:rPr lang="en-US" dirty="0"/>
              <a:t>Shell </a:t>
            </a:r>
            <a:r>
              <a:rPr lang="en-US" dirty="0" smtClean="0"/>
              <a:t>Scripts</a:t>
            </a:r>
            <a:endParaRPr lang="en-US" dirty="0"/>
          </a:p>
          <a:p>
            <a:pPr lvl="1"/>
            <a:r>
              <a:rPr lang="en-US" dirty="0" smtClean="0"/>
              <a:t>Stores </a:t>
            </a:r>
            <a:r>
              <a:rPr lang="en-US" dirty="0"/>
              <a:t>a sequence of frequently used Linux commands in a file</a:t>
            </a:r>
          </a:p>
          <a:p>
            <a:pPr lvl="1"/>
            <a:r>
              <a:rPr lang="en-US" dirty="0"/>
              <a:t>Enables the shell to read the file and execute the commands in it </a:t>
            </a:r>
          </a:p>
          <a:p>
            <a:pPr lvl="1"/>
            <a:r>
              <a:rPr lang="en-US" dirty="0"/>
              <a:t>Allows manipulation of variables, flow-of-control and iteration constructs that make programming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000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8536"/>
          </a:xfrm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sz="3200" dirty="0">
                <a:latin typeface="Verdana" pitchFamily="34" charset="0"/>
                <a:cs typeface="Times New Roman" pitchFamily="18" charset="0"/>
              </a:rPr>
              <a:t>The </a:t>
            </a:r>
            <a:r>
              <a:rPr lang="en-US" sz="3200" dirty="0">
                <a:latin typeface="Courier New" pitchFamily="49" charset="0"/>
                <a:cs typeface="Times New Roman" pitchFamily="18" charset="0"/>
              </a:rPr>
              <a:t>echo </a:t>
            </a:r>
            <a:r>
              <a:rPr lang="en-US" sz="3200" dirty="0">
                <a:latin typeface="Verdana" pitchFamily="34" charset="0"/>
                <a:cs typeface="Times New Roman" pitchFamily="18" charset="0"/>
              </a:rPr>
              <a:t>Command</a:t>
            </a:r>
            <a:endParaRPr lang="en-US" sz="3200" dirty="0">
              <a:latin typeface="Verdana" pitchFamily="34" charset="0"/>
            </a:endParaRPr>
          </a:p>
          <a:p>
            <a:pPr marL="457200" indent="-457200">
              <a:spcBef>
                <a:spcPct val="20000"/>
              </a:spcBef>
              <a:buSzPct val="140000"/>
            </a:pPr>
            <a:endParaRPr lang="en-US" sz="2000" dirty="0">
              <a:cs typeface="Times New Roman" pitchFamily="18" charset="0"/>
            </a:endParaRPr>
          </a:p>
          <a:p>
            <a:pPr marL="914400" lvl="1" indent="-457200">
              <a:spcBef>
                <a:spcPct val="20000"/>
              </a:spcBef>
              <a:buSzPct val="140000"/>
              <a:buFontTx/>
              <a:buChar char="•"/>
            </a:pPr>
            <a:r>
              <a:rPr lang="en-US" sz="2000" dirty="0">
                <a:cs typeface="Times New Roman" pitchFamily="18" charset="0"/>
              </a:rPr>
              <a:t>The </a:t>
            </a:r>
            <a:r>
              <a:rPr lang="en-US" sz="2000" dirty="0">
                <a:cs typeface="Courier New" pitchFamily="49" charset="0"/>
              </a:rPr>
              <a:t>echo</a:t>
            </a:r>
            <a:r>
              <a:rPr lang="en-US" sz="2000" dirty="0">
                <a:cs typeface="Times New Roman" pitchFamily="18" charset="0"/>
              </a:rPr>
              <a:t> Command </a:t>
            </a:r>
          </a:p>
          <a:p>
            <a:pPr marL="1371600" lvl="2" indent="-457200">
              <a:spcBef>
                <a:spcPct val="20000"/>
              </a:spcBef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Displays messages on the screen</a:t>
            </a:r>
          </a:p>
          <a:p>
            <a:pPr marL="1371600" lvl="2" indent="-457200">
              <a:spcBef>
                <a:spcPct val="20000"/>
              </a:spcBef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Displays the text, enclosed within double-quotes</a:t>
            </a:r>
          </a:p>
          <a:p>
            <a:pPr marL="1371600" lvl="2" indent="-457200">
              <a:spcBef>
                <a:spcPct val="20000"/>
              </a:spcBef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Puts a newline character at the end of the text by default</a:t>
            </a:r>
          </a:p>
          <a:p>
            <a:pPr marL="1828800" lvl="3" indent="-457200">
              <a:buSzPct val="140000"/>
            </a:pPr>
            <a:r>
              <a:rPr lang="en-US" dirty="0" smtClean="0">
                <a:cs typeface="Courier New" pitchFamily="49" charset="0"/>
              </a:rPr>
              <a:t>$ </a:t>
            </a:r>
            <a:r>
              <a:rPr lang="en-US" dirty="0">
                <a:cs typeface="Courier New" pitchFamily="49" charset="0"/>
              </a:rPr>
              <a:t>echo "This is an example of the echo command"   </a:t>
            </a:r>
            <a:r>
              <a:rPr lang="en-US" dirty="0">
                <a:cs typeface="Courier New" pitchFamily="49" charset="0"/>
                <a:sym typeface="Symbol" pitchFamily="18" charset="2"/>
              </a:rPr>
              <a:t></a:t>
            </a:r>
            <a:endParaRPr lang="en-US" dirty="0">
              <a:cs typeface="Courier New" pitchFamily="49" charset="0"/>
            </a:endParaRPr>
          </a:p>
          <a:p>
            <a:pPr marL="1371600" lvl="3" indent="0">
              <a:buSzPct val="140000"/>
              <a:buNone/>
            </a:pPr>
            <a:r>
              <a:rPr lang="en-US" dirty="0" smtClean="0">
                <a:cs typeface="Courier New" pitchFamily="49" charset="0"/>
              </a:rPr>
              <a:t>This </a:t>
            </a:r>
            <a:r>
              <a:rPr lang="en-US" dirty="0">
                <a:cs typeface="Courier New" pitchFamily="49" charset="0"/>
              </a:rPr>
              <a:t>is an example of the echo command</a:t>
            </a:r>
          </a:p>
          <a:p>
            <a:pPr marL="1371600" lvl="3" indent="0">
              <a:buSzPct val="140000"/>
              <a:buNone/>
            </a:pPr>
            <a:r>
              <a:rPr lang="en-US" dirty="0" smtClean="0">
                <a:cs typeface="Times New Roman" pitchFamily="18" charset="0"/>
              </a:rPr>
              <a:t>$ </a:t>
            </a:r>
            <a:r>
              <a:rPr lang="en-US" dirty="0">
                <a:cs typeface="Times New Roman" pitchFamily="18" charset="0"/>
              </a:rPr>
              <a:t>_ </a:t>
            </a:r>
          </a:p>
        </p:txBody>
      </p:sp>
    </p:spTree>
    <p:extLst>
      <p:ext uri="{BB962C8B-B14F-4D97-AF65-F5344CB8AC3E}">
        <p14:creationId xmlns:p14="http://schemas.microsoft.com/office/powerpoint/2010/main" val="3948912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153400" cy="6074736"/>
          </a:xfrm>
        </p:spPr>
        <p:txBody>
          <a:bodyPr>
            <a:normAutofit/>
          </a:bodyPr>
          <a:lstStyle/>
          <a:p>
            <a:r>
              <a:rPr lang="en-US" dirty="0"/>
              <a:t>Executing a Shell </a:t>
            </a:r>
            <a:r>
              <a:rPr lang="en-US" dirty="0" smtClean="0"/>
              <a:t>Script</a:t>
            </a:r>
            <a:endParaRPr lang="en-US" dirty="0"/>
          </a:p>
          <a:p>
            <a:r>
              <a:rPr lang="en-US" dirty="0"/>
              <a:t>A shell script can be executed:</a:t>
            </a:r>
          </a:p>
          <a:p>
            <a:pPr lvl="1"/>
            <a:r>
              <a:rPr lang="en-US" dirty="0"/>
              <a:t>In a new shell by</a:t>
            </a:r>
          </a:p>
          <a:p>
            <a:pPr lvl="1"/>
            <a:r>
              <a:rPr lang="en-US" dirty="0"/>
              <a:t>First granting the execute permission to the specified shell script</a:t>
            </a:r>
          </a:p>
          <a:p>
            <a:pPr lvl="1"/>
            <a:r>
              <a:rPr lang="en-US" dirty="0"/>
              <a:t>Then invoking its name at the $ prompt </a:t>
            </a:r>
          </a:p>
          <a:p>
            <a:pPr marL="0" indent="0">
              <a:buNone/>
            </a:pPr>
            <a:r>
              <a:rPr lang="en-US" dirty="0" smtClean="0"/>
              <a:t>	$ </a:t>
            </a:r>
            <a:r>
              <a:rPr lang="en-US" dirty="0"/>
              <a:t>chmod </a:t>
            </a:r>
            <a:r>
              <a:rPr lang="en-US" dirty="0" smtClean="0"/>
              <a:t>+x filename.sh   </a:t>
            </a:r>
            <a:r>
              <a:rPr lang="en-US" dirty="0"/>
              <a:t>[Change File Access </a:t>
            </a:r>
            <a:r>
              <a:rPr lang="en-US" dirty="0" smtClean="0"/>
              <a:t>					Permission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$ </a:t>
            </a:r>
            <a:r>
              <a:rPr lang="en-US" dirty="0" smtClean="0"/>
              <a:t>./filename.sh   </a:t>
            </a:r>
            <a:r>
              <a:rPr lang="en-US" dirty="0"/>
              <a:t>[Execute the shell script]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70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0" cy="5769936"/>
          </a:xfrm>
        </p:spPr>
        <p:txBody>
          <a:bodyPr/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Times New Roman" pitchFamily="18" charset="0"/>
              </a:rPr>
              <a:t>Creating Variables 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endParaRPr lang="en-US" sz="16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Variables in shell scripts: 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are not declared as integers or characters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are treated as character strings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can be mathematically manipulated 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do not have to be explicitly declared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can be created at any point of time by a simple assignment of value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syntax for creating a variable is: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600" dirty="0">
                <a:latin typeface="+mj-lt"/>
                <a:cs typeface="Times New Roman" pitchFamily="18" charset="0"/>
              </a:rPr>
              <a:t>	&lt;variable name&gt;=&lt;value&gt;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Variables can be created: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In shell scripts: A variable created within a shell script is lost when the script stops executing. 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600" dirty="0">
                <a:latin typeface="+mj-lt"/>
                <a:cs typeface="Times New Roman" pitchFamily="18" charset="0"/>
              </a:rPr>
              <a:t>At the shell prompt: A variable created at the prompt remains in existence until the shell is terminated.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02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5846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Referencing Variables</a:t>
            </a:r>
          </a:p>
          <a:p>
            <a:endParaRPr lang="en-US" dirty="0"/>
          </a:p>
          <a:p>
            <a:r>
              <a:rPr lang="en-US" dirty="0"/>
              <a:t>The $ symbol is used to refer to the content of a variable </a:t>
            </a:r>
          </a:p>
          <a:p>
            <a:pPr marL="0" indent="0">
              <a:buNone/>
            </a:pPr>
            <a:r>
              <a:rPr lang="en-US" dirty="0" smtClean="0"/>
              <a:t>	variable1</a:t>
            </a:r>
            <a:r>
              <a:rPr lang="en-US" dirty="0"/>
              <a:t>=${variable2} </a:t>
            </a:r>
          </a:p>
          <a:p>
            <a:r>
              <a:rPr lang="en-US" dirty="0"/>
              <a:t>The braces are essentially used to delimit the variable name.</a:t>
            </a:r>
          </a:p>
          <a:p>
            <a:r>
              <a:rPr lang="en-US" dirty="0"/>
              <a:t>The command to assign the value of today variable to x variable is: </a:t>
            </a:r>
          </a:p>
          <a:p>
            <a:pPr marL="0" indent="0">
              <a:buNone/>
            </a:pPr>
            <a:r>
              <a:rPr lang="en-US" dirty="0" smtClean="0"/>
              <a:t>	$ </a:t>
            </a:r>
            <a:r>
              <a:rPr lang="en-US" dirty="0"/>
              <a:t>x=$today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73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9223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Reading a Value into a </a:t>
            </a:r>
            <a:r>
              <a:rPr lang="en-US" sz="3200" dirty="0" smtClean="0"/>
              <a:t>Variable</a:t>
            </a:r>
            <a:endParaRPr lang="en-US" sz="3200" dirty="0"/>
          </a:p>
          <a:p>
            <a:r>
              <a:rPr lang="en-US" dirty="0"/>
              <a:t>The read command is used to enter a value from the keyboard into a variable during the execution of a shell script. </a:t>
            </a:r>
          </a:p>
          <a:p>
            <a:r>
              <a:rPr lang="en-US" dirty="0"/>
              <a:t>The syntax to use the read command is:</a:t>
            </a:r>
          </a:p>
          <a:p>
            <a:pPr lvl="1"/>
            <a:r>
              <a:rPr lang="en-US" dirty="0"/>
              <a:t>$ read &lt;</a:t>
            </a:r>
            <a:r>
              <a:rPr lang="en-US" dirty="0" err="1"/>
              <a:t>variable_name</a:t>
            </a:r>
            <a:r>
              <a:rPr lang="en-US" dirty="0"/>
              <a:t>&gt;</a:t>
            </a:r>
          </a:p>
          <a:p>
            <a:r>
              <a:rPr lang="en-US" dirty="0"/>
              <a:t>The read command, on execution, waits for the user to enter a value for the variable. </a:t>
            </a:r>
          </a:p>
          <a:p>
            <a:r>
              <a:rPr lang="en-US" dirty="0"/>
              <a:t>When the user presses &lt;Enter&gt; key after entering the value, the remaining part of the shell script, if any, is executed.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8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998536"/>
          </a:xfrm>
        </p:spPr>
        <p:txBody>
          <a:bodyPr/>
          <a:lstStyle/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Times New Roman" pitchFamily="18" charset="0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Times New Roman" pitchFamily="18" charset="0"/>
              </a:rPr>
              <a:t> Construct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Linux provides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if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Construct to perform decision making in shell scripts.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if construct is usually used in conjunction with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test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command  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if &lt;condition&gt;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&lt;command(s)&gt;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[else &lt;command(s)&gt;]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fi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Linux also provides the if...</a:t>
            </a: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itchFamily="18" charset="0"/>
              </a:rPr>
              <a:t>elif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construct, the syntax of which is as follows: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if condition(s)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then command(s)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 err="1">
                <a:solidFill>
                  <a:schemeClr val="tx1"/>
                </a:solidFill>
                <a:latin typeface="+mj-lt"/>
                <a:cs typeface="Times New Roman" pitchFamily="18" charset="0"/>
              </a:rPr>
              <a:t>elif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condition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then command(s)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else command(s)</a:t>
            </a:r>
          </a:p>
          <a:p>
            <a:pPr marL="1600200" lvl="3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fi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53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001000" cy="5769936"/>
          </a:xfrm>
        </p:spPr>
        <p:txBody>
          <a:bodyPr/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28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The exit Command</a:t>
            </a:r>
            <a:endParaRPr lang="en-US" sz="28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GB" sz="1800" dirty="0">
              <a:solidFill>
                <a:srgbClr val="006666"/>
              </a:solidFill>
              <a:latin typeface="+mj-lt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exit command is used to stop execution of the shell script and return to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$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prompt based on the result of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test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command.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following example of the exit command example, 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latin typeface="+mj-lt"/>
                <a:cs typeface="Courier New" pitchFamily="49" charset="0"/>
              </a:rPr>
              <a:t>	echo "Do you wish to quit?"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latin typeface="+mj-lt"/>
                <a:cs typeface="Courier New" pitchFamily="49" charset="0"/>
              </a:rPr>
              <a:t>	read </a:t>
            </a:r>
            <a:r>
              <a:rPr lang="en-US" sz="1800" dirty="0" err="1">
                <a:latin typeface="+mj-lt"/>
                <a:cs typeface="Courier New" pitchFamily="49" charset="0"/>
              </a:rPr>
              <a:t>ans</a:t>
            </a:r>
            <a:r>
              <a:rPr lang="en-US" sz="1800" dirty="0">
                <a:latin typeface="+mj-lt"/>
                <a:cs typeface="Courier New" pitchFamily="49" charset="0"/>
              </a:rPr>
              <a:t>	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latin typeface="+mj-lt"/>
                <a:cs typeface="Courier New" pitchFamily="49" charset="0"/>
              </a:rPr>
              <a:t>	if [ $</a:t>
            </a:r>
            <a:r>
              <a:rPr lang="en-US" sz="1800" dirty="0" err="1">
                <a:latin typeface="+mj-lt"/>
                <a:cs typeface="Courier New" pitchFamily="49" charset="0"/>
              </a:rPr>
              <a:t>ans</a:t>
            </a:r>
            <a:r>
              <a:rPr lang="en-US" sz="1800" dirty="0">
                <a:latin typeface="+mj-lt"/>
                <a:cs typeface="Courier New" pitchFamily="49" charset="0"/>
              </a:rPr>
              <a:t> = "y" ]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latin typeface="+mj-lt"/>
                <a:cs typeface="Courier New" pitchFamily="49" charset="0"/>
              </a:rPr>
              <a:t>	then exit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latin typeface="+mj-lt"/>
                <a:cs typeface="Times New Roman" pitchFamily="18" charset="0"/>
              </a:rPr>
              <a:t>	fi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exit command can also be used in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part of 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if…else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construct.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34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922336"/>
          </a:xfrm>
        </p:spPr>
        <p:txBody>
          <a:bodyPr/>
          <a:lstStyle/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The case…</a:t>
            </a:r>
            <a:r>
              <a:rPr lang="en-US" sz="3200" dirty="0" err="1">
                <a:solidFill>
                  <a:prstClr val="black"/>
                </a:solidFill>
                <a:cs typeface="Times New Roman" pitchFamily="18" charset="0"/>
              </a:rPr>
              <a:t>esac</a:t>
            </a: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 Construct</a:t>
            </a:r>
            <a:endParaRPr lang="en-US" sz="32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GB" sz="1400" dirty="0">
              <a:solidFill>
                <a:srgbClr val="006666"/>
              </a:solidFill>
              <a:cs typeface="Times New Roman" pitchFamily="18" charset="0"/>
            </a:endParaRPr>
          </a:p>
          <a:p>
            <a:pPr marL="97155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cs typeface="Courier New" pitchFamily="49" charset="0"/>
              </a:rPr>
              <a:t>case...</a:t>
            </a:r>
            <a:r>
              <a:rPr lang="en-US" sz="2000" dirty="0" err="1">
                <a:solidFill>
                  <a:schemeClr val="tx1"/>
                </a:solidFill>
                <a:cs typeface="Courier New" pitchFamily="49" charset="0"/>
              </a:rPr>
              <a:t>esac</a:t>
            </a:r>
            <a:r>
              <a:rPr lang="en-US" sz="2000" dirty="0">
                <a:solidFill>
                  <a:schemeClr val="tx1"/>
                </a:solidFill>
                <a:cs typeface="Times New Roman" pitchFamily="18" charset="0"/>
              </a:rPr>
              <a:t> construct in Linux:</a:t>
            </a:r>
          </a:p>
          <a:p>
            <a:pPr marL="154305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Is often used in place of the </a:t>
            </a:r>
            <a:r>
              <a:rPr lang="en-US" dirty="0">
                <a:cs typeface="Courier New" pitchFamily="49" charset="0"/>
              </a:rPr>
              <a:t>if</a:t>
            </a:r>
            <a:r>
              <a:rPr lang="en-US" dirty="0">
                <a:cs typeface="Times New Roman" pitchFamily="18" charset="0"/>
              </a:rPr>
              <a:t> construct if a variable is tested against multiple values</a:t>
            </a:r>
          </a:p>
          <a:p>
            <a:pPr marL="154305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Evaluates the value of the variable and compares it with each value specified</a:t>
            </a:r>
          </a:p>
          <a:p>
            <a:pPr marL="154305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dirty="0">
                <a:cs typeface="Times New Roman" pitchFamily="18" charset="0"/>
              </a:rPr>
              <a:t>The syntax to use the </a:t>
            </a:r>
            <a:r>
              <a:rPr lang="en-US" dirty="0">
                <a:cs typeface="Courier New" pitchFamily="49" charset="0"/>
              </a:rPr>
              <a:t>case ... </a:t>
            </a:r>
            <a:r>
              <a:rPr lang="en-US" dirty="0" err="1">
                <a:cs typeface="Courier New" pitchFamily="49" charset="0"/>
              </a:rPr>
              <a:t>esac</a:t>
            </a:r>
            <a:r>
              <a:rPr lang="en-US" dirty="0">
                <a:cs typeface="Times New Roman" pitchFamily="18" charset="0"/>
              </a:rPr>
              <a:t> construct is: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case $variable-name in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    value1) command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		       .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    	        command;;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    value2) command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		       .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    	        command;;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>
                <a:cs typeface="Courier New" pitchFamily="49" charset="0"/>
              </a:rPr>
              <a:t>    *) command;;</a:t>
            </a:r>
          </a:p>
          <a:p>
            <a:pPr marL="268605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2000" dirty="0" err="1">
                <a:cs typeface="Times New Roman" pitchFamily="18" charset="0"/>
              </a:rPr>
              <a:t>esac</a:t>
            </a:r>
            <a:r>
              <a:rPr lang="en-US" sz="2000" dirty="0"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88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lnSpcReduction="10000"/>
          </a:bodyPr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Courier New" pitchFamily="49" charset="0"/>
                <a:cs typeface="Arial" charset="0"/>
              </a:rPr>
              <a:t>while</a:t>
            </a: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 Construct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while Construct in Linux supports iteration in shell scripts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while construct has the following syntax: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while &lt;condition&gt;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do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	&lt;command (s)&gt;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done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while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true</a:t>
            </a: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command, creates an infinite loop.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An example of the while construct is:</a:t>
            </a:r>
          </a:p>
          <a:p>
            <a:pPr marL="1828800" lvl="3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reply=y</a:t>
            </a:r>
          </a:p>
          <a:p>
            <a:pPr marL="1828800" lvl="3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while test "$reply" != "n"</a:t>
            </a:r>
          </a:p>
          <a:p>
            <a:pPr marL="1828800" lvl="3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do</a:t>
            </a:r>
          </a:p>
          <a:p>
            <a:pPr marL="228600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echo –n "Enter file name?"</a:t>
            </a:r>
          </a:p>
          <a:p>
            <a:pPr marL="228600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read </a:t>
            </a:r>
            <a:r>
              <a:rPr lang="en-US" dirty="0" err="1">
                <a:latin typeface="+mj-lt"/>
                <a:cs typeface="Courier New" pitchFamily="49" charset="0"/>
              </a:rPr>
              <a:t>fname</a:t>
            </a:r>
            <a:endParaRPr lang="en-US" dirty="0">
              <a:latin typeface="+mj-lt"/>
              <a:cs typeface="Courier New" pitchFamily="49" charset="0"/>
            </a:endParaRPr>
          </a:p>
          <a:p>
            <a:pPr marL="228600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cat ${</a:t>
            </a:r>
            <a:r>
              <a:rPr lang="en-US" dirty="0" err="1">
                <a:latin typeface="+mj-lt"/>
                <a:cs typeface="Courier New" pitchFamily="49" charset="0"/>
              </a:rPr>
              <a:t>fname</a:t>
            </a:r>
            <a:r>
              <a:rPr lang="en-US" dirty="0">
                <a:latin typeface="+mj-lt"/>
                <a:cs typeface="Courier New" pitchFamily="49" charset="0"/>
              </a:rPr>
              <a:t>}</a:t>
            </a:r>
          </a:p>
          <a:p>
            <a:pPr marL="228600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echo –n "wish to see more files :"</a:t>
            </a:r>
          </a:p>
          <a:p>
            <a:pPr marL="2286000" lvl="4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read reply</a:t>
            </a:r>
          </a:p>
          <a:p>
            <a:pPr marL="1828800" lvl="3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sz="1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done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6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Lab Assignment 5 – shell 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Write a shell script that says “Hello World”, using example 1. (remember to include quotations)</a:t>
            </a:r>
          </a:p>
          <a:p>
            <a:pPr marL="514350" indent="-514350">
              <a:buAutoNum type="arabicPeriod"/>
            </a:pPr>
            <a:r>
              <a:rPr lang="en-US" dirty="0" smtClean="0"/>
              <a:t>Modify the script in the last example in the tutorial which is the number guessing game, but instead have the user only guess from 1-25 instead of 1-100.</a:t>
            </a:r>
          </a:p>
          <a:p>
            <a:pPr marL="0" indent="0">
              <a:buNone/>
            </a:pPr>
            <a:r>
              <a:rPr lang="en-US" b="1" dirty="0" smtClean="0"/>
              <a:t>Make sure to take screens shots and include your code for submission through black board.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63602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Courier New" pitchFamily="49" charset="0"/>
                <a:cs typeface="Arial" charset="0"/>
              </a:rPr>
              <a:t>for</a:t>
            </a: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 Construct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The </a:t>
            </a:r>
            <a:r>
              <a:rPr lang="en-US" sz="2000" dirty="0">
                <a:latin typeface="+mj-lt"/>
                <a:cs typeface="Courier New" pitchFamily="49" charset="0"/>
              </a:rPr>
              <a:t>for</a:t>
            </a:r>
            <a:r>
              <a:rPr lang="en-US" sz="2000" dirty="0">
                <a:latin typeface="+mj-lt"/>
                <a:cs typeface="Times New Roman" pitchFamily="18" charset="0"/>
              </a:rPr>
              <a:t> construct takes a list of values as input, and executes the loop for every value in the loop.  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The for construct has the following syntax: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for </a:t>
            </a:r>
            <a:r>
              <a:rPr lang="en-US" dirty="0" err="1">
                <a:latin typeface="+mj-lt"/>
                <a:cs typeface="Courier New" pitchFamily="49" charset="0"/>
              </a:rPr>
              <a:t>variable_name</a:t>
            </a:r>
            <a:r>
              <a:rPr lang="en-US" dirty="0">
                <a:latin typeface="+mj-lt"/>
                <a:cs typeface="Courier New" pitchFamily="49" charset="0"/>
              </a:rPr>
              <a:t> in &lt;</a:t>
            </a:r>
            <a:r>
              <a:rPr lang="en-US" dirty="0" err="1">
                <a:latin typeface="+mj-lt"/>
                <a:cs typeface="Courier New" pitchFamily="49" charset="0"/>
              </a:rPr>
              <a:t>list_of_values</a:t>
            </a:r>
            <a:r>
              <a:rPr lang="en-US" dirty="0">
                <a:latin typeface="+mj-lt"/>
                <a:cs typeface="Courier New" pitchFamily="49" charset="0"/>
              </a:rPr>
              <a:t>&gt;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do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	…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done 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The for construct supports wildcard characters in the list of values such as, *.c 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An example of the for construct is: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for name in Ruby Samuel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do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Courier New" pitchFamily="49" charset="0"/>
              </a:rPr>
              <a:t>	echo "${name}"</a:t>
            </a:r>
          </a:p>
          <a:p>
            <a:pPr marL="1371600" lvl="2" indent="-457200" fontAlgn="base">
              <a:lnSpc>
                <a:spcPct val="80000"/>
              </a:lnSpc>
              <a:spcBef>
                <a:spcPct val="10000"/>
              </a:spcBef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latin typeface="+mj-lt"/>
                <a:cs typeface="Times New Roman" pitchFamily="18" charset="0"/>
              </a:rPr>
              <a:t>done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84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077200" cy="5922336"/>
          </a:xfrm>
        </p:spPr>
        <p:txBody>
          <a:bodyPr/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>
                <a:solidFill>
                  <a:prstClr val="black"/>
                </a:solidFill>
                <a:latin typeface="Verdana" pitchFamily="34" charset="0"/>
                <a:cs typeface="Arial" charset="0"/>
              </a:rPr>
              <a:t>Debugging Shell Scripts </a:t>
            </a: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n-US" sz="1400" dirty="0">
              <a:solidFill>
                <a:srgbClr val="006666"/>
              </a:solidFill>
              <a:latin typeface="Verdana" pitchFamily="34" charset="0"/>
              <a:cs typeface="Times New Roman" pitchFamily="18" charset="0"/>
            </a:endParaRP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Linux facilitates debugging of shell scripts by using the following two options: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dirty="0">
                <a:latin typeface="+mj-lt"/>
                <a:cs typeface="Times New Roman" pitchFamily="18" charset="0"/>
              </a:rPr>
              <a:t>The –v option: Echoes the statements written in a shell script on the terminal, before actually executing them </a:t>
            </a:r>
          </a:p>
          <a:p>
            <a:pPr marL="1371600" lvl="2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dirty="0">
                <a:latin typeface="+mj-lt"/>
                <a:cs typeface="Times New Roman" pitchFamily="18" charset="0"/>
              </a:rPr>
              <a:t>The –x option: Echoes the statements in the script preceded by a + symbol, if the statement has successfully been executed </a:t>
            </a:r>
          </a:p>
          <a:p>
            <a:pPr marL="914400" lvl="1" indent="-457200" fontAlgn="base">
              <a:spcBef>
                <a:spcPct val="20000"/>
              </a:spcBef>
              <a:spcAft>
                <a:spcPct val="0"/>
              </a:spcAft>
              <a:buClrTx/>
              <a:buSzPct val="140000"/>
              <a:buFontTx/>
              <a:buChar char="•"/>
            </a:pP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To debug the shell script, you can use the </a:t>
            </a:r>
            <a:r>
              <a:rPr lang="en-US" sz="2000" dirty="0" err="1">
                <a:solidFill>
                  <a:schemeClr val="tx1"/>
                </a:solidFill>
                <a:latin typeface="+mj-lt"/>
                <a:cs typeface="Courier New" pitchFamily="49" charset="0"/>
              </a:rPr>
              <a:t>sh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 &lt;filename&gt;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command with the –v and –x options at the shell prompt: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+mj-lt"/>
                <a:cs typeface="Times New Roman" pitchFamily="18" charset="0"/>
              </a:rPr>
              <a:t>sh</a:t>
            </a:r>
            <a:r>
              <a:rPr lang="en-US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–v &lt;filename&gt;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or</a:t>
            </a:r>
          </a:p>
          <a:p>
            <a:pPr marL="1828800" lvl="3" indent="-457200" fontAlgn="base">
              <a:spcAft>
                <a:spcPct val="0"/>
              </a:spcAft>
              <a:buClrTx/>
              <a:buSzPct val="140000"/>
              <a:buNone/>
            </a:pPr>
            <a:r>
              <a:rPr lang="en-US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$ </a:t>
            </a:r>
            <a:r>
              <a:rPr lang="en-US" dirty="0" err="1">
                <a:solidFill>
                  <a:schemeClr val="tx1"/>
                </a:solidFill>
                <a:latin typeface="+mj-lt"/>
                <a:cs typeface="Times New Roman" pitchFamily="18" charset="0"/>
              </a:rPr>
              <a:t>sh</a:t>
            </a:r>
            <a:r>
              <a:rPr lang="en-US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–x &lt;filename&gt;</a:t>
            </a:r>
            <a:endParaRPr lang="en-US" dirty="0">
              <a:solidFill>
                <a:schemeClr val="tx1"/>
              </a:solidFill>
              <a:latin typeface="+mj-lt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17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Some Command line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/>
              <a:t>apt-get</a:t>
            </a:r>
            <a:r>
              <a:rPr lang="en-US" dirty="0"/>
              <a:t>  Search for and install software </a:t>
            </a:r>
            <a:r>
              <a:rPr lang="en-US" dirty="0" smtClean="0"/>
              <a:t>    		packages </a:t>
            </a:r>
            <a:r>
              <a:rPr lang="en-US" dirty="0"/>
              <a:t>(</a:t>
            </a:r>
            <a:r>
              <a:rPr lang="en-US" dirty="0" err="1"/>
              <a:t>Debian</a:t>
            </a:r>
            <a:r>
              <a:rPr lang="en-US" dirty="0"/>
              <a:t>/Ubuntu</a:t>
            </a:r>
            <a:r>
              <a:rPr lang="en-US" dirty="0" smtClean="0"/>
              <a:t>)</a:t>
            </a:r>
          </a:p>
          <a:p>
            <a:r>
              <a:rPr lang="en-US" u="sng" dirty="0"/>
              <a:t>bash</a:t>
            </a:r>
            <a:r>
              <a:rPr lang="en-US" dirty="0"/>
              <a:t>     GNU Bourne-Again </a:t>
            </a:r>
            <a:r>
              <a:rPr lang="en-US" dirty="0" err="1"/>
              <a:t>SHell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u="sng" dirty="0"/>
              <a:t>chmod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Change access </a:t>
            </a:r>
            <a:r>
              <a:rPr lang="en-US" dirty="0" smtClean="0"/>
              <a:t>permissions</a:t>
            </a:r>
          </a:p>
          <a:p>
            <a:r>
              <a:rPr lang="en-US" dirty="0"/>
              <a:t>clear    </a:t>
            </a:r>
            <a:r>
              <a:rPr lang="en-US" dirty="0" err="1"/>
              <a:t>Clear</a:t>
            </a:r>
            <a:r>
              <a:rPr lang="en-US" dirty="0"/>
              <a:t> terminal screen</a:t>
            </a:r>
          </a:p>
          <a:p>
            <a:r>
              <a:rPr lang="en-US" u="sng" dirty="0"/>
              <a:t>echo</a:t>
            </a:r>
            <a:r>
              <a:rPr lang="en-US" dirty="0"/>
              <a:t>     Display message on screen </a:t>
            </a:r>
            <a:endParaRPr lang="en-US" dirty="0" smtClean="0"/>
          </a:p>
          <a:p>
            <a:r>
              <a:rPr lang="en-US" u="sng" dirty="0"/>
              <a:t>mkdir</a:t>
            </a:r>
            <a:r>
              <a:rPr lang="en-US" dirty="0"/>
              <a:t>    Create new folder(s)</a:t>
            </a:r>
          </a:p>
          <a:p>
            <a:r>
              <a:rPr lang="en-US" u="sng" dirty="0" smtClean="0"/>
              <a:t>mount</a:t>
            </a:r>
            <a:r>
              <a:rPr lang="en-US" dirty="0" smtClean="0"/>
              <a:t>    </a:t>
            </a:r>
            <a:r>
              <a:rPr lang="en-US" dirty="0" err="1"/>
              <a:t>Mount</a:t>
            </a:r>
            <a:r>
              <a:rPr lang="en-US" dirty="0"/>
              <a:t> a file </a:t>
            </a:r>
            <a:r>
              <a:rPr lang="en-US" dirty="0" smtClean="0"/>
              <a:t>system</a:t>
            </a:r>
          </a:p>
          <a:p>
            <a:r>
              <a:rPr lang="en-US" u="sng" dirty="0"/>
              <a:t>su</a:t>
            </a:r>
            <a:r>
              <a:rPr lang="en-US" dirty="0"/>
              <a:t>       Substitute user </a:t>
            </a:r>
            <a:r>
              <a:rPr lang="en-US" dirty="0" smtClean="0"/>
              <a:t>identity</a:t>
            </a:r>
          </a:p>
          <a:p>
            <a:r>
              <a:rPr lang="en-US" dirty="0" err="1"/>
              <a:t>umount</a:t>
            </a:r>
            <a:r>
              <a:rPr lang="en-US" dirty="0"/>
              <a:t>   </a:t>
            </a:r>
            <a:r>
              <a:rPr lang="en-US" dirty="0" err="1"/>
              <a:t>Unmount</a:t>
            </a:r>
            <a:r>
              <a:rPr lang="en-US" dirty="0"/>
              <a:t> a </a:t>
            </a:r>
            <a:r>
              <a:rPr lang="en-US" dirty="0" smtClean="0"/>
              <a:t>device</a:t>
            </a:r>
          </a:p>
          <a:p>
            <a:r>
              <a:rPr lang="en-US" dirty="0" smtClean="0"/>
              <a:t>"#!”, </a:t>
            </a:r>
            <a:r>
              <a:rPr lang="en-US" dirty="0"/>
              <a:t>is the name of a program which should be used </a:t>
            </a:r>
            <a:r>
              <a:rPr lang="en-US" dirty="0" smtClean="0"/>
              <a:t>	to </a:t>
            </a:r>
            <a:r>
              <a:rPr lang="en-US" dirty="0"/>
              <a:t>interpret the contents of the file</a:t>
            </a:r>
            <a:r>
              <a:rPr lang="en-US" dirty="0" smtClean="0"/>
              <a:t>.</a:t>
            </a:r>
          </a:p>
          <a:p>
            <a:r>
              <a:rPr lang="en-US" dirty="0"/>
              <a:t>/</a:t>
            </a:r>
            <a:r>
              <a:rPr lang="en-US" dirty="0" smtClean="0"/>
              <a:t>bin/</a:t>
            </a:r>
            <a:r>
              <a:rPr lang="en-US" dirty="0" err="1" smtClean="0"/>
              <a:t>sh</a:t>
            </a:r>
            <a:r>
              <a:rPr lang="en-US" dirty="0" smtClean="0"/>
              <a:t> is to tell the contents that it will be a </a:t>
            </a:r>
            <a:r>
              <a:rPr lang="en-US" smtClean="0"/>
              <a:t>shell 	     script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72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22960"/>
          </a:xfrm>
        </p:spPr>
        <p:txBody>
          <a:bodyPr/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8001000" cy="5084763"/>
          </a:xfrm>
        </p:spPr>
        <p:txBody>
          <a:bodyPr/>
          <a:lstStyle/>
          <a:p>
            <a:r>
              <a:rPr lang="pt-BR" dirty="0"/>
              <a:t>Mike Gomez 	</a:t>
            </a:r>
          </a:p>
          <a:p>
            <a:pPr marL="0" indent="0">
              <a:buNone/>
            </a:pPr>
            <a:r>
              <a:rPr lang="pt-BR" dirty="0" smtClean="0"/>
              <a:t>        magomez5@broncs.utpa.edu</a:t>
            </a:r>
            <a:endParaRPr lang="pt-BR" dirty="0"/>
          </a:p>
          <a:p>
            <a:r>
              <a:rPr lang="pt-BR" dirty="0"/>
              <a:t>Juan Prado</a:t>
            </a:r>
          </a:p>
          <a:p>
            <a:pPr marL="0" indent="0">
              <a:buNone/>
            </a:pPr>
            <a:r>
              <a:rPr lang="pt-BR" dirty="0"/>
              <a:t>	jdprado@broncs.utpa.edu</a:t>
            </a:r>
          </a:p>
          <a:p>
            <a:r>
              <a:rPr lang="pt-BR" dirty="0"/>
              <a:t>Sonny Kodali</a:t>
            </a:r>
          </a:p>
          <a:p>
            <a:pPr marL="0" indent="0">
              <a:buNone/>
            </a:pPr>
            <a:r>
              <a:rPr lang="pt-BR" dirty="0"/>
              <a:t>	skodali@broncs.utpa.edu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0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Start up the virtual machine that was previously installed</a:t>
            </a:r>
          </a:p>
          <a:p>
            <a:pPr marL="514350" indent="-514350">
              <a:buAutoNum type="arabicPeriod"/>
            </a:pPr>
            <a:r>
              <a:rPr lang="en-US" dirty="0" smtClean="0"/>
              <a:t>Start up Ubuntu/Linux. Use the password from lab </a:t>
            </a:r>
            <a:r>
              <a:rPr lang="en-US" dirty="0"/>
              <a:t>3</a:t>
            </a:r>
            <a:r>
              <a:rPr lang="en-US" dirty="0" smtClean="0"/>
              <a:t>-virtual machines</a:t>
            </a:r>
          </a:p>
          <a:p>
            <a:pPr marL="761238" lvl="1" indent="-514350">
              <a:buFont typeface="Wingdings 2"/>
              <a:buAutoNum type="arabicPeriod"/>
            </a:pPr>
            <a:r>
              <a:rPr lang="en-US" dirty="0"/>
              <a:t>Password = </a:t>
            </a:r>
            <a:r>
              <a:rPr lang="en-US" dirty="0" smtClean="0"/>
              <a:t>utpa123</a:t>
            </a:r>
          </a:p>
          <a:p>
            <a:pPr marL="514350" indent="-514350">
              <a:buAutoNum type="arabicPeriod"/>
            </a:pPr>
            <a:r>
              <a:rPr lang="en-US" dirty="0" smtClean="0"/>
              <a:t>Open up terminal by hitting the Meta(Windows key) to bring up the Dash</a:t>
            </a:r>
          </a:p>
          <a:p>
            <a:pPr marL="514350" indent="-514350">
              <a:buAutoNum type="arabicPeriod"/>
            </a:pPr>
            <a:r>
              <a:rPr lang="en-US" dirty="0" smtClean="0"/>
              <a:t>Type terminal and you should see the icon. Double click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3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Installing VIM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terminal window type</a:t>
            </a:r>
          </a:p>
          <a:p>
            <a:pPr lvl="1"/>
            <a:r>
              <a:rPr lang="en-US" dirty="0" err="1" smtClean="0"/>
              <a:t>sudo</a:t>
            </a:r>
            <a:r>
              <a:rPr lang="en-US" dirty="0" smtClean="0"/>
              <a:t> apt-get install vim</a:t>
            </a:r>
          </a:p>
          <a:p>
            <a:r>
              <a:rPr lang="en-US" dirty="0" smtClean="0"/>
              <a:t>You should be prompted to enter the password next</a:t>
            </a:r>
          </a:p>
          <a:p>
            <a:r>
              <a:rPr lang="en-US" dirty="0" smtClean="0"/>
              <a:t>It should install packages and ask you to accept. Y/N…type Y and let it finish</a:t>
            </a:r>
          </a:p>
          <a:p>
            <a:r>
              <a:rPr lang="en-US" dirty="0" smtClean="0"/>
              <a:t>Once installed you are ready to begin shell scripting.</a:t>
            </a:r>
          </a:p>
          <a:p>
            <a:pPr marL="29260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541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Shell Scripting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we will create a new folder directory by typing the following </a:t>
            </a:r>
          </a:p>
          <a:p>
            <a:pPr lvl="1"/>
            <a:r>
              <a:rPr lang="en-US" dirty="0" smtClean="0"/>
              <a:t>mkdir shell-scripts</a:t>
            </a:r>
          </a:p>
          <a:p>
            <a:r>
              <a:rPr lang="en-US" dirty="0"/>
              <a:t>(mkdir is short for make directory) shell-scripts will be the folder we create to put all of our scripts </a:t>
            </a:r>
            <a:r>
              <a:rPr lang="en-US" dirty="0" smtClean="0"/>
              <a:t>in.</a:t>
            </a:r>
            <a:endParaRPr lang="en-US" dirty="0"/>
          </a:p>
          <a:p>
            <a:r>
              <a:rPr lang="en-US" dirty="0" smtClean="0"/>
              <a:t>Second we will need to change directory(cd) to our shell-script folder by typing.</a:t>
            </a:r>
          </a:p>
          <a:p>
            <a:pPr lvl="1"/>
            <a:r>
              <a:rPr lang="en-US" dirty="0" smtClean="0"/>
              <a:t>cd shell-scripts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31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you will be in the shell-scripts directory. It should be displayed like so</a:t>
            </a:r>
          </a:p>
          <a:p>
            <a:pPr lvl="1"/>
            <a:r>
              <a:rPr lang="en-US" dirty="0" smtClean="0"/>
              <a:t>:~shell-scripts$</a:t>
            </a:r>
          </a:p>
          <a:p>
            <a:r>
              <a:rPr lang="en-US" dirty="0" smtClean="0"/>
              <a:t>Now we will open the VIM editor and create a new script file by typing</a:t>
            </a:r>
          </a:p>
          <a:p>
            <a:pPr lvl="1"/>
            <a:r>
              <a:rPr lang="en-US" dirty="0" smtClean="0"/>
              <a:t>vim test1.sh</a:t>
            </a:r>
            <a:endParaRPr lang="en-US" dirty="0"/>
          </a:p>
          <a:p>
            <a:pPr lvl="2"/>
            <a:r>
              <a:rPr lang="en-US" dirty="0" smtClean="0"/>
              <a:t>Test1.sh is our new file where the script is saved</a:t>
            </a:r>
            <a:endParaRPr lang="en-US" dirty="0"/>
          </a:p>
          <a:p>
            <a:r>
              <a:rPr lang="en-US" dirty="0" smtClean="0"/>
              <a:t>You should now be in the vim editor. In order to write you must hit the INSERT key on the keyboard</a:t>
            </a:r>
          </a:p>
        </p:txBody>
      </p:sp>
    </p:spTree>
    <p:extLst>
      <p:ext uri="{BB962C8B-B14F-4D97-AF65-F5344CB8AC3E}">
        <p14:creationId xmlns:p14="http://schemas.microsoft.com/office/powerpoint/2010/main" val="127275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/>
          <a:lstStyle/>
          <a:p>
            <a:r>
              <a:rPr lang="en-US" dirty="0" smtClean="0"/>
              <a:t>Now type in the following </a:t>
            </a:r>
          </a:p>
          <a:p>
            <a:pPr lvl="1"/>
            <a:r>
              <a:rPr lang="en-US" dirty="0" smtClean="0"/>
              <a:t>#!/bin/</a:t>
            </a:r>
            <a:r>
              <a:rPr lang="en-US" dirty="0" err="1" smtClean="0"/>
              <a:t>sh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always start scripts with this)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Hit enter after typing the above command</a:t>
            </a:r>
          </a:p>
          <a:p>
            <a:r>
              <a:rPr lang="en-US" dirty="0" smtClean="0"/>
              <a:t>Now type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lear </a:t>
            </a:r>
            <a:r>
              <a:rPr lang="en-US" b="1" dirty="0" smtClean="0"/>
              <a:t>(then hit enter)</a:t>
            </a:r>
          </a:p>
          <a:p>
            <a:r>
              <a:rPr lang="en-US" dirty="0" smtClean="0"/>
              <a:t>Next type</a:t>
            </a:r>
          </a:p>
          <a:p>
            <a:pPr lvl="1"/>
            <a:r>
              <a:rPr lang="en-US" dirty="0" smtClean="0"/>
              <a:t>echo “Hello, $USER.” (all caps on user)</a:t>
            </a:r>
          </a:p>
          <a:p>
            <a:r>
              <a:rPr lang="en-US" dirty="0" smtClean="0"/>
              <a:t>Now hit the Esc key once to exit INSERT mode in VIM</a:t>
            </a:r>
          </a:p>
          <a:p>
            <a:r>
              <a:rPr lang="en-US" dirty="0" smtClean="0"/>
              <a:t>Now we need to write, save and then quit. We do this by typing the following</a:t>
            </a:r>
          </a:p>
          <a:p>
            <a:pPr lvl="1"/>
            <a:r>
              <a:rPr lang="en-US" dirty="0" smtClean="0"/>
              <a:t>:</a:t>
            </a:r>
            <a:r>
              <a:rPr lang="en-US" dirty="0" err="1" smtClean="0"/>
              <a:t>wq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67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Executing the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execute the script we need to give it executable permission by typing the following</a:t>
            </a:r>
          </a:p>
          <a:p>
            <a:pPr lvl="1"/>
            <a:r>
              <a:rPr lang="en-US" dirty="0" smtClean="0"/>
              <a:t>chmod +x test1.sh</a:t>
            </a:r>
          </a:p>
          <a:p>
            <a:r>
              <a:rPr lang="en-US" dirty="0" smtClean="0"/>
              <a:t>In order to run it, all we need to do is type the following</a:t>
            </a:r>
          </a:p>
          <a:p>
            <a:pPr lvl="1"/>
            <a:r>
              <a:rPr lang="en-US" dirty="0" smtClean="0"/>
              <a:t>./test1.sh</a:t>
            </a:r>
          </a:p>
          <a:p>
            <a:r>
              <a:rPr lang="en-US" dirty="0" smtClean="0"/>
              <a:t>If done correctly it should say Hello, and your name after it or in this case csci6303.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85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1529</Words>
  <Application>Microsoft Office PowerPoint</Application>
  <PresentationFormat>On-screen Show (4:3)</PresentationFormat>
  <Paragraphs>270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Opulent</vt:lpstr>
      <vt:lpstr>Lab 5 – Shell Scripting</vt:lpstr>
      <vt:lpstr>Lesson</vt:lpstr>
      <vt:lpstr>Lab Assignment 5 – shell Scripting</vt:lpstr>
      <vt:lpstr>Beginning</vt:lpstr>
      <vt:lpstr>Installing VIM</vt:lpstr>
      <vt:lpstr>Shell Scripting Tutorial</vt:lpstr>
      <vt:lpstr>Lets code</vt:lpstr>
      <vt:lpstr>PowerPoint Presentation</vt:lpstr>
      <vt:lpstr>Executing the script</vt:lpstr>
      <vt:lpstr>Number guessing Game</vt:lpstr>
      <vt:lpstr>Guessing Game code</vt:lpstr>
      <vt:lpstr>PowerPoint Presentation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Command line Terms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5 – Shell Scripting</dc:title>
  <dc:creator>Zero</dc:creator>
  <cp:lastModifiedBy>John Abraham</cp:lastModifiedBy>
  <cp:revision>18</cp:revision>
  <dcterms:created xsi:type="dcterms:W3CDTF">2012-09-27T22:26:20Z</dcterms:created>
  <dcterms:modified xsi:type="dcterms:W3CDTF">2012-10-01T20:25:07Z</dcterms:modified>
</cp:coreProperties>
</file>