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4" r:id="rId3"/>
    <p:sldId id="315" r:id="rId4"/>
    <p:sldId id="316" r:id="rId5"/>
    <p:sldId id="317" r:id="rId6"/>
    <p:sldId id="318" r:id="rId7"/>
    <p:sldId id="319" r:id="rId8"/>
    <p:sldId id="320" r:id="rId9"/>
    <p:sldId id="321" r:id="rId10"/>
    <p:sldId id="322" r:id="rId11"/>
    <p:sldId id="323" r:id="rId12"/>
    <p:sldId id="325" r:id="rId13"/>
    <p:sldId id="326" r:id="rId14"/>
    <p:sldId id="327" r:id="rId15"/>
    <p:sldId id="328" r:id="rId16"/>
    <p:sldId id="324" r:id="rId17"/>
    <p:sldId id="329" r:id="rId18"/>
    <p:sldId id="330" r:id="rId19"/>
    <p:sldId id="284"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34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05" d="100"/>
          <a:sy n="105" d="100"/>
        </p:scale>
        <p:origin x="-14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344583FC-EDF8-4863-A0F7-2DCAD4148F0D}" type="datetimeFigureOut">
              <a:rPr lang="en-US" smtClean="0"/>
              <a:t>9/24/2012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6A062FE-637F-4CAE-A32D-F99FA702FD8A}"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583FC-EDF8-4863-A0F7-2DCAD4148F0D}" type="datetimeFigureOut">
              <a:rPr lang="en-US" smtClean="0"/>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062FE-637F-4CAE-A32D-F99FA702FD8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583FC-EDF8-4863-A0F7-2DCAD4148F0D}" type="datetimeFigureOut">
              <a:rPr lang="en-US" smtClean="0"/>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062FE-637F-4CAE-A32D-F99FA702FD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4583FC-EDF8-4863-A0F7-2DCAD4148F0D}" type="datetimeFigureOut">
              <a:rPr lang="en-US" smtClean="0"/>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062FE-637F-4CAE-A32D-F99FA702FD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4583FC-EDF8-4863-A0F7-2DCAD4148F0D}" type="datetimeFigureOut">
              <a:rPr lang="en-US" smtClean="0"/>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062FE-637F-4CAE-A32D-F99FA702FD8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44583FC-EDF8-4863-A0F7-2DCAD4148F0D}" type="datetimeFigureOut">
              <a:rPr lang="en-US" smtClean="0"/>
              <a:t>9/24/2012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A062FE-637F-4CAE-A32D-F99FA702FD8A}"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4583FC-EDF8-4863-A0F7-2DCAD4148F0D}" type="datetimeFigureOut">
              <a:rPr lang="en-US" smtClean="0"/>
              <a:t>9/24/2012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A062FE-637F-4CAE-A32D-F99FA702FD8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4583FC-EDF8-4863-A0F7-2DCAD4148F0D}" type="datetimeFigureOut">
              <a:rPr lang="en-US" smtClean="0"/>
              <a:t>9/24/2012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A062FE-637F-4CAE-A32D-F99FA702FD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4583FC-EDF8-4863-A0F7-2DCAD4148F0D}" type="datetimeFigureOut">
              <a:rPr lang="en-US" smtClean="0"/>
              <a:t>9/24/2012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A062FE-637F-4CAE-A32D-F99FA702FD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44583FC-EDF8-4863-A0F7-2DCAD4148F0D}" type="datetimeFigureOut">
              <a:rPr lang="en-US" smtClean="0"/>
              <a:t>9/24/2012</a:t>
            </a:fld>
            <a:endParaRPr lang="en-US"/>
          </a:p>
        </p:txBody>
      </p:sp>
      <p:sp>
        <p:nvSpPr>
          <p:cNvPr id="7" name="Slide Number Placeholder 6"/>
          <p:cNvSpPr>
            <a:spLocks noGrp="1"/>
          </p:cNvSpPr>
          <p:nvPr>
            <p:ph type="sldNum" sz="quarter" idx="12"/>
          </p:nvPr>
        </p:nvSpPr>
        <p:spPr/>
        <p:txBody>
          <a:bodyPr/>
          <a:lstStyle/>
          <a:p>
            <a:fld id="{46A062FE-637F-4CAE-A32D-F99FA702FD8A}"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4583FC-EDF8-4863-A0F7-2DCAD4148F0D}" type="datetimeFigureOut">
              <a:rPr lang="en-US" smtClean="0"/>
              <a:t>9/24/2012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46A062FE-637F-4CAE-A32D-F99FA702FD8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344583FC-EDF8-4863-A0F7-2DCAD4148F0D}" type="datetimeFigureOut">
              <a:rPr lang="en-US" smtClean="0"/>
              <a:t>9/24/2012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6A062FE-637F-4CAE-A32D-F99FA702FD8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homepages.uel.ac.uk/u0116771/bus_topology.ht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homepages.uel.ac.uk/u0116771/ring%20network.ht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fcit.usf.edu/network/chap5/chap5.ht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smtClean="0"/>
              <a:t>Lab 4 - Networking</a:t>
            </a:r>
            <a:endParaRPr lang="en-US" dirty="0"/>
          </a:p>
        </p:txBody>
      </p:sp>
      <p:sp>
        <p:nvSpPr>
          <p:cNvPr id="3" name="Subtitle 2"/>
          <p:cNvSpPr>
            <a:spLocks noGrp="1"/>
          </p:cNvSpPr>
          <p:nvPr>
            <p:ph type="subTitle" idx="1"/>
          </p:nvPr>
        </p:nvSpPr>
        <p:spPr/>
        <p:txBody>
          <a:bodyPr/>
          <a:lstStyle/>
          <a:p>
            <a:pPr algn="ctr"/>
            <a:r>
              <a:rPr lang="en-US" dirty="0" smtClean="0"/>
              <a:t>CSCI 6303 – Principles of I.T.</a:t>
            </a:r>
          </a:p>
          <a:p>
            <a:pPr algn="ctr"/>
            <a:r>
              <a:rPr lang="en-US" dirty="0" smtClean="0"/>
              <a:t>Fall 2012</a:t>
            </a:r>
            <a:endParaRPr lang="en-US" dirty="0"/>
          </a:p>
        </p:txBody>
      </p:sp>
    </p:spTree>
    <p:extLst>
      <p:ext uri="{BB962C8B-B14F-4D97-AF65-F5344CB8AC3E}">
        <p14:creationId xmlns:p14="http://schemas.microsoft.com/office/powerpoint/2010/main" val="2693704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7772400" cy="4800600"/>
          </a:xfrm>
        </p:spPr>
        <p:txBody>
          <a:bodyPr>
            <a:normAutofit/>
          </a:bodyPr>
          <a:lstStyle/>
          <a:p>
            <a:r>
              <a:rPr lang="en-US" dirty="0" smtClean="0"/>
              <a:t>Set a static IP address for your Local Area Connection.</a:t>
            </a:r>
          </a:p>
          <a:p>
            <a:r>
              <a:rPr lang="en-US" dirty="0" smtClean="0"/>
              <a:t>To do this, under the “Network Connections” window, right click on “Local Area Connection” and click properties.</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465966"/>
            <a:ext cx="6886575" cy="3392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0974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8001000" cy="4800600"/>
          </a:xfrm>
        </p:spPr>
        <p:txBody>
          <a:bodyPr>
            <a:normAutofit/>
          </a:bodyPr>
          <a:lstStyle/>
          <a:p>
            <a:r>
              <a:rPr lang="en-US" dirty="0" smtClean="0"/>
              <a:t>Click on “Internet Protocol Version 4” and click on Properties. Click on “Use the following IP address”. </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38400"/>
            <a:ext cx="3495675" cy="442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7775" y="2562225"/>
            <a:ext cx="3857625" cy="4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6336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8001000" cy="4800600"/>
          </a:xfrm>
        </p:spPr>
        <p:txBody>
          <a:bodyPr>
            <a:normAutofit/>
          </a:bodyPr>
          <a:lstStyle/>
          <a:p>
            <a:r>
              <a:rPr lang="en-US" dirty="0" smtClean="0"/>
              <a:t>Once you have entered the IP address and Default Gateway provided by the T.A.’s, try again to browse the internet.</a:t>
            </a:r>
          </a:p>
          <a:p>
            <a:r>
              <a:rPr lang="en-US" dirty="0" smtClean="0"/>
              <a:t>Open the windows command prompt again and check to see if you have an IP address.</a:t>
            </a:r>
          </a:p>
          <a:p>
            <a:endParaRPr lang="en-US" dirty="0" smtClean="0"/>
          </a:p>
        </p:txBody>
      </p:sp>
    </p:spTree>
    <p:extLst>
      <p:ext uri="{BB962C8B-B14F-4D97-AF65-F5344CB8AC3E}">
        <p14:creationId xmlns:p14="http://schemas.microsoft.com/office/powerpoint/2010/main" val="47264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8001000" cy="4800600"/>
          </a:xfrm>
        </p:spPr>
        <p:txBody>
          <a:bodyPr>
            <a:normAutofit/>
          </a:bodyPr>
          <a:lstStyle/>
          <a:p>
            <a:r>
              <a:rPr lang="en-US" dirty="0" smtClean="0"/>
              <a:t>Now that you can access the network, you can take advantage of some of its benefits, like sharing files.</a:t>
            </a:r>
          </a:p>
          <a:p>
            <a:r>
              <a:rPr lang="en-US" dirty="0" smtClean="0"/>
              <a:t>You can start by joining a workgroup.</a:t>
            </a:r>
          </a:p>
          <a:p>
            <a:r>
              <a:rPr lang="en-US" dirty="0" smtClean="0"/>
              <a:t>A Workgroup is a </a:t>
            </a:r>
            <a:r>
              <a:rPr lang="en-US" dirty="0"/>
              <a:t>peer-to-peer </a:t>
            </a:r>
            <a:r>
              <a:rPr lang="en-US" dirty="0" smtClean="0"/>
              <a:t>computer network used by Windows computers.</a:t>
            </a:r>
          </a:p>
          <a:p>
            <a:r>
              <a:rPr lang="en-US" dirty="0" smtClean="0"/>
              <a:t>To join a workgroup, go to:</a:t>
            </a:r>
          </a:p>
          <a:p>
            <a:pPr marL="68580" indent="0" algn="ctr">
              <a:buNone/>
            </a:pPr>
            <a:r>
              <a:rPr lang="en-US" sz="2000" dirty="0" smtClean="0"/>
              <a:t>Control Panel &gt; System &gt; Advanced System Settings</a:t>
            </a:r>
          </a:p>
          <a:p>
            <a:r>
              <a:rPr lang="en-US" dirty="0"/>
              <a:t>Under the Computer Name tab, click Change…</a:t>
            </a:r>
          </a:p>
          <a:p>
            <a:endParaRPr lang="en-US" dirty="0" smtClean="0"/>
          </a:p>
        </p:txBody>
      </p:sp>
    </p:spTree>
    <p:extLst>
      <p:ext uri="{BB962C8B-B14F-4D97-AF65-F5344CB8AC3E}">
        <p14:creationId xmlns:p14="http://schemas.microsoft.com/office/powerpoint/2010/main" val="1038824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8001000" cy="4800600"/>
          </a:xfrm>
        </p:spPr>
        <p:txBody>
          <a:bodyPr>
            <a:normAutofit/>
          </a:bodyPr>
          <a:lstStyle/>
          <a:p>
            <a:r>
              <a:rPr lang="en-US" dirty="0" smtClean="0"/>
              <a:t>Enter </a:t>
            </a:r>
            <a:r>
              <a:rPr lang="en-US" b="1" dirty="0" smtClean="0"/>
              <a:t>NET6303 </a:t>
            </a:r>
            <a:r>
              <a:rPr lang="en-US" dirty="0" smtClean="0"/>
              <a:t>as a Workgroup. Then click OK.</a:t>
            </a:r>
            <a:endParaRPr lang="en-US" b="1" dirty="0" smtClean="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2743200"/>
            <a:ext cx="3124200" cy="370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7883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8001000" cy="4800600"/>
          </a:xfrm>
        </p:spPr>
        <p:txBody>
          <a:bodyPr>
            <a:normAutofit/>
          </a:bodyPr>
          <a:lstStyle/>
          <a:p>
            <a:r>
              <a:rPr lang="en-US" dirty="0" smtClean="0"/>
              <a:t>You can share files and folders with other members of the network. </a:t>
            </a:r>
          </a:p>
          <a:p>
            <a:r>
              <a:rPr lang="en-US" dirty="0" smtClean="0"/>
              <a:t>Create a folder in your </a:t>
            </a:r>
            <a:r>
              <a:rPr lang="en-US" b="1" dirty="0" smtClean="0"/>
              <a:t>C: drive </a:t>
            </a:r>
            <a:r>
              <a:rPr lang="en-US" dirty="0" smtClean="0"/>
              <a:t>called </a:t>
            </a:r>
            <a:r>
              <a:rPr lang="en-US" b="1" dirty="0" smtClean="0"/>
              <a:t>Share##</a:t>
            </a:r>
            <a:r>
              <a:rPr lang="en-US" dirty="0" smtClean="0"/>
              <a:t>, using your station number. For example, if you are using station 7, name your folder Share07. This will make it easier to find your folder from other workstations.</a:t>
            </a:r>
          </a:p>
          <a:p>
            <a:r>
              <a:rPr lang="en-US" dirty="0" smtClean="0"/>
              <a:t>Add some files to your folder like a sample text file, image, or any file of your choice.</a:t>
            </a:r>
          </a:p>
          <a:p>
            <a:r>
              <a:rPr lang="en-US" dirty="0" smtClean="0"/>
              <a:t>To share the new folder, right click it and click “Properties”. </a:t>
            </a:r>
          </a:p>
        </p:txBody>
      </p:sp>
    </p:spTree>
    <p:extLst>
      <p:ext uri="{BB962C8B-B14F-4D97-AF65-F5344CB8AC3E}">
        <p14:creationId xmlns:p14="http://schemas.microsoft.com/office/powerpoint/2010/main" val="975153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324100"/>
            <a:ext cx="348615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txBox="1">
            <a:spLocks/>
          </p:cNvSpPr>
          <p:nvPr/>
        </p:nvSpPr>
        <p:spPr>
          <a:xfrm>
            <a:off x="762000" y="304800"/>
            <a:ext cx="7024744" cy="114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mtClean="0"/>
              <a:t>Network Connectivity Issues</a:t>
            </a:r>
            <a:endParaRPr lang="en-US" dirty="0"/>
          </a:p>
        </p:txBody>
      </p:sp>
      <p:sp>
        <p:nvSpPr>
          <p:cNvPr id="6" name="Content Placeholder 2"/>
          <p:cNvSpPr txBox="1">
            <a:spLocks/>
          </p:cNvSpPr>
          <p:nvPr/>
        </p:nvSpPr>
        <p:spPr>
          <a:xfrm>
            <a:off x="609600" y="1447800"/>
            <a:ext cx="8229600" cy="4800600"/>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r>
              <a:rPr lang="en-US" dirty="0" smtClean="0"/>
              <a:t>Under the “Sharing” tab, click “Advanced Sharing”</a:t>
            </a:r>
          </a:p>
          <a:p>
            <a:r>
              <a:rPr lang="en-US" dirty="0" smtClean="0"/>
              <a:t>Check the “Share this folder” box, and click on 						“Permissions”</a:t>
            </a:r>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276600"/>
            <a:ext cx="3419475" cy="344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670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 y="304800"/>
            <a:ext cx="7024744" cy="114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mtClean="0"/>
              <a:t>Network Connectivity Issues</a:t>
            </a:r>
            <a:endParaRPr lang="en-US" dirty="0"/>
          </a:p>
        </p:txBody>
      </p:sp>
      <p:sp>
        <p:nvSpPr>
          <p:cNvPr id="6" name="Content Placeholder 2"/>
          <p:cNvSpPr txBox="1">
            <a:spLocks/>
          </p:cNvSpPr>
          <p:nvPr/>
        </p:nvSpPr>
        <p:spPr>
          <a:xfrm>
            <a:off x="609600" y="1447800"/>
            <a:ext cx="8001000" cy="4800600"/>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r>
              <a:rPr lang="en-US" dirty="0" smtClean="0"/>
              <a:t>This will allow you to specify how other users can access your files. In this case we will allow any user with access to the network to Read, Write, or delete this folder and its files.</a:t>
            </a:r>
          </a:p>
          <a:p>
            <a:r>
              <a:rPr lang="en-US" dirty="0" smtClean="0"/>
              <a:t>To allow this, click on “Allow”</a:t>
            </a:r>
            <a:br>
              <a:rPr lang="en-US" dirty="0" smtClean="0"/>
            </a:br>
            <a:r>
              <a:rPr lang="en-US" dirty="0" smtClean="0"/>
              <a:t>next to “Full Control”</a:t>
            </a:r>
          </a:p>
          <a:p>
            <a:r>
              <a:rPr lang="en-US" dirty="0" smtClean="0"/>
              <a:t>Save your changes and try</a:t>
            </a:r>
            <a:br>
              <a:rPr lang="en-US" dirty="0" smtClean="0"/>
            </a:br>
            <a:r>
              <a:rPr lang="en-US" dirty="0" smtClean="0"/>
              <a:t>to access your files from</a:t>
            </a:r>
            <a:br>
              <a:rPr lang="en-US" dirty="0" smtClean="0"/>
            </a:br>
            <a:r>
              <a:rPr lang="en-US" dirty="0" smtClean="0"/>
              <a:t>a different workstation</a:t>
            </a:r>
          </a:p>
          <a:p>
            <a:endParaRPr lang="en-US" dirty="0" smtClean="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2628900"/>
            <a:ext cx="3495675" cy="422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3850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 y="304800"/>
            <a:ext cx="7024744" cy="114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mtClean="0"/>
              <a:t>Network Connectivity Issues</a:t>
            </a:r>
            <a:endParaRPr lang="en-US" dirty="0"/>
          </a:p>
        </p:txBody>
      </p:sp>
      <p:sp>
        <p:nvSpPr>
          <p:cNvPr id="6" name="Content Placeholder 2"/>
          <p:cNvSpPr txBox="1">
            <a:spLocks/>
          </p:cNvSpPr>
          <p:nvPr/>
        </p:nvSpPr>
        <p:spPr>
          <a:xfrm>
            <a:off x="609600" y="1447800"/>
            <a:ext cx="8001000" cy="4800600"/>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r>
              <a:rPr lang="en-US" dirty="0" smtClean="0"/>
              <a:t>We can now try to access other computers remotely by using </a:t>
            </a:r>
            <a:r>
              <a:rPr lang="en-US" b="1" i="1" dirty="0" smtClean="0"/>
              <a:t>Remote Desktop Connection</a:t>
            </a:r>
            <a:r>
              <a:rPr lang="en-US" dirty="0" smtClean="0"/>
              <a:t>. </a:t>
            </a:r>
            <a:br>
              <a:rPr lang="en-US" dirty="0" smtClean="0"/>
            </a:br>
            <a:r>
              <a:rPr lang="en-US" dirty="0" smtClean="0"/>
              <a:t>To do this, you will need the IP address of the workstation you want to access.</a:t>
            </a:r>
          </a:p>
          <a:p>
            <a:r>
              <a:rPr lang="en-US" dirty="0" smtClean="0"/>
              <a:t>You can use the same method as before to get the IP address of a different computer.</a:t>
            </a:r>
          </a:p>
          <a:p>
            <a:r>
              <a:rPr lang="en-US" dirty="0" smtClean="0"/>
              <a:t>Go to:</a:t>
            </a:r>
            <a:endParaRPr lang="en-US" dirty="0"/>
          </a:p>
          <a:p>
            <a:pPr marL="68580" indent="0">
              <a:buNone/>
            </a:pPr>
            <a:r>
              <a:rPr lang="en-US" sz="1600" dirty="0" smtClean="0"/>
              <a:t/>
            </a:r>
            <a:br>
              <a:rPr lang="en-US" sz="1600" dirty="0" smtClean="0"/>
            </a:br>
            <a:r>
              <a:rPr lang="en-US" sz="1600" dirty="0" smtClean="0"/>
              <a:t>Start Menu &gt; All Programs &gt; Accessories&gt; Remote Desktop Connection</a:t>
            </a:r>
          </a:p>
          <a:p>
            <a:pPr marL="68580" indent="0">
              <a:buNone/>
            </a:pPr>
            <a:endParaRPr lang="en-US" sz="1600" dirty="0"/>
          </a:p>
          <a:p>
            <a:r>
              <a:rPr lang="en-US" dirty="0"/>
              <a:t>Enter the IP address of the computer you intend to access remotely. You will be asked to enter valid credentials.</a:t>
            </a:r>
          </a:p>
        </p:txBody>
      </p:sp>
    </p:spTree>
    <p:extLst>
      <p:ext uri="{BB962C8B-B14F-4D97-AF65-F5344CB8AC3E}">
        <p14:creationId xmlns:p14="http://schemas.microsoft.com/office/powerpoint/2010/main" val="1049409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a:t>Mike Gomez </a:t>
            </a:r>
            <a:r>
              <a:rPr lang="en-US" dirty="0" smtClean="0"/>
              <a:t>	magomez5@broncs.utpa.edu</a:t>
            </a:r>
            <a:endParaRPr lang="en-US" dirty="0"/>
          </a:p>
          <a:p>
            <a:r>
              <a:rPr lang="en-US" dirty="0"/>
              <a:t>Juan Prado</a:t>
            </a:r>
          </a:p>
          <a:p>
            <a:pPr marL="68580" indent="0">
              <a:buNone/>
            </a:pPr>
            <a:r>
              <a:rPr lang="en-US" dirty="0" smtClean="0"/>
              <a:t>	jdprado@broncs.utpa.edu</a:t>
            </a:r>
            <a:endParaRPr lang="en-US" dirty="0"/>
          </a:p>
          <a:p>
            <a:r>
              <a:rPr lang="en-US" dirty="0"/>
              <a:t>Sonny </a:t>
            </a:r>
            <a:r>
              <a:rPr lang="en-US" dirty="0" err="1"/>
              <a:t>Kodali</a:t>
            </a:r>
            <a:endParaRPr lang="en-US" dirty="0"/>
          </a:p>
          <a:p>
            <a:pPr marL="68580" indent="0">
              <a:buNone/>
            </a:pPr>
            <a:r>
              <a:rPr lang="en-US" dirty="0" smtClean="0"/>
              <a:t>	skodali@broncs.utpa.edu </a:t>
            </a:r>
            <a:endParaRPr lang="en-US" dirty="0"/>
          </a:p>
          <a:p>
            <a:endParaRPr lang="en-US" dirty="0"/>
          </a:p>
        </p:txBody>
      </p:sp>
    </p:spTree>
    <p:extLst>
      <p:ext uri="{BB962C8B-B14F-4D97-AF65-F5344CB8AC3E}">
        <p14:creationId xmlns:p14="http://schemas.microsoft.com/office/powerpoint/2010/main" val="4260412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pPr algn="ctr"/>
            <a:r>
              <a:rPr lang="en-US" dirty="0" smtClean="0"/>
              <a:t>Lab 4 assignment</a:t>
            </a:r>
            <a:endParaRPr lang="en-US" dirty="0"/>
          </a:p>
        </p:txBody>
      </p:sp>
      <p:sp>
        <p:nvSpPr>
          <p:cNvPr id="3" name="Content Placeholder 2"/>
          <p:cNvSpPr>
            <a:spLocks noGrp="1"/>
          </p:cNvSpPr>
          <p:nvPr>
            <p:ph idx="1"/>
          </p:nvPr>
        </p:nvSpPr>
        <p:spPr>
          <a:xfrm>
            <a:off x="1043492" y="1828800"/>
            <a:ext cx="6777317" cy="4724400"/>
          </a:xfrm>
        </p:spPr>
        <p:txBody>
          <a:bodyPr>
            <a:normAutofit/>
          </a:bodyPr>
          <a:lstStyle/>
          <a:p>
            <a:pPr marL="68580" indent="0">
              <a:buNone/>
            </a:pPr>
            <a:r>
              <a:rPr lang="en-US" sz="2000" dirty="0" smtClean="0"/>
              <a:t>Students will be able to gain networking knowledge in this lab, by solving network connectivity issues, sharing files, and accessing other computers remotely.</a:t>
            </a:r>
          </a:p>
          <a:p>
            <a:pPr marL="525780" indent="-457200">
              <a:buAutoNum type="arabicPeriod"/>
            </a:pPr>
            <a:r>
              <a:rPr lang="en-US" sz="2000" dirty="0" smtClean="0"/>
              <a:t>Verify if your computer has internet connectivity</a:t>
            </a:r>
          </a:p>
          <a:p>
            <a:pPr marL="525780" indent="-457200">
              <a:buAutoNum type="arabicPeriod"/>
            </a:pPr>
            <a:r>
              <a:rPr lang="en-US" sz="2000" dirty="0" smtClean="0"/>
              <a:t>If not, troubleshoot the problem and fix it</a:t>
            </a:r>
          </a:p>
          <a:p>
            <a:pPr marL="525780" indent="-457200">
              <a:buAutoNum type="arabicPeriod"/>
            </a:pPr>
            <a:r>
              <a:rPr lang="en-US" sz="2000" dirty="0" smtClean="0"/>
              <a:t>Join a workgroup called Net6303</a:t>
            </a:r>
          </a:p>
          <a:p>
            <a:pPr marL="525780" indent="-457200">
              <a:buAutoNum type="arabicPeriod"/>
            </a:pPr>
            <a:r>
              <a:rPr lang="en-US" sz="2000" dirty="0" smtClean="0"/>
              <a:t>Share a directory and try opening and modifying files from a different workstation. </a:t>
            </a:r>
          </a:p>
          <a:p>
            <a:pPr marL="525780" indent="-457200">
              <a:buAutoNum type="arabicPeriod"/>
            </a:pPr>
            <a:r>
              <a:rPr lang="en-US" sz="2000" dirty="0" smtClean="0"/>
              <a:t>Use remote desktop connection to access a different workstation.</a:t>
            </a:r>
          </a:p>
        </p:txBody>
      </p:sp>
    </p:spTree>
    <p:extLst>
      <p:ext uri="{BB962C8B-B14F-4D97-AF65-F5344CB8AC3E}">
        <p14:creationId xmlns:p14="http://schemas.microsoft.com/office/powerpoint/2010/main" val="27798316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dirty="0" smtClean="0"/>
              <a:t>Networking Basics</a:t>
            </a:r>
            <a:endParaRPr lang="en-US" dirty="0"/>
          </a:p>
        </p:txBody>
      </p:sp>
    </p:spTree>
    <p:extLst>
      <p:ext uri="{BB962C8B-B14F-4D97-AF65-F5344CB8AC3E}">
        <p14:creationId xmlns:p14="http://schemas.microsoft.com/office/powerpoint/2010/main" val="4290437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Network</a:t>
            </a:r>
            <a:endParaRPr lang="en-US" dirty="0"/>
          </a:p>
        </p:txBody>
      </p:sp>
      <p:sp>
        <p:nvSpPr>
          <p:cNvPr id="3" name="Content Placeholder 2"/>
          <p:cNvSpPr>
            <a:spLocks noGrp="1"/>
          </p:cNvSpPr>
          <p:nvPr>
            <p:ph idx="1"/>
          </p:nvPr>
        </p:nvSpPr>
        <p:spPr/>
        <p:txBody>
          <a:bodyPr/>
          <a:lstStyle/>
          <a:p>
            <a:r>
              <a:rPr lang="en-US" dirty="0"/>
              <a:t>A </a:t>
            </a:r>
            <a:r>
              <a:rPr lang="en-US" b="1" dirty="0"/>
              <a:t>computer network</a:t>
            </a:r>
            <a:r>
              <a:rPr lang="en-US" dirty="0"/>
              <a:t> is a </a:t>
            </a:r>
            <a:r>
              <a:rPr lang="en-US" dirty="0" smtClean="0"/>
              <a:t>group of</a:t>
            </a:r>
            <a:r>
              <a:rPr lang="en-US" dirty="0"/>
              <a:t> computers connected to each </a:t>
            </a:r>
            <a:r>
              <a:rPr lang="en-US" dirty="0" smtClean="0"/>
              <a:t>other.</a:t>
            </a:r>
          </a:p>
          <a:p>
            <a:r>
              <a:rPr lang="en-US" dirty="0" smtClean="0"/>
              <a:t> </a:t>
            </a:r>
            <a:r>
              <a:rPr lang="en-US" dirty="0"/>
              <a:t>This means that the computers can "talk" to each other and that every computer in the network can send information to the others. Usually, </a:t>
            </a:r>
            <a:r>
              <a:rPr lang="en-US" dirty="0" smtClean="0"/>
              <a:t>the </a:t>
            </a:r>
            <a:r>
              <a:rPr lang="en-US" dirty="0"/>
              <a:t>speed of the connection is </a:t>
            </a:r>
            <a:r>
              <a:rPr lang="en-US" dirty="0" smtClean="0"/>
              <a:t>faster </a:t>
            </a:r>
            <a:r>
              <a:rPr lang="en-US" dirty="0"/>
              <a:t>than a normal connection to the </a:t>
            </a:r>
            <a:r>
              <a:rPr lang="en-US" dirty="0" smtClean="0"/>
              <a:t>Internet.</a:t>
            </a:r>
            <a:endParaRPr lang="en-US" dirty="0"/>
          </a:p>
        </p:txBody>
      </p:sp>
    </p:spTree>
    <p:extLst>
      <p:ext uri="{BB962C8B-B14F-4D97-AF65-F5344CB8AC3E}">
        <p14:creationId xmlns:p14="http://schemas.microsoft.com/office/powerpoint/2010/main" val="21328384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LAN</a:t>
            </a:r>
          </a:p>
          <a:p>
            <a:pPr lvl="1"/>
            <a:r>
              <a:rPr lang="en-US" dirty="0" smtClean="0"/>
              <a:t>Local area network, connects 2 or more computers together such as in an office.</a:t>
            </a:r>
          </a:p>
          <a:p>
            <a:r>
              <a:rPr lang="en-US" dirty="0" smtClean="0"/>
              <a:t>MAN</a:t>
            </a:r>
          </a:p>
          <a:p>
            <a:pPr lvl="1"/>
            <a:r>
              <a:rPr lang="en-US" dirty="0" smtClean="0"/>
              <a:t>Metropolitan area network, large network that spans a city or large campus</a:t>
            </a:r>
          </a:p>
          <a:p>
            <a:r>
              <a:rPr lang="en-US" dirty="0" smtClean="0"/>
              <a:t>WAN</a:t>
            </a:r>
          </a:p>
          <a:p>
            <a:pPr lvl="1"/>
            <a:r>
              <a:rPr lang="en-US" dirty="0" smtClean="0"/>
              <a:t>Wide area network, connects 2 or more smaller networks together. The largest being the Internet.</a:t>
            </a:r>
            <a:endParaRPr lang="en-US" dirty="0"/>
          </a:p>
        </p:txBody>
      </p:sp>
    </p:spTree>
    <p:extLst>
      <p:ext uri="{BB962C8B-B14F-4D97-AF65-F5344CB8AC3E}">
        <p14:creationId xmlns:p14="http://schemas.microsoft.com/office/powerpoint/2010/main" val="3921546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Topology</a:t>
            </a:r>
            <a:endParaRPr lang="en-US" dirty="0"/>
          </a:p>
        </p:txBody>
      </p:sp>
      <p:pic>
        <p:nvPicPr>
          <p:cNvPr id="6146" name="Picture 2" descr="http://img.tfd.com/cde/TOPOLOGY.GIF"/>
          <p:cNvPicPr>
            <a:picLocks noChangeAspect="1" noChangeArrowheads="1"/>
          </p:cNvPicPr>
          <p:nvPr/>
        </p:nvPicPr>
        <p:blipFill>
          <a:blip r:embed="rId2" cstate="print"/>
          <a:srcRect/>
          <a:stretch>
            <a:fillRect/>
          </a:stretch>
        </p:blipFill>
        <p:spPr bwMode="auto">
          <a:xfrm>
            <a:off x="914400" y="1143000"/>
            <a:ext cx="7010400" cy="5296366"/>
          </a:xfrm>
          <a:prstGeom prst="rect">
            <a:avLst/>
          </a:prstGeom>
          <a:noFill/>
        </p:spPr>
      </p:pic>
    </p:spTree>
    <p:extLst>
      <p:ext uri="{BB962C8B-B14F-4D97-AF65-F5344CB8AC3E}">
        <p14:creationId xmlns:p14="http://schemas.microsoft.com/office/powerpoint/2010/main" val="24347377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 Topology</a:t>
            </a:r>
            <a:endParaRPr lang="en-US" dirty="0"/>
          </a:p>
        </p:txBody>
      </p:sp>
      <p:sp>
        <p:nvSpPr>
          <p:cNvPr id="3" name="Content Placeholder 2"/>
          <p:cNvSpPr>
            <a:spLocks noGrp="1"/>
          </p:cNvSpPr>
          <p:nvPr>
            <p:ph idx="1"/>
          </p:nvPr>
        </p:nvSpPr>
        <p:spPr/>
        <p:txBody>
          <a:bodyPr>
            <a:normAutofit fontScale="92500"/>
          </a:bodyPr>
          <a:lstStyle/>
          <a:p>
            <a:r>
              <a:rPr lang="en-US" dirty="0"/>
              <a:t>A bus network uses a multi-drop transmission medium, all node on the network share a common bus and thus share communication. </a:t>
            </a:r>
            <a:endParaRPr lang="en-US" dirty="0" smtClean="0"/>
          </a:p>
          <a:p>
            <a:r>
              <a:rPr lang="en-US" dirty="0" smtClean="0"/>
              <a:t>This </a:t>
            </a:r>
            <a:r>
              <a:rPr lang="en-US" dirty="0"/>
              <a:t>allows only one device to transmit at a time. A distributed access protocol determines which station is to transmit. </a:t>
            </a:r>
            <a:endParaRPr lang="en-US" dirty="0" smtClean="0"/>
          </a:p>
          <a:p>
            <a:r>
              <a:rPr lang="en-US" dirty="0" smtClean="0"/>
              <a:t>Data </a:t>
            </a:r>
            <a:r>
              <a:rPr lang="en-US" dirty="0"/>
              <a:t>frames contain source and destination addresses, where each station monitors the bus and copies frames addressed to itself.</a:t>
            </a:r>
          </a:p>
        </p:txBody>
      </p:sp>
      <p:sp>
        <p:nvSpPr>
          <p:cNvPr id="4" name="TextBox 3"/>
          <p:cNvSpPr txBox="1"/>
          <p:nvPr/>
        </p:nvSpPr>
        <p:spPr>
          <a:xfrm>
            <a:off x="5257800" y="6172200"/>
            <a:ext cx="3429000" cy="381000"/>
          </a:xfrm>
          <a:prstGeom prst="rect">
            <a:avLst/>
          </a:prstGeom>
          <a:noFill/>
        </p:spPr>
        <p:txBody>
          <a:bodyPr wrap="square" rtlCol="0">
            <a:spAutoFit/>
          </a:bodyPr>
          <a:lstStyle/>
          <a:p>
            <a:r>
              <a:rPr lang="en-US" dirty="0" smtClean="0"/>
              <a:t>Read more about Bus </a:t>
            </a:r>
            <a:r>
              <a:rPr lang="en-US" dirty="0" smtClean="0">
                <a:hlinkClick r:id="rId2"/>
              </a:rPr>
              <a:t>here</a:t>
            </a:r>
            <a:endParaRPr lang="en-US" dirty="0"/>
          </a:p>
        </p:txBody>
      </p:sp>
    </p:spTree>
    <p:extLst>
      <p:ext uri="{BB962C8B-B14F-4D97-AF65-F5344CB8AC3E}">
        <p14:creationId xmlns:p14="http://schemas.microsoft.com/office/powerpoint/2010/main" val="37002905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Ring Topology</a:t>
            </a:r>
            <a:endParaRPr lang="en-US" dirty="0"/>
          </a:p>
        </p:txBody>
      </p:sp>
      <p:sp>
        <p:nvSpPr>
          <p:cNvPr id="3" name="Content Placeholder 2"/>
          <p:cNvSpPr>
            <a:spLocks noGrp="1"/>
          </p:cNvSpPr>
          <p:nvPr>
            <p:ph idx="1"/>
          </p:nvPr>
        </p:nvSpPr>
        <p:spPr/>
        <p:txBody>
          <a:bodyPr>
            <a:normAutofit fontScale="70000" lnSpcReduction="20000"/>
          </a:bodyPr>
          <a:lstStyle/>
          <a:p>
            <a:r>
              <a:rPr lang="en-US" dirty="0"/>
              <a:t>Under the network, a signal is transferred sequentially via a "token" </a:t>
            </a:r>
            <a:r>
              <a:rPr lang="en-US" dirty="0" smtClean="0"/>
              <a:t>from </a:t>
            </a:r>
            <a:r>
              <a:rPr lang="en-US" dirty="0"/>
              <a:t>one station to the next. When a station wants to transmit, it "grabs" the token, attaches data and an address to it, and then sends it around the ring</a:t>
            </a:r>
            <a:r>
              <a:rPr lang="en-US" dirty="0" smtClean="0"/>
              <a:t>.</a:t>
            </a:r>
          </a:p>
          <a:p>
            <a:r>
              <a:rPr lang="en-US" dirty="0" smtClean="0"/>
              <a:t> </a:t>
            </a:r>
            <a:r>
              <a:rPr lang="en-US" dirty="0"/>
              <a:t>The token travels along the ring until it reaches the destination address. The receiving computer  acknowledges receipt with a return message to the sender. The sender then releases the token for the token for use by another computer.</a:t>
            </a:r>
          </a:p>
          <a:p>
            <a:r>
              <a:rPr lang="en-US" dirty="0"/>
              <a:t>Each station on the ring has equal access but only one station can talk at a time. To allow an orderly access to the ring, a single electronic token passes from one computer to  the next around the ring as seen in (token ring). A computer can only transmit data when it capture the token.</a:t>
            </a:r>
          </a:p>
          <a:p>
            <a:endParaRPr lang="en-US" dirty="0"/>
          </a:p>
        </p:txBody>
      </p:sp>
      <p:sp>
        <p:nvSpPr>
          <p:cNvPr id="5" name="TextBox 4"/>
          <p:cNvSpPr txBox="1"/>
          <p:nvPr/>
        </p:nvSpPr>
        <p:spPr>
          <a:xfrm>
            <a:off x="5715000" y="6172200"/>
            <a:ext cx="3429000" cy="381000"/>
          </a:xfrm>
          <a:prstGeom prst="rect">
            <a:avLst/>
          </a:prstGeom>
          <a:noFill/>
        </p:spPr>
        <p:txBody>
          <a:bodyPr wrap="square" rtlCol="0">
            <a:spAutoFit/>
          </a:bodyPr>
          <a:lstStyle/>
          <a:p>
            <a:r>
              <a:rPr lang="en-US" dirty="0" smtClean="0"/>
              <a:t>Read more  </a:t>
            </a:r>
            <a:r>
              <a:rPr lang="en-US" dirty="0" smtClean="0">
                <a:hlinkClick r:id="rId2"/>
              </a:rPr>
              <a:t>here</a:t>
            </a:r>
            <a:endParaRPr lang="en-US" dirty="0"/>
          </a:p>
        </p:txBody>
      </p:sp>
    </p:spTree>
    <p:extLst>
      <p:ext uri="{BB962C8B-B14F-4D97-AF65-F5344CB8AC3E}">
        <p14:creationId xmlns:p14="http://schemas.microsoft.com/office/powerpoint/2010/main" val="4201431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Topology</a:t>
            </a:r>
            <a:endParaRPr lang="en-US" dirty="0"/>
          </a:p>
        </p:txBody>
      </p:sp>
      <p:sp>
        <p:nvSpPr>
          <p:cNvPr id="3" name="Content Placeholder 2"/>
          <p:cNvSpPr>
            <a:spLocks noGrp="1"/>
          </p:cNvSpPr>
          <p:nvPr>
            <p:ph idx="1"/>
          </p:nvPr>
        </p:nvSpPr>
        <p:spPr/>
        <p:txBody>
          <a:bodyPr/>
          <a:lstStyle/>
          <a:p>
            <a:r>
              <a:rPr lang="en-US" dirty="0"/>
              <a:t>A star network uses a central server to route data between clients</a:t>
            </a:r>
            <a:r>
              <a:rPr lang="en-US" dirty="0" smtClean="0"/>
              <a:t>.</a:t>
            </a:r>
          </a:p>
          <a:p>
            <a:r>
              <a:rPr lang="en-US" dirty="0"/>
              <a:t>The central server (or  the switching hub) switches data around the network. </a:t>
            </a:r>
            <a:endParaRPr lang="en-US" dirty="0" smtClean="0"/>
          </a:p>
          <a:p>
            <a:r>
              <a:rPr lang="en-US" dirty="0"/>
              <a:t>The hub, switch, or concentrator manages and controls all functions of the network. It also acts as a repeater for the data flow.</a:t>
            </a:r>
          </a:p>
        </p:txBody>
      </p:sp>
      <p:sp>
        <p:nvSpPr>
          <p:cNvPr id="4" name="TextBox 3"/>
          <p:cNvSpPr txBox="1"/>
          <p:nvPr/>
        </p:nvSpPr>
        <p:spPr>
          <a:xfrm>
            <a:off x="5715000" y="6172200"/>
            <a:ext cx="3429000" cy="381000"/>
          </a:xfrm>
          <a:prstGeom prst="rect">
            <a:avLst/>
          </a:prstGeom>
          <a:noFill/>
        </p:spPr>
        <p:txBody>
          <a:bodyPr wrap="square" rtlCol="0">
            <a:spAutoFit/>
          </a:bodyPr>
          <a:lstStyle/>
          <a:p>
            <a:r>
              <a:rPr lang="en-US" dirty="0" smtClean="0"/>
              <a:t>Read more  </a:t>
            </a:r>
            <a:r>
              <a:rPr lang="en-US" dirty="0" smtClean="0">
                <a:hlinkClick r:id="rId2"/>
              </a:rPr>
              <a:t>here</a:t>
            </a:r>
            <a:endParaRPr lang="en-US" dirty="0"/>
          </a:p>
        </p:txBody>
      </p:sp>
    </p:spTree>
    <p:extLst>
      <p:ext uri="{BB962C8B-B14F-4D97-AF65-F5344CB8AC3E}">
        <p14:creationId xmlns:p14="http://schemas.microsoft.com/office/powerpoint/2010/main" val="2691755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Devices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Repeater</a:t>
            </a:r>
          </a:p>
          <a:p>
            <a:pPr lvl="1"/>
            <a:r>
              <a:rPr lang="en-US" dirty="0" smtClean="0"/>
              <a:t>Amplifies electrical signal</a:t>
            </a:r>
          </a:p>
          <a:p>
            <a:r>
              <a:rPr lang="en-US" dirty="0" smtClean="0"/>
              <a:t>Hub</a:t>
            </a:r>
          </a:p>
          <a:p>
            <a:pPr lvl="1"/>
            <a:r>
              <a:rPr lang="en-US" dirty="0" err="1" smtClean="0"/>
              <a:t>Mult</a:t>
            </a:r>
            <a:r>
              <a:rPr lang="en-US" dirty="0"/>
              <a:t>-</a:t>
            </a:r>
            <a:r>
              <a:rPr lang="en-US" dirty="0" smtClean="0"/>
              <a:t>port repeater</a:t>
            </a:r>
          </a:p>
          <a:p>
            <a:r>
              <a:rPr lang="en-US" dirty="0" smtClean="0"/>
              <a:t>Switch</a:t>
            </a:r>
          </a:p>
          <a:p>
            <a:pPr lvl="1"/>
            <a:r>
              <a:rPr lang="en-US" dirty="0" smtClean="0"/>
              <a:t>Device which can make decisions on which port to send frames to avoid collisions during high traffic.</a:t>
            </a:r>
          </a:p>
          <a:p>
            <a:r>
              <a:rPr lang="en-US" dirty="0" smtClean="0"/>
              <a:t>Router</a:t>
            </a:r>
          </a:p>
          <a:p>
            <a:pPr lvl="1"/>
            <a:r>
              <a:rPr lang="en-US" dirty="0" smtClean="0"/>
              <a:t>Forwards data between multiple computer networks. </a:t>
            </a:r>
          </a:p>
          <a:p>
            <a:endParaRPr lang="en-US" dirty="0" smtClean="0"/>
          </a:p>
        </p:txBody>
      </p:sp>
    </p:spTree>
    <p:extLst>
      <p:ext uri="{BB962C8B-B14F-4D97-AF65-F5344CB8AC3E}">
        <p14:creationId xmlns:p14="http://schemas.microsoft.com/office/powerpoint/2010/main" val="635242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 Address</a:t>
            </a:r>
            <a:endParaRPr lang="en-US" dirty="0"/>
          </a:p>
        </p:txBody>
      </p:sp>
      <p:sp>
        <p:nvSpPr>
          <p:cNvPr id="3" name="Content Placeholder 2"/>
          <p:cNvSpPr>
            <a:spLocks noGrp="1"/>
          </p:cNvSpPr>
          <p:nvPr>
            <p:ph idx="1"/>
          </p:nvPr>
        </p:nvSpPr>
        <p:spPr/>
        <p:txBody>
          <a:bodyPr>
            <a:normAutofit fontScale="85000" lnSpcReduction="10000"/>
          </a:bodyPr>
          <a:lstStyle/>
          <a:p>
            <a:r>
              <a:rPr lang="en-US" dirty="0"/>
              <a:t>Every machine on a network has a unique identifier. Just as you would address a letter to send in the mail, computers use the unique identifier to send data to specific computers on a network</a:t>
            </a:r>
            <a:r>
              <a:rPr lang="en-US" dirty="0" smtClean="0"/>
              <a:t>.</a:t>
            </a:r>
          </a:p>
          <a:p>
            <a:r>
              <a:rPr lang="en-US" dirty="0"/>
              <a:t>An IP address can be either dynamic or static. A static address is one that you configure yourself by editing your computer's network </a:t>
            </a:r>
            <a:r>
              <a:rPr lang="en-US" dirty="0" smtClean="0"/>
              <a:t>settings. </a:t>
            </a:r>
            <a:r>
              <a:rPr lang="en-US" dirty="0"/>
              <a:t>Dynamic addresses are </a:t>
            </a:r>
            <a:r>
              <a:rPr lang="en-US" dirty="0" smtClean="0"/>
              <a:t>assigned </a:t>
            </a:r>
            <a:r>
              <a:rPr lang="en-US" dirty="0"/>
              <a:t>by the Dynamic Host Configuration Protocol (DHCP), a service running </a:t>
            </a:r>
            <a:r>
              <a:rPr lang="en-US" dirty="0" smtClean="0"/>
              <a:t>on network </a:t>
            </a:r>
            <a:r>
              <a:rPr lang="en-US" dirty="0"/>
              <a:t>hardware such as routers or dedicated DHCP servers.</a:t>
            </a:r>
          </a:p>
        </p:txBody>
      </p:sp>
    </p:spTree>
    <p:extLst>
      <p:ext uri="{BB962C8B-B14F-4D97-AF65-F5344CB8AC3E}">
        <p14:creationId xmlns:p14="http://schemas.microsoft.com/office/powerpoint/2010/main" val="1169340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IPv4 </a:t>
            </a:r>
            <a:r>
              <a:rPr lang="en-US" dirty="0" err="1" smtClean="0"/>
              <a:t>vs</a:t>
            </a:r>
            <a:r>
              <a:rPr lang="en-US" dirty="0" smtClean="0"/>
              <a:t> IPv6</a:t>
            </a:r>
            <a:endParaRPr lang="en-US" dirty="0"/>
          </a:p>
        </p:txBody>
      </p:sp>
      <p:sp>
        <p:nvSpPr>
          <p:cNvPr id="3" name="Content Placeholder 2"/>
          <p:cNvSpPr>
            <a:spLocks noGrp="1"/>
          </p:cNvSpPr>
          <p:nvPr>
            <p:ph idx="1"/>
          </p:nvPr>
        </p:nvSpPr>
        <p:spPr/>
        <p:txBody>
          <a:bodyPr/>
          <a:lstStyle/>
          <a:p>
            <a:r>
              <a:rPr lang="en-US" dirty="0"/>
              <a:t>There are two standards for IP addresses: IP Version 4 (IPv4) and IP Version 6 (IPv6). </a:t>
            </a:r>
            <a:endParaRPr lang="en-US" dirty="0" smtClean="0"/>
          </a:p>
          <a:p>
            <a:r>
              <a:rPr lang="en-US" dirty="0" smtClean="0"/>
              <a:t>All computers </a:t>
            </a:r>
            <a:r>
              <a:rPr lang="en-US" dirty="0"/>
              <a:t>with IP addresses have an IPv4 address, and many are starting to use the new IPv6 address system as well.</a:t>
            </a:r>
          </a:p>
        </p:txBody>
      </p:sp>
    </p:spTree>
    <p:extLst>
      <p:ext uri="{BB962C8B-B14F-4D97-AF65-F5344CB8AC3E}">
        <p14:creationId xmlns:p14="http://schemas.microsoft.com/office/powerpoint/2010/main" val="1214298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024744" cy="1143000"/>
          </a:xfrm>
        </p:spPr>
        <p:txBody>
          <a:bodyPr/>
          <a:lstStyle/>
          <a:p>
            <a:r>
              <a:rPr lang="en-US" dirty="0" smtClean="0"/>
              <a:t>Network Connectivity</a:t>
            </a:r>
            <a:endParaRPr lang="en-US" dirty="0"/>
          </a:p>
        </p:txBody>
      </p:sp>
      <p:sp>
        <p:nvSpPr>
          <p:cNvPr id="3" name="Content Placeholder 2"/>
          <p:cNvSpPr>
            <a:spLocks noGrp="1"/>
          </p:cNvSpPr>
          <p:nvPr>
            <p:ph idx="1"/>
          </p:nvPr>
        </p:nvSpPr>
        <p:spPr>
          <a:xfrm>
            <a:off x="990600" y="1676400"/>
            <a:ext cx="6777317" cy="3508977"/>
          </a:xfrm>
        </p:spPr>
        <p:txBody>
          <a:bodyPr/>
          <a:lstStyle/>
          <a:p>
            <a:r>
              <a:rPr lang="en-US" dirty="0" smtClean="0"/>
              <a:t>You can verify if your computer has internet access by browsing the </a:t>
            </a:r>
            <a:r>
              <a:rPr lang="en-US" dirty="0"/>
              <a:t>I</a:t>
            </a:r>
            <a:r>
              <a:rPr lang="en-US" dirty="0" smtClean="0"/>
              <a:t>nternet</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607398"/>
            <a:ext cx="6307022" cy="3964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8607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www.thepicky.com/images/2011/02/Differences-between-IPv4-and-IPv6.png"/>
          <p:cNvPicPr>
            <a:picLocks noChangeAspect="1" noChangeArrowheads="1"/>
          </p:cNvPicPr>
          <p:nvPr/>
        </p:nvPicPr>
        <p:blipFill>
          <a:blip r:embed="rId2" cstate="print"/>
          <a:srcRect/>
          <a:stretch>
            <a:fillRect/>
          </a:stretch>
        </p:blipFill>
        <p:spPr bwMode="auto">
          <a:xfrm>
            <a:off x="533399" y="1410004"/>
            <a:ext cx="8077201" cy="4329379"/>
          </a:xfrm>
          <a:prstGeom prst="rect">
            <a:avLst/>
          </a:prstGeom>
          <a:noFill/>
        </p:spPr>
      </p:pic>
    </p:spTree>
    <p:extLst>
      <p:ext uri="{BB962C8B-B14F-4D97-AF65-F5344CB8AC3E}">
        <p14:creationId xmlns:p14="http://schemas.microsoft.com/office/powerpoint/2010/main" val="25799271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IPv4</a:t>
            </a:r>
            <a:endParaRPr lang="en-US" dirty="0"/>
          </a:p>
        </p:txBody>
      </p:sp>
      <p:sp>
        <p:nvSpPr>
          <p:cNvPr id="3" name="Content Placeholder 2"/>
          <p:cNvSpPr>
            <a:spLocks noGrp="1"/>
          </p:cNvSpPr>
          <p:nvPr>
            <p:ph idx="1"/>
          </p:nvPr>
        </p:nvSpPr>
        <p:spPr/>
        <p:txBody>
          <a:bodyPr/>
          <a:lstStyle/>
          <a:p>
            <a:r>
              <a:rPr lang="en-US" dirty="0"/>
              <a:t>IPv4 uses 32 binary bits to create a single unique address on the network. An IPv4 address is expressed by four numbers separated by dots. Each number is the decimal (base-10) representation for an eight-digit binary (base-2) number, also called an octet. For example: 216.27.61.137</a:t>
            </a:r>
          </a:p>
        </p:txBody>
      </p:sp>
    </p:spTree>
    <p:extLst>
      <p:ext uri="{BB962C8B-B14F-4D97-AF65-F5344CB8AC3E}">
        <p14:creationId xmlns:p14="http://schemas.microsoft.com/office/powerpoint/2010/main" val="1817870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a:t>
            </a:r>
            <a:endParaRPr lang="en-US" dirty="0"/>
          </a:p>
        </p:txBody>
      </p:sp>
      <p:sp>
        <p:nvSpPr>
          <p:cNvPr id="3" name="Content Placeholder 2"/>
          <p:cNvSpPr>
            <a:spLocks noGrp="1"/>
          </p:cNvSpPr>
          <p:nvPr>
            <p:ph idx="1"/>
          </p:nvPr>
        </p:nvSpPr>
        <p:spPr/>
        <p:txBody>
          <a:bodyPr>
            <a:normAutofit lnSpcReduction="10000"/>
          </a:bodyPr>
          <a:lstStyle/>
          <a:p>
            <a:r>
              <a:rPr lang="en-US" dirty="0"/>
              <a:t>IPv6 uses 128 binary bits to create a single unique address on the network. An IPv6 address is expressed by eight groups of hexadecimal (base-16) numbers separated by colons, as in 2001:cdba:0000:0000:0000:0000:3257:9652. Groups of numbers that contain all zeros are often omitted to save space, leaving a colon separator to mark the gap (as in 2001:cdba::3257:9652).</a:t>
            </a:r>
          </a:p>
        </p:txBody>
      </p:sp>
    </p:spTree>
    <p:extLst>
      <p:ext uri="{BB962C8B-B14F-4D97-AF65-F5344CB8AC3E}">
        <p14:creationId xmlns:p14="http://schemas.microsoft.com/office/powerpoint/2010/main" val="4218660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a:t>
            </a:r>
            <a:endParaRPr lang="en-US" dirty="0"/>
          </a:p>
        </p:txBody>
      </p:sp>
      <p:sp>
        <p:nvSpPr>
          <p:cNvPr id="3" name="Content Placeholder 2"/>
          <p:cNvSpPr>
            <a:spLocks noGrp="1"/>
          </p:cNvSpPr>
          <p:nvPr>
            <p:ph idx="1"/>
          </p:nvPr>
        </p:nvSpPr>
        <p:spPr/>
        <p:txBody>
          <a:bodyPr/>
          <a:lstStyle/>
          <a:p>
            <a:r>
              <a:rPr lang="en-US" dirty="0" smtClean="0"/>
              <a:t>Domain Name System – DNS</a:t>
            </a:r>
          </a:p>
          <a:p>
            <a:pPr lvl="1"/>
            <a:r>
              <a:rPr lang="en-US" dirty="0" smtClean="0"/>
              <a:t>Translates human friendly hostname into an IP address for communication</a:t>
            </a:r>
          </a:p>
          <a:p>
            <a:pPr lvl="1"/>
            <a:r>
              <a:rPr lang="en-US" dirty="0"/>
              <a:t>For example, the domain name www.example.com </a:t>
            </a:r>
            <a:r>
              <a:rPr lang="en-US" dirty="0" smtClean="0"/>
              <a:t>may translate </a:t>
            </a:r>
            <a:r>
              <a:rPr lang="en-US" dirty="0"/>
              <a:t>to the addresses </a:t>
            </a:r>
            <a:r>
              <a:rPr lang="en-US" dirty="0" smtClean="0"/>
              <a:t>192.0.43.10.</a:t>
            </a:r>
          </a:p>
          <a:p>
            <a:pPr lvl="1"/>
            <a:r>
              <a:rPr lang="en-US" dirty="0" smtClean="0"/>
              <a:t>This allows the user to remember the URL instead of IP addresses</a:t>
            </a:r>
          </a:p>
          <a:p>
            <a:endParaRPr lang="en-US" dirty="0"/>
          </a:p>
        </p:txBody>
      </p:sp>
    </p:spTree>
    <p:extLst>
      <p:ext uri="{BB962C8B-B14F-4D97-AF65-F5344CB8AC3E}">
        <p14:creationId xmlns:p14="http://schemas.microsoft.com/office/powerpoint/2010/main" val="2774283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DHCP</a:t>
            </a:r>
            <a:endParaRPr lang="en-US" dirty="0"/>
          </a:p>
        </p:txBody>
      </p:sp>
      <p:sp>
        <p:nvSpPr>
          <p:cNvPr id="3" name="Content Placeholder 2"/>
          <p:cNvSpPr>
            <a:spLocks noGrp="1"/>
          </p:cNvSpPr>
          <p:nvPr>
            <p:ph idx="1"/>
          </p:nvPr>
        </p:nvSpPr>
        <p:spPr/>
        <p:txBody>
          <a:bodyPr/>
          <a:lstStyle/>
          <a:p>
            <a:r>
              <a:rPr lang="en-US" dirty="0" smtClean="0"/>
              <a:t>Dynamic Host Configuration Protocol</a:t>
            </a:r>
          </a:p>
          <a:p>
            <a:pPr lvl="1"/>
            <a:r>
              <a:rPr lang="en-US" dirty="0" smtClean="0"/>
              <a:t>Assigns a new device an IP address so that it can communicate the network/Internet.</a:t>
            </a:r>
          </a:p>
          <a:p>
            <a:pPr lvl="1"/>
            <a:r>
              <a:rPr lang="en-US" dirty="0" smtClean="0"/>
              <a:t>Grants a client an IP address for limited intervals and is responsible for renewing when lease expires.</a:t>
            </a:r>
          </a:p>
          <a:p>
            <a:pPr lvl="1"/>
            <a:r>
              <a:rPr lang="en-US" dirty="0" smtClean="0"/>
              <a:t>DHCP service is usually provided by a router or separate DHCP server</a:t>
            </a:r>
          </a:p>
        </p:txBody>
      </p:sp>
    </p:spTree>
    <p:extLst>
      <p:ext uri="{BB962C8B-B14F-4D97-AF65-F5344CB8AC3E}">
        <p14:creationId xmlns:p14="http://schemas.microsoft.com/office/powerpoint/2010/main" val="3581519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7772400" cy="3508977"/>
          </a:xfrm>
        </p:spPr>
        <p:txBody>
          <a:bodyPr/>
          <a:lstStyle/>
          <a:p>
            <a:r>
              <a:rPr lang="en-US" dirty="0" smtClean="0"/>
              <a:t>Start with the simplest problems, like checking your network card to see if the network cable is plugged in.</a:t>
            </a:r>
            <a:endParaRPr lang="en-US" dirty="0"/>
          </a:p>
        </p:txBody>
      </p:sp>
      <p:pic>
        <p:nvPicPr>
          <p:cNvPr id="2050" name="Picture 2" descr="http://media.bestofmicro.com/B/B/212951/original/intgtd_nic_cabl.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3962400" y="3276600"/>
            <a:ext cx="428625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199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8077200" cy="4800600"/>
          </a:xfrm>
        </p:spPr>
        <p:txBody>
          <a:bodyPr/>
          <a:lstStyle/>
          <a:p>
            <a:r>
              <a:rPr lang="en-US" dirty="0" smtClean="0"/>
              <a:t>The network connectivity issue may be caused by a different problem, like a configuration issue in your computer, or your network card could be disabled. To enable/disable a network card, go to: </a:t>
            </a:r>
          </a:p>
          <a:p>
            <a:pPr marL="68580" indent="0" algn="ctr">
              <a:buNone/>
            </a:pPr>
            <a:r>
              <a:rPr lang="en-US" sz="1400" dirty="0"/>
              <a:t>	</a:t>
            </a:r>
            <a:r>
              <a:rPr lang="en-US" sz="1400" dirty="0" smtClean="0"/>
              <a:t/>
            </a:r>
            <a:br>
              <a:rPr lang="en-US" sz="1400" dirty="0" smtClean="0"/>
            </a:br>
            <a:r>
              <a:rPr lang="en-US" sz="1400" dirty="0" smtClean="0"/>
              <a:t>Control Panel &gt; Network and Sharing Center &gt; Change Adapter Settings</a:t>
            </a:r>
            <a:br>
              <a:rPr lang="en-US" sz="1400" dirty="0" smtClean="0"/>
            </a:br>
            <a:endParaRPr lang="en-US" sz="1400" dirty="0" smtClean="0"/>
          </a:p>
          <a:p>
            <a:pPr marL="68580" indent="0">
              <a:buNone/>
            </a:pPr>
            <a:r>
              <a:rPr lang="en-US" dirty="0" smtClean="0"/>
              <a:t>This </a:t>
            </a:r>
            <a:r>
              <a:rPr lang="en-US" dirty="0"/>
              <a:t>screen will show you all the network adapters in your computer and </a:t>
            </a:r>
            <a:r>
              <a:rPr lang="en-US" dirty="0" smtClean="0"/>
              <a:t>their settings.</a:t>
            </a:r>
          </a:p>
          <a:p>
            <a:pPr marL="68580" indent="0">
              <a:buNone/>
            </a:pP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495800"/>
            <a:ext cx="7010400"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1263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7772400" cy="4800600"/>
          </a:xfrm>
        </p:spPr>
        <p:txBody>
          <a:bodyPr/>
          <a:lstStyle/>
          <a:p>
            <a:r>
              <a:rPr lang="en-US" dirty="0" smtClean="0"/>
              <a:t>Enable your network card by right clicking it and clicking on Enable</a:t>
            </a:r>
            <a:endParaRPr lang="en-US"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286000"/>
            <a:ext cx="7010400" cy="311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16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7772400" cy="4800600"/>
          </a:xfrm>
        </p:spPr>
        <p:txBody>
          <a:bodyPr>
            <a:normAutofit fontScale="92500"/>
          </a:bodyPr>
          <a:lstStyle/>
          <a:p>
            <a:r>
              <a:rPr lang="en-US" dirty="0" smtClean="0"/>
              <a:t>Once your network card is enabled, and the network cable is plugged in, check if you have internet.</a:t>
            </a:r>
          </a:p>
          <a:p>
            <a:r>
              <a:rPr lang="en-US" dirty="0" smtClean="0"/>
              <a:t>If the problem persists, there may be a configuration issue.</a:t>
            </a:r>
          </a:p>
          <a:p>
            <a:r>
              <a:rPr lang="en-US" b="1" dirty="0" smtClean="0"/>
              <a:t>To be able to communicate in the network, your computer needs an IP Address</a:t>
            </a:r>
            <a:r>
              <a:rPr lang="en-US" dirty="0" smtClean="0"/>
              <a:t>. The IP address allows other clients to reach your computer, similar to your home address. Each computer in a particular network should have a unique IP Address. IP Conflicts occur when two network devices have the same IP address, which causes one or both of the devices to lose network connectivity. </a:t>
            </a:r>
            <a:r>
              <a:rPr lang="en-US" b="1" dirty="0" smtClean="0"/>
              <a:t>Without an IP address, no device can be part of the network</a:t>
            </a:r>
            <a:r>
              <a:rPr lang="en-US" dirty="0" smtClean="0"/>
              <a:t>.</a:t>
            </a:r>
            <a:endParaRPr lang="en-US" dirty="0"/>
          </a:p>
        </p:txBody>
      </p:sp>
    </p:spTree>
    <p:extLst>
      <p:ext uri="{BB962C8B-B14F-4D97-AF65-F5344CB8AC3E}">
        <p14:creationId xmlns:p14="http://schemas.microsoft.com/office/powerpoint/2010/main" val="1815187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7772400" cy="4800600"/>
          </a:xfrm>
        </p:spPr>
        <p:txBody>
          <a:bodyPr>
            <a:normAutofit/>
          </a:bodyPr>
          <a:lstStyle/>
          <a:p>
            <a:r>
              <a:rPr lang="en-US" dirty="0" smtClean="0"/>
              <a:t>The best way to find out your IP address is to use the windows command prompt.</a:t>
            </a:r>
          </a:p>
          <a:p>
            <a:r>
              <a:rPr lang="en-US" dirty="0" smtClean="0"/>
              <a:t>Go to the start menu and click on Run…</a:t>
            </a:r>
          </a:p>
          <a:p>
            <a:r>
              <a:rPr lang="en-US" dirty="0" smtClean="0"/>
              <a:t>Type in ‘</a:t>
            </a:r>
            <a:r>
              <a:rPr lang="en-US" dirty="0" err="1" smtClean="0">
                <a:latin typeface="Courier New" pitchFamily="49" charset="0"/>
                <a:cs typeface="Courier New" pitchFamily="49" charset="0"/>
              </a:rPr>
              <a:t>cmd</a:t>
            </a:r>
            <a:r>
              <a:rPr lang="en-US" dirty="0" smtClean="0"/>
              <a:t>’ and hit enter.</a:t>
            </a:r>
          </a:p>
          <a:p>
            <a:r>
              <a:rPr lang="en-US" dirty="0" smtClean="0"/>
              <a:t>In the windows command prompt, type ‘</a:t>
            </a:r>
            <a:r>
              <a:rPr lang="en-US" b="1" dirty="0" err="1" smtClean="0">
                <a:latin typeface="Courier New" pitchFamily="49" charset="0"/>
                <a:cs typeface="Courier New" pitchFamily="49" charset="0"/>
              </a:rPr>
              <a:t>ipconfig</a:t>
            </a:r>
            <a:r>
              <a:rPr lang="en-US" dirty="0" smtClean="0"/>
              <a:t>’ and press enter.</a:t>
            </a:r>
          </a:p>
          <a:p>
            <a:r>
              <a:rPr lang="en-US" dirty="0" smtClean="0"/>
              <a:t>Your IP address should be displayed as IPv4 Address, under Local Area Connection. </a:t>
            </a:r>
          </a:p>
          <a:p>
            <a:r>
              <a:rPr lang="en-US" dirty="0" smtClean="0"/>
              <a:t>Without an IP Address, your computer will not have network access.</a:t>
            </a:r>
          </a:p>
        </p:txBody>
      </p:sp>
    </p:spTree>
    <p:extLst>
      <p:ext uri="{BB962C8B-B14F-4D97-AF65-F5344CB8AC3E}">
        <p14:creationId xmlns:p14="http://schemas.microsoft.com/office/powerpoint/2010/main" val="1648366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024744" cy="1143000"/>
          </a:xfrm>
        </p:spPr>
        <p:txBody>
          <a:bodyPr/>
          <a:lstStyle/>
          <a:p>
            <a:r>
              <a:rPr lang="en-US" dirty="0" smtClean="0"/>
              <a:t>Network Connectivity Issues</a:t>
            </a:r>
            <a:endParaRPr lang="en-US" dirty="0"/>
          </a:p>
        </p:txBody>
      </p:sp>
      <p:sp>
        <p:nvSpPr>
          <p:cNvPr id="3" name="Content Placeholder 2"/>
          <p:cNvSpPr>
            <a:spLocks noGrp="1"/>
          </p:cNvSpPr>
          <p:nvPr>
            <p:ph idx="1"/>
          </p:nvPr>
        </p:nvSpPr>
        <p:spPr>
          <a:xfrm>
            <a:off x="609600" y="1447800"/>
            <a:ext cx="7772400" cy="4800600"/>
          </a:xfrm>
        </p:spPr>
        <p:txBody>
          <a:bodyPr>
            <a:normAutofit fontScale="92500" lnSpcReduction="20000"/>
          </a:bodyPr>
          <a:lstStyle/>
          <a:p>
            <a:r>
              <a:rPr lang="en-US" dirty="0" smtClean="0"/>
              <a:t>Your computer can get an IP address automatically, or you can assign it manually. </a:t>
            </a:r>
          </a:p>
          <a:p>
            <a:r>
              <a:rPr lang="en-US" dirty="0" smtClean="0"/>
              <a:t>For your computer to get an automatic IP address, there must be a server in the network that assigns them </a:t>
            </a:r>
            <a:r>
              <a:rPr lang="en-US" b="1" i="1" dirty="0" smtClean="0"/>
              <a:t>dynamically</a:t>
            </a:r>
            <a:r>
              <a:rPr lang="en-US" dirty="0" smtClean="0"/>
              <a:t> as devices join the network. This server is called a DHCP server.</a:t>
            </a:r>
          </a:p>
          <a:p>
            <a:r>
              <a:rPr lang="en-US" dirty="0" smtClean="0"/>
              <a:t>If there is no server, no IP address will be assigned to your computer.</a:t>
            </a:r>
            <a:r>
              <a:rPr lang="en-US" dirty="0"/>
              <a:t> </a:t>
            </a:r>
            <a:r>
              <a:rPr lang="en-US" dirty="0" smtClean="0"/>
              <a:t>To access the network, you must assign a </a:t>
            </a:r>
            <a:r>
              <a:rPr lang="en-US" b="1" i="1" dirty="0" smtClean="0"/>
              <a:t>static</a:t>
            </a:r>
            <a:r>
              <a:rPr lang="en-US" dirty="0" smtClean="0"/>
              <a:t> IP address to your computer. You must do it carefully to avoid IP address conflicts.</a:t>
            </a:r>
          </a:p>
          <a:p>
            <a:r>
              <a:rPr lang="en-US" dirty="0" smtClean="0"/>
              <a:t>You must also know the IP address of the router, which will allow you to communicate with computers outside of your local network, which is indispensable for internet access. The IP address of the router is used as your ‘default gateway’.</a:t>
            </a:r>
          </a:p>
        </p:txBody>
      </p:sp>
    </p:spTree>
    <p:extLst>
      <p:ext uri="{BB962C8B-B14F-4D97-AF65-F5344CB8AC3E}">
        <p14:creationId xmlns:p14="http://schemas.microsoft.com/office/powerpoint/2010/main" val="2535150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840</TotalTime>
  <Words>1483</Words>
  <Application>Microsoft Office PowerPoint</Application>
  <PresentationFormat>On-screen Show (4:3)</PresentationFormat>
  <Paragraphs>134</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Austin</vt:lpstr>
      <vt:lpstr>Lab 4 - Networking</vt:lpstr>
      <vt:lpstr>Lab 4 assignment</vt:lpstr>
      <vt:lpstr>Network Connectivity</vt:lpstr>
      <vt:lpstr>Network Connectivity Issues</vt:lpstr>
      <vt:lpstr>Network Connectivity Issues</vt:lpstr>
      <vt:lpstr>Network Connectivity Issues</vt:lpstr>
      <vt:lpstr>Network Connectivity Issues</vt:lpstr>
      <vt:lpstr>Network Connectivity Issues</vt:lpstr>
      <vt:lpstr>Network Connectivity Issues</vt:lpstr>
      <vt:lpstr>Network Connectivity Issues</vt:lpstr>
      <vt:lpstr>Network Connectivity Issues</vt:lpstr>
      <vt:lpstr>Network Connectivity Issues</vt:lpstr>
      <vt:lpstr>Network Connectivity Issues</vt:lpstr>
      <vt:lpstr>Network Connectivity Issues</vt:lpstr>
      <vt:lpstr>Network Connectivity Issues</vt:lpstr>
      <vt:lpstr>PowerPoint Presentation</vt:lpstr>
      <vt:lpstr>PowerPoint Presentation</vt:lpstr>
      <vt:lpstr>PowerPoint Presentation</vt:lpstr>
      <vt:lpstr>Contact Information</vt:lpstr>
      <vt:lpstr>Networking Basics</vt:lpstr>
      <vt:lpstr>Computer Network</vt:lpstr>
      <vt:lpstr>Types</vt:lpstr>
      <vt:lpstr>Network Topology</vt:lpstr>
      <vt:lpstr>Bus Topology</vt:lpstr>
      <vt:lpstr>Ring Topology</vt:lpstr>
      <vt:lpstr>Star Topology</vt:lpstr>
      <vt:lpstr>Network Devices</vt:lpstr>
      <vt:lpstr>IP Address</vt:lpstr>
      <vt:lpstr>IPv4 vs IPv6</vt:lpstr>
      <vt:lpstr>PowerPoint Presentation</vt:lpstr>
      <vt:lpstr>IPv4</vt:lpstr>
      <vt:lpstr>IPv6</vt:lpstr>
      <vt:lpstr>DNS</vt:lpstr>
      <vt:lpstr>DHCP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Zero</dc:creator>
  <cp:lastModifiedBy>John Abraham</cp:lastModifiedBy>
  <cp:revision>45</cp:revision>
  <dcterms:created xsi:type="dcterms:W3CDTF">2012-09-08T20:40:24Z</dcterms:created>
  <dcterms:modified xsi:type="dcterms:W3CDTF">2012-09-24T19:07:54Z</dcterms:modified>
</cp:coreProperties>
</file>