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135ACD8-D97F-4F87-89C5-F25ED7D34DEA}" type="datetimeFigureOut">
              <a:rPr lang="en-US" smtClean="0"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E14E5C9-1CB2-4DC0-B00E-8B683BC95AA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914400"/>
          </a:xfrm>
        </p:spPr>
        <p:txBody>
          <a:bodyPr/>
          <a:lstStyle/>
          <a:p>
            <a:r>
              <a:rPr lang="en-US" dirty="0" smtClean="0"/>
              <a:t>Virtualization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3 – Virtualization</a:t>
            </a:r>
          </a:p>
          <a:p>
            <a:r>
              <a:rPr lang="en-US" dirty="0" smtClean="0"/>
              <a:t>Fall 2012</a:t>
            </a:r>
          </a:p>
          <a:p>
            <a:r>
              <a:rPr lang="en-US" dirty="0" smtClean="0"/>
              <a:t>CSCI 6303 Principles of I.T.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402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381999" cy="4953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virtualization </a:t>
            </a:r>
            <a:r>
              <a:rPr lang="en-US" dirty="0"/>
              <a:t>can apply to a range of system </a:t>
            </a:r>
            <a:r>
              <a:rPr lang="en-US" dirty="0" smtClean="0"/>
              <a:t>layers, including </a:t>
            </a:r>
            <a:r>
              <a:rPr lang="en-US" dirty="0"/>
              <a:t>hardware-level virtualization, operating </a:t>
            </a:r>
            <a:r>
              <a:rPr lang="en-US" dirty="0" smtClean="0"/>
              <a:t>system level virtualization</a:t>
            </a:r>
            <a:r>
              <a:rPr lang="en-US" dirty="0"/>
              <a:t>, and high-level language virtual machines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Hardware-level virtualization was pioneered on IBM </a:t>
            </a:r>
            <a:r>
              <a:rPr lang="en-US" dirty="0" smtClean="0"/>
              <a:t>mainframes in </a:t>
            </a:r>
            <a:r>
              <a:rPr lang="en-US" dirty="0"/>
              <a:t>the 1970s, and then more recently Unix/RISC system </a:t>
            </a:r>
            <a:r>
              <a:rPr lang="en-US" dirty="0" smtClean="0"/>
              <a:t>vendors began </a:t>
            </a:r>
            <a:r>
              <a:rPr lang="en-US" dirty="0"/>
              <a:t>with hardware-based partitioning capabilities </a:t>
            </a:r>
            <a:r>
              <a:rPr lang="en-US" dirty="0" smtClean="0"/>
              <a:t>before moving </a:t>
            </a:r>
            <a:r>
              <a:rPr lang="en-US" dirty="0"/>
              <a:t>on to software-based partitioning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of Virtualization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769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533400"/>
            <a:ext cx="8458199" cy="5943600"/>
          </a:xfrm>
        </p:spPr>
        <p:txBody>
          <a:bodyPr/>
          <a:lstStyle/>
          <a:p>
            <a:r>
              <a:rPr lang="en-US" dirty="0"/>
              <a:t>For Unix/RISC and industry-standard x86 systems, the </a:t>
            </a:r>
            <a:r>
              <a:rPr lang="en-US" dirty="0" smtClean="0"/>
              <a:t>two approaches </a:t>
            </a:r>
            <a:r>
              <a:rPr lang="en-US" dirty="0"/>
              <a:t>typically used with software-based partitioning </a:t>
            </a:r>
            <a:r>
              <a:rPr lang="en-US" dirty="0" smtClean="0"/>
              <a:t>are hosted </a:t>
            </a:r>
            <a:r>
              <a:rPr lang="en-US" dirty="0"/>
              <a:t>and hypervisor </a:t>
            </a:r>
            <a:r>
              <a:rPr lang="en-US" dirty="0" smtClean="0"/>
              <a:t>architectures</a:t>
            </a:r>
          </a:p>
          <a:p>
            <a:endParaRPr lang="en-US" dirty="0" smtClean="0"/>
          </a:p>
          <a:p>
            <a:pPr lvl="1"/>
            <a:r>
              <a:rPr lang="en-US" b="1" i="1" dirty="0"/>
              <a:t>H</a:t>
            </a:r>
            <a:r>
              <a:rPr lang="en-US" b="1" i="1" dirty="0" smtClean="0"/>
              <a:t>osted</a:t>
            </a:r>
            <a:r>
              <a:rPr lang="en-US" i="1" dirty="0" smtClean="0"/>
              <a:t> </a:t>
            </a:r>
            <a:r>
              <a:rPr lang="en-US" dirty="0" smtClean="0"/>
              <a:t>approach </a:t>
            </a:r>
            <a:r>
              <a:rPr lang="en-US" dirty="0"/>
              <a:t>provides partitioning services on top of a </a:t>
            </a:r>
            <a:r>
              <a:rPr lang="en-US" dirty="0" smtClean="0"/>
              <a:t>standard operating </a:t>
            </a:r>
            <a:r>
              <a:rPr lang="en-US" dirty="0"/>
              <a:t>system and supports the broadest range of </a:t>
            </a:r>
            <a:r>
              <a:rPr lang="en-US" dirty="0" smtClean="0"/>
              <a:t>hardware configurations.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/>
              <a:t>H</a:t>
            </a:r>
            <a:r>
              <a:rPr lang="en-US" b="1" dirty="0" smtClean="0"/>
              <a:t>ypervisor</a:t>
            </a:r>
            <a:r>
              <a:rPr lang="en-US" dirty="0" smtClean="0"/>
              <a:t> </a:t>
            </a:r>
            <a:r>
              <a:rPr lang="en-US" dirty="0"/>
              <a:t>architecture is the </a:t>
            </a:r>
            <a:r>
              <a:rPr lang="en-US" dirty="0" smtClean="0"/>
              <a:t>first layer </a:t>
            </a:r>
            <a:r>
              <a:rPr lang="en-US" dirty="0"/>
              <a:t>of software installed on a clean x86-based system (</a:t>
            </a:r>
            <a:r>
              <a:rPr lang="en-US" dirty="0" smtClean="0"/>
              <a:t>hence it </a:t>
            </a:r>
            <a:r>
              <a:rPr lang="en-US" dirty="0"/>
              <a:t>is often referred to as a “bare metal” approach). Since it </a:t>
            </a:r>
            <a:r>
              <a:rPr lang="en-US" dirty="0" smtClean="0"/>
              <a:t>has direct </a:t>
            </a:r>
            <a:r>
              <a:rPr lang="en-US" dirty="0"/>
              <a:t>access to the hardware resources, a hypervisor is </a:t>
            </a:r>
            <a:r>
              <a:rPr lang="en-US" dirty="0" smtClean="0"/>
              <a:t>more efficient </a:t>
            </a:r>
            <a:r>
              <a:rPr lang="en-US" dirty="0"/>
              <a:t>than hosted architectures, enabling greater </a:t>
            </a:r>
            <a:r>
              <a:rPr lang="en-US" dirty="0" smtClean="0"/>
              <a:t>scalability, robustness </a:t>
            </a:r>
            <a:r>
              <a:rPr lang="en-US" dirty="0"/>
              <a:t>and performance.</a:t>
            </a:r>
          </a:p>
        </p:txBody>
      </p:sp>
    </p:spTree>
    <p:extLst>
      <p:ext uri="{BB962C8B-B14F-4D97-AF65-F5344CB8AC3E}">
        <p14:creationId xmlns:p14="http://schemas.microsoft.com/office/powerpoint/2010/main" val="3655877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37" y="228600"/>
            <a:ext cx="8576846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1932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Application-level partitioning is another approach, </a:t>
            </a:r>
            <a:r>
              <a:rPr lang="en-US" dirty="0" smtClean="0"/>
              <a:t>whereby many </a:t>
            </a:r>
            <a:r>
              <a:rPr lang="en-US" dirty="0"/>
              <a:t>applications share a single operating system, but </a:t>
            </a:r>
            <a:r>
              <a:rPr lang="en-US" dirty="0" smtClean="0"/>
              <a:t>this offers </a:t>
            </a:r>
            <a:r>
              <a:rPr lang="en-US" dirty="0"/>
              <a:t>less isolation (and higher risk) than hardware or </a:t>
            </a:r>
            <a:r>
              <a:rPr lang="en-US" dirty="0" smtClean="0"/>
              <a:t>software partitioning</a:t>
            </a:r>
            <a:r>
              <a:rPr lang="en-US" dirty="0"/>
              <a:t>, and limited support for legacy applications </a:t>
            </a:r>
            <a:r>
              <a:rPr lang="en-US" dirty="0" smtClean="0"/>
              <a:t>or heterogeneous </a:t>
            </a:r>
            <a:r>
              <a:rPr lang="en-US" dirty="0"/>
              <a:t>environments</a:t>
            </a:r>
            <a:r>
              <a:rPr lang="en-US" dirty="0" smtClean="0"/>
              <a:t>.</a:t>
            </a:r>
          </a:p>
          <a:p>
            <a:r>
              <a:rPr lang="en-US" dirty="0"/>
              <a:t>Other benefits include the </a:t>
            </a:r>
            <a:r>
              <a:rPr lang="en-US" i="1" dirty="0"/>
              <a:t>isolation </a:t>
            </a:r>
            <a:r>
              <a:rPr lang="en-US" dirty="0"/>
              <a:t>of </a:t>
            </a:r>
            <a:r>
              <a:rPr lang="en-US" dirty="0" smtClean="0"/>
              <a:t>virtual machines </a:t>
            </a:r>
            <a:r>
              <a:rPr lang="en-US" dirty="0"/>
              <a:t>and the </a:t>
            </a:r>
            <a:r>
              <a:rPr lang="en-US" i="1" dirty="0"/>
              <a:t>hardware-independence </a:t>
            </a:r>
            <a:r>
              <a:rPr lang="en-US" dirty="0"/>
              <a:t>that results </a:t>
            </a:r>
            <a:r>
              <a:rPr lang="en-US" dirty="0" smtClean="0"/>
              <a:t>from the </a:t>
            </a:r>
            <a:r>
              <a:rPr lang="en-US" dirty="0"/>
              <a:t>virtualization process. </a:t>
            </a:r>
            <a:endParaRPr lang="en-US" dirty="0" smtClean="0"/>
          </a:p>
          <a:p>
            <a:r>
              <a:rPr lang="en-US" dirty="0" smtClean="0"/>
              <a:t>Virtual </a:t>
            </a:r>
            <a:r>
              <a:rPr lang="en-US" dirty="0"/>
              <a:t>machines are highly </a:t>
            </a:r>
            <a:r>
              <a:rPr lang="en-US" dirty="0" smtClean="0"/>
              <a:t>portable, and </a:t>
            </a:r>
            <a:r>
              <a:rPr lang="en-US" dirty="0"/>
              <a:t>can be moved or copied to any industry-standard (</a:t>
            </a:r>
            <a:r>
              <a:rPr lang="en-US" dirty="0" smtClean="0"/>
              <a:t>x86-based</a:t>
            </a:r>
            <a:r>
              <a:rPr lang="en-US" dirty="0"/>
              <a:t>) hardware platform, regardless of the make or model.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Approaches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314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85" y="1219200"/>
            <a:ext cx="8297498" cy="3894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1397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534399" cy="5257800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Virtual </a:t>
            </a:r>
            <a:r>
              <a:rPr lang="en-US" sz="2000" dirty="0"/>
              <a:t>infrastructure initiatives often spring from data </a:t>
            </a:r>
            <a:r>
              <a:rPr lang="en-US" sz="2000" dirty="0" smtClean="0"/>
              <a:t>center </a:t>
            </a:r>
            <a:r>
              <a:rPr lang="en-US" sz="2000" i="1" dirty="0" smtClean="0"/>
              <a:t>server </a:t>
            </a:r>
            <a:r>
              <a:rPr lang="en-US" sz="2000" i="1" dirty="0"/>
              <a:t>consolidation </a:t>
            </a:r>
            <a:r>
              <a:rPr lang="en-US" sz="2000" dirty="0"/>
              <a:t>projects, which focus on reducing </a:t>
            </a:r>
            <a:r>
              <a:rPr lang="en-US" sz="2000" dirty="0" smtClean="0"/>
              <a:t>existing infrastructure </a:t>
            </a:r>
            <a:r>
              <a:rPr lang="en-US" sz="2000" dirty="0"/>
              <a:t>“box count”, retiring older hardware or </a:t>
            </a:r>
            <a:r>
              <a:rPr lang="en-US" sz="2000" dirty="0" smtClean="0"/>
              <a:t>life-extending legacy </a:t>
            </a:r>
            <a:r>
              <a:rPr lang="en-US" sz="2000" dirty="0"/>
              <a:t>applications</a:t>
            </a:r>
            <a:r>
              <a:rPr lang="en-US" sz="2000" dirty="0" smtClean="0"/>
              <a:t>.</a:t>
            </a:r>
          </a:p>
          <a:p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/>
              <a:t>Server consolidation benefits </a:t>
            </a:r>
            <a:r>
              <a:rPr lang="en-US" sz="2000" dirty="0" smtClean="0"/>
              <a:t>result from </a:t>
            </a:r>
            <a:r>
              <a:rPr lang="en-US" sz="2000" dirty="0"/>
              <a:t>a reduction in the overall number of systems and </a:t>
            </a:r>
            <a:r>
              <a:rPr lang="en-US" sz="2000" dirty="0" smtClean="0"/>
              <a:t>related recurring </a:t>
            </a:r>
            <a:r>
              <a:rPr lang="en-US" sz="2000" dirty="0"/>
              <a:t>costs (power, cooling, rack space, etc</a:t>
            </a:r>
            <a:r>
              <a:rPr lang="en-US" sz="2000" dirty="0" smtClean="0"/>
              <a:t>.)</a:t>
            </a:r>
          </a:p>
          <a:p>
            <a:endParaRPr lang="en-US" sz="2000" dirty="0" smtClean="0"/>
          </a:p>
          <a:p>
            <a:r>
              <a:rPr lang="en-US" sz="2000" dirty="0"/>
              <a:t>Virtual infrastructure initiatives often spring from data </a:t>
            </a:r>
            <a:r>
              <a:rPr lang="en-US" sz="2000" dirty="0" smtClean="0"/>
              <a:t>center server </a:t>
            </a:r>
            <a:r>
              <a:rPr lang="en-US" sz="2000" dirty="0"/>
              <a:t>consolidation projects, which focus on reducing </a:t>
            </a:r>
            <a:r>
              <a:rPr lang="en-US" sz="2000" dirty="0" smtClean="0"/>
              <a:t>existing infrastructure </a:t>
            </a:r>
            <a:r>
              <a:rPr lang="en-US" sz="2000" dirty="0"/>
              <a:t>“box count”, retiring older hardware or </a:t>
            </a:r>
            <a:r>
              <a:rPr lang="en-US" sz="2000" dirty="0" smtClean="0"/>
              <a:t>life-extending legacy </a:t>
            </a:r>
            <a:r>
              <a:rPr lang="en-US" sz="2000" dirty="0"/>
              <a:t>applications. Server consolidation benefits </a:t>
            </a:r>
            <a:r>
              <a:rPr lang="en-US" sz="2000" dirty="0" smtClean="0"/>
              <a:t>result from </a:t>
            </a:r>
            <a:r>
              <a:rPr lang="en-US" sz="2000" dirty="0"/>
              <a:t>a reduction in the overall number of systems and </a:t>
            </a:r>
            <a:r>
              <a:rPr lang="en-US" sz="2000" dirty="0" smtClean="0"/>
              <a:t>related recurring </a:t>
            </a:r>
            <a:r>
              <a:rPr lang="en-US" sz="2000" dirty="0"/>
              <a:t>costs (power, cooling, rack space, etc.)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for Servers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309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828800"/>
            <a:ext cx="8610599" cy="4648200"/>
          </a:xfrm>
        </p:spPr>
        <p:txBody>
          <a:bodyPr>
            <a:normAutofit/>
          </a:bodyPr>
          <a:lstStyle/>
          <a:p>
            <a:r>
              <a:rPr lang="en-US" dirty="0"/>
              <a:t>multi-tier application architectures </a:t>
            </a:r>
            <a:r>
              <a:rPr lang="en-US" dirty="0" smtClean="0"/>
              <a:t>are becoming </a:t>
            </a:r>
            <a:r>
              <a:rPr lang="en-US" dirty="0"/>
              <a:t>increasingly common, and the adoption of </a:t>
            </a:r>
            <a:r>
              <a:rPr lang="en-US" dirty="0" smtClean="0"/>
              <a:t>smaller form-factor </a:t>
            </a:r>
            <a:r>
              <a:rPr lang="en-US" i="1" dirty="0"/>
              <a:t>blade servers </a:t>
            </a:r>
            <a:r>
              <a:rPr lang="en-US" dirty="0"/>
              <a:t>is growing </a:t>
            </a:r>
            <a:r>
              <a:rPr lang="en-US" dirty="0" smtClean="0"/>
              <a:t>dramatically</a:t>
            </a:r>
          </a:p>
          <a:p>
            <a:r>
              <a:rPr lang="en-US" dirty="0"/>
              <a:t>virtualization is </a:t>
            </a:r>
            <a:r>
              <a:rPr lang="en-US" dirty="0" smtClean="0"/>
              <a:t>an ideal </a:t>
            </a:r>
            <a:r>
              <a:rPr lang="en-US" dirty="0"/>
              <a:t>complement for blade servers, delivering benefits such </a:t>
            </a:r>
            <a:r>
              <a:rPr lang="en-US" dirty="0" smtClean="0"/>
              <a:t>as resource </a:t>
            </a:r>
            <a:r>
              <a:rPr lang="en-US" dirty="0"/>
              <a:t>optimization, operational efficiency and rapid provisioning</a:t>
            </a:r>
            <a:r>
              <a:rPr lang="en-US" dirty="0" smtClean="0"/>
              <a:t>.</a:t>
            </a:r>
          </a:p>
          <a:p>
            <a:r>
              <a:rPr lang="en-US" dirty="0"/>
              <a:t>The latest generation of x86-based systems feature </a:t>
            </a:r>
            <a:r>
              <a:rPr lang="en-US" dirty="0" smtClean="0"/>
              <a:t>processors with </a:t>
            </a:r>
            <a:r>
              <a:rPr lang="en-US" dirty="0"/>
              <a:t>64-bit extensions supporting very large memory </a:t>
            </a:r>
            <a:r>
              <a:rPr lang="en-US" dirty="0" smtClean="0"/>
              <a:t>capacities. This </a:t>
            </a:r>
            <a:r>
              <a:rPr lang="en-US" dirty="0"/>
              <a:t>enhances their ability to host large, </a:t>
            </a:r>
            <a:r>
              <a:rPr lang="en-US" dirty="0" smtClean="0"/>
              <a:t>memory-intensive applications</a:t>
            </a:r>
            <a:r>
              <a:rPr lang="en-US" dirty="0"/>
              <a:t>, as well as allowing many more virtual machines </a:t>
            </a:r>
            <a:r>
              <a:rPr lang="en-US" dirty="0" smtClean="0"/>
              <a:t>to be </a:t>
            </a:r>
            <a:r>
              <a:rPr lang="en-US" dirty="0"/>
              <a:t>hosted by a physical server deployed within a virtual infrastructure.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Generation Virtualization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73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599" cy="4221163"/>
          </a:xfrm>
        </p:spPr>
        <p:txBody>
          <a:bodyPr/>
          <a:lstStyle/>
          <a:p>
            <a:r>
              <a:rPr lang="en-US" dirty="0" smtClean="0"/>
              <a:t>For lab 4 lookup information about What is a Network? (components used, cables, Architecture, topologies)</a:t>
            </a:r>
          </a:p>
          <a:p>
            <a:r>
              <a:rPr lang="en-US" dirty="0" smtClean="0"/>
              <a:t>Remote desktop</a:t>
            </a:r>
          </a:p>
          <a:p>
            <a:r>
              <a:rPr lang="en-US" dirty="0" smtClean="0"/>
              <a:t>Connecting to a domain</a:t>
            </a:r>
          </a:p>
          <a:p>
            <a:r>
              <a:rPr lang="en-US" dirty="0" smtClean="0"/>
              <a:t>Sharing folders in a workgroup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6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(make sure to take screen shots of your progress)</a:t>
            </a:r>
          </a:p>
          <a:p>
            <a:r>
              <a:rPr lang="en-US" dirty="0" smtClean="0"/>
              <a:t>1. Student will download and install </a:t>
            </a:r>
            <a:r>
              <a:rPr lang="en-US" dirty="0" err="1" smtClean="0"/>
              <a:t>Vmware</a:t>
            </a:r>
            <a:r>
              <a:rPr lang="en-US" dirty="0" smtClean="0"/>
              <a:t> player.</a:t>
            </a:r>
          </a:p>
          <a:p>
            <a:r>
              <a:rPr lang="en-US" dirty="0" smtClean="0"/>
              <a:t>2. Student will then setup </a:t>
            </a:r>
            <a:r>
              <a:rPr lang="en-US" dirty="0" err="1" smtClean="0"/>
              <a:t>Vmware</a:t>
            </a:r>
            <a:r>
              <a:rPr lang="en-US" dirty="0" smtClean="0"/>
              <a:t> player and install an O.S. (</a:t>
            </a:r>
            <a:r>
              <a:rPr lang="en-US" dirty="0" err="1" smtClean="0"/>
              <a:t>linux</a:t>
            </a:r>
            <a:r>
              <a:rPr lang="en-US" dirty="0" smtClean="0"/>
              <a:t>).</a:t>
            </a:r>
          </a:p>
          <a:p>
            <a:r>
              <a:rPr lang="en-US" dirty="0" smtClean="0"/>
              <a:t>Questions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</a:t>
            </a:r>
            <a:r>
              <a:rPr lang="en-US" dirty="0" smtClean="0"/>
              <a:t>Virtualization?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are the inherent benefits of virtualization</a:t>
            </a:r>
            <a:r>
              <a:rPr lang="en-US" dirty="0" smtClean="0"/>
              <a:t>?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are the different types of virtualization</a:t>
            </a:r>
            <a:r>
              <a:rPr lang="en-US" dirty="0" smtClean="0"/>
              <a:t>?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What is hosted virtualization, guest operating system, </a:t>
            </a:r>
            <a:r>
              <a:rPr lang="en-US" dirty="0"/>
              <a:t>and virtual machine?</a:t>
            </a:r>
            <a:endParaRPr lang="en-US" dirty="0" smtClean="0"/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is the difference between emulation, native virtualization, and </a:t>
            </a:r>
            <a:r>
              <a:rPr lang="en-US" dirty="0" err="1"/>
              <a:t>paravirtualization</a:t>
            </a:r>
            <a:r>
              <a:rPr lang="en-US" dirty="0" smtClean="0"/>
              <a:t>?</a:t>
            </a:r>
          </a:p>
          <a:p>
            <a:pPr marL="759143" lvl="1" indent="-457200">
              <a:buFont typeface="+mj-lt"/>
              <a:buAutoNum type="arabicPeriod"/>
            </a:pPr>
            <a:r>
              <a:rPr lang="en-US" dirty="0" smtClean="0"/>
              <a:t>Explain in detail how you installed </a:t>
            </a:r>
            <a:r>
              <a:rPr lang="en-US" dirty="0" err="1" smtClean="0"/>
              <a:t>Vmware</a:t>
            </a:r>
            <a:r>
              <a:rPr lang="en-US" dirty="0" smtClean="0"/>
              <a:t> and the Operating System for virtualization. Include screenshots.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3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7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/>
          <a:lstStyle/>
          <a:p>
            <a:r>
              <a:rPr lang="en-US" b="1" dirty="0" smtClean="0"/>
              <a:t>STEP 1</a:t>
            </a:r>
          </a:p>
          <a:p>
            <a:r>
              <a:rPr lang="en-US" dirty="0" smtClean="0"/>
              <a:t>First</a:t>
            </a:r>
            <a:r>
              <a:rPr lang="en-US" dirty="0"/>
              <a:t>, download and install VMware </a:t>
            </a:r>
            <a:r>
              <a:rPr lang="en-US" dirty="0" smtClean="0"/>
              <a:t>Player.</a:t>
            </a:r>
          </a:p>
          <a:p>
            <a:r>
              <a:rPr lang="en-US" dirty="0"/>
              <a:t>You may see some prompts about installing drivers; simply approve them. 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you are finished installing VMware Player, you will have to restart your computer.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13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47800"/>
            <a:ext cx="7408333" cy="46783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STEP 2</a:t>
            </a:r>
          </a:p>
          <a:p>
            <a:r>
              <a:rPr lang="en-US" dirty="0" smtClean="0"/>
              <a:t>Open </a:t>
            </a:r>
            <a:r>
              <a:rPr lang="en-US" dirty="0"/>
              <a:t>VMware Player, and choose “Create a New Virtual Machine</a:t>
            </a:r>
            <a:r>
              <a:rPr lang="en-US" dirty="0" smtClean="0"/>
              <a:t>.”</a:t>
            </a:r>
          </a:p>
          <a:p>
            <a:r>
              <a:rPr lang="en-US" dirty="0"/>
              <a:t>You can install Ubuntu from a disk, or directly from the ISO </a:t>
            </a:r>
            <a:r>
              <a:rPr lang="en-US" dirty="0" smtClean="0"/>
              <a:t>file. For this lab we will use the install disk.</a:t>
            </a:r>
          </a:p>
          <a:p>
            <a:r>
              <a:rPr lang="en-US" dirty="0"/>
              <a:t>VMware Player will automatically detect Ubuntu and will show that it will be installed with Easy Install.  Click next to continue</a:t>
            </a:r>
            <a:r>
              <a:rPr lang="en-US" dirty="0" smtClean="0"/>
              <a:t>.</a:t>
            </a:r>
          </a:p>
          <a:p>
            <a:r>
              <a:rPr lang="en-US" dirty="0"/>
              <a:t>Now enter your name, user name, and password.  All fields are required</a:t>
            </a:r>
            <a:r>
              <a:rPr lang="en-US" dirty="0" smtClean="0"/>
              <a:t>. </a:t>
            </a:r>
            <a:r>
              <a:rPr lang="en-US" b="1" dirty="0" smtClean="0"/>
              <a:t>(use the following)</a:t>
            </a:r>
          </a:p>
          <a:p>
            <a:pPr lvl="1"/>
            <a:r>
              <a:rPr lang="en-US" dirty="0" smtClean="0"/>
              <a:t>Name = </a:t>
            </a:r>
            <a:r>
              <a:rPr lang="en-US" dirty="0" err="1" smtClean="0"/>
              <a:t>ubuntu</a:t>
            </a:r>
            <a:endParaRPr lang="en-US" dirty="0" smtClean="0"/>
          </a:p>
          <a:p>
            <a:pPr lvl="1"/>
            <a:r>
              <a:rPr lang="en-US" dirty="0" smtClean="0"/>
              <a:t>User Name = csci6303</a:t>
            </a:r>
          </a:p>
          <a:p>
            <a:pPr lvl="1"/>
            <a:r>
              <a:rPr lang="en-US" dirty="0" smtClean="0"/>
              <a:t>Password = utpa123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O.S. in VMware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Now, choose a name for your virtual machine and where to save it.  Simply click next to accept the defaults</a:t>
            </a:r>
            <a:r>
              <a:rPr lang="en-US" dirty="0" smtClean="0"/>
              <a:t>. </a:t>
            </a:r>
            <a:r>
              <a:rPr lang="en-US" b="1" dirty="0" smtClean="0"/>
              <a:t>(use the following)</a:t>
            </a:r>
          </a:p>
          <a:p>
            <a:pPr lvl="1"/>
            <a:r>
              <a:rPr lang="en-US" dirty="0" smtClean="0"/>
              <a:t>Name = </a:t>
            </a:r>
            <a:r>
              <a:rPr lang="en-US" dirty="0" err="1" smtClean="0"/>
              <a:t>ubuntu</a:t>
            </a:r>
            <a:endParaRPr lang="en-US" dirty="0"/>
          </a:p>
          <a:p>
            <a:r>
              <a:rPr lang="en-US" dirty="0"/>
              <a:t>You can choose how large you want your virtual hard drive to be; the default is </a:t>
            </a:r>
            <a:r>
              <a:rPr lang="en-US" dirty="0" smtClean="0"/>
              <a:t>20Gb. </a:t>
            </a:r>
            <a:r>
              <a:rPr lang="en-US" dirty="0"/>
              <a:t>Please note that the entire 20Gb will not be used up on your hard drive initially</a:t>
            </a:r>
            <a:r>
              <a:rPr lang="en-US" dirty="0" smtClean="0"/>
              <a:t>.</a:t>
            </a:r>
          </a:p>
          <a:p>
            <a:r>
              <a:rPr lang="en-US" dirty="0"/>
              <a:t>review your </a:t>
            </a:r>
            <a:r>
              <a:rPr lang="en-US" dirty="0" smtClean="0"/>
              <a:t>settings, click </a:t>
            </a:r>
            <a:r>
              <a:rPr lang="en-US" dirty="0"/>
              <a:t>Finish to start installing Ubuntu</a:t>
            </a:r>
            <a:r>
              <a:rPr lang="en-US" dirty="0" smtClean="0"/>
              <a:t>!</a:t>
            </a:r>
          </a:p>
          <a:p>
            <a:r>
              <a:rPr lang="en-US" dirty="0"/>
              <a:t>During the install, you may be prompted to download and install VMware tools for Linux.  Simply click Download and the tools will automatically download and </a:t>
            </a:r>
            <a:r>
              <a:rPr lang="en-US" dirty="0" smtClean="0"/>
              <a:t>install.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 O.S. in VMware continued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971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/>
          <a:lstStyle/>
          <a:p>
            <a:r>
              <a:rPr lang="en-US" dirty="0"/>
              <a:t>virtualization broadly describes the separation of </a:t>
            </a:r>
            <a:r>
              <a:rPr lang="en-US" dirty="0" smtClean="0"/>
              <a:t>a resource </a:t>
            </a:r>
            <a:r>
              <a:rPr lang="en-US" dirty="0"/>
              <a:t>or request for a service from the underlying </a:t>
            </a:r>
            <a:r>
              <a:rPr lang="en-US" dirty="0" smtClean="0"/>
              <a:t>physical delivery </a:t>
            </a:r>
            <a:r>
              <a:rPr lang="en-US" dirty="0"/>
              <a:t>of that service</a:t>
            </a:r>
            <a:r>
              <a:rPr lang="en-US" dirty="0" smtClean="0"/>
              <a:t>.</a:t>
            </a:r>
          </a:p>
          <a:p>
            <a:r>
              <a:rPr lang="en-US" dirty="0"/>
              <a:t> A key benefit of virtualization is the ability </a:t>
            </a:r>
            <a:r>
              <a:rPr lang="en-US" dirty="0" smtClean="0"/>
              <a:t>to run </a:t>
            </a:r>
            <a:r>
              <a:rPr lang="en-US" dirty="0"/>
              <a:t>multiple operating systems on a single physical system </a:t>
            </a:r>
            <a:r>
              <a:rPr lang="en-US" dirty="0" smtClean="0"/>
              <a:t>and share </a:t>
            </a:r>
            <a:r>
              <a:rPr lang="en-US" dirty="0"/>
              <a:t>the underlying hardware resources – known as </a:t>
            </a:r>
            <a:r>
              <a:rPr lang="en-US" i="1" dirty="0"/>
              <a:t>partitioning</a:t>
            </a:r>
            <a:r>
              <a:rPr lang="en-US" dirty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36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88" y="228600"/>
            <a:ext cx="8416616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604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34399" cy="5257800"/>
          </a:xfrm>
        </p:spPr>
        <p:txBody>
          <a:bodyPr/>
          <a:lstStyle/>
          <a:p>
            <a:r>
              <a:rPr lang="en-US" b="1" i="1" dirty="0"/>
              <a:t>Server Consolidation and Containment </a:t>
            </a:r>
            <a:r>
              <a:rPr lang="en-US" dirty="0"/>
              <a:t>– Eliminating ‘</a:t>
            </a:r>
            <a:r>
              <a:rPr lang="en-US" dirty="0" smtClean="0"/>
              <a:t>server sprawl</a:t>
            </a:r>
            <a:r>
              <a:rPr lang="en-US" dirty="0"/>
              <a:t>’ via deployment of systems as virtual machines (</a:t>
            </a:r>
            <a:r>
              <a:rPr lang="en-US" dirty="0" smtClean="0"/>
              <a:t>VMs) that </a:t>
            </a:r>
            <a:r>
              <a:rPr lang="en-US" dirty="0"/>
              <a:t>can run safely and move transparently across </a:t>
            </a:r>
            <a:r>
              <a:rPr lang="en-US" dirty="0" smtClean="0"/>
              <a:t>shared hardware</a:t>
            </a:r>
            <a:r>
              <a:rPr lang="en-US" dirty="0"/>
              <a:t>, and increase server utilization rates from </a:t>
            </a:r>
            <a:r>
              <a:rPr lang="en-US" dirty="0" smtClean="0"/>
              <a:t>5-15% to </a:t>
            </a:r>
            <a:r>
              <a:rPr lang="en-US" dirty="0"/>
              <a:t>60-80</a:t>
            </a:r>
            <a:r>
              <a:rPr lang="en-US" dirty="0" smtClean="0"/>
              <a:t>%.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i="1" dirty="0" smtClean="0"/>
              <a:t>Test </a:t>
            </a:r>
            <a:r>
              <a:rPr lang="en-US" b="1" i="1" dirty="0"/>
              <a:t>and Development Optimization </a:t>
            </a:r>
            <a:r>
              <a:rPr lang="en-US" dirty="0"/>
              <a:t>– Rapidly </a:t>
            </a:r>
            <a:r>
              <a:rPr lang="en-US" dirty="0" smtClean="0"/>
              <a:t>provisioning test </a:t>
            </a:r>
            <a:r>
              <a:rPr lang="en-US" dirty="0"/>
              <a:t>and development servers by reusing </a:t>
            </a:r>
            <a:r>
              <a:rPr lang="en-US" dirty="0" smtClean="0"/>
              <a:t>pre-configured systems</a:t>
            </a:r>
            <a:r>
              <a:rPr lang="en-US" dirty="0"/>
              <a:t>, enhancing developer collaboration and </a:t>
            </a:r>
            <a:r>
              <a:rPr lang="en-US" dirty="0" smtClean="0"/>
              <a:t>standardizing development </a:t>
            </a:r>
            <a:r>
              <a:rPr lang="en-US" dirty="0"/>
              <a:t>environments.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Virtualization Addresses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513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685800"/>
            <a:ext cx="7408333" cy="5440363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Business </a:t>
            </a:r>
            <a:r>
              <a:rPr lang="en-US" b="1" i="1" dirty="0"/>
              <a:t>Continuity </a:t>
            </a:r>
            <a:r>
              <a:rPr lang="en-US" dirty="0"/>
              <a:t>– Reducing the cost and complexity </a:t>
            </a:r>
            <a:r>
              <a:rPr lang="en-US" dirty="0" smtClean="0"/>
              <a:t>of business </a:t>
            </a:r>
            <a:r>
              <a:rPr lang="en-US" dirty="0"/>
              <a:t>continuity (high availability and disaster </a:t>
            </a:r>
            <a:r>
              <a:rPr lang="en-US" dirty="0" smtClean="0"/>
              <a:t>recovery solutions</a:t>
            </a:r>
            <a:r>
              <a:rPr lang="en-US" dirty="0"/>
              <a:t>) by </a:t>
            </a:r>
            <a:r>
              <a:rPr lang="en-US" dirty="0" smtClean="0"/>
              <a:t>encapsulating entire </a:t>
            </a:r>
            <a:r>
              <a:rPr lang="en-US" dirty="0"/>
              <a:t>systems into single </a:t>
            </a:r>
            <a:r>
              <a:rPr lang="en-US" dirty="0" smtClean="0"/>
              <a:t>files that </a:t>
            </a:r>
            <a:r>
              <a:rPr lang="en-US" dirty="0"/>
              <a:t>can be replicated and restored on any target </a:t>
            </a:r>
            <a:r>
              <a:rPr lang="en-US" dirty="0" smtClean="0"/>
              <a:t>server, thus </a:t>
            </a:r>
            <a:r>
              <a:rPr lang="en-US" dirty="0"/>
              <a:t>minimizing downtime.</a:t>
            </a:r>
          </a:p>
          <a:p>
            <a:r>
              <a:rPr lang="en-US" b="1" i="1" dirty="0" smtClean="0"/>
              <a:t>Enterprise </a:t>
            </a:r>
            <a:r>
              <a:rPr lang="en-US" b="1" i="1" dirty="0"/>
              <a:t>Desktop </a:t>
            </a:r>
            <a:r>
              <a:rPr lang="en-US" dirty="0"/>
              <a:t>– Securing unmanaged </a:t>
            </a:r>
            <a:r>
              <a:rPr lang="en-US" dirty="0" smtClean="0"/>
              <a:t>PCs, workstations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laptops without compromising end </a:t>
            </a:r>
            <a:r>
              <a:rPr lang="en-US" dirty="0" smtClean="0"/>
              <a:t>user autonomy </a:t>
            </a:r>
            <a:r>
              <a:rPr lang="en-US" dirty="0"/>
              <a:t>by layering a security policy in software </a:t>
            </a:r>
            <a:r>
              <a:rPr lang="en-US" dirty="0" smtClean="0"/>
              <a:t>around desktop </a:t>
            </a:r>
            <a:r>
              <a:rPr lang="en-US" dirty="0"/>
              <a:t>virtual machines.</a:t>
            </a:r>
          </a:p>
        </p:txBody>
      </p:sp>
    </p:spTree>
    <p:extLst>
      <p:ext uri="{BB962C8B-B14F-4D97-AF65-F5344CB8AC3E}">
        <p14:creationId xmlns:p14="http://schemas.microsoft.com/office/powerpoint/2010/main" val="746202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121</TotalTime>
  <Words>905</Words>
  <Application>Microsoft Office PowerPoint</Application>
  <PresentationFormat>On-screen Show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Waveform</vt:lpstr>
      <vt:lpstr>Virtualization </vt:lpstr>
      <vt:lpstr>Lab 3 Assignment</vt:lpstr>
      <vt:lpstr>Getting Started</vt:lpstr>
      <vt:lpstr>Install O.S. in VMware </vt:lpstr>
      <vt:lpstr>Install O.S. in VMware continued</vt:lpstr>
      <vt:lpstr>Virtualization</vt:lpstr>
      <vt:lpstr>PowerPoint Presentation</vt:lpstr>
      <vt:lpstr>Virtualization Addresses Challenges</vt:lpstr>
      <vt:lpstr>PowerPoint Presentation</vt:lpstr>
      <vt:lpstr>Approaches of Virtualization</vt:lpstr>
      <vt:lpstr>PowerPoint Presentation</vt:lpstr>
      <vt:lpstr>PowerPoint Presentation</vt:lpstr>
      <vt:lpstr>Approaches Continued</vt:lpstr>
      <vt:lpstr>PowerPoint Presentation</vt:lpstr>
      <vt:lpstr>Virtualization for Servers</vt:lpstr>
      <vt:lpstr>New Generation Virtualization</vt:lpstr>
      <vt:lpstr>Useful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Zero</dc:creator>
  <cp:lastModifiedBy>John Abraham</cp:lastModifiedBy>
  <cp:revision>11</cp:revision>
  <dcterms:created xsi:type="dcterms:W3CDTF">2012-09-15T00:16:20Z</dcterms:created>
  <dcterms:modified xsi:type="dcterms:W3CDTF">2012-09-17T18:36:14Z</dcterms:modified>
</cp:coreProperties>
</file>