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85" r:id="rId40"/>
    <p:sldId id="271" r:id="rId41"/>
    <p:sldId id="272" r:id="rId42"/>
    <p:sldId id="273" r:id="rId43"/>
    <p:sldId id="274" r:id="rId44"/>
    <p:sldId id="275" r:id="rId45"/>
    <p:sldId id="276" r:id="rId46"/>
    <p:sldId id="277" r:id="rId47"/>
    <p:sldId id="278" r:id="rId48"/>
    <p:sldId id="279" r:id="rId49"/>
    <p:sldId id="280" r:id="rId50"/>
    <p:sldId id="286" r:id="rId51"/>
    <p:sldId id="287" r:id="rId52"/>
    <p:sldId id="288" r:id="rId53"/>
    <p:sldId id="289" r:id="rId54"/>
    <p:sldId id="281" r:id="rId55"/>
    <p:sldId id="284" r:id="rId56"/>
    <p:sldId id="28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5" d="100"/>
          <a:sy n="105" d="100"/>
        </p:scale>
        <p:origin x="-14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44583FC-EDF8-4863-A0F7-2DCAD4148F0D}" type="datetimeFigureOut">
              <a:rPr lang="en-US" smtClean="0"/>
              <a:t>9/10/2012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6A062FE-637F-4CAE-A32D-F99FA702FD8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583FC-EDF8-4863-A0F7-2DCAD4148F0D}"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583FC-EDF8-4863-A0F7-2DCAD4148F0D}"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583FC-EDF8-4863-A0F7-2DCAD4148F0D}"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583FC-EDF8-4863-A0F7-2DCAD4148F0D}"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44583FC-EDF8-4863-A0F7-2DCAD4148F0D}"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062FE-637F-4CAE-A32D-F99FA702FD8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583FC-EDF8-4863-A0F7-2DCAD4148F0D}" type="datetimeFigureOut">
              <a:rPr lang="en-US" smtClean="0"/>
              <a:t>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583FC-EDF8-4863-A0F7-2DCAD4148F0D}" type="datetimeFigureOut">
              <a:rPr lang="en-US" smtClean="0"/>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583FC-EDF8-4863-A0F7-2DCAD4148F0D}" type="datetimeFigureOut">
              <a:rPr lang="en-US" smtClean="0"/>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44583FC-EDF8-4863-A0F7-2DCAD4148F0D}" type="datetimeFigureOut">
              <a:rPr lang="en-US" smtClean="0"/>
              <a:t>9/10/2012</a:t>
            </a:fld>
            <a:endParaRPr lang="en-US"/>
          </a:p>
        </p:txBody>
      </p:sp>
      <p:sp>
        <p:nvSpPr>
          <p:cNvPr id="7" name="Slide Number Placeholder 6"/>
          <p:cNvSpPr>
            <a:spLocks noGrp="1"/>
          </p:cNvSpPr>
          <p:nvPr>
            <p:ph type="sldNum" sz="quarter" idx="12"/>
          </p:nvPr>
        </p:nvSpPr>
        <p:spPr/>
        <p:txBody>
          <a:bodyPr/>
          <a:lstStyle/>
          <a:p>
            <a:fld id="{46A062FE-637F-4CAE-A32D-F99FA702FD8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583FC-EDF8-4863-A0F7-2DCAD4148F0D}" type="datetimeFigureOut">
              <a:rPr lang="en-US" smtClean="0"/>
              <a:t>9/10/2012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6A062FE-637F-4CAE-A32D-F99FA702FD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44583FC-EDF8-4863-A0F7-2DCAD4148F0D}" type="datetimeFigureOut">
              <a:rPr lang="en-US" smtClean="0"/>
              <a:t>9/10/2012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6A062FE-637F-4CAE-A32D-F99FA702FD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Lab 2 – Operating Systems</a:t>
            </a:r>
            <a:endParaRPr lang="en-US" dirty="0"/>
          </a:p>
        </p:txBody>
      </p:sp>
      <p:sp>
        <p:nvSpPr>
          <p:cNvPr id="3" name="Subtitle 2"/>
          <p:cNvSpPr>
            <a:spLocks noGrp="1"/>
          </p:cNvSpPr>
          <p:nvPr>
            <p:ph type="subTitle" idx="1"/>
          </p:nvPr>
        </p:nvSpPr>
        <p:spPr/>
        <p:txBody>
          <a:bodyPr/>
          <a:lstStyle/>
          <a:p>
            <a:pPr algn="ctr"/>
            <a:r>
              <a:rPr lang="en-US" dirty="0" smtClean="0"/>
              <a:t>CSCI 6303 – Principles of I.T.</a:t>
            </a:r>
          </a:p>
          <a:p>
            <a:pPr algn="ctr"/>
            <a:r>
              <a:rPr lang="en-US" dirty="0" smtClean="0"/>
              <a:t>Fall 2012</a:t>
            </a:r>
            <a:endParaRPr lang="en-US" dirty="0"/>
          </a:p>
        </p:txBody>
      </p:sp>
    </p:spTree>
    <p:extLst>
      <p:ext uri="{BB962C8B-B14F-4D97-AF65-F5344CB8AC3E}">
        <p14:creationId xmlns:p14="http://schemas.microsoft.com/office/powerpoint/2010/main" val="269370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7109908" cy="4994429"/>
          </a:xfrm>
        </p:spPr>
        <p:txBody>
          <a:bodyPr>
            <a:normAutofit/>
          </a:bodyPr>
          <a:lstStyle/>
          <a:p>
            <a:r>
              <a:rPr lang="en-US" sz="2000" dirty="0"/>
              <a:t>The next screen that appears is a textbox containing the Windows 7 Software License</a:t>
            </a:r>
            <a:r>
              <a:rPr lang="en-US" sz="2000" dirty="0" smtClean="0"/>
              <a:t>.</a:t>
            </a:r>
            <a:endParaRPr lang="en-US" sz="2000" dirty="0"/>
          </a:p>
          <a:p>
            <a:r>
              <a:rPr lang="en-US" sz="2000" dirty="0"/>
              <a:t>Read through the agreement, check the I accept the license terms checkbox under the agreement text and then click Next to confirm that you agree with the terms.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71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620000" cy="4994429"/>
          </a:xfrm>
        </p:spPr>
        <p:txBody>
          <a:bodyPr/>
          <a:lstStyle/>
          <a:p>
            <a:r>
              <a:rPr lang="en-US" dirty="0"/>
              <a:t>In the Which type of installation do you want? window that appears next, you're offered the choice of Upgrade and Custom (advanced</a:t>
            </a:r>
            <a:r>
              <a:rPr lang="en-US" dirty="0" smtClean="0"/>
              <a:t>).</a:t>
            </a:r>
          </a:p>
          <a:p>
            <a:r>
              <a:rPr lang="en-US" dirty="0"/>
              <a:t>Click on the </a:t>
            </a:r>
            <a:r>
              <a:rPr lang="en-US" b="1" dirty="0"/>
              <a:t>Custom (advanced)</a:t>
            </a:r>
            <a:r>
              <a:rPr lang="en-US" dirty="0"/>
              <a:t> button.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36715"/>
            <a:ext cx="5638800" cy="383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89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7186108" cy="4918229"/>
          </a:xfrm>
        </p:spPr>
        <p:txBody>
          <a:bodyPr>
            <a:normAutofit fontScale="85000" lnSpcReduction="20000"/>
          </a:bodyPr>
          <a:lstStyle/>
          <a:p>
            <a:r>
              <a:rPr lang="en-US" dirty="0"/>
              <a:t>In this </a:t>
            </a:r>
            <a:r>
              <a:rPr lang="en-US" dirty="0" smtClean="0"/>
              <a:t>next screen, </a:t>
            </a:r>
            <a:r>
              <a:rPr lang="en-US" dirty="0"/>
              <a:t>you'll see each partition that Windows 7 recognizes.</a:t>
            </a:r>
          </a:p>
          <a:p>
            <a:endParaRPr lang="en-US" dirty="0"/>
          </a:p>
          <a:p>
            <a:r>
              <a:rPr lang="en-US" dirty="0"/>
              <a:t>The main difference in a Windows 7 clean install verses other kinds of Windows 7 installation methods is that a clean install involves the removal of all operating system related partitions.</a:t>
            </a:r>
          </a:p>
          <a:p>
            <a:endParaRPr lang="en-US" dirty="0"/>
          </a:p>
          <a:p>
            <a:r>
              <a:rPr lang="en-US" dirty="0"/>
              <a:t>Windows 7 setup considers partition management as an advanced task so you'll need to click the Drive options (advanced) link to make those options available.</a:t>
            </a:r>
          </a:p>
          <a:p>
            <a:endParaRPr lang="en-US" dirty="0"/>
          </a:p>
          <a:p>
            <a:r>
              <a:rPr lang="en-US" dirty="0"/>
              <a:t>In the next few steps you'll delete the partitions containing the operating system you're replacing with Windows 7, be it Windows Vista, Windows XP, a previous installation of Windows 7, etc.</a:t>
            </a:r>
          </a:p>
        </p:txBody>
      </p:sp>
    </p:spTree>
    <p:extLst>
      <p:ext uri="{BB962C8B-B14F-4D97-AF65-F5344CB8AC3E}">
        <p14:creationId xmlns:p14="http://schemas.microsoft.com/office/powerpoint/2010/main" val="31673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599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53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r>
              <a:rPr lang="en-US" dirty="0"/>
              <a:t>Now that all available drive options are listed, you can delete any operating system related partitions from your existing </a:t>
            </a:r>
            <a:r>
              <a:rPr lang="en-US" dirty="0" smtClean="0"/>
              <a:t>hard </a:t>
            </a:r>
            <a:r>
              <a:rPr lang="en-US" dirty="0"/>
              <a:t>drive(s</a:t>
            </a:r>
            <a:r>
              <a:rPr lang="en-US" dirty="0" smtClean="0"/>
              <a:t>).</a:t>
            </a:r>
          </a:p>
          <a:p>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7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8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7186108" cy="4994429"/>
          </a:xfrm>
        </p:spPr>
        <p:txBody>
          <a:bodyPr/>
          <a:lstStyle/>
          <a:p>
            <a:r>
              <a:rPr lang="en-US" dirty="0"/>
              <a:t>After deleting the partition, Windows 7 setup will prompt you to confirm the deletion</a:t>
            </a:r>
            <a:r>
              <a:rPr lang="en-US" dirty="0" smtClean="0"/>
              <a:t>.</a:t>
            </a:r>
            <a:endParaRPr lang="en-US" dirty="0"/>
          </a:p>
          <a:p>
            <a:r>
              <a:rPr lang="en-US" dirty="0"/>
              <a:t>The message says "The partition might contain recovery files, system files, or important software from your computer manufacturer. If you delete this partition, any data stored on it will be lost</a:t>
            </a:r>
            <a:r>
              <a:rPr lang="en-US" dirty="0" smtClean="0"/>
              <a:t>."</a:t>
            </a:r>
            <a:endParaRPr lang="en-US" dirty="0"/>
          </a:p>
          <a:p>
            <a:r>
              <a:rPr lang="en-US" dirty="0"/>
              <a:t>Click the OK button.</a:t>
            </a:r>
          </a:p>
        </p:txBody>
      </p:sp>
    </p:spTree>
    <p:extLst>
      <p:ext uri="{BB962C8B-B14F-4D97-AF65-F5344CB8AC3E}">
        <p14:creationId xmlns:p14="http://schemas.microsoft.com/office/powerpoint/2010/main" val="112081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799740"/>
            <a:ext cx="6753278" cy="506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73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7338508" cy="4994429"/>
          </a:xfrm>
        </p:spPr>
        <p:txBody>
          <a:bodyPr/>
          <a:lstStyle/>
          <a:p>
            <a:r>
              <a:rPr lang="en-US" dirty="0"/>
              <a:t>As you can now see, all the space on the installed hard drive is unallocated. No partitions exist on this computer.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58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normAutofit/>
          </a:bodyPr>
          <a:lstStyle/>
          <a:p>
            <a:r>
              <a:rPr lang="en-US" sz="2000" dirty="0"/>
              <a:t>Windows 7 Setup will now install a clean copy of Windows 7 to the location you chose in the previous step. You don't need to do anything here but wait</a:t>
            </a:r>
            <a:r>
              <a:rPr lang="en-US" sz="2000" dirty="0" smtClean="0"/>
              <a:t>.</a:t>
            </a:r>
            <a:endParaRPr lang="en-US" sz="2000" dirty="0"/>
          </a:p>
          <a:p>
            <a:r>
              <a:rPr lang="en-US" sz="2000" dirty="0"/>
              <a:t>This is the most time consuming of any of the 34 steps. Depending on the speed of your computer, this process could take anywhere from 5 to 30 minutes.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26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062250"/>
            <a:ext cx="6305265" cy="472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3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smtClean="0"/>
              <a:t>Lab 2 assignment</a:t>
            </a:r>
            <a:endParaRPr lang="en-US" dirty="0"/>
          </a:p>
        </p:txBody>
      </p:sp>
      <p:sp>
        <p:nvSpPr>
          <p:cNvPr id="3" name="Content Placeholder 2"/>
          <p:cNvSpPr>
            <a:spLocks noGrp="1"/>
          </p:cNvSpPr>
          <p:nvPr>
            <p:ph idx="1"/>
          </p:nvPr>
        </p:nvSpPr>
        <p:spPr>
          <a:xfrm>
            <a:off x="1043492" y="1828800"/>
            <a:ext cx="6777317" cy="4003829"/>
          </a:xfrm>
        </p:spPr>
        <p:txBody>
          <a:bodyPr>
            <a:normAutofit fontScale="92500" lnSpcReduction="10000"/>
          </a:bodyPr>
          <a:lstStyle/>
          <a:p>
            <a:pPr marL="68580" indent="0">
              <a:buNone/>
            </a:pPr>
            <a:r>
              <a:rPr lang="en-US" sz="2000" dirty="0"/>
              <a:t>S</a:t>
            </a:r>
            <a:r>
              <a:rPr lang="en-US" sz="2000" dirty="0" smtClean="0"/>
              <a:t>tudents </a:t>
            </a:r>
            <a:r>
              <a:rPr lang="en-US" sz="2000" dirty="0"/>
              <a:t>will perform the installation of Windows OS and then of a Linux OS. Making sure they are dual booting successfully. </a:t>
            </a:r>
            <a:r>
              <a:rPr lang="en-US" sz="2000" dirty="0" smtClean="0"/>
              <a:t>You </a:t>
            </a:r>
            <a:r>
              <a:rPr lang="en-US" sz="2000" dirty="0"/>
              <a:t>must fully understand how to install an operating system and it’s requirements</a:t>
            </a:r>
            <a:r>
              <a:rPr lang="en-US" sz="2000" dirty="0" smtClean="0"/>
              <a:t>. Please include screen shots of your </a:t>
            </a:r>
            <a:r>
              <a:rPr lang="en-US" sz="2000" smtClean="0"/>
              <a:t>progress.</a:t>
            </a:r>
            <a:endParaRPr lang="en-US" sz="2000" dirty="0" smtClean="0"/>
          </a:p>
          <a:p>
            <a:pPr marL="525780" indent="-457200">
              <a:buAutoNum type="arabicPeriod"/>
            </a:pPr>
            <a:r>
              <a:rPr lang="en-US" sz="2000" dirty="0" smtClean="0"/>
              <a:t>Discuss the steps taken in order to install Windows. (in detail)</a:t>
            </a:r>
          </a:p>
          <a:p>
            <a:pPr marL="525780" indent="-457200">
              <a:buAutoNum type="arabicPeriod"/>
            </a:pPr>
            <a:r>
              <a:rPr lang="en-US" sz="2000" dirty="0" smtClean="0"/>
              <a:t>Discuss the steps taken in order to install Linux as a dual boot. (in detail)</a:t>
            </a:r>
          </a:p>
          <a:p>
            <a:pPr marL="525780" indent="-457200">
              <a:buAutoNum type="arabicPeriod"/>
            </a:pPr>
            <a:r>
              <a:rPr lang="en-US" sz="2000" b="1" i="1" dirty="0" smtClean="0"/>
              <a:t>(extra credit) </a:t>
            </a:r>
            <a:r>
              <a:rPr lang="en-US" sz="2000" dirty="0" smtClean="0"/>
              <a:t>What will happen if Linux is installed first instead of Windows? Will it function correctly? If not how can it be fixed.</a:t>
            </a:r>
          </a:p>
          <a:p>
            <a:pPr marL="68580" indent="0">
              <a:buNone/>
            </a:pPr>
            <a:r>
              <a:rPr lang="en-US" sz="2000" b="1" dirty="0"/>
              <a:t>Each student needs to turn in their own work. This is not a group assignment.</a:t>
            </a:r>
          </a:p>
          <a:p>
            <a:pPr marL="525780" indent="-457200">
              <a:buAutoNum type="arabicPeriod"/>
            </a:pPr>
            <a:endParaRPr lang="en-US" sz="2000" dirty="0" smtClean="0"/>
          </a:p>
          <a:p>
            <a:pPr marL="525780" indent="-457200">
              <a:buAutoNum type="arabicPeriod"/>
            </a:pPr>
            <a:endParaRPr lang="en-US" sz="2000" dirty="0"/>
          </a:p>
        </p:txBody>
      </p:sp>
    </p:spTree>
    <p:extLst>
      <p:ext uri="{BB962C8B-B14F-4D97-AF65-F5344CB8AC3E}">
        <p14:creationId xmlns:p14="http://schemas.microsoft.com/office/powerpoint/2010/main" val="2784606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8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6777317" cy="4994429"/>
          </a:xfrm>
        </p:spPr>
        <p:txBody>
          <a:bodyPr/>
          <a:lstStyle/>
          <a:p>
            <a:r>
              <a:rPr lang="en-US" dirty="0"/>
              <a:t>Windows 7 needs to know what use name you'd like to use and how you'd like your computer to be identified on your local network.</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56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lstStyle/>
          <a:p>
            <a:r>
              <a:rPr lang="en-US" dirty="0"/>
              <a:t>Enter the product key that came with your retail purchase or legal download of Windows 7. If Windows 7 came as part of your complete computer system, enter the product key you were given as part of that purchase.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7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pPr algn="ctr"/>
            <a:r>
              <a:rPr lang="en-US" dirty="0" smtClean="0"/>
              <a:t>Ubuntu installation</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a:t>The installation process will be slightly different for every </a:t>
            </a:r>
            <a:r>
              <a:rPr lang="en-US" dirty="0" err="1"/>
              <a:t>distro</a:t>
            </a:r>
            <a:r>
              <a:rPr lang="en-US" dirty="0"/>
              <a:t>, but in general setup should guide you through the necessary steps pretty easily</a:t>
            </a:r>
            <a:r>
              <a:rPr lang="en-US" dirty="0" smtClean="0"/>
              <a:t>.</a:t>
            </a:r>
          </a:p>
          <a:p>
            <a:r>
              <a:rPr lang="en-US" dirty="0" smtClean="0"/>
              <a:t>When installing Ubuntu it will give you prompts as to what you would like to do. The same way that the Windows installation prompted.</a:t>
            </a:r>
            <a:endParaRPr lang="en-US" dirty="0"/>
          </a:p>
        </p:txBody>
      </p:sp>
    </p:spTree>
    <p:extLst>
      <p:ext uri="{BB962C8B-B14F-4D97-AF65-F5344CB8AC3E}">
        <p14:creationId xmlns:p14="http://schemas.microsoft.com/office/powerpoint/2010/main" val="39618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728663"/>
            <a:ext cx="760095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85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pPr algn="ctr"/>
            <a:r>
              <a:rPr lang="en-US" dirty="0" smtClean="0"/>
              <a:t>What is an Operating System?</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r>
              <a:rPr lang="en-US" sz="2000" dirty="0"/>
              <a:t>An operating system is the most important software that runs on a computer</a:t>
            </a:r>
            <a:r>
              <a:rPr lang="en-US" sz="2000" dirty="0" smtClean="0"/>
              <a:t>.</a:t>
            </a:r>
          </a:p>
          <a:p>
            <a:r>
              <a:rPr lang="en-US" sz="2000" dirty="0"/>
              <a:t>It manages the computer's memory, processes, and all of its software and hardware</a:t>
            </a:r>
            <a:r>
              <a:rPr lang="en-US" sz="2000" dirty="0" smtClean="0"/>
              <a:t>.</a:t>
            </a:r>
          </a:p>
          <a:p>
            <a:r>
              <a:rPr lang="en-US" sz="2000" dirty="0"/>
              <a:t>It also allows you to communicate with the computer without knowing how to speak the computer's "language</a:t>
            </a:r>
            <a:r>
              <a:rPr lang="en-US" sz="2000" dirty="0" smtClean="0"/>
              <a:t>.“</a:t>
            </a:r>
          </a:p>
          <a:p>
            <a:r>
              <a:rPr lang="en-US" sz="2000" dirty="0"/>
              <a:t>Without an operating system, a computer is useless.</a:t>
            </a:r>
          </a:p>
        </p:txBody>
      </p:sp>
    </p:spTree>
    <p:extLst>
      <p:ext uri="{BB962C8B-B14F-4D97-AF65-F5344CB8AC3E}">
        <p14:creationId xmlns:p14="http://schemas.microsoft.com/office/powerpoint/2010/main" val="1505823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dirty="0" smtClean="0"/>
              <a:t>Operating System’s Job</a:t>
            </a:r>
            <a:endParaRPr lang="en-US" dirty="0"/>
          </a:p>
        </p:txBody>
      </p:sp>
      <p:sp>
        <p:nvSpPr>
          <p:cNvPr id="3" name="Content Placeholder 2"/>
          <p:cNvSpPr>
            <a:spLocks noGrp="1"/>
          </p:cNvSpPr>
          <p:nvPr>
            <p:ph idx="1"/>
          </p:nvPr>
        </p:nvSpPr>
        <p:spPr>
          <a:xfrm>
            <a:off x="1043492" y="1828800"/>
            <a:ext cx="6777317" cy="4003829"/>
          </a:xfrm>
        </p:spPr>
        <p:txBody>
          <a:bodyPr>
            <a:normAutofit fontScale="92500" lnSpcReduction="20000"/>
          </a:bodyPr>
          <a:lstStyle/>
          <a:p>
            <a:r>
              <a:rPr lang="en-US" sz="2000" dirty="0" smtClean="0"/>
              <a:t>O.S. Booting </a:t>
            </a:r>
            <a:r>
              <a:rPr lang="en-US" sz="2000" dirty="0"/>
              <a:t>- It runs tests to make sure everything is working correctly</a:t>
            </a:r>
            <a:r>
              <a:rPr lang="en-US" sz="2000" dirty="0" smtClean="0"/>
              <a:t>.</a:t>
            </a:r>
          </a:p>
          <a:p>
            <a:r>
              <a:rPr lang="en-US" sz="2000" dirty="0" smtClean="0"/>
              <a:t> It </a:t>
            </a:r>
            <a:r>
              <a:rPr lang="en-US" sz="2000" dirty="0"/>
              <a:t>checks for new hardware</a:t>
            </a:r>
            <a:r>
              <a:rPr lang="en-US" sz="2000" dirty="0" smtClean="0"/>
              <a:t>.</a:t>
            </a:r>
          </a:p>
          <a:p>
            <a:r>
              <a:rPr lang="en-US" sz="2000" dirty="0" smtClean="0"/>
              <a:t> It </a:t>
            </a:r>
            <a:r>
              <a:rPr lang="en-US" sz="2000" dirty="0"/>
              <a:t>then starts up the operating </a:t>
            </a:r>
            <a:r>
              <a:rPr lang="en-US" sz="2000" dirty="0" smtClean="0"/>
              <a:t>system</a:t>
            </a:r>
          </a:p>
          <a:p>
            <a:r>
              <a:rPr lang="en-US" sz="2000" dirty="0" smtClean="0"/>
              <a:t>Manages </a:t>
            </a:r>
            <a:r>
              <a:rPr lang="en-US" sz="2000" dirty="0"/>
              <a:t>all of the software and hardware on the computer. </a:t>
            </a:r>
            <a:endParaRPr lang="en-US" sz="2000" dirty="0" smtClean="0"/>
          </a:p>
          <a:p>
            <a:r>
              <a:rPr lang="en-US" sz="2000" dirty="0" smtClean="0"/>
              <a:t>Most </a:t>
            </a:r>
            <a:r>
              <a:rPr lang="en-US" sz="2000" dirty="0"/>
              <a:t>of the time, there are many different programs running at the same time, and they all need to access your computer's Central Processing Unit (CPU), memory, and storage. </a:t>
            </a:r>
            <a:endParaRPr lang="en-US" sz="2000" dirty="0" smtClean="0"/>
          </a:p>
          <a:p>
            <a:r>
              <a:rPr lang="en-US" sz="2000" dirty="0" smtClean="0"/>
              <a:t>The </a:t>
            </a:r>
            <a:r>
              <a:rPr lang="en-US" sz="2000" dirty="0"/>
              <a:t>operating system coordinates all of this to make sure that each program gets what it needs</a:t>
            </a:r>
            <a:r>
              <a:rPr lang="en-US" sz="2000" dirty="0" smtClean="0"/>
              <a:t>.</a:t>
            </a:r>
          </a:p>
          <a:p>
            <a:r>
              <a:rPr lang="en-US" sz="2000" dirty="0" smtClean="0"/>
              <a:t> </a:t>
            </a:r>
            <a:r>
              <a:rPr lang="en-US" sz="2000" dirty="0"/>
              <a:t>Without the operating system, the software wouldn't even be able to talk to the </a:t>
            </a:r>
            <a:r>
              <a:rPr lang="en-US" sz="2000" dirty="0" smtClean="0"/>
              <a:t>hardware.</a:t>
            </a:r>
            <a:endParaRPr lang="en-US" sz="2000" dirty="0"/>
          </a:p>
        </p:txBody>
      </p:sp>
    </p:spTree>
    <p:extLst>
      <p:ext uri="{BB962C8B-B14F-4D97-AF65-F5344CB8AC3E}">
        <p14:creationId xmlns:p14="http://schemas.microsoft.com/office/powerpoint/2010/main" val="235865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pPr algn="ctr"/>
            <a:r>
              <a:rPr lang="en-US" dirty="0" smtClean="0"/>
              <a:t>Brief History</a:t>
            </a:r>
            <a:endParaRPr lang="en-US" dirty="0"/>
          </a:p>
        </p:txBody>
      </p:sp>
      <p:sp>
        <p:nvSpPr>
          <p:cNvPr id="3" name="Content Placeholder 2"/>
          <p:cNvSpPr>
            <a:spLocks noGrp="1"/>
          </p:cNvSpPr>
          <p:nvPr>
            <p:ph idx="1"/>
          </p:nvPr>
        </p:nvSpPr>
        <p:spPr>
          <a:xfrm>
            <a:off x="1043492" y="1981200"/>
            <a:ext cx="6777317" cy="3851429"/>
          </a:xfrm>
        </p:spPr>
        <p:txBody>
          <a:bodyPr>
            <a:normAutofit lnSpcReduction="10000"/>
          </a:bodyPr>
          <a:lstStyle/>
          <a:p>
            <a:r>
              <a:rPr lang="en-US" sz="2000" b="1" dirty="0"/>
              <a:t>The 1940's - First </a:t>
            </a:r>
            <a:r>
              <a:rPr lang="en-US" sz="2000" b="1" dirty="0" smtClean="0"/>
              <a:t>Generations</a:t>
            </a:r>
          </a:p>
          <a:p>
            <a:pPr lvl="1"/>
            <a:r>
              <a:rPr lang="en-US" sz="1800" dirty="0"/>
              <a:t>The earliest electronic digital computers had no operating systems. </a:t>
            </a:r>
            <a:endParaRPr lang="en-US" sz="1800" dirty="0" smtClean="0"/>
          </a:p>
          <a:p>
            <a:pPr lvl="1"/>
            <a:r>
              <a:rPr lang="en-US" sz="1800" dirty="0" smtClean="0"/>
              <a:t>Machines </a:t>
            </a:r>
            <a:r>
              <a:rPr lang="en-US" sz="1800" dirty="0"/>
              <a:t>of the time were so primitive that programs were often entered one bit at time on rows of mechanical switches (plug boards). </a:t>
            </a:r>
            <a:endParaRPr lang="en-US" sz="1800" dirty="0" smtClean="0"/>
          </a:p>
          <a:p>
            <a:pPr lvl="1"/>
            <a:r>
              <a:rPr lang="en-US" sz="1800" dirty="0" smtClean="0"/>
              <a:t>Programming </a:t>
            </a:r>
            <a:r>
              <a:rPr lang="en-US" sz="1800" dirty="0"/>
              <a:t>languages were unknown (not even assembly languages). </a:t>
            </a:r>
            <a:endParaRPr lang="en-US" sz="1800" dirty="0" smtClean="0"/>
          </a:p>
          <a:p>
            <a:pPr lvl="1"/>
            <a:r>
              <a:rPr lang="en-US" sz="1800" dirty="0" smtClean="0"/>
              <a:t>Operating </a:t>
            </a:r>
            <a:r>
              <a:rPr lang="en-US" sz="1800" dirty="0"/>
              <a:t>systems were unheard of </a:t>
            </a:r>
            <a:r>
              <a:rPr lang="en-US" sz="1800" dirty="0" smtClean="0"/>
              <a:t>.</a:t>
            </a:r>
            <a:endParaRPr lang="en-US" sz="2000" dirty="0" smtClean="0"/>
          </a:p>
          <a:p>
            <a:pPr lvl="1"/>
            <a:r>
              <a:rPr lang="en-US" sz="1800" dirty="0"/>
              <a:t>These machines were enormous, filling up entire rooms with tens of thousands of vacuum tubes, but they were still millions of times slower than even the cheapest personal computers available today.</a:t>
            </a:r>
            <a:endParaRPr lang="en-US" sz="1800" b="1" dirty="0"/>
          </a:p>
        </p:txBody>
      </p:sp>
    </p:spTree>
    <p:extLst>
      <p:ext uri="{BB962C8B-B14F-4D97-AF65-F5344CB8AC3E}">
        <p14:creationId xmlns:p14="http://schemas.microsoft.com/office/powerpoint/2010/main" val="3393572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lnSpcReduction="10000"/>
          </a:bodyPr>
          <a:lstStyle/>
          <a:p>
            <a:r>
              <a:rPr lang="en-US" sz="2000" b="1" dirty="0"/>
              <a:t>The 1950's - Second </a:t>
            </a:r>
            <a:r>
              <a:rPr lang="en-US" sz="2000" b="1" dirty="0" smtClean="0"/>
              <a:t>Generation</a:t>
            </a:r>
          </a:p>
          <a:p>
            <a:pPr lvl="1"/>
            <a:r>
              <a:rPr lang="en-US" sz="1800" dirty="0"/>
              <a:t>now called </a:t>
            </a:r>
            <a:r>
              <a:rPr lang="en-US" sz="1800" b="1" dirty="0" smtClean="0"/>
              <a:t>mainframes</a:t>
            </a:r>
          </a:p>
          <a:p>
            <a:pPr lvl="1"/>
            <a:r>
              <a:rPr lang="en-US" sz="1800" dirty="0"/>
              <a:t>The introduction of the transistor in the </a:t>
            </a:r>
            <a:r>
              <a:rPr lang="en-US" sz="1800" dirty="0" smtClean="0"/>
              <a:t>mid-1950s</a:t>
            </a:r>
          </a:p>
          <a:p>
            <a:pPr lvl="1"/>
            <a:r>
              <a:rPr lang="en-US" sz="1800" dirty="0"/>
              <a:t>Computers became reliable enough that they could be manufactured and sold to paying </a:t>
            </a:r>
            <a:r>
              <a:rPr lang="en-US" sz="1800" dirty="0" smtClean="0"/>
              <a:t>customers</a:t>
            </a:r>
          </a:p>
          <a:p>
            <a:pPr lvl="1"/>
            <a:r>
              <a:rPr lang="en-US" sz="1800" dirty="0"/>
              <a:t>These </a:t>
            </a:r>
            <a:r>
              <a:rPr lang="en-US" sz="1800" dirty="0" smtClean="0"/>
              <a:t>machines were </a:t>
            </a:r>
            <a:r>
              <a:rPr lang="en-US" sz="1800" dirty="0"/>
              <a:t>locked away in specially air conditioned computer rooms, with staffs of professional operators to run them. </a:t>
            </a:r>
            <a:endParaRPr lang="en-US" sz="1800" dirty="0" smtClean="0"/>
          </a:p>
          <a:p>
            <a:pPr lvl="1"/>
            <a:r>
              <a:rPr lang="en-US" sz="1800" dirty="0" smtClean="0"/>
              <a:t>Only </a:t>
            </a:r>
            <a:r>
              <a:rPr lang="en-US" sz="1800" dirty="0"/>
              <a:t>big corporations or major government agencies or universities could afford the multimillion dollar price </a:t>
            </a:r>
            <a:r>
              <a:rPr lang="en-US" sz="1800" dirty="0" smtClean="0"/>
              <a:t>tag</a:t>
            </a:r>
          </a:p>
          <a:p>
            <a:pPr lvl="1"/>
            <a:r>
              <a:rPr lang="en-US" sz="1800" dirty="0"/>
              <a:t>programmer would first write the program on paper (in FORTRAN or assembler), then punch it on cards</a:t>
            </a:r>
            <a:r>
              <a:rPr lang="en-US" sz="1800" dirty="0" smtClean="0"/>
              <a:t>.</a:t>
            </a:r>
          </a:p>
          <a:p>
            <a:pPr lvl="1"/>
            <a:r>
              <a:rPr lang="en-US" sz="1800" dirty="0"/>
              <a:t>When the computer finished whatever job it was currently running, an operator would go over to the printer and tear off the output and carry it over to the output room</a:t>
            </a:r>
            <a:endParaRPr lang="en-US" sz="1800" dirty="0" smtClean="0"/>
          </a:p>
        </p:txBody>
      </p:sp>
    </p:spTree>
    <p:extLst>
      <p:ext uri="{BB962C8B-B14F-4D97-AF65-F5344CB8AC3E}">
        <p14:creationId xmlns:p14="http://schemas.microsoft.com/office/powerpoint/2010/main" val="209936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r>
              <a:rPr lang="en-US" sz="2000" b="1" dirty="0"/>
              <a:t>The </a:t>
            </a:r>
            <a:r>
              <a:rPr lang="en-US" sz="2000" b="1" dirty="0" smtClean="0"/>
              <a:t>1960's - </a:t>
            </a:r>
            <a:r>
              <a:rPr lang="en-US" sz="2000" b="1" dirty="0"/>
              <a:t>Third Generation</a:t>
            </a:r>
          </a:p>
          <a:p>
            <a:pPr lvl="1"/>
            <a:r>
              <a:rPr lang="en-US" sz="2000" dirty="0"/>
              <a:t>The systems of the 1960's were also batch processing systems, but they were able to take better advantage of the computer's resources by running several jobs at once</a:t>
            </a:r>
            <a:r>
              <a:rPr lang="en-US" sz="2000" dirty="0" smtClean="0"/>
              <a:t>.</a:t>
            </a:r>
          </a:p>
          <a:p>
            <a:pPr lvl="1"/>
            <a:r>
              <a:rPr lang="en-US" sz="2000" dirty="0"/>
              <a:t>multiprogramming in which several jobs are in main memory at once; a processor is switched from job to job as needed to keep several jobs advancing while keeping the peripheral devices in use</a:t>
            </a:r>
            <a:r>
              <a:rPr lang="en-US" sz="2000" dirty="0" smtClean="0"/>
              <a:t>.</a:t>
            </a:r>
          </a:p>
          <a:p>
            <a:pPr lvl="1"/>
            <a:r>
              <a:rPr lang="en-US" sz="2000" dirty="0" smtClean="0"/>
              <a:t>If one job was waiting for I/O another job could use the CPU and not let the CPU sit idle.</a:t>
            </a:r>
          </a:p>
          <a:p>
            <a:pPr lvl="1"/>
            <a:endParaRPr lang="en-US" sz="2000" dirty="0" smtClean="0"/>
          </a:p>
          <a:p>
            <a:pPr lvl="1"/>
            <a:endParaRPr lang="en-US" sz="2000" dirty="0"/>
          </a:p>
        </p:txBody>
      </p:sp>
    </p:spTree>
    <p:extLst>
      <p:ext uri="{BB962C8B-B14F-4D97-AF65-F5344CB8AC3E}">
        <p14:creationId xmlns:p14="http://schemas.microsoft.com/office/powerpoint/2010/main" val="369162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pPr algn="ctr"/>
            <a:r>
              <a:rPr lang="en-US" dirty="0" smtClean="0"/>
              <a:t>Installing Windows</a:t>
            </a:r>
            <a:endParaRPr lang="en-US" dirty="0"/>
          </a:p>
        </p:txBody>
      </p:sp>
      <p:sp>
        <p:nvSpPr>
          <p:cNvPr id="3" name="Content Placeholder 2"/>
          <p:cNvSpPr>
            <a:spLocks noGrp="1"/>
          </p:cNvSpPr>
          <p:nvPr>
            <p:ph idx="1"/>
          </p:nvPr>
        </p:nvSpPr>
        <p:spPr>
          <a:xfrm>
            <a:off x="1043492" y="1905000"/>
            <a:ext cx="6777317" cy="3927629"/>
          </a:xfrm>
        </p:spPr>
        <p:txBody>
          <a:bodyPr>
            <a:normAutofit/>
          </a:bodyPr>
          <a:lstStyle/>
          <a:p>
            <a:r>
              <a:rPr lang="en-US" sz="2000" dirty="0"/>
              <a:t>A Windows 7 clean install simply means an installation of Windows 7 on an unused partition on your hard drive</a:t>
            </a:r>
            <a:r>
              <a:rPr lang="en-US" sz="2000" dirty="0" smtClean="0"/>
              <a:t>.</a:t>
            </a:r>
          </a:p>
          <a:p>
            <a:r>
              <a:rPr lang="en-US" sz="2000" dirty="0"/>
              <a:t>The most important thing to realize before performing a clean install of Windows 7 is that </a:t>
            </a:r>
            <a:r>
              <a:rPr lang="en-US" sz="2000" i="1" dirty="0"/>
              <a:t>all of the information</a:t>
            </a:r>
            <a:r>
              <a:rPr lang="en-US" sz="2000" dirty="0"/>
              <a:t> on the drive that your current operating system is installed on (probably your C: drive) will be destroyed during this process. That means that if there's anything you want to keep you should back it up to a disc or another drive </a:t>
            </a:r>
            <a:r>
              <a:rPr lang="en-US" sz="2000" i="1" dirty="0"/>
              <a:t>prior</a:t>
            </a:r>
            <a:r>
              <a:rPr lang="en-US" sz="2000" dirty="0"/>
              <a:t> to beginning this process.</a:t>
            </a:r>
          </a:p>
        </p:txBody>
      </p:sp>
    </p:spTree>
    <p:extLst>
      <p:ext uri="{BB962C8B-B14F-4D97-AF65-F5344CB8AC3E}">
        <p14:creationId xmlns:p14="http://schemas.microsoft.com/office/powerpoint/2010/main" val="388454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a:t>IBM &amp; Microsoft History</a:t>
            </a:r>
          </a:p>
        </p:txBody>
      </p:sp>
      <p:sp>
        <p:nvSpPr>
          <p:cNvPr id="3" name="Content Placeholder 2"/>
          <p:cNvSpPr>
            <a:spLocks noGrp="1"/>
          </p:cNvSpPr>
          <p:nvPr>
            <p:ph idx="1"/>
          </p:nvPr>
        </p:nvSpPr>
        <p:spPr>
          <a:xfrm>
            <a:off x="1043492" y="2057400"/>
            <a:ext cx="6777317" cy="3775229"/>
          </a:xfrm>
        </p:spPr>
        <p:txBody>
          <a:bodyPr>
            <a:normAutofit/>
          </a:bodyPr>
          <a:lstStyle/>
          <a:p>
            <a:r>
              <a:rPr lang="en-US" sz="2000" dirty="0"/>
              <a:t>In 1980, IBM first approached Bill Gates of Microsoft, to discuss the state of home computers and what Microsoft products could do for </a:t>
            </a:r>
            <a:r>
              <a:rPr lang="en-US" sz="2000" dirty="0" smtClean="0"/>
              <a:t>IBM</a:t>
            </a:r>
          </a:p>
          <a:p>
            <a:r>
              <a:rPr lang="en-US" sz="2000" dirty="0"/>
              <a:t>They name their new operating system "MS‑DOS</a:t>
            </a:r>
            <a:r>
              <a:rPr lang="en-US" sz="2000" dirty="0" smtClean="0"/>
              <a:t>.“</a:t>
            </a:r>
          </a:p>
          <a:p>
            <a:r>
              <a:rPr lang="en-US" sz="2000" dirty="0"/>
              <a:t>IBM PC running </a:t>
            </a:r>
            <a:r>
              <a:rPr lang="en-US" sz="2000" dirty="0" smtClean="0"/>
              <a:t>MS‑DOS </a:t>
            </a:r>
            <a:r>
              <a:rPr lang="en-US" sz="2000" dirty="0"/>
              <a:t>in </a:t>
            </a:r>
            <a:r>
              <a:rPr lang="en-US" sz="2000" dirty="0" smtClean="0"/>
              <a:t>1981.</a:t>
            </a:r>
          </a:p>
          <a:p>
            <a:r>
              <a:rPr lang="en-US" sz="2000" dirty="0"/>
              <a:t>new language </a:t>
            </a:r>
          </a:p>
        </p:txBody>
      </p:sp>
    </p:spTree>
    <p:extLst>
      <p:ext uri="{BB962C8B-B14F-4D97-AF65-F5344CB8AC3E}">
        <p14:creationId xmlns:p14="http://schemas.microsoft.com/office/powerpoint/2010/main" val="2925259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a:bodyPr>
          <a:lstStyle/>
          <a:p>
            <a:r>
              <a:rPr lang="en-US" sz="2000" b="1" dirty="0"/>
              <a:t>1982–1985: Introducing Windows </a:t>
            </a:r>
            <a:r>
              <a:rPr lang="en-US" sz="2000" b="1" dirty="0" smtClean="0"/>
              <a:t>1.0</a:t>
            </a:r>
          </a:p>
          <a:p>
            <a:pPr lvl="1"/>
            <a:r>
              <a:rPr lang="en-US" sz="2000" dirty="0"/>
              <a:t>rather than typing MS‑DOS commands, you just move a mouse to point and click your way through screens, or “windows</a:t>
            </a:r>
            <a:r>
              <a:rPr lang="en-US" sz="2000" dirty="0" smtClean="0"/>
              <a:t>.</a:t>
            </a:r>
          </a:p>
          <a:p>
            <a:r>
              <a:rPr lang="en-US" sz="2000" b="1" dirty="0"/>
              <a:t>1987–1992: Windows </a:t>
            </a:r>
            <a:r>
              <a:rPr lang="en-US" sz="2000" b="1" dirty="0" smtClean="0"/>
              <a:t>2.0–2.11</a:t>
            </a:r>
          </a:p>
          <a:p>
            <a:pPr lvl="1"/>
            <a:r>
              <a:rPr lang="en-US" sz="2000" dirty="0"/>
              <a:t>December 9, 1987 Microsoft releases Windows 2.0 with desktop icons and expanded memory. With improved graphics support, you can now overlap windows, control the screen layout, and use keyboard shortcuts to speed up your work. Some software developers write their first Windows–based programs for this release. </a:t>
            </a:r>
            <a:endParaRPr lang="en-US" sz="2000" dirty="0" smtClean="0"/>
          </a:p>
          <a:p>
            <a:pPr lvl="1"/>
            <a:r>
              <a:rPr lang="en-US" sz="2000" dirty="0"/>
              <a:t>Control Panel makes its first appearance in Windows 2.0.</a:t>
            </a:r>
            <a:endParaRPr lang="en-US" sz="2000" dirty="0" smtClean="0"/>
          </a:p>
          <a:p>
            <a:pPr lvl="1"/>
            <a:endParaRPr lang="en-US" sz="2000" b="1" dirty="0"/>
          </a:p>
          <a:p>
            <a:pPr lvl="1"/>
            <a:endParaRPr lang="en-US" sz="2000" b="1" dirty="0"/>
          </a:p>
          <a:p>
            <a:endParaRPr lang="en-US" b="1" dirty="0" smtClean="0"/>
          </a:p>
        </p:txBody>
      </p:sp>
    </p:spTree>
    <p:extLst>
      <p:ext uri="{BB962C8B-B14F-4D97-AF65-F5344CB8AC3E}">
        <p14:creationId xmlns:p14="http://schemas.microsoft.com/office/powerpoint/2010/main" val="4084512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a:bodyPr>
          <a:lstStyle/>
          <a:p>
            <a:r>
              <a:rPr lang="en-US" sz="2000" b="1" dirty="0"/>
              <a:t>1990–1994: Windows 3.0–Windows </a:t>
            </a:r>
            <a:r>
              <a:rPr lang="en-US" sz="2000" b="1" dirty="0" smtClean="0"/>
              <a:t>NT</a:t>
            </a:r>
          </a:p>
          <a:p>
            <a:pPr lvl="1"/>
            <a:r>
              <a:rPr lang="en-US" sz="2000" dirty="0"/>
              <a:t>Windows now has significantly better performance, advanced graphics with 16 colors, and improved icons</a:t>
            </a:r>
            <a:r>
              <a:rPr lang="en-US" sz="2000" dirty="0" smtClean="0"/>
              <a:t>.</a:t>
            </a:r>
          </a:p>
          <a:p>
            <a:pPr lvl="1"/>
            <a:r>
              <a:rPr lang="en-US" sz="2000" dirty="0"/>
              <a:t>Program Manager, File Manager, and Print Manager arrive in Windows 3.0. </a:t>
            </a:r>
            <a:endParaRPr lang="en-US" sz="2000" dirty="0" smtClean="0"/>
          </a:p>
          <a:p>
            <a:pPr lvl="1"/>
            <a:r>
              <a:rPr lang="en-US" sz="2000" dirty="0"/>
              <a:t>Windows software is installed with floppy discs bought </a:t>
            </a:r>
            <a:r>
              <a:rPr lang="en-US" sz="2000" dirty="0" smtClean="0"/>
              <a:t>in </a:t>
            </a:r>
            <a:r>
              <a:rPr lang="en-US" sz="2000" dirty="0"/>
              <a:t>large boxes with heavy instruction </a:t>
            </a:r>
            <a:r>
              <a:rPr lang="en-US" sz="2000" dirty="0" smtClean="0"/>
              <a:t>manuals</a:t>
            </a:r>
          </a:p>
          <a:p>
            <a:r>
              <a:rPr lang="en-US" sz="2000" b="1" dirty="0"/>
              <a:t>Windows </a:t>
            </a:r>
            <a:r>
              <a:rPr lang="en-US" sz="2000" b="1" dirty="0" smtClean="0"/>
              <a:t>NT</a:t>
            </a:r>
          </a:p>
          <a:p>
            <a:pPr lvl="1"/>
            <a:r>
              <a:rPr lang="en-US" sz="1800" dirty="0"/>
              <a:t>Windows NT 3.1 is a 32-bit operating system, which makes it a strategic business platform that supports high-end engineering and scientific programs. </a:t>
            </a:r>
            <a:endParaRPr lang="en-US" sz="1800" b="1" dirty="0"/>
          </a:p>
          <a:p>
            <a:endParaRPr lang="en-US" dirty="0" smtClean="0"/>
          </a:p>
          <a:p>
            <a:pPr marL="365760" lvl="1" indent="0">
              <a:buNone/>
            </a:pPr>
            <a:endParaRPr lang="en-US" sz="1800" dirty="0"/>
          </a:p>
        </p:txBody>
      </p:sp>
    </p:spTree>
    <p:extLst>
      <p:ext uri="{BB962C8B-B14F-4D97-AF65-F5344CB8AC3E}">
        <p14:creationId xmlns:p14="http://schemas.microsoft.com/office/powerpoint/2010/main" val="1939917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a:bodyPr>
          <a:lstStyle/>
          <a:p>
            <a:r>
              <a:rPr lang="en-US" sz="2000" b="1" dirty="0"/>
              <a:t>1995–2001: Windows </a:t>
            </a:r>
            <a:r>
              <a:rPr lang="en-US" sz="2000" b="1" dirty="0" smtClean="0"/>
              <a:t>95</a:t>
            </a:r>
          </a:p>
          <a:p>
            <a:pPr lvl="1"/>
            <a:r>
              <a:rPr lang="en-US" sz="1800" b="1" dirty="0"/>
              <a:t> </a:t>
            </a:r>
            <a:r>
              <a:rPr lang="en-US" sz="1800" dirty="0" smtClean="0"/>
              <a:t>sells </a:t>
            </a:r>
            <a:r>
              <a:rPr lang="en-US" sz="1800" dirty="0"/>
              <a:t>a record-setting 7 million copies in the first five weeks. </a:t>
            </a:r>
            <a:endParaRPr lang="en-US" sz="1800" dirty="0" smtClean="0"/>
          </a:p>
          <a:p>
            <a:pPr lvl="1"/>
            <a:r>
              <a:rPr lang="en-US" sz="1800" dirty="0"/>
              <a:t>Windows 95 has built-in Internet support, dial-up networking, and new Plug and Play capabilities that make it easy to install hardware and software. The 32-bit operating system also offers enhanced multimedia capabilities, more powerful features for mobile computing, and integrated networking. </a:t>
            </a:r>
            <a:endParaRPr lang="en-US" sz="1800" dirty="0" smtClean="0"/>
          </a:p>
          <a:p>
            <a:pPr lvl="1"/>
            <a:r>
              <a:rPr lang="en-US" sz="1800" dirty="0"/>
              <a:t>In the summer of 1995, the first version of Internet Explorer is released. The browser joins those already vying for space on the World Wide Web. </a:t>
            </a:r>
          </a:p>
        </p:txBody>
      </p:sp>
    </p:spTree>
    <p:extLst>
      <p:ext uri="{BB962C8B-B14F-4D97-AF65-F5344CB8AC3E}">
        <p14:creationId xmlns:p14="http://schemas.microsoft.com/office/powerpoint/2010/main" val="4126127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en-US" sz="2000" b="1" dirty="0"/>
              <a:t>1998–2000: Windows 98, Windows 2000, Windows </a:t>
            </a:r>
            <a:r>
              <a:rPr lang="en-US" sz="2000" b="1" dirty="0" smtClean="0"/>
              <a:t>Me</a:t>
            </a:r>
          </a:p>
          <a:p>
            <a:pPr lvl="1"/>
            <a:r>
              <a:rPr lang="en-US" sz="1800" dirty="0"/>
              <a:t>Windows 98 is the first version of Windows designed specifically for consumers. PCs are common at work and home, and Internet cafes where you can get online are popping up. Windows 98 is described as an operating system that “Works Better, Plays Better.” </a:t>
            </a:r>
            <a:endParaRPr lang="en-US" sz="1800" dirty="0" smtClean="0"/>
          </a:p>
          <a:p>
            <a:pPr lvl="1"/>
            <a:r>
              <a:rPr lang="en-US" sz="1800" dirty="0"/>
              <a:t>improvements include the ability to open and close programs more </a:t>
            </a:r>
            <a:r>
              <a:rPr lang="en-US" sz="1800" dirty="0" smtClean="0"/>
              <a:t>quickly</a:t>
            </a:r>
          </a:p>
          <a:p>
            <a:pPr lvl="1"/>
            <a:r>
              <a:rPr lang="en-US" sz="1800" dirty="0"/>
              <a:t>support for reading DVD discs and universal serial bus (USB) devices.</a:t>
            </a:r>
            <a:endParaRPr lang="en-US" sz="1800" b="1" dirty="0"/>
          </a:p>
          <a:p>
            <a:endParaRPr lang="en-US" dirty="0"/>
          </a:p>
        </p:txBody>
      </p:sp>
    </p:spTree>
    <p:extLst>
      <p:ext uri="{BB962C8B-B14F-4D97-AF65-F5344CB8AC3E}">
        <p14:creationId xmlns:p14="http://schemas.microsoft.com/office/powerpoint/2010/main" val="2949001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a:bodyPr>
          <a:lstStyle/>
          <a:p>
            <a:r>
              <a:rPr lang="en-US" sz="2000" b="1" dirty="0"/>
              <a:t>Windows </a:t>
            </a:r>
            <a:r>
              <a:rPr lang="en-US" sz="2000" b="1" dirty="0" smtClean="0"/>
              <a:t>Me</a:t>
            </a:r>
          </a:p>
          <a:p>
            <a:pPr lvl="1"/>
            <a:r>
              <a:rPr lang="en-US" sz="1800" dirty="0"/>
              <a:t>Designed for home computer use, Windows Me offers numerous music, video, and home networking enhancements and reliability improvements compared to previous versions. </a:t>
            </a:r>
            <a:endParaRPr lang="en-US" sz="1800" dirty="0" smtClean="0"/>
          </a:p>
          <a:p>
            <a:pPr lvl="1"/>
            <a:r>
              <a:rPr lang="en-US" sz="1800" dirty="0"/>
              <a:t>First appearances: System Restore, a feature that can roll back your PC software configuration to a date or time before a problem occurred. Windows Movie Maker provides users with the tools to digitally edit, save, and share home videos. And with Microsoft Windows Media Player 7 technologies, you can find, organize, and play digital media. </a:t>
            </a:r>
            <a:endParaRPr lang="en-US" sz="1800" dirty="0" smtClean="0"/>
          </a:p>
          <a:p>
            <a:pPr lvl="1"/>
            <a:r>
              <a:rPr lang="en-US" sz="1800" dirty="0"/>
              <a:t>Windows Me was the last Microsoft operating system to be based on the Windows 95 code base.</a:t>
            </a:r>
            <a:endParaRPr lang="en-US" sz="1800" b="1" dirty="0"/>
          </a:p>
        </p:txBody>
      </p:sp>
    </p:spTree>
    <p:extLst>
      <p:ext uri="{BB962C8B-B14F-4D97-AF65-F5344CB8AC3E}">
        <p14:creationId xmlns:p14="http://schemas.microsoft.com/office/powerpoint/2010/main" val="3493847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en-US" sz="2000" b="1" dirty="0"/>
              <a:t>Windows 2000 </a:t>
            </a:r>
            <a:r>
              <a:rPr lang="en-US" sz="2000" b="1" dirty="0" smtClean="0"/>
              <a:t>Professional</a:t>
            </a:r>
          </a:p>
          <a:p>
            <a:pPr lvl="1"/>
            <a:r>
              <a:rPr lang="en-US" sz="1800" dirty="0"/>
              <a:t>More than just the upgrade to Windows NT Workstation 4.0, Windows 2000 Professional is designed to replace Windows 95, Windows 98, and Windows NT Workstation 4.0 on all business desktops and laptops</a:t>
            </a:r>
            <a:r>
              <a:rPr lang="en-US" sz="1800" dirty="0" smtClean="0"/>
              <a:t>.</a:t>
            </a:r>
          </a:p>
          <a:p>
            <a:pPr lvl="1"/>
            <a:r>
              <a:rPr lang="en-US" sz="1800" dirty="0"/>
              <a:t>Windows 2000 Professional simplifies hardware installation by adding support for a wide variety of new Plug and Play hardware, including advanced networking and wireless products, USB devices, IEEE 1394 devices, and infrared devices. </a:t>
            </a:r>
            <a:endParaRPr lang="en-US" sz="1800" dirty="0" smtClean="0"/>
          </a:p>
          <a:p>
            <a:pPr lvl="1"/>
            <a:endParaRPr lang="en-US" b="1" dirty="0"/>
          </a:p>
          <a:p>
            <a:endParaRPr lang="en-US" dirty="0"/>
          </a:p>
        </p:txBody>
      </p:sp>
    </p:spTree>
    <p:extLst>
      <p:ext uri="{BB962C8B-B14F-4D97-AF65-F5344CB8AC3E}">
        <p14:creationId xmlns:p14="http://schemas.microsoft.com/office/powerpoint/2010/main" val="1490400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lnSpcReduction="10000"/>
          </a:bodyPr>
          <a:lstStyle/>
          <a:p>
            <a:r>
              <a:rPr lang="en-US" sz="2000" b="1" dirty="0"/>
              <a:t>2001–2005: Windows </a:t>
            </a:r>
            <a:r>
              <a:rPr lang="en-US" sz="2000" b="1" dirty="0" smtClean="0"/>
              <a:t>XP</a:t>
            </a:r>
          </a:p>
          <a:p>
            <a:pPr lvl="1"/>
            <a:r>
              <a:rPr lang="en-US" sz="1800" dirty="0"/>
              <a:t>Windows XP is released with a redesigned look and feel that's centered on usability and a unified Help and Support services center</a:t>
            </a:r>
            <a:r>
              <a:rPr lang="en-US" sz="1800" dirty="0" smtClean="0"/>
              <a:t>.</a:t>
            </a:r>
          </a:p>
          <a:p>
            <a:pPr lvl="1"/>
            <a:r>
              <a:rPr lang="en-US" sz="1800" dirty="0"/>
              <a:t>It’s both fast and stable. Navigating the Start menu, taskbar, and Control Panel are more intuitive. Awareness of computer viruses and hackers increases, but fears are to a certain extent calmed by the online delivery of security updates</a:t>
            </a:r>
            <a:r>
              <a:rPr lang="en-US" sz="1800" dirty="0" smtClean="0"/>
              <a:t>.</a:t>
            </a:r>
          </a:p>
          <a:p>
            <a:pPr lvl="1"/>
            <a:r>
              <a:rPr lang="en-US" sz="1800" dirty="0"/>
              <a:t>Windows XP Home Edition -  Designed for home use, Windows XP offers such enhancements as the Network Setup Wizard, Windows Media Player, Windows Movie Maker, and enhanced digital photo capabilities</a:t>
            </a:r>
            <a:r>
              <a:rPr lang="en-US" sz="1800" dirty="0" smtClean="0"/>
              <a:t>.</a:t>
            </a:r>
          </a:p>
          <a:p>
            <a:pPr lvl="1"/>
            <a:r>
              <a:rPr lang="en-US" sz="1800" dirty="0"/>
              <a:t>Windows XP Professional brings the solid foundation of Windows 2000 to the PC desktop, enhancing reliability, security, and performance. With a fresh visual design</a:t>
            </a:r>
          </a:p>
        </p:txBody>
      </p:sp>
    </p:spTree>
    <p:extLst>
      <p:ext uri="{BB962C8B-B14F-4D97-AF65-F5344CB8AC3E}">
        <p14:creationId xmlns:p14="http://schemas.microsoft.com/office/powerpoint/2010/main" val="4046987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smtClean="0"/>
              <a:t>Windows XP continued</a:t>
            </a:r>
            <a:endParaRPr lang="en-US" dirty="0"/>
          </a:p>
        </p:txBody>
      </p:sp>
      <p:sp>
        <p:nvSpPr>
          <p:cNvPr id="3" name="Content Placeholder 2"/>
          <p:cNvSpPr>
            <a:spLocks noGrp="1"/>
          </p:cNvSpPr>
          <p:nvPr>
            <p:ph idx="1"/>
          </p:nvPr>
        </p:nvSpPr>
        <p:spPr>
          <a:xfrm>
            <a:off x="1043492" y="1905000"/>
            <a:ext cx="6777317" cy="3927629"/>
          </a:xfrm>
        </p:spPr>
        <p:txBody>
          <a:bodyPr>
            <a:normAutofit/>
          </a:bodyPr>
          <a:lstStyle/>
          <a:p>
            <a:r>
              <a:rPr lang="en-US" sz="1600" dirty="0" smtClean="0"/>
              <a:t>Windows </a:t>
            </a:r>
            <a:r>
              <a:rPr lang="en-US" sz="1600" dirty="0"/>
              <a:t>XP 64-bit Edition (2001) is the first Microsoft operating system for 64-bit processors designed for working with large amounts of memory and projects such as movie special effects, 3D animations, engineering, and scientific programs</a:t>
            </a:r>
            <a:r>
              <a:rPr lang="en-US" sz="1600" dirty="0" smtClean="0"/>
              <a:t>.</a:t>
            </a:r>
            <a:endParaRPr lang="en-US" sz="1600" dirty="0"/>
          </a:p>
          <a:p>
            <a:r>
              <a:rPr lang="en-US" sz="1600" dirty="0" smtClean="0"/>
              <a:t>Windows </a:t>
            </a:r>
            <a:r>
              <a:rPr lang="en-US" sz="1600" dirty="0"/>
              <a:t>XP Media Center Edition (2002) is made for home computing and entertainment. You can browse the Internet, watch live television, enjoy digital music and video collections, and watch DVDs</a:t>
            </a:r>
            <a:r>
              <a:rPr lang="en-US" sz="1600" dirty="0" smtClean="0"/>
              <a:t>.</a:t>
            </a:r>
            <a:endParaRPr lang="en-US" sz="1600" dirty="0"/>
          </a:p>
          <a:p>
            <a:r>
              <a:rPr lang="en-US" sz="1600" dirty="0" smtClean="0"/>
              <a:t>Windows </a:t>
            </a:r>
            <a:r>
              <a:rPr lang="en-US" sz="1600" dirty="0"/>
              <a:t>XP Tablet PC Edition (2002) realizes the vision of pen-based computing. Tablet PCs include a digital pen for handwriting recognition and you can use the mouse or keyboard, too.</a:t>
            </a:r>
          </a:p>
          <a:p>
            <a:endParaRPr lang="en-US" dirty="0"/>
          </a:p>
        </p:txBody>
      </p:sp>
    </p:spTree>
    <p:extLst>
      <p:ext uri="{BB962C8B-B14F-4D97-AF65-F5344CB8AC3E}">
        <p14:creationId xmlns:p14="http://schemas.microsoft.com/office/powerpoint/2010/main" val="363983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fontScale="85000" lnSpcReduction="20000"/>
          </a:bodyPr>
          <a:lstStyle/>
          <a:p>
            <a:pPr marL="68580" indent="0">
              <a:buNone/>
            </a:pPr>
            <a:r>
              <a:rPr lang="en-US" dirty="0"/>
              <a:t>The minimum hardware requirements for Windows XP Home Edition are:</a:t>
            </a:r>
          </a:p>
          <a:p>
            <a:endParaRPr lang="en-US" dirty="0"/>
          </a:p>
          <a:p>
            <a:pPr lvl="1"/>
            <a:r>
              <a:rPr lang="en-US" dirty="0"/>
              <a:t> </a:t>
            </a:r>
            <a:r>
              <a:rPr lang="en-US" dirty="0" smtClean="0"/>
              <a:t>Pentium </a:t>
            </a:r>
            <a:r>
              <a:rPr lang="en-US" dirty="0"/>
              <a:t>233-megahertz (MHz) processor or faster (300 MHz is recommended)</a:t>
            </a:r>
          </a:p>
          <a:p>
            <a:pPr lvl="1"/>
            <a:r>
              <a:rPr lang="en-US" dirty="0" smtClean="0"/>
              <a:t>At </a:t>
            </a:r>
            <a:r>
              <a:rPr lang="en-US" dirty="0"/>
              <a:t>least 64 megabytes (MB) of RAM (128 MB is </a:t>
            </a:r>
            <a:r>
              <a:rPr lang="en-US" dirty="0" smtClean="0"/>
              <a:t>	recommended</a:t>
            </a:r>
            <a:r>
              <a:rPr lang="en-US" dirty="0"/>
              <a:t>)</a:t>
            </a:r>
          </a:p>
          <a:p>
            <a:pPr lvl="1"/>
            <a:r>
              <a:rPr lang="en-US" dirty="0" smtClean="0"/>
              <a:t>At </a:t>
            </a:r>
            <a:r>
              <a:rPr lang="en-US" dirty="0"/>
              <a:t>least 1.5 gigabytes (GB) of available space on the hard disk</a:t>
            </a:r>
          </a:p>
          <a:p>
            <a:pPr lvl="1"/>
            <a:r>
              <a:rPr lang="en-US" dirty="0" smtClean="0"/>
              <a:t>CD-ROM </a:t>
            </a:r>
            <a:r>
              <a:rPr lang="en-US" dirty="0"/>
              <a:t>or DVD-ROM drive</a:t>
            </a:r>
          </a:p>
          <a:p>
            <a:pPr lvl="1"/>
            <a:r>
              <a:rPr lang="en-US" dirty="0" smtClean="0"/>
              <a:t>Keyboard </a:t>
            </a:r>
            <a:r>
              <a:rPr lang="en-US" dirty="0"/>
              <a:t>and a Microsoft Mouse or some other compatible pointing device</a:t>
            </a:r>
          </a:p>
          <a:p>
            <a:pPr lvl="1"/>
            <a:r>
              <a:rPr lang="en-US" dirty="0" smtClean="0"/>
              <a:t>Video </a:t>
            </a:r>
            <a:r>
              <a:rPr lang="en-US" dirty="0"/>
              <a:t>adapter and monitor with Super VGA (800 x 600)or higher resolution</a:t>
            </a:r>
          </a:p>
          <a:p>
            <a:pPr lvl="1"/>
            <a:r>
              <a:rPr lang="en-US" dirty="0" smtClean="0"/>
              <a:t>Sound </a:t>
            </a:r>
            <a:r>
              <a:rPr lang="en-US" dirty="0"/>
              <a:t>card</a:t>
            </a:r>
          </a:p>
          <a:p>
            <a:pPr lvl="1"/>
            <a:r>
              <a:rPr lang="en-US" dirty="0" smtClean="0"/>
              <a:t>Speakers </a:t>
            </a:r>
            <a:r>
              <a:rPr lang="en-US" dirty="0"/>
              <a:t>or headphones</a:t>
            </a:r>
          </a:p>
        </p:txBody>
      </p:sp>
    </p:spTree>
    <p:extLst>
      <p:ext uri="{BB962C8B-B14F-4D97-AF65-F5344CB8AC3E}">
        <p14:creationId xmlns:p14="http://schemas.microsoft.com/office/powerpoint/2010/main" val="337292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7262308" cy="4918229"/>
          </a:xfrm>
        </p:spPr>
        <p:txBody>
          <a:bodyPr>
            <a:normAutofit/>
          </a:bodyPr>
          <a:lstStyle/>
          <a:p>
            <a:r>
              <a:rPr lang="en-US" sz="2000" dirty="0"/>
              <a:t>Restart your computer with the Windows 7 DVD in your optical drive, or with the properly configured Windows 7 USB flash drive plugged </a:t>
            </a:r>
            <a:r>
              <a:rPr lang="en-US" sz="2000" dirty="0" smtClean="0"/>
              <a:t>in.</a:t>
            </a:r>
          </a:p>
          <a:p>
            <a:endParaRPr lang="en-US" sz="2000" dirty="0" smtClean="0"/>
          </a:p>
          <a:p>
            <a:r>
              <a:rPr lang="en-US" sz="2000" dirty="0" smtClean="0"/>
              <a:t>Watch </a:t>
            </a:r>
            <a:r>
              <a:rPr lang="en-US" sz="2000" dirty="0"/>
              <a:t>for a </a:t>
            </a:r>
            <a:r>
              <a:rPr lang="en-US" sz="2000" i="1" dirty="0"/>
              <a:t>Press any key to boot from CD or DVD...</a:t>
            </a:r>
            <a:r>
              <a:rPr lang="en-US" sz="2000" dirty="0"/>
              <a:t> message similar to the one shown in the screenshot above. If you're booting from a flash drive, the message may be phrased differently, like </a:t>
            </a:r>
            <a:r>
              <a:rPr lang="en-US" sz="2000" i="1" dirty="0"/>
              <a:t>Press any key to boot from external </a:t>
            </a:r>
            <a:r>
              <a:rPr lang="en-US" sz="2000" i="1" dirty="0" smtClean="0"/>
              <a:t>device</a:t>
            </a:r>
            <a:r>
              <a:rPr lang="en-US" sz="2000" i="1" dirty="0"/>
              <a:t>.</a:t>
            </a:r>
            <a:endParaRPr lang="en-US" sz="2000" dirty="0" smtClean="0"/>
          </a:p>
          <a:p>
            <a:endParaRPr lang="en-US" sz="2000" dirty="0" smtClean="0"/>
          </a:p>
          <a:p>
            <a:r>
              <a:rPr lang="en-US" sz="2000" b="1" dirty="0" smtClean="0"/>
              <a:t>Press </a:t>
            </a:r>
            <a:r>
              <a:rPr lang="en-US" sz="2000" b="1" dirty="0"/>
              <a:t>a key</a:t>
            </a:r>
            <a:r>
              <a:rPr lang="en-US" sz="2000" dirty="0"/>
              <a:t> to force the computer to boot from the Windows 7 DVD or USB storage device.</a:t>
            </a:r>
          </a:p>
        </p:txBody>
      </p:sp>
    </p:spTree>
    <p:extLst>
      <p:ext uri="{BB962C8B-B14F-4D97-AF65-F5344CB8AC3E}">
        <p14:creationId xmlns:p14="http://schemas.microsoft.com/office/powerpoint/2010/main" val="2941286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fontScale="85000" lnSpcReduction="10000"/>
          </a:bodyPr>
          <a:lstStyle/>
          <a:p>
            <a:r>
              <a:rPr lang="en-US" sz="2000" b="1" dirty="0"/>
              <a:t>2006–2008: Windows </a:t>
            </a:r>
            <a:r>
              <a:rPr lang="en-US" sz="2000" b="1" dirty="0" smtClean="0"/>
              <a:t>Vista</a:t>
            </a:r>
          </a:p>
          <a:p>
            <a:pPr lvl="1"/>
            <a:r>
              <a:rPr lang="en-US" sz="1800" dirty="0"/>
              <a:t>Windows Vista is released in 2006 with the strongest security system yet. </a:t>
            </a:r>
            <a:endParaRPr lang="en-US" sz="1800" dirty="0" smtClean="0"/>
          </a:p>
          <a:p>
            <a:pPr lvl="1"/>
            <a:r>
              <a:rPr lang="en-US" sz="1800" dirty="0" smtClean="0"/>
              <a:t>User </a:t>
            </a:r>
            <a:r>
              <a:rPr lang="en-US" sz="1800" dirty="0"/>
              <a:t>Account Control helps prevent potentially harmful software from making changes to your computer. </a:t>
            </a:r>
            <a:endParaRPr lang="en-US" sz="1800" dirty="0" smtClean="0"/>
          </a:p>
          <a:p>
            <a:pPr lvl="1"/>
            <a:r>
              <a:rPr lang="en-US" sz="1800" dirty="0" smtClean="0"/>
              <a:t>In </a:t>
            </a:r>
            <a:r>
              <a:rPr lang="en-US" sz="1800" dirty="0"/>
              <a:t>Windows Vista Ultimate, </a:t>
            </a:r>
            <a:r>
              <a:rPr lang="en-US" sz="1800" dirty="0" err="1"/>
              <a:t>BitLocker</a:t>
            </a:r>
            <a:r>
              <a:rPr lang="en-US" sz="1800" dirty="0"/>
              <a:t> </a:t>
            </a:r>
            <a:r>
              <a:rPr lang="en-US" sz="1800" dirty="0" smtClean="0"/>
              <a:t> Drive </a:t>
            </a:r>
            <a:r>
              <a:rPr lang="en-US" sz="1800" dirty="0"/>
              <a:t>Encryption provides better data protection for your computer, as laptop sales and security needs increase</a:t>
            </a:r>
            <a:r>
              <a:rPr lang="en-US" sz="1800" dirty="0" smtClean="0"/>
              <a:t>.</a:t>
            </a:r>
          </a:p>
          <a:p>
            <a:pPr marL="365760" lvl="1" indent="0">
              <a:buNone/>
            </a:pPr>
            <a:endParaRPr lang="en-US" sz="1800" dirty="0" smtClean="0"/>
          </a:p>
          <a:p>
            <a:pPr marL="365760" lvl="1" indent="0">
              <a:buNone/>
            </a:pPr>
            <a:r>
              <a:rPr lang="en-US" sz="1800" dirty="0" smtClean="0"/>
              <a:t>If </a:t>
            </a:r>
            <a:r>
              <a:rPr lang="en-US" sz="1800" dirty="0"/>
              <a:t>you want to run Windows Vista on your PC, here's what it takes</a:t>
            </a:r>
            <a:r>
              <a:rPr lang="en-US" sz="1800" dirty="0" smtClean="0"/>
              <a:t>:</a:t>
            </a:r>
            <a:endParaRPr lang="en-US" sz="1800" dirty="0"/>
          </a:p>
          <a:p>
            <a:pPr lvl="1"/>
            <a:r>
              <a:rPr lang="en-US" sz="1800" dirty="0" smtClean="0"/>
              <a:t>1 </a:t>
            </a:r>
            <a:r>
              <a:rPr lang="en-US" sz="1800" dirty="0"/>
              <a:t>gigahertz (GHz) 32-bit (x86) or 64-bit (x64) </a:t>
            </a:r>
            <a:r>
              <a:rPr lang="en-US" sz="1800" dirty="0" smtClean="0"/>
              <a:t>processor</a:t>
            </a:r>
            <a:endParaRPr lang="en-US" sz="1800" dirty="0"/>
          </a:p>
          <a:p>
            <a:pPr lvl="1"/>
            <a:r>
              <a:rPr lang="en-US" sz="1800" dirty="0" smtClean="0"/>
              <a:t>1 </a:t>
            </a:r>
            <a:r>
              <a:rPr lang="en-US" sz="1800" dirty="0"/>
              <a:t>gigabyte (GB) of system memory (512 megabytes (MB) for Home Basic</a:t>
            </a:r>
            <a:r>
              <a:rPr lang="en-US" sz="1800" dirty="0" smtClean="0"/>
              <a:t>)</a:t>
            </a:r>
          </a:p>
          <a:p>
            <a:pPr lvl="1"/>
            <a:r>
              <a:rPr lang="en-US" sz="1800" dirty="0" smtClean="0"/>
              <a:t> </a:t>
            </a:r>
            <a:r>
              <a:rPr lang="en-US" sz="1800" dirty="0"/>
              <a:t>40 GB hard drive with at least 15 GB of available space (20 GB for Home Basic</a:t>
            </a:r>
            <a:r>
              <a:rPr lang="en-US" sz="1800" dirty="0" smtClean="0"/>
              <a:t>)</a:t>
            </a:r>
            <a:endParaRPr lang="en-US" sz="1800" dirty="0"/>
          </a:p>
          <a:p>
            <a:pPr lvl="1"/>
            <a:r>
              <a:rPr lang="en-US" sz="1800" dirty="0" smtClean="0"/>
              <a:t> </a:t>
            </a:r>
            <a:r>
              <a:rPr lang="en-US" sz="1800" dirty="0"/>
              <a:t>Support for DirectX 9 graphics with WDDM and 128 MB of graphics memory (32 MB for Home Basic</a:t>
            </a:r>
            <a:r>
              <a:rPr lang="en-US" sz="1800" dirty="0" smtClean="0"/>
              <a:t>)</a:t>
            </a:r>
            <a:endParaRPr lang="en-US" sz="1800" dirty="0"/>
          </a:p>
          <a:p>
            <a:pPr lvl="1"/>
            <a:r>
              <a:rPr lang="en-US" sz="1800" dirty="0" smtClean="0"/>
              <a:t> </a:t>
            </a:r>
            <a:r>
              <a:rPr lang="en-US" sz="1800" dirty="0"/>
              <a:t>DVD-ROM </a:t>
            </a:r>
            <a:r>
              <a:rPr lang="en-US" sz="1800" dirty="0" smtClean="0"/>
              <a:t>drive</a:t>
            </a:r>
            <a:endParaRPr lang="en-US" sz="1800" dirty="0"/>
          </a:p>
          <a:p>
            <a:pPr marL="365760" lvl="1" indent="0">
              <a:buNone/>
            </a:pPr>
            <a:r>
              <a:rPr lang="en-US" sz="1800" dirty="0"/>
              <a:t> </a:t>
            </a:r>
            <a:endParaRPr lang="en-US" sz="1800" dirty="0" smtClean="0"/>
          </a:p>
          <a:p>
            <a:pPr lvl="1"/>
            <a:endParaRPr lang="en-US" sz="1800" dirty="0"/>
          </a:p>
        </p:txBody>
      </p:sp>
    </p:spTree>
    <p:extLst>
      <p:ext uri="{BB962C8B-B14F-4D97-AF65-F5344CB8AC3E}">
        <p14:creationId xmlns:p14="http://schemas.microsoft.com/office/powerpoint/2010/main" val="399157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fontScale="70000" lnSpcReduction="20000"/>
          </a:bodyPr>
          <a:lstStyle/>
          <a:p>
            <a:r>
              <a:rPr lang="en-US" sz="2000" b="1" dirty="0"/>
              <a:t>2009–Today: Windows </a:t>
            </a:r>
            <a:r>
              <a:rPr lang="en-US" sz="2000" b="1" dirty="0" smtClean="0"/>
              <a:t>7</a:t>
            </a:r>
          </a:p>
          <a:p>
            <a:pPr lvl="1"/>
            <a:r>
              <a:rPr lang="en-US" sz="2400" dirty="0"/>
              <a:t>Windows 7 includes many features, such as new ways to work with windows—Snap, Peek, and Shake. </a:t>
            </a:r>
            <a:endParaRPr lang="en-US" sz="2400" dirty="0" smtClean="0"/>
          </a:p>
          <a:p>
            <a:pPr lvl="1"/>
            <a:r>
              <a:rPr lang="en-US" sz="2400" dirty="0" smtClean="0"/>
              <a:t>Windows </a:t>
            </a:r>
            <a:r>
              <a:rPr lang="en-US" sz="2400" dirty="0"/>
              <a:t>Touch makes its debut, enabling you to use your fingers to browse the web, flip through photos, and open files and folders. </a:t>
            </a:r>
            <a:endParaRPr lang="en-US" sz="2400" dirty="0" smtClean="0"/>
          </a:p>
          <a:p>
            <a:pPr lvl="1"/>
            <a:r>
              <a:rPr lang="en-US" sz="2400" dirty="0" smtClean="0"/>
              <a:t>You </a:t>
            </a:r>
            <a:r>
              <a:rPr lang="en-US" sz="2400" dirty="0"/>
              <a:t>can stream music, videos, and photos from your PC to a stereo or TV</a:t>
            </a:r>
            <a:r>
              <a:rPr lang="en-US" sz="2400" dirty="0" smtClean="0"/>
              <a:t>.</a:t>
            </a:r>
          </a:p>
          <a:p>
            <a:pPr lvl="1"/>
            <a:r>
              <a:rPr lang="en-US" sz="2400" dirty="0" smtClean="0"/>
              <a:t>Comes in Home Premium, Professional, and Ultimate</a:t>
            </a:r>
          </a:p>
          <a:p>
            <a:pPr marL="365760" lvl="1" indent="0">
              <a:buNone/>
            </a:pPr>
            <a:endParaRPr lang="en-US" sz="2400" dirty="0" smtClean="0"/>
          </a:p>
          <a:p>
            <a:pPr marL="68580" indent="0">
              <a:buNone/>
            </a:pPr>
            <a:r>
              <a:rPr lang="en-US" dirty="0"/>
              <a:t>If you want to run Windows 7 on your PC, here's what it takes: </a:t>
            </a:r>
          </a:p>
          <a:p>
            <a:pPr lvl="1"/>
            <a:r>
              <a:rPr lang="en-US" sz="2400" dirty="0"/>
              <a:t>1 gigahertz (GHz) or faster 32-bit (x86) or 64-bit (x64) processor </a:t>
            </a:r>
          </a:p>
          <a:p>
            <a:pPr lvl="1"/>
            <a:r>
              <a:rPr lang="en-US" sz="2400" dirty="0"/>
              <a:t>1 gigabyte (GB) RAM (32-bit) or 2 GB RAM (64-bit) </a:t>
            </a:r>
          </a:p>
          <a:p>
            <a:pPr lvl="1"/>
            <a:r>
              <a:rPr lang="en-US" sz="2400" dirty="0"/>
              <a:t>16 GB available hard disk space (32-bit) or 20 GB (64-bit) </a:t>
            </a:r>
          </a:p>
          <a:p>
            <a:pPr lvl="1"/>
            <a:r>
              <a:rPr lang="en-US" sz="2400" dirty="0"/>
              <a:t>DirectX 9 graphics device with WDDM 1.0 or higher driver </a:t>
            </a:r>
          </a:p>
          <a:p>
            <a:pPr lvl="1"/>
            <a:endParaRPr lang="en-US" sz="1800" dirty="0"/>
          </a:p>
        </p:txBody>
      </p:sp>
    </p:spTree>
    <p:extLst>
      <p:ext uri="{BB962C8B-B14F-4D97-AF65-F5344CB8AC3E}">
        <p14:creationId xmlns:p14="http://schemas.microsoft.com/office/powerpoint/2010/main" val="3703983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smtClean="0"/>
              <a:t>Linux </a:t>
            </a:r>
            <a:endParaRPr lang="en-US" dirty="0"/>
          </a:p>
        </p:txBody>
      </p:sp>
      <p:sp>
        <p:nvSpPr>
          <p:cNvPr id="3" name="Content Placeholder 2"/>
          <p:cNvSpPr>
            <a:spLocks noGrp="1"/>
          </p:cNvSpPr>
          <p:nvPr>
            <p:ph idx="1"/>
          </p:nvPr>
        </p:nvSpPr>
        <p:spPr>
          <a:xfrm>
            <a:off x="1043492" y="1752600"/>
            <a:ext cx="6777317" cy="4080029"/>
          </a:xfrm>
        </p:spPr>
        <p:txBody>
          <a:bodyPr>
            <a:normAutofit/>
          </a:bodyPr>
          <a:lstStyle/>
          <a:p>
            <a:r>
              <a:rPr lang="en-US" sz="2000" dirty="0"/>
              <a:t>In 1991, in Helsinki, Linus Torvalds began a project that later became the Linux kernel. </a:t>
            </a:r>
            <a:endParaRPr lang="en-US" sz="2000" dirty="0" smtClean="0"/>
          </a:p>
          <a:p>
            <a:r>
              <a:rPr lang="en-US" sz="2000" dirty="0" smtClean="0"/>
              <a:t>It </a:t>
            </a:r>
            <a:r>
              <a:rPr lang="en-US" sz="2000" dirty="0"/>
              <a:t>was initially a terminal emulator, which Torvalds used to access the large UNIX servers of the university. </a:t>
            </a:r>
            <a:endParaRPr lang="en-US" sz="2000" dirty="0" smtClean="0"/>
          </a:p>
          <a:p>
            <a:r>
              <a:rPr lang="en-US" sz="2000" dirty="0" smtClean="0"/>
              <a:t>He </a:t>
            </a:r>
            <a:r>
              <a:rPr lang="en-US" sz="2000" dirty="0"/>
              <a:t>wrote the program specifically for the hardware he was using and independent of an operating system because he wanted to use the functions of his new PC with an 80386 processor.</a:t>
            </a:r>
          </a:p>
        </p:txBody>
      </p:sp>
    </p:spTree>
    <p:extLst>
      <p:ext uri="{BB962C8B-B14F-4D97-AF65-F5344CB8AC3E}">
        <p14:creationId xmlns:p14="http://schemas.microsoft.com/office/powerpoint/2010/main" val="3794181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sz="4400" dirty="0" smtClean="0"/>
              <a:t>Linux Continued</a:t>
            </a:r>
            <a:endParaRPr lang="en-US" sz="4400" dirty="0"/>
          </a:p>
        </p:txBody>
      </p:sp>
      <p:sp>
        <p:nvSpPr>
          <p:cNvPr id="3" name="Content Placeholder 2"/>
          <p:cNvSpPr>
            <a:spLocks noGrp="1"/>
          </p:cNvSpPr>
          <p:nvPr>
            <p:ph idx="1"/>
          </p:nvPr>
        </p:nvSpPr>
        <p:spPr>
          <a:xfrm>
            <a:off x="1043492" y="1676400"/>
            <a:ext cx="6777317" cy="4156229"/>
          </a:xfrm>
        </p:spPr>
        <p:txBody>
          <a:bodyPr>
            <a:normAutofit/>
          </a:bodyPr>
          <a:lstStyle/>
          <a:p>
            <a:r>
              <a:rPr lang="en-US" sz="2000" dirty="0"/>
              <a:t>Linux is an increasingly popular operating system that is proving to be a viable alternative to Microsoft’s Windows and Apple’s Mac operating systems</a:t>
            </a:r>
            <a:r>
              <a:rPr lang="en-US" sz="2000" dirty="0" smtClean="0"/>
              <a:t>.</a:t>
            </a:r>
          </a:p>
          <a:p>
            <a:r>
              <a:rPr lang="en-US" sz="2000" dirty="0"/>
              <a:t>Linux is open source, which means that it is developed by a tight-knit community of developers and designed to be permanently free of charge. Because of this, there are many different types of Linux operating systems available to users. </a:t>
            </a:r>
          </a:p>
        </p:txBody>
      </p:sp>
    </p:spTree>
    <p:extLst>
      <p:ext uri="{BB962C8B-B14F-4D97-AF65-F5344CB8AC3E}">
        <p14:creationId xmlns:p14="http://schemas.microsoft.com/office/powerpoint/2010/main" val="2416048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en-US" sz="2000" b="1" dirty="0" smtClean="0"/>
              <a:t>Distribution</a:t>
            </a:r>
          </a:p>
          <a:p>
            <a:pPr lvl="1"/>
            <a:r>
              <a:rPr lang="en-US" sz="2000" dirty="0" smtClean="0"/>
              <a:t>Although </a:t>
            </a:r>
            <a:r>
              <a:rPr lang="en-US" sz="2000" dirty="0"/>
              <a:t>Linux is originally the kernel created by Linus, it does not function as an OS generally available with only the kernel</a:t>
            </a:r>
            <a:r>
              <a:rPr lang="en-US" sz="2000" dirty="0" smtClean="0"/>
              <a:t>.</a:t>
            </a:r>
          </a:p>
          <a:p>
            <a:pPr lvl="1"/>
            <a:r>
              <a:rPr lang="en-US" sz="2000" dirty="0" smtClean="0"/>
              <a:t> </a:t>
            </a:r>
            <a:r>
              <a:rPr lang="en-US" sz="2000" dirty="0"/>
              <a:t>To function as an OS, various software applications must be combined with the kernel. </a:t>
            </a:r>
            <a:endParaRPr lang="en-US" sz="2000" dirty="0" smtClean="0"/>
          </a:p>
          <a:p>
            <a:pPr lvl="1"/>
            <a:r>
              <a:rPr lang="en-US" sz="2000" dirty="0" smtClean="0"/>
              <a:t>Thus</a:t>
            </a:r>
            <a:r>
              <a:rPr lang="en-US" sz="2000" dirty="0"/>
              <a:t>, the combination of the kernel and some application software supporting it for use as a OS is called a “distribution”.</a:t>
            </a:r>
          </a:p>
        </p:txBody>
      </p:sp>
    </p:spTree>
    <p:extLst>
      <p:ext uri="{BB962C8B-B14F-4D97-AF65-F5344CB8AC3E}">
        <p14:creationId xmlns:p14="http://schemas.microsoft.com/office/powerpoint/2010/main" val="28861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a:bodyPr>
          <a:lstStyle/>
          <a:p>
            <a:r>
              <a:rPr lang="en-US" sz="2000" b="1" dirty="0"/>
              <a:t>Types of </a:t>
            </a:r>
            <a:r>
              <a:rPr lang="en-US" sz="2000" b="1" dirty="0" smtClean="0"/>
              <a:t>distribution</a:t>
            </a:r>
          </a:p>
          <a:p>
            <a:pPr lvl="1"/>
            <a:r>
              <a:rPr lang="en-US" sz="1800" dirty="0" smtClean="0"/>
              <a:t>A number </a:t>
            </a:r>
            <a:r>
              <a:rPr lang="en-US" sz="1800" dirty="0"/>
              <a:t>of application software programs as well as the kernel is needed to run as an OS, but software applications necessary depend on the specific purpose of use or policy. This is the difference of distributions, so there are </a:t>
            </a:r>
            <a:r>
              <a:rPr lang="en-US" sz="1800" dirty="0" smtClean="0"/>
              <a:t>many </a:t>
            </a:r>
            <a:r>
              <a:rPr lang="en-US" sz="1800" dirty="0"/>
              <a:t>distributions</a:t>
            </a:r>
            <a:r>
              <a:rPr lang="en-US" sz="1800" dirty="0" smtClean="0"/>
              <a:t>.</a:t>
            </a:r>
          </a:p>
          <a:p>
            <a:r>
              <a:rPr lang="en-US" sz="2000" dirty="0"/>
              <a:t>The biggest difference is the management method of a package (software) shown as follows:</a:t>
            </a:r>
          </a:p>
          <a:p>
            <a:pPr lvl="1"/>
            <a:r>
              <a:rPr lang="en-US" sz="1800" dirty="0" err="1"/>
              <a:t>RedHat</a:t>
            </a:r>
            <a:r>
              <a:rPr lang="en-US" sz="1800" dirty="0"/>
              <a:t> Linux</a:t>
            </a:r>
          </a:p>
          <a:p>
            <a:pPr lvl="1"/>
            <a:r>
              <a:rPr lang="en-US" sz="1800" dirty="0" err="1"/>
              <a:t>CentOS</a:t>
            </a:r>
            <a:endParaRPr lang="en-US" sz="1800" dirty="0"/>
          </a:p>
          <a:p>
            <a:pPr lvl="1"/>
            <a:r>
              <a:rPr lang="en-US" sz="1800" dirty="0"/>
              <a:t>Fedora</a:t>
            </a:r>
          </a:p>
          <a:p>
            <a:pPr lvl="1"/>
            <a:r>
              <a:rPr lang="en-US" sz="1800" dirty="0"/>
              <a:t>Ubuntu</a:t>
            </a:r>
          </a:p>
          <a:p>
            <a:pPr lvl="1"/>
            <a:endParaRPr lang="en-US" sz="1800" dirty="0"/>
          </a:p>
        </p:txBody>
      </p:sp>
    </p:spTree>
    <p:extLst>
      <p:ext uri="{BB962C8B-B14F-4D97-AF65-F5344CB8AC3E}">
        <p14:creationId xmlns:p14="http://schemas.microsoft.com/office/powerpoint/2010/main" val="2939867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pPr algn="ctr"/>
            <a:r>
              <a:rPr lang="en-US" dirty="0" smtClean="0"/>
              <a:t>Ubuntu</a:t>
            </a:r>
            <a:endParaRPr lang="en-US" dirty="0"/>
          </a:p>
        </p:txBody>
      </p:sp>
      <p:sp>
        <p:nvSpPr>
          <p:cNvPr id="3" name="Content Placeholder 2"/>
          <p:cNvSpPr>
            <a:spLocks noGrp="1"/>
          </p:cNvSpPr>
          <p:nvPr>
            <p:ph idx="1"/>
          </p:nvPr>
        </p:nvSpPr>
        <p:spPr>
          <a:xfrm>
            <a:off x="1043492" y="1600200"/>
            <a:ext cx="6777317" cy="4232429"/>
          </a:xfrm>
        </p:spPr>
        <p:txBody>
          <a:bodyPr>
            <a:normAutofit fontScale="92500" lnSpcReduction="10000"/>
          </a:bodyPr>
          <a:lstStyle/>
          <a:p>
            <a:r>
              <a:rPr lang="en-US" sz="1800" dirty="0"/>
              <a:t>The most popular and widely used Linux </a:t>
            </a:r>
            <a:r>
              <a:rPr lang="en-US" sz="1800" dirty="0" smtClean="0"/>
              <a:t>distribution</a:t>
            </a:r>
          </a:p>
          <a:p>
            <a:r>
              <a:rPr lang="en-US" sz="1800" dirty="0"/>
              <a:t>Ubuntu is a computer operating system based on the </a:t>
            </a:r>
            <a:r>
              <a:rPr lang="en-US" sz="1800" dirty="0" err="1"/>
              <a:t>Debian</a:t>
            </a:r>
            <a:r>
              <a:rPr lang="en-US" sz="1800" dirty="0"/>
              <a:t> Linux distribution. Ubuntu focuses on usability and security</a:t>
            </a:r>
            <a:r>
              <a:rPr lang="en-US" sz="1800" dirty="0" smtClean="0"/>
              <a:t>.</a:t>
            </a:r>
          </a:p>
          <a:p>
            <a:r>
              <a:rPr lang="en-US" sz="1800" dirty="0"/>
              <a:t>The Ubiquity installer allows Ubuntu to be installed to the hard disk from within the Live CD environment, without the need for restarting the computer prior to installation</a:t>
            </a:r>
            <a:r>
              <a:rPr lang="en-US" sz="1800" dirty="0" smtClean="0"/>
              <a:t>.</a:t>
            </a:r>
          </a:p>
          <a:p>
            <a:pPr marL="68580" indent="0">
              <a:buNone/>
            </a:pPr>
            <a:endParaRPr lang="en-US" sz="1800" dirty="0" smtClean="0"/>
          </a:p>
          <a:p>
            <a:r>
              <a:rPr lang="en-US" sz="1800" dirty="0" smtClean="0"/>
              <a:t>Ubuntu Minimum System Requirements</a:t>
            </a:r>
          </a:p>
          <a:p>
            <a:pPr lvl="1"/>
            <a:r>
              <a:rPr lang="en-US" sz="1600" dirty="0"/>
              <a:t>700 MHz processor (about Intel Celeron or better</a:t>
            </a:r>
            <a:r>
              <a:rPr lang="en-US" sz="1600" dirty="0" smtClean="0"/>
              <a:t>)</a:t>
            </a:r>
          </a:p>
          <a:p>
            <a:pPr lvl="1"/>
            <a:r>
              <a:rPr lang="en-US" sz="1600" dirty="0"/>
              <a:t>512 </a:t>
            </a:r>
            <a:r>
              <a:rPr lang="en-US" sz="1600" dirty="0" err="1"/>
              <a:t>MiB</a:t>
            </a:r>
            <a:r>
              <a:rPr lang="en-US" sz="1600" dirty="0"/>
              <a:t> RAM (system memory) </a:t>
            </a:r>
            <a:endParaRPr lang="en-US" sz="1600" dirty="0" smtClean="0"/>
          </a:p>
          <a:p>
            <a:pPr lvl="1"/>
            <a:r>
              <a:rPr lang="en-US" sz="1600" dirty="0"/>
              <a:t>5 GB of hard-drive space (or USB stick, memory card or external drive but see </a:t>
            </a:r>
            <a:r>
              <a:rPr lang="en-US" sz="1600" dirty="0" err="1"/>
              <a:t>LiveCD</a:t>
            </a:r>
            <a:r>
              <a:rPr lang="en-US" sz="1600" dirty="0"/>
              <a:t> for an alternative approach) VGA capable of 1024x768 screen resolution </a:t>
            </a:r>
            <a:endParaRPr lang="en-US" sz="1600" dirty="0" smtClean="0"/>
          </a:p>
          <a:p>
            <a:pPr lvl="1"/>
            <a:r>
              <a:rPr lang="en-US" sz="1600" dirty="0"/>
              <a:t>Either a CD/DVD drive or a USB port for the installer media </a:t>
            </a:r>
            <a:endParaRPr lang="en-US" sz="1600" dirty="0" smtClean="0"/>
          </a:p>
          <a:p>
            <a:pPr lvl="1"/>
            <a:r>
              <a:rPr lang="en-US" sz="1600" dirty="0"/>
              <a:t>Internet access is helpful </a:t>
            </a:r>
            <a:endParaRPr lang="en-US" sz="1600" dirty="0" smtClean="0"/>
          </a:p>
          <a:p>
            <a:endParaRPr lang="en-US" sz="2000" dirty="0"/>
          </a:p>
        </p:txBody>
      </p:sp>
    </p:spTree>
    <p:extLst>
      <p:ext uri="{BB962C8B-B14F-4D97-AF65-F5344CB8AC3E}">
        <p14:creationId xmlns:p14="http://schemas.microsoft.com/office/powerpoint/2010/main" val="2778651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dirty="0" smtClean="0"/>
              <a:t>What is Kernel?</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r>
              <a:rPr lang="en-US" sz="2000" dirty="0"/>
              <a:t>A kernel is a central component of an operating system. It acts as an interface between the user applications and the hardware</a:t>
            </a:r>
            <a:r>
              <a:rPr lang="en-US" sz="2000" dirty="0" smtClean="0"/>
              <a:t>.</a:t>
            </a:r>
          </a:p>
          <a:p>
            <a:r>
              <a:rPr lang="en-US" sz="2000" dirty="0" smtClean="0"/>
              <a:t> </a:t>
            </a:r>
            <a:r>
              <a:rPr lang="en-US" sz="2000" dirty="0"/>
              <a:t>The sole aim of the kernel is to manage the communication between the software (user level applications) and the hardware (CPU, disk memory </a:t>
            </a:r>
            <a:r>
              <a:rPr lang="en-US" sz="2000" dirty="0" err="1"/>
              <a:t>etc</a:t>
            </a:r>
            <a:r>
              <a:rPr lang="en-US" sz="2000" dirty="0" smtClean="0"/>
              <a:t>).</a:t>
            </a:r>
          </a:p>
          <a:p>
            <a:r>
              <a:rPr lang="en-US" sz="2000" dirty="0"/>
              <a:t>The main tasks of the kernel are - Process </a:t>
            </a:r>
            <a:r>
              <a:rPr lang="en-US" sz="2000" dirty="0" smtClean="0"/>
              <a:t>management, Device management, Memory management, Interrupt handling, I/O communication, File </a:t>
            </a:r>
            <a:r>
              <a:rPr lang="en-US" sz="2000" dirty="0"/>
              <a:t>system...etc..</a:t>
            </a:r>
          </a:p>
          <a:p>
            <a:endParaRPr lang="en-US" sz="2000" dirty="0"/>
          </a:p>
        </p:txBody>
      </p:sp>
    </p:spTree>
    <p:extLst>
      <p:ext uri="{BB962C8B-B14F-4D97-AF65-F5344CB8AC3E}">
        <p14:creationId xmlns:p14="http://schemas.microsoft.com/office/powerpoint/2010/main" val="129948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n-US" dirty="0" smtClean="0"/>
              <a:t>Types of Kernels</a:t>
            </a:r>
            <a:endParaRPr lang="en-US" dirty="0"/>
          </a:p>
        </p:txBody>
      </p:sp>
      <p:sp>
        <p:nvSpPr>
          <p:cNvPr id="3" name="Content Placeholder 2"/>
          <p:cNvSpPr>
            <a:spLocks noGrp="1"/>
          </p:cNvSpPr>
          <p:nvPr>
            <p:ph idx="1"/>
          </p:nvPr>
        </p:nvSpPr>
        <p:spPr>
          <a:xfrm>
            <a:off x="1043492" y="1676400"/>
            <a:ext cx="6777317" cy="4156229"/>
          </a:xfrm>
        </p:spPr>
        <p:txBody>
          <a:bodyPr>
            <a:normAutofit/>
          </a:bodyPr>
          <a:lstStyle/>
          <a:p>
            <a:r>
              <a:rPr lang="en-US" sz="2000" b="1" dirty="0" smtClean="0"/>
              <a:t>Monolithic </a:t>
            </a:r>
          </a:p>
          <a:p>
            <a:pPr lvl="1"/>
            <a:r>
              <a:rPr lang="en-US" sz="1800" dirty="0"/>
              <a:t>monolithic architecture, the kernel consists of different modules which can be dynamically loaded and un-loaded</a:t>
            </a:r>
            <a:r>
              <a:rPr lang="en-US" sz="1800" dirty="0" smtClean="0"/>
              <a:t>.</a:t>
            </a:r>
          </a:p>
          <a:p>
            <a:pPr lvl="1"/>
            <a:r>
              <a:rPr lang="en-US" sz="1800" dirty="0"/>
              <a:t>With this approach, maintainability of kernel became very easy as only the concerned module needs to be loaded and unloaded every time there is a change or bug fix in a particular module</a:t>
            </a:r>
            <a:r>
              <a:rPr lang="en-US" sz="1800" dirty="0" smtClean="0"/>
              <a:t>.</a:t>
            </a:r>
          </a:p>
          <a:p>
            <a:pPr lvl="1"/>
            <a:r>
              <a:rPr lang="en-US" sz="1800" dirty="0"/>
              <a:t>Before, all the basic system services like process and memory management, interrupt handling </a:t>
            </a:r>
            <a:r>
              <a:rPr lang="en-US" sz="1800" dirty="0" err="1"/>
              <a:t>etc</a:t>
            </a:r>
            <a:r>
              <a:rPr lang="en-US" sz="1800" dirty="0"/>
              <a:t> were packaged into a single module in kernel space</a:t>
            </a:r>
            <a:r>
              <a:rPr lang="en-US" sz="1800" dirty="0" smtClean="0"/>
              <a:t>.</a:t>
            </a:r>
          </a:p>
          <a:p>
            <a:pPr lvl="1"/>
            <a:r>
              <a:rPr lang="en-US" sz="1800" dirty="0"/>
              <a:t>Monolithic kernels are part of Unix-like operating systems like Linux ,FreeBSD </a:t>
            </a:r>
            <a:r>
              <a:rPr lang="en-US" sz="1800" dirty="0" err="1"/>
              <a:t>etc</a:t>
            </a:r>
            <a:endParaRPr lang="en-US" sz="1800" dirty="0" smtClean="0"/>
          </a:p>
          <a:p>
            <a:pPr marL="365760" lvl="1" indent="0">
              <a:buNone/>
            </a:pPr>
            <a:endParaRPr lang="en-US" sz="1800" dirty="0" smtClean="0"/>
          </a:p>
        </p:txBody>
      </p:sp>
    </p:spTree>
    <p:extLst>
      <p:ext uri="{BB962C8B-B14F-4D97-AF65-F5344CB8AC3E}">
        <p14:creationId xmlns:p14="http://schemas.microsoft.com/office/powerpoint/2010/main" val="2894186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en-US" sz="2000" b="1" dirty="0"/>
              <a:t>Micro Kernel </a:t>
            </a:r>
            <a:r>
              <a:rPr lang="en-US" sz="2000" b="1" dirty="0" smtClean="0"/>
              <a:t>– </a:t>
            </a:r>
          </a:p>
          <a:p>
            <a:pPr lvl="1"/>
            <a:r>
              <a:rPr lang="en-US" sz="2000" dirty="0" smtClean="0"/>
              <a:t>This </a:t>
            </a:r>
            <a:r>
              <a:rPr lang="en-US" sz="2000" dirty="0"/>
              <a:t>architecture majorly caters to the problem of ever growing size of kernel code which we could not control in the monolithic approach</a:t>
            </a:r>
            <a:r>
              <a:rPr lang="en-US" sz="2000" dirty="0" smtClean="0"/>
              <a:t>.</a:t>
            </a:r>
          </a:p>
          <a:p>
            <a:pPr lvl="1"/>
            <a:r>
              <a:rPr lang="en-US" sz="2000" dirty="0"/>
              <a:t>This architecture allows some basic services like device driver management, protocol stack, file system </a:t>
            </a:r>
            <a:r>
              <a:rPr lang="en-US" sz="2000" dirty="0" err="1"/>
              <a:t>etc</a:t>
            </a:r>
            <a:r>
              <a:rPr lang="en-US" sz="2000" dirty="0"/>
              <a:t> to run in user space</a:t>
            </a:r>
            <a:r>
              <a:rPr lang="en-US" sz="2000" dirty="0" smtClean="0"/>
              <a:t>.</a:t>
            </a:r>
          </a:p>
          <a:p>
            <a:pPr lvl="1"/>
            <a:r>
              <a:rPr lang="en-US" sz="2000" dirty="0"/>
              <a:t>This reduces the kernel code size and also increases the security and stability of OS as we have the bare minimum code running in kernel</a:t>
            </a:r>
            <a:r>
              <a:rPr lang="en-US" sz="2000" dirty="0" smtClean="0"/>
              <a:t>.</a:t>
            </a:r>
          </a:p>
          <a:p>
            <a:pPr lvl="1"/>
            <a:r>
              <a:rPr lang="en-US" sz="2000" dirty="0"/>
              <a:t>part of the operating systems like AIX, BeOS, </a:t>
            </a:r>
            <a:r>
              <a:rPr lang="en-US" sz="2000" dirty="0" err="1"/>
              <a:t>Hurd</a:t>
            </a:r>
            <a:r>
              <a:rPr lang="en-US" sz="2000" dirty="0"/>
              <a:t>, Mach, Mac OS X, MINIX, QNX.</a:t>
            </a:r>
          </a:p>
          <a:p>
            <a:endParaRPr lang="en-US" dirty="0"/>
          </a:p>
        </p:txBody>
      </p:sp>
    </p:spTree>
    <p:extLst>
      <p:ext uri="{BB962C8B-B14F-4D97-AF65-F5344CB8AC3E}">
        <p14:creationId xmlns:p14="http://schemas.microsoft.com/office/powerpoint/2010/main" val="126181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7262308" cy="4842029"/>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713946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928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normAutofit/>
          </a:bodyPr>
          <a:lstStyle/>
          <a:p>
            <a:r>
              <a:rPr lang="en-US" sz="2000" b="1" dirty="0"/>
              <a:t>Hybrid </a:t>
            </a:r>
            <a:r>
              <a:rPr lang="en-US" sz="2000" b="1" dirty="0" smtClean="0"/>
              <a:t>kernels</a:t>
            </a:r>
          </a:p>
          <a:p>
            <a:pPr lvl="1"/>
            <a:r>
              <a:rPr lang="en-US" sz="1800" dirty="0"/>
              <a:t>These types of kernels are extensions of microkernels with some properties of monolithic kernels. </a:t>
            </a:r>
            <a:endParaRPr lang="en-US" sz="1800" dirty="0" smtClean="0"/>
          </a:p>
          <a:p>
            <a:pPr lvl="1"/>
            <a:r>
              <a:rPr lang="en-US" sz="1800" dirty="0" smtClean="0"/>
              <a:t>Unlike </a:t>
            </a:r>
            <a:r>
              <a:rPr lang="en-US" sz="1800" dirty="0"/>
              <a:t>monolithic kernels, these types of kernels are unable to load modules at runtime on their own.</a:t>
            </a:r>
            <a:endParaRPr lang="en-US" sz="1800" b="1" dirty="0" smtClean="0"/>
          </a:p>
          <a:p>
            <a:pPr lvl="1"/>
            <a:r>
              <a:rPr lang="en-US" sz="1800" dirty="0"/>
              <a:t>part of the operating systems such as Microsoft Windows NT, 2000 and </a:t>
            </a:r>
            <a:r>
              <a:rPr lang="en-US" sz="1800" dirty="0" smtClean="0"/>
              <a:t>XP</a:t>
            </a:r>
            <a:r>
              <a:rPr lang="en-US" sz="1800" dirty="0"/>
              <a:t> </a:t>
            </a:r>
            <a:r>
              <a:rPr lang="en-US" sz="1800" dirty="0" smtClean="0"/>
              <a:t>and above, </a:t>
            </a:r>
            <a:r>
              <a:rPr lang="en-US" sz="1800" dirty="0" err="1"/>
              <a:t>DragonFly</a:t>
            </a:r>
            <a:r>
              <a:rPr lang="en-US" sz="1800" dirty="0"/>
              <a:t> BSD etc.</a:t>
            </a:r>
            <a:endParaRPr lang="en-US" sz="1800" b="1" dirty="0"/>
          </a:p>
        </p:txBody>
      </p:sp>
    </p:spTree>
    <p:extLst>
      <p:ext uri="{BB962C8B-B14F-4D97-AF65-F5344CB8AC3E}">
        <p14:creationId xmlns:p14="http://schemas.microsoft.com/office/powerpoint/2010/main" val="24895754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90750"/>
            <a:ext cx="8351837"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78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620000" cy="5070629"/>
          </a:xfrm>
        </p:spPr>
        <p:txBody>
          <a:bodyPr/>
          <a:lstStyle/>
          <a:p>
            <a:r>
              <a:rPr lang="en-US" b="1" dirty="0" err="1" smtClean="0"/>
              <a:t>Exokernel</a:t>
            </a:r>
            <a:endParaRPr lang="en-US" b="1" dirty="0" smtClean="0"/>
          </a:p>
          <a:p>
            <a:pPr lvl="1"/>
            <a:r>
              <a:rPr lang="en-US" sz="2000" dirty="0"/>
              <a:t>operating system kernel developed by the MIT Parallel and Distributed Operating Systems group, and also a class of similar operating systems</a:t>
            </a:r>
            <a:r>
              <a:rPr lang="en-US" sz="2000" dirty="0" smtClean="0"/>
              <a:t>.</a:t>
            </a:r>
          </a:p>
          <a:p>
            <a:pPr lvl="1"/>
            <a:r>
              <a:rPr lang="en-US" sz="2000" dirty="0" smtClean="0"/>
              <a:t>The idea for </a:t>
            </a:r>
            <a:r>
              <a:rPr lang="en-US" sz="2000" dirty="0" err="1" smtClean="0"/>
              <a:t>Exokernels</a:t>
            </a:r>
            <a:r>
              <a:rPr lang="en-US" sz="2000" dirty="0"/>
              <a:t> is to allow an operating system that could incorporate multiple library operating systems and are intended to simultaneously run multiple operating systems of different kinds like Linux and Microsoft Windows together using appropriate Application Programming Interface (API). </a:t>
            </a:r>
          </a:p>
        </p:txBody>
      </p:sp>
    </p:spTree>
    <p:extLst>
      <p:ext uri="{BB962C8B-B14F-4D97-AF65-F5344CB8AC3E}">
        <p14:creationId xmlns:p14="http://schemas.microsoft.com/office/powerpoint/2010/main" val="3665473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6" y="1143000"/>
            <a:ext cx="681862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153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smtClean="0"/>
              <a:t>What is Shell?</a:t>
            </a:r>
            <a:endParaRPr lang="en-US" dirty="0"/>
          </a:p>
        </p:txBody>
      </p:sp>
      <p:sp>
        <p:nvSpPr>
          <p:cNvPr id="3" name="Content Placeholder 2"/>
          <p:cNvSpPr>
            <a:spLocks noGrp="1"/>
          </p:cNvSpPr>
          <p:nvPr>
            <p:ph idx="1"/>
          </p:nvPr>
        </p:nvSpPr>
        <p:spPr>
          <a:xfrm>
            <a:off x="1043492" y="1828800"/>
            <a:ext cx="6777317" cy="4003829"/>
          </a:xfrm>
        </p:spPr>
        <p:txBody>
          <a:bodyPr/>
          <a:lstStyle/>
          <a:p>
            <a:r>
              <a:rPr lang="en-US" b="1" dirty="0"/>
              <a:t>Shell</a:t>
            </a:r>
            <a:r>
              <a:rPr lang="en-US" dirty="0"/>
              <a:t> </a:t>
            </a:r>
            <a:endParaRPr lang="en-US" dirty="0" smtClean="0"/>
          </a:p>
          <a:p>
            <a:pPr lvl="1"/>
            <a:r>
              <a:rPr lang="en-US" sz="1800" dirty="0" smtClean="0"/>
              <a:t>is </a:t>
            </a:r>
            <a:r>
              <a:rPr lang="en-US" sz="1800" dirty="0"/>
              <a:t>a software program that allows you to interact and access a computer system. </a:t>
            </a:r>
            <a:endParaRPr lang="en-US" sz="1800" dirty="0" smtClean="0"/>
          </a:p>
          <a:p>
            <a:pPr lvl="1"/>
            <a:r>
              <a:rPr lang="en-US" sz="1800" dirty="0" smtClean="0"/>
              <a:t>User </a:t>
            </a:r>
            <a:r>
              <a:rPr lang="en-US" sz="1800" dirty="0"/>
              <a:t>can enter commands in the shell prompt, which will be executed by the shell. </a:t>
            </a:r>
            <a:endParaRPr lang="en-US" sz="1800" dirty="0" smtClean="0"/>
          </a:p>
          <a:p>
            <a:pPr lvl="1"/>
            <a:r>
              <a:rPr lang="en-US" sz="1800" dirty="0" smtClean="0"/>
              <a:t>Since </a:t>
            </a:r>
            <a:r>
              <a:rPr lang="en-US" sz="1800" dirty="0"/>
              <a:t>the only means of communication through shell is text, it is known as </a:t>
            </a:r>
            <a:r>
              <a:rPr lang="en-US" sz="1800" i="1" dirty="0"/>
              <a:t>Command-Line-Interface</a:t>
            </a:r>
            <a:r>
              <a:rPr lang="en-US" sz="1800" dirty="0"/>
              <a:t> or </a:t>
            </a:r>
            <a:r>
              <a:rPr lang="en-US" sz="1800" i="1" dirty="0" smtClean="0"/>
              <a:t>CLI</a:t>
            </a:r>
            <a:r>
              <a:rPr lang="en-US" sz="1800" dirty="0" smtClean="0"/>
              <a:t>.</a:t>
            </a:r>
          </a:p>
          <a:p>
            <a:pPr lvl="1"/>
            <a:r>
              <a:rPr lang="en-US" sz="1800" dirty="0" smtClean="0"/>
              <a:t>A </a:t>
            </a:r>
            <a:r>
              <a:rPr lang="en-US" sz="1800" dirty="0"/>
              <a:t>shell is a command interpreter and serves as a user interface to the Linux kernel</a:t>
            </a:r>
          </a:p>
        </p:txBody>
      </p:sp>
    </p:spTree>
    <p:extLst>
      <p:ext uri="{BB962C8B-B14F-4D97-AF65-F5344CB8AC3E}">
        <p14:creationId xmlns:p14="http://schemas.microsoft.com/office/powerpoint/2010/main" val="3337703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a:t>Mike Gomez </a:t>
            </a:r>
            <a:r>
              <a:rPr lang="en-US" dirty="0" smtClean="0"/>
              <a:t>	magomez5@broncs.utpa.edu</a:t>
            </a:r>
            <a:endParaRPr lang="en-US" dirty="0"/>
          </a:p>
          <a:p>
            <a:r>
              <a:rPr lang="en-US" dirty="0"/>
              <a:t>Juan Prado</a:t>
            </a:r>
          </a:p>
          <a:p>
            <a:pPr marL="68580" indent="0">
              <a:buNone/>
            </a:pPr>
            <a:r>
              <a:rPr lang="en-US" dirty="0" smtClean="0"/>
              <a:t>	jdprado@broncs.utpa.edu</a:t>
            </a:r>
            <a:endParaRPr lang="en-US" dirty="0"/>
          </a:p>
          <a:p>
            <a:r>
              <a:rPr lang="en-US" dirty="0"/>
              <a:t>Sonny </a:t>
            </a:r>
            <a:r>
              <a:rPr lang="en-US" dirty="0" err="1"/>
              <a:t>Kodali</a:t>
            </a:r>
            <a:endParaRPr lang="en-US" dirty="0"/>
          </a:p>
          <a:p>
            <a:pPr marL="68580" indent="0">
              <a:buNone/>
            </a:pPr>
            <a:r>
              <a:rPr lang="en-US" dirty="0" smtClean="0"/>
              <a:t>	skodali@broncs.utpa.edu </a:t>
            </a:r>
            <a:endParaRPr lang="en-US" dirty="0"/>
          </a:p>
          <a:p>
            <a:endParaRPr lang="en-US" dirty="0"/>
          </a:p>
        </p:txBody>
      </p:sp>
    </p:spTree>
    <p:extLst>
      <p:ext uri="{BB962C8B-B14F-4D97-AF65-F5344CB8AC3E}">
        <p14:creationId xmlns:p14="http://schemas.microsoft.com/office/powerpoint/2010/main" val="4260412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pPr algn="ctr"/>
            <a:r>
              <a:rPr lang="en-US" dirty="0"/>
              <a:t>Useful Information</a:t>
            </a:r>
          </a:p>
        </p:txBody>
      </p:sp>
      <p:sp>
        <p:nvSpPr>
          <p:cNvPr id="3" name="Content Placeholder 2"/>
          <p:cNvSpPr>
            <a:spLocks noGrp="1"/>
          </p:cNvSpPr>
          <p:nvPr>
            <p:ph idx="1"/>
          </p:nvPr>
        </p:nvSpPr>
        <p:spPr>
          <a:xfrm>
            <a:off x="1043492" y="1828800"/>
            <a:ext cx="6777317" cy="4003829"/>
          </a:xfrm>
        </p:spPr>
        <p:txBody>
          <a:bodyPr/>
          <a:lstStyle/>
          <a:p>
            <a:r>
              <a:rPr lang="en-US" dirty="0" smtClean="0"/>
              <a:t>Become familiar with Virtual Machines for lab 3. - Virtualization</a:t>
            </a:r>
          </a:p>
          <a:p>
            <a:pPr lvl="1"/>
            <a:r>
              <a:rPr lang="en-US" dirty="0" smtClean="0"/>
              <a:t>Download VMware</a:t>
            </a:r>
          </a:p>
          <a:p>
            <a:pPr lvl="1"/>
            <a:r>
              <a:rPr lang="en-US" dirty="0" smtClean="0"/>
              <a:t>Installation of VMware</a:t>
            </a:r>
          </a:p>
          <a:p>
            <a:pPr lvl="1"/>
            <a:r>
              <a:rPr lang="en-US" dirty="0" smtClean="0"/>
              <a:t>Install an O.S. </a:t>
            </a:r>
            <a:r>
              <a:rPr lang="en-US" smtClean="0"/>
              <a:t>into VMware</a:t>
            </a:r>
            <a:endParaRPr lang="en-US" dirty="0" smtClean="0"/>
          </a:p>
          <a:p>
            <a:pPr lvl="1"/>
            <a:r>
              <a:rPr lang="en-US" dirty="0" smtClean="0"/>
              <a:t>How to properly set settings for use.</a:t>
            </a:r>
          </a:p>
          <a:p>
            <a:endParaRPr lang="en-US" dirty="0" smtClean="0"/>
          </a:p>
          <a:p>
            <a:endParaRPr lang="en-US" dirty="0"/>
          </a:p>
        </p:txBody>
      </p:sp>
    </p:spTree>
    <p:extLst>
      <p:ext uri="{BB962C8B-B14F-4D97-AF65-F5344CB8AC3E}">
        <p14:creationId xmlns:p14="http://schemas.microsoft.com/office/powerpoint/2010/main" val="259201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en-US" dirty="0"/>
              <a:t>You don't need to do anything at this point but wait for Windows 7 to finishing loading files in preparation for the setup process.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9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en-US" dirty="0"/>
              <a:t>After the Windows 7 install files are loaded into memory, you'll see the Windows 7 splash screen, indicating that the setup process is about to begin.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30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en-US" dirty="0"/>
              <a:t>Choose the </a:t>
            </a:r>
            <a:r>
              <a:rPr lang="en-US" i="1" dirty="0"/>
              <a:t>Language to install</a:t>
            </a:r>
            <a:r>
              <a:rPr lang="en-US" dirty="0"/>
              <a:t>, </a:t>
            </a:r>
            <a:r>
              <a:rPr lang="en-US" i="1" dirty="0"/>
              <a:t>Time and currency format</a:t>
            </a:r>
            <a:r>
              <a:rPr lang="en-US" dirty="0"/>
              <a:t>, and </a:t>
            </a:r>
            <a:r>
              <a:rPr lang="en-US" i="1" dirty="0"/>
              <a:t>Keyboard or input method</a:t>
            </a:r>
            <a:r>
              <a:rPr lang="en-US" dirty="0"/>
              <a:t> that you'd like to use in your new Windows 7 installation.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1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en-US" dirty="0"/>
              <a:t>Click on the </a:t>
            </a:r>
            <a:r>
              <a:rPr lang="en-US" b="1" dirty="0"/>
              <a:t>Install now</a:t>
            </a:r>
            <a:r>
              <a:rPr lang="en-US" dirty="0"/>
              <a:t> button in the center of the screen, under the Windows 7 </a:t>
            </a:r>
            <a:r>
              <a:rPr lang="en-US" dirty="0" smtClean="0"/>
              <a:t>logo. This </a:t>
            </a:r>
            <a:r>
              <a:rPr lang="en-US" dirty="0"/>
              <a:t>will officially begin the Windows 7 clean install process.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732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576</TotalTime>
  <Words>2752</Words>
  <Application>Microsoft Office PowerPoint</Application>
  <PresentationFormat>On-screen Show (4:3)</PresentationFormat>
  <Paragraphs>219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Austin</vt:lpstr>
      <vt:lpstr>Lab 2 – Operating Systems</vt:lpstr>
      <vt:lpstr>Lab 2 assignment</vt:lpstr>
      <vt:lpstr>Installing Windows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Ubuntu installation</vt:lpstr>
      <vt:lpstr>PowerPoint Presentation</vt:lpstr>
      <vt:lpstr>What is an Operating System?</vt:lpstr>
      <vt:lpstr>Operating System’s Job</vt:lpstr>
      <vt:lpstr>Brief History</vt:lpstr>
      <vt:lpstr>PowerPoint Presentation</vt:lpstr>
      <vt:lpstr>PowerPoint Presentation</vt:lpstr>
      <vt:lpstr>IBM &amp; Microsoft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Windows XP continued</vt:lpstr>
      <vt:lpstr>PowerPoint Presentation</vt:lpstr>
      <vt:lpstr>PowerPoint Presentation</vt:lpstr>
      <vt:lpstr>PowerPoint Presentation</vt:lpstr>
      <vt:lpstr>Linux </vt:lpstr>
      <vt:lpstr>Linux Continued</vt:lpstr>
      <vt:lpstr>PowerPoint Presentation</vt:lpstr>
      <vt:lpstr>PowerPoint Presentation</vt:lpstr>
      <vt:lpstr>Ubuntu</vt:lpstr>
      <vt:lpstr>What is Kernel?</vt:lpstr>
      <vt:lpstr>Types of Kernels</vt:lpstr>
      <vt:lpstr>PowerPoint Presentation</vt:lpstr>
      <vt:lpstr>PowerPoint Presentation</vt:lpstr>
      <vt:lpstr>PowerPoint Presentation</vt:lpstr>
      <vt:lpstr>PowerPoint Presentation</vt:lpstr>
      <vt:lpstr>PowerPoint Presentation</vt:lpstr>
      <vt:lpstr>What is Shell?</vt:lpstr>
      <vt:lpstr>Contact Information</vt:lpstr>
      <vt:lpstr>Useful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Zero</dc:creator>
  <cp:lastModifiedBy>John Abraham</cp:lastModifiedBy>
  <cp:revision>28</cp:revision>
  <dcterms:created xsi:type="dcterms:W3CDTF">2012-09-08T20:40:24Z</dcterms:created>
  <dcterms:modified xsi:type="dcterms:W3CDTF">2012-09-11T00:21:24Z</dcterms:modified>
</cp:coreProperties>
</file>