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9D3F38D-C397-4DE1-8E38-C43AA4502BBA}" type="datetimeFigureOut">
              <a:rPr lang="en-US" smtClean="0"/>
              <a:t>11/26/2012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FEC417-3F47-47AC-8FE8-260048C3E2E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D3F38D-C397-4DE1-8E38-C43AA4502BBA}" type="datetimeFigureOut">
              <a:rPr lang="en-US" smtClean="0"/>
              <a:t>11/26/2012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FEC417-3F47-47AC-8FE8-260048C3E2E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D3F38D-C397-4DE1-8E38-C43AA4502BBA}" type="datetimeFigureOut">
              <a:rPr lang="en-US" smtClean="0"/>
              <a:t>11/26/2012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FEC417-3F47-47AC-8FE8-260048C3E2E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D3F38D-C397-4DE1-8E38-C43AA4502BBA}" type="datetimeFigureOut">
              <a:rPr lang="en-US" smtClean="0"/>
              <a:t>11/26/2012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FEC417-3F47-47AC-8FE8-260048C3E2E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D3F38D-C397-4DE1-8E38-C43AA4502BBA}" type="datetimeFigureOut">
              <a:rPr lang="en-US" smtClean="0"/>
              <a:t>11/26/2012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FEC417-3F47-47AC-8FE8-260048C3E2E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9D3F38D-C397-4DE1-8E38-C43AA4502BBA}" type="datetimeFigureOut">
              <a:rPr lang="en-US" smtClean="0"/>
              <a:t>11/26/2012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FEC417-3F47-47AC-8FE8-260048C3E2E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9D3F38D-C397-4DE1-8E38-C43AA4502BBA}" type="datetimeFigureOut">
              <a:rPr lang="en-US" smtClean="0"/>
              <a:t>11/26/2012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FEC417-3F47-47AC-8FE8-260048C3E2E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9D3F38D-C397-4DE1-8E38-C43AA4502BBA}" type="datetimeFigureOut">
              <a:rPr lang="en-US" smtClean="0"/>
              <a:t>11/26/2012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FEC417-3F47-47AC-8FE8-260048C3E2E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D3F38D-C397-4DE1-8E38-C43AA4502BBA}" type="datetimeFigureOut">
              <a:rPr lang="en-US" smtClean="0"/>
              <a:t>11/26/2012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FEC417-3F47-47AC-8FE8-260048C3E2E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D3F38D-C397-4DE1-8E38-C43AA4502BBA}" type="datetimeFigureOut">
              <a:rPr lang="en-US" smtClean="0"/>
              <a:t>11/26/2012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FEC417-3F47-47AC-8FE8-260048C3E2E7}"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9D3F38D-C397-4DE1-8E38-C43AA4502BBA}" type="datetimeFigureOut">
              <a:rPr lang="en-US" smtClean="0"/>
              <a:t>11/26/2012</a:t>
            </a:fld>
            <a:endParaRPr lang="en-US"/>
          </a:p>
        </p:txBody>
      </p:sp>
      <p:sp>
        <p:nvSpPr>
          <p:cNvPr id="9" name="Slide Number Placeholder 8"/>
          <p:cNvSpPr>
            <a:spLocks noGrp="1"/>
          </p:cNvSpPr>
          <p:nvPr>
            <p:ph type="sldNum" sz="quarter" idx="11"/>
          </p:nvPr>
        </p:nvSpPr>
        <p:spPr/>
        <p:txBody>
          <a:bodyPr/>
          <a:lstStyle/>
          <a:p>
            <a:fld id="{DDFEC417-3F47-47AC-8FE8-260048C3E2E7}"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DDFEC417-3F47-47AC-8FE8-260048C3E2E7}"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9D3F38D-C397-4DE1-8E38-C43AA4502BBA}" type="datetimeFigureOut">
              <a:rPr lang="en-US" smtClean="0"/>
              <a:t>11/26/2012</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Lab 10 – Loan </a:t>
            </a:r>
            <a:r>
              <a:rPr lang="en-US" dirty="0"/>
              <a:t>S</a:t>
            </a:r>
            <a:r>
              <a:rPr lang="en-US" dirty="0" smtClean="0"/>
              <a:t>preadsheet Calculator</a:t>
            </a:r>
            <a:endParaRPr lang="en-US" dirty="0"/>
          </a:p>
        </p:txBody>
      </p:sp>
      <p:sp>
        <p:nvSpPr>
          <p:cNvPr id="3" name="Subtitle 2"/>
          <p:cNvSpPr>
            <a:spLocks noGrp="1"/>
          </p:cNvSpPr>
          <p:nvPr>
            <p:ph type="subTitle" idx="1"/>
          </p:nvPr>
        </p:nvSpPr>
        <p:spPr/>
        <p:txBody>
          <a:bodyPr>
            <a:normAutofit lnSpcReduction="10000"/>
          </a:bodyPr>
          <a:lstStyle/>
          <a:p>
            <a:pPr algn="ctr"/>
            <a:r>
              <a:rPr lang="en-US" dirty="0" smtClean="0"/>
              <a:t>CSCI 6303 – Principles of I.T.</a:t>
            </a:r>
          </a:p>
          <a:p>
            <a:pPr algn="ctr"/>
            <a:r>
              <a:rPr lang="en-US" dirty="0" smtClean="0"/>
              <a:t>Dr. Abraham</a:t>
            </a:r>
          </a:p>
          <a:p>
            <a:pPr algn="ctr"/>
            <a:r>
              <a:rPr lang="en-US" dirty="0" smtClean="0"/>
              <a:t>Fall 2012</a:t>
            </a:r>
            <a:endParaRPr lang="en-US" dirty="0"/>
          </a:p>
        </p:txBody>
      </p:sp>
    </p:spTree>
    <p:extLst>
      <p:ext uri="{BB962C8B-B14F-4D97-AF65-F5344CB8AC3E}">
        <p14:creationId xmlns:p14="http://schemas.microsoft.com/office/powerpoint/2010/main" val="3975359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Assignment</a:t>
            </a:r>
            <a:endParaRPr lang="en-US" dirty="0"/>
          </a:p>
        </p:txBody>
      </p:sp>
      <p:sp>
        <p:nvSpPr>
          <p:cNvPr id="3" name="Content Placeholder 2"/>
          <p:cNvSpPr>
            <a:spLocks noGrp="1"/>
          </p:cNvSpPr>
          <p:nvPr>
            <p:ph idx="1"/>
          </p:nvPr>
        </p:nvSpPr>
        <p:spPr/>
        <p:txBody>
          <a:bodyPr/>
          <a:lstStyle/>
          <a:p>
            <a:r>
              <a:rPr lang="en-US" dirty="0" smtClean="0"/>
              <a:t>For your assignment, you are to create a spreadsheet in excel for a fixed-rate loan that is for 30 years</a:t>
            </a:r>
            <a:r>
              <a:rPr lang="en-US" dirty="0"/>
              <a:t>, the loan </a:t>
            </a:r>
            <a:r>
              <a:rPr lang="en-US" dirty="0" smtClean="0"/>
              <a:t>specifies an </a:t>
            </a:r>
            <a:r>
              <a:rPr lang="en-US" dirty="0"/>
              <a:t>initial principal balance </a:t>
            </a:r>
            <a:r>
              <a:rPr lang="en-US" dirty="0" smtClean="0"/>
              <a:t>of $180,000(the </a:t>
            </a:r>
            <a:r>
              <a:rPr lang="en-US" dirty="0"/>
              <a:t>amount borrowed) </a:t>
            </a:r>
            <a:r>
              <a:rPr lang="en-US" dirty="0" smtClean="0"/>
              <a:t>and </a:t>
            </a:r>
            <a:r>
              <a:rPr lang="en-US" dirty="0"/>
              <a:t>an APR of </a:t>
            </a:r>
            <a:r>
              <a:rPr lang="en-US" dirty="0" smtClean="0"/>
              <a:t>8.5%. </a:t>
            </a:r>
            <a:r>
              <a:rPr lang="en-US" dirty="0"/>
              <a:t>Payments will be made monthly</a:t>
            </a:r>
            <a:r>
              <a:rPr lang="en-US" dirty="0" smtClean="0"/>
              <a:t>. You are required to figure out the monthly payment, how much the payment will be interest, and  how much will be principal, as well as showing the monthly balances for each(</a:t>
            </a:r>
            <a:r>
              <a:rPr lang="en-US" i="1" dirty="0" smtClean="0"/>
              <a:t>example will be shown in class</a:t>
            </a:r>
            <a:r>
              <a:rPr lang="en-US" dirty="0" smtClean="0"/>
              <a:t>). </a:t>
            </a:r>
            <a:r>
              <a:rPr lang="en-US" b="1" i="1" dirty="0" smtClean="0"/>
              <a:t>Student will submit screenshots </a:t>
            </a:r>
            <a:r>
              <a:rPr lang="en-US" b="1" i="1" dirty="0"/>
              <a:t>of working spreadsheet and </a:t>
            </a:r>
            <a:r>
              <a:rPr lang="en-US" b="1" i="1" dirty="0" smtClean="0"/>
              <a:t>the excel file itself.</a:t>
            </a:r>
            <a:endParaRPr lang="en-US" i="1" dirty="0" smtClean="0"/>
          </a:p>
          <a:p>
            <a:r>
              <a:rPr lang="en-US" b="1" i="1" dirty="0" smtClean="0"/>
              <a:t>Your spreadsheet should be able to automatically adjust monthly payments when the principal, loan term, rate,  and payments per year are changed, as well as create the spreadsheet automatically for the months. </a:t>
            </a:r>
            <a:endParaRPr lang="en-US" b="1" i="1" dirty="0"/>
          </a:p>
        </p:txBody>
      </p:sp>
    </p:spTree>
    <p:extLst>
      <p:ext uri="{BB962C8B-B14F-4D97-AF65-F5344CB8AC3E}">
        <p14:creationId xmlns:p14="http://schemas.microsoft.com/office/powerpoint/2010/main" val="509488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Example</a:t>
            </a:r>
            <a:endParaRPr lang="en-US" dirty="0"/>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1143000"/>
            <a:ext cx="6019800" cy="5542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9942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Amortized Loan</a:t>
            </a:r>
            <a:endParaRPr lang="en-US" dirty="0"/>
          </a:p>
        </p:txBody>
      </p:sp>
      <p:sp>
        <p:nvSpPr>
          <p:cNvPr id="3" name="Content Placeholder 2"/>
          <p:cNvSpPr>
            <a:spLocks noGrp="1"/>
          </p:cNvSpPr>
          <p:nvPr>
            <p:ph idx="1"/>
          </p:nvPr>
        </p:nvSpPr>
        <p:spPr/>
        <p:txBody>
          <a:bodyPr/>
          <a:lstStyle/>
          <a:p>
            <a:r>
              <a:rPr lang="en-US" dirty="0"/>
              <a:t>A loan with scheduled periodic payments of both principal and interest. This is opposed to loans with interest-only payment features, balloon payment features and even negatively amortizing payment features</a:t>
            </a:r>
            <a:r>
              <a:rPr lang="en-US" dirty="0" smtClean="0"/>
              <a:t>.</a:t>
            </a:r>
          </a:p>
          <a:p>
            <a:r>
              <a:rPr lang="en-US" dirty="0"/>
              <a:t>Borrowers who choose amortized loans are less likely to experience "payment shock" than borrowers who choose loans which are not fully amortized. </a:t>
            </a:r>
            <a:endParaRPr lang="en-US" dirty="0" smtClean="0"/>
          </a:p>
          <a:p>
            <a:r>
              <a:rPr lang="en-US" dirty="0"/>
              <a:t>Payments on loans that are not initially fully amortized must at some point become amortized over the remaining term of the loan in order to repay the outstanding principal balance</a:t>
            </a:r>
            <a:r>
              <a:rPr lang="en-US" dirty="0" smtClean="0"/>
              <a:t>.</a:t>
            </a:r>
          </a:p>
          <a:p>
            <a:r>
              <a:rPr lang="en-US" dirty="0"/>
              <a:t>The shorter the remaining term, the larger the increase required in the periodic payments to amortize the loan over the remaining term. </a:t>
            </a:r>
          </a:p>
        </p:txBody>
      </p:sp>
    </p:spTree>
    <p:extLst>
      <p:ext uri="{BB962C8B-B14F-4D97-AF65-F5344CB8AC3E}">
        <p14:creationId xmlns:p14="http://schemas.microsoft.com/office/powerpoint/2010/main" val="3770981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is an Amortization Calculator</a:t>
            </a:r>
            <a:endParaRPr lang="en-US" dirty="0"/>
          </a:p>
        </p:txBody>
      </p:sp>
      <p:sp>
        <p:nvSpPr>
          <p:cNvPr id="3" name="Content Placeholder 2"/>
          <p:cNvSpPr>
            <a:spLocks noGrp="1"/>
          </p:cNvSpPr>
          <p:nvPr>
            <p:ph idx="1"/>
          </p:nvPr>
        </p:nvSpPr>
        <p:spPr/>
        <p:txBody>
          <a:bodyPr/>
          <a:lstStyle/>
          <a:p>
            <a:r>
              <a:rPr lang="en-US" dirty="0"/>
              <a:t>An </a:t>
            </a:r>
            <a:r>
              <a:rPr lang="en-US" b="1" dirty="0"/>
              <a:t>amortization calculator</a:t>
            </a:r>
            <a:r>
              <a:rPr lang="en-US" dirty="0"/>
              <a:t> is used to determine the periodic payment amount due on a loan (typically a mortgage), based on the amortization process</a:t>
            </a:r>
            <a:r>
              <a:rPr lang="en-US" dirty="0" smtClean="0"/>
              <a:t>.</a:t>
            </a:r>
          </a:p>
          <a:p>
            <a:r>
              <a:rPr lang="en-US" dirty="0"/>
              <a:t>The amortization repayment model factors varying amounts of both interest and principal into every installment, though the total amount of each payment is the same</a:t>
            </a:r>
            <a:r>
              <a:rPr lang="en-US" dirty="0" smtClean="0"/>
              <a:t>.</a:t>
            </a:r>
          </a:p>
          <a:p>
            <a:r>
              <a:rPr lang="en-US" dirty="0"/>
              <a:t>An amortization schedule calculator is often used to adjust the loan amount until the monthly payments will fit comfortably into budget, and can vary the interest rate to see the difference a better rate might make in the kind of home or car one can afford.</a:t>
            </a:r>
          </a:p>
        </p:txBody>
      </p:sp>
    </p:spTree>
    <p:extLst>
      <p:ext uri="{BB962C8B-B14F-4D97-AF65-F5344CB8AC3E}">
        <p14:creationId xmlns:p14="http://schemas.microsoft.com/office/powerpoint/2010/main" val="1207522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620000" cy="6096000"/>
          </a:xfrm>
        </p:spPr>
        <p:txBody>
          <a:bodyPr/>
          <a:lstStyle/>
          <a:p>
            <a:r>
              <a:rPr lang="en-US" dirty="0"/>
              <a:t>An amortization calculator can also reveal the exact dollar amount that goes towards interest and the exact dollar amount that goes towards principal out of each individual payment. The amortization schedule is a table delineating these figures across the duration of the loan in chronological order</a:t>
            </a:r>
            <a:r>
              <a:rPr lang="en-US" dirty="0" smtClean="0"/>
              <a:t>.</a:t>
            </a:r>
          </a:p>
          <a:p>
            <a:pPr marL="114300" indent="0">
              <a:buNone/>
            </a:pPr>
            <a:r>
              <a:rPr lang="en-US" b="1" dirty="0" smtClean="0"/>
              <a:t>The Formula:</a:t>
            </a:r>
          </a:p>
          <a:p>
            <a:r>
              <a:rPr lang="en-US" dirty="0"/>
              <a:t>The calculation used to arrive at the periodic payment amount assumes that the first payment is not due on the first day of the loan, but rather one full payment period into the loan.</a:t>
            </a:r>
          </a:p>
          <a:p>
            <a:r>
              <a:rPr lang="en-US" dirty="0"/>
              <a:t>While normally used to solve for </a:t>
            </a:r>
            <a:r>
              <a:rPr lang="en-US" i="1" dirty="0"/>
              <a:t>A,</a:t>
            </a:r>
            <a:r>
              <a:rPr lang="en-US" dirty="0"/>
              <a:t> (the payment, given the terms) it can be used to solve for any single variable in the equation provided that all other variables are known. One can rearrange the formula to solve for any one term, except for </a:t>
            </a:r>
            <a:r>
              <a:rPr lang="en-US" i="1" dirty="0" err="1"/>
              <a:t>i</a:t>
            </a:r>
            <a:r>
              <a:rPr lang="en-US" dirty="0"/>
              <a:t>, for which one can use a root-finding algorithm.</a:t>
            </a:r>
          </a:p>
          <a:p>
            <a:pPr marL="114300" indent="0">
              <a:buNone/>
            </a:pPr>
            <a:endParaRPr lang="en-US" b="1" dirty="0"/>
          </a:p>
        </p:txBody>
      </p:sp>
    </p:spTree>
    <p:extLst>
      <p:ext uri="{BB962C8B-B14F-4D97-AF65-F5344CB8AC3E}">
        <p14:creationId xmlns:p14="http://schemas.microsoft.com/office/powerpoint/2010/main" val="5468657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620000" cy="6019800"/>
          </a:xfrm>
        </p:spPr>
        <p:txBody>
          <a:bodyPr/>
          <a:lstStyle/>
          <a:p>
            <a:pPr marL="114300" indent="0">
              <a:buNone/>
            </a:pPr>
            <a:endParaRPr lang="en-US" dirty="0" smtClean="0"/>
          </a:p>
          <a:p>
            <a:pPr marL="114300" indent="0">
              <a:buNone/>
            </a:pPr>
            <a:endParaRPr lang="en-US" dirty="0"/>
          </a:p>
          <a:p>
            <a:pPr marL="114300" indent="0">
              <a:buNone/>
            </a:pPr>
            <a:endParaRPr lang="en-US" dirty="0" smtClean="0"/>
          </a:p>
          <a:p>
            <a:pPr marL="114300" indent="0">
              <a:buNone/>
            </a:pPr>
            <a:endParaRPr lang="en-US" dirty="0"/>
          </a:p>
          <a:p>
            <a:pPr marL="114300" indent="0">
              <a:buNone/>
            </a:pPr>
            <a:r>
              <a:rPr lang="en-US" dirty="0" smtClean="0"/>
              <a:t>Where</a:t>
            </a:r>
            <a:r>
              <a:rPr lang="en-US" dirty="0"/>
              <a:t>:</a:t>
            </a:r>
          </a:p>
          <a:p>
            <a:pPr marL="114300" indent="0">
              <a:buNone/>
            </a:pPr>
            <a:r>
              <a:rPr lang="en-US" i="1" dirty="0" smtClean="0"/>
              <a:t>	A</a:t>
            </a:r>
            <a:r>
              <a:rPr lang="en-US" dirty="0" smtClean="0"/>
              <a:t> </a:t>
            </a:r>
            <a:r>
              <a:rPr lang="en-US" dirty="0"/>
              <a:t>= periodic payment </a:t>
            </a:r>
            <a:r>
              <a:rPr lang="en-US" dirty="0" smtClean="0"/>
              <a:t>amount</a:t>
            </a:r>
          </a:p>
          <a:p>
            <a:pPr marL="114300" indent="0">
              <a:buNone/>
            </a:pPr>
            <a:r>
              <a:rPr lang="en-US" i="1" dirty="0" smtClean="0"/>
              <a:t>	P</a:t>
            </a:r>
            <a:r>
              <a:rPr lang="en-US" dirty="0" smtClean="0"/>
              <a:t> </a:t>
            </a:r>
            <a:r>
              <a:rPr lang="en-US" dirty="0"/>
              <a:t>= amount of principal, net of initial payments, meaning </a:t>
            </a:r>
            <a:r>
              <a:rPr lang="en-US" dirty="0" smtClean="0"/>
              <a:t>	      "</a:t>
            </a:r>
            <a:r>
              <a:rPr lang="en-US" dirty="0"/>
              <a:t>subtract any down-payments"</a:t>
            </a:r>
          </a:p>
          <a:p>
            <a:pPr marL="114300" indent="0">
              <a:buNone/>
            </a:pPr>
            <a:r>
              <a:rPr lang="en-US" i="1" dirty="0" smtClean="0"/>
              <a:t>	</a:t>
            </a:r>
            <a:r>
              <a:rPr lang="en-US" i="1" dirty="0" err="1" smtClean="0"/>
              <a:t>i</a:t>
            </a:r>
            <a:r>
              <a:rPr lang="en-US" dirty="0" smtClean="0"/>
              <a:t> </a:t>
            </a:r>
            <a:r>
              <a:rPr lang="en-US" dirty="0"/>
              <a:t>= periodic interest rate</a:t>
            </a:r>
          </a:p>
          <a:p>
            <a:pPr marL="114300" indent="0">
              <a:buNone/>
            </a:pPr>
            <a:r>
              <a:rPr lang="en-US" i="1" dirty="0" smtClean="0"/>
              <a:t>	n</a:t>
            </a:r>
            <a:r>
              <a:rPr lang="en-US" dirty="0" smtClean="0"/>
              <a:t> </a:t>
            </a:r>
            <a:r>
              <a:rPr lang="en-US" dirty="0"/>
              <a:t>= total number of payments</a:t>
            </a:r>
          </a:p>
          <a:p>
            <a:pPr marL="114300" indent="0">
              <a:buNone/>
            </a:pPr>
            <a:r>
              <a:rPr lang="en-US" dirty="0"/>
              <a:t>This formula is valid if </a:t>
            </a:r>
            <a:r>
              <a:rPr lang="en-US" i="1" dirty="0" err="1"/>
              <a:t>i</a:t>
            </a:r>
            <a:r>
              <a:rPr lang="en-US" dirty="0"/>
              <a:t> &gt; 0. If </a:t>
            </a:r>
            <a:r>
              <a:rPr lang="en-US" i="1" dirty="0" err="1"/>
              <a:t>i</a:t>
            </a:r>
            <a:r>
              <a:rPr lang="en-US" dirty="0"/>
              <a:t> = 0 then simply </a:t>
            </a:r>
            <a:r>
              <a:rPr lang="en-US" i="1" dirty="0"/>
              <a:t>A</a:t>
            </a:r>
            <a:r>
              <a:rPr lang="en-US" dirty="0"/>
              <a:t> = </a:t>
            </a:r>
            <a:r>
              <a:rPr lang="en-US" i="1" dirty="0"/>
              <a:t>P</a:t>
            </a:r>
            <a:r>
              <a:rPr lang="en-US" dirty="0"/>
              <a:t> / </a:t>
            </a:r>
            <a:r>
              <a:rPr lang="en-US" i="1" dirty="0"/>
              <a:t>n</a:t>
            </a:r>
            <a:r>
              <a:rPr lang="en-US" dirty="0"/>
              <a:t>.</a:t>
            </a:r>
          </a:p>
          <a:p>
            <a:pPr marL="114300" indent="0">
              <a:buNone/>
            </a:pPr>
            <a:r>
              <a:rPr lang="en-US" dirty="0" smtClean="0"/>
              <a:t>	For </a:t>
            </a:r>
            <a:r>
              <a:rPr lang="en-US" dirty="0"/>
              <a:t>a 30-year loan with monthly payments, </a:t>
            </a:r>
            <a:endParaRPr lang="en-US" dirty="0" smtClean="0"/>
          </a:p>
          <a:p>
            <a:pPr marL="114300" indent="0">
              <a:buNone/>
            </a:pPr>
            <a:r>
              <a:rPr lang="en-US" dirty="0"/>
              <a:t>	</a:t>
            </a:r>
            <a:r>
              <a:rPr lang="en-US" dirty="0" smtClean="0"/>
              <a:t>n= 30years X 12months/year = 360 months</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1999" y="609600"/>
            <a:ext cx="6964471"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737268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216</TotalTime>
  <Words>428</Words>
  <Application>Microsoft Office PowerPoint</Application>
  <PresentationFormat>On-screen Show (4:3)</PresentationFormat>
  <Paragraphs>33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Adjacency</vt:lpstr>
      <vt:lpstr>Lab 10 – Loan Spreadsheet Calculator</vt:lpstr>
      <vt:lpstr>Assignment</vt:lpstr>
      <vt:lpstr>Example</vt:lpstr>
      <vt:lpstr>Amortized Loan</vt:lpstr>
      <vt:lpstr>What is an Amortization Calculator</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Thrash</dc:creator>
  <cp:lastModifiedBy>John Abraham</cp:lastModifiedBy>
  <cp:revision>8</cp:revision>
  <dcterms:created xsi:type="dcterms:W3CDTF">2012-11-21T21:19:37Z</dcterms:created>
  <dcterms:modified xsi:type="dcterms:W3CDTF">2012-11-26T23:25:38Z</dcterms:modified>
</cp:coreProperties>
</file>