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66"/>
  </p:notesMasterIdLst>
  <p:sldIdLst>
    <p:sldId id="256" r:id="rId2"/>
    <p:sldId id="257" r:id="rId3"/>
    <p:sldId id="258" r:id="rId4"/>
    <p:sldId id="259" r:id="rId5"/>
    <p:sldId id="260" r:id="rId6"/>
    <p:sldId id="261" r:id="rId7"/>
    <p:sldId id="262" r:id="rId8"/>
    <p:sldId id="263" r:id="rId9"/>
    <p:sldId id="264" r:id="rId10"/>
    <p:sldId id="265" r:id="rId11"/>
    <p:sldId id="266" r:id="rId12"/>
    <p:sldId id="269" r:id="rId13"/>
    <p:sldId id="268"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314" r:id="rId29"/>
    <p:sldId id="315" r:id="rId30"/>
    <p:sldId id="316" r:id="rId31"/>
    <p:sldId id="284" r:id="rId32"/>
    <p:sldId id="285" r:id="rId33"/>
    <p:sldId id="286" r:id="rId34"/>
    <p:sldId id="287" r:id="rId35"/>
    <p:sldId id="288" r:id="rId36"/>
    <p:sldId id="289" r:id="rId37"/>
    <p:sldId id="312"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8" r:id="rId55"/>
    <p:sldId id="306" r:id="rId56"/>
    <p:sldId id="309" r:id="rId57"/>
    <p:sldId id="307" r:id="rId58"/>
    <p:sldId id="310" r:id="rId59"/>
    <p:sldId id="311" r:id="rId60"/>
    <p:sldId id="313" r:id="rId61"/>
    <p:sldId id="317" r:id="rId62"/>
    <p:sldId id="319" r:id="rId63"/>
    <p:sldId id="320" r:id="rId64"/>
    <p:sldId id="318" r:id="rId6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470" autoAdjust="0"/>
  </p:normalViewPr>
  <p:slideViewPr>
    <p:cSldViewPr>
      <p:cViewPr>
        <p:scale>
          <a:sx n="76" d="100"/>
          <a:sy n="76" d="100"/>
        </p:scale>
        <p:origin x="-984" y="-61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7BF578F-8323-4CAA-9A0D-81756A1D7469}" type="datetimeFigureOut">
              <a:rPr lang="en-US" smtClean="0"/>
              <a:t>8/27/2012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43AE8F-8BB5-4871-9C24-4CB36B71030D}" type="slidenum">
              <a:rPr lang="en-US" smtClean="0"/>
              <a:t>‹#›</a:t>
            </a:fld>
            <a:endParaRPr lang="en-US"/>
          </a:p>
        </p:txBody>
      </p:sp>
    </p:spTree>
    <p:extLst>
      <p:ext uri="{BB962C8B-B14F-4D97-AF65-F5344CB8AC3E}">
        <p14:creationId xmlns:p14="http://schemas.microsoft.com/office/powerpoint/2010/main" val="36158940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43AE8F-8BB5-4871-9C24-4CB36B71030D}" type="slidenum">
              <a:rPr lang="en-US" smtClean="0"/>
              <a:t>62</a:t>
            </a:fld>
            <a:endParaRPr lang="en-US"/>
          </a:p>
        </p:txBody>
      </p:sp>
    </p:spTree>
    <p:extLst>
      <p:ext uri="{BB962C8B-B14F-4D97-AF65-F5344CB8AC3E}">
        <p14:creationId xmlns:p14="http://schemas.microsoft.com/office/powerpoint/2010/main" val="16262977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F4924A5B-B7C3-4D1A-B00E-02992E2962AE}" type="datetimeFigureOut">
              <a:rPr lang="en-US" smtClean="0"/>
              <a:t>8/27/2012</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AF0EE4BB-5735-45B2-B718-94E08B3E5176}" type="slidenum">
              <a:rPr lang="en-US" smtClean="0"/>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924A5B-B7C3-4D1A-B00E-02992E2962AE}" type="datetimeFigureOut">
              <a:rPr lang="en-US" smtClean="0"/>
              <a:t>8/27/2012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0EE4BB-5735-45B2-B718-94E08B3E517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924A5B-B7C3-4D1A-B00E-02992E2962AE}" type="datetimeFigureOut">
              <a:rPr lang="en-US" smtClean="0"/>
              <a:t>8/27/2012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0EE4BB-5735-45B2-B718-94E08B3E517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4924A5B-B7C3-4D1A-B00E-02992E2962AE}" type="datetimeFigureOut">
              <a:rPr lang="en-US" smtClean="0"/>
              <a:t>8/27/2012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0EE4BB-5735-45B2-B718-94E08B3E517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924A5B-B7C3-4D1A-B00E-02992E2962AE}" type="datetimeFigureOut">
              <a:rPr lang="en-US" smtClean="0"/>
              <a:t>8/27/2012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0EE4BB-5735-45B2-B718-94E08B3E5176}"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F4924A5B-B7C3-4D1A-B00E-02992E2962AE}" type="datetimeFigureOut">
              <a:rPr lang="en-US" smtClean="0"/>
              <a:t>8/27/2012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0EE4BB-5735-45B2-B718-94E08B3E5176}" type="slidenum">
              <a:rPr lang="en-US" smtClean="0"/>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4924A5B-B7C3-4D1A-B00E-02992E2962AE}" type="datetimeFigureOut">
              <a:rPr lang="en-US" smtClean="0"/>
              <a:t>8/27/2012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0EE4BB-5735-45B2-B718-94E08B3E517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4924A5B-B7C3-4D1A-B00E-02992E2962AE}" type="datetimeFigureOut">
              <a:rPr lang="en-US" smtClean="0"/>
              <a:t>8/27/2012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0EE4BB-5735-45B2-B718-94E08B3E517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924A5B-B7C3-4D1A-B00E-02992E2962AE}" type="datetimeFigureOut">
              <a:rPr lang="en-US" smtClean="0"/>
              <a:t>8/27/2012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0EE4BB-5735-45B2-B718-94E08B3E517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F4924A5B-B7C3-4D1A-B00E-02992E2962AE}" type="datetimeFigureOut">
              <a:rPr lang="en-US" smtClean="0"/>
              <a:t>8/27/2012</a:t>
            </a:fld>
            <a:endParaRPr lang="en-US"/>
          </a:p>
        </p:txBody>
      </p:sp>
      <p:sp>
        <p:nvSpPr>
          <p:cNvPr id="7" name="Slide Number Placeholder 6"/>
          <p:cNvSpPr>
            <a:spLocks noGrp="1"/>
          </p:cNvSpPr>
          <p:nvPr>
            <p:ph type="sldNum" sz="quarter" idx="12"/>
          </p:nvPr>
        </p:nvSpPr>
        <p:spPr/>
        <p:txBody>
          <a:bodyPr/>
          <a:lstStyle/>
          <a:p>
            <a:fld id="{AF0EE4BB-5735-45B2-B718-94E08B3E5176}" type="slidenum">
              <a:rPr lang="en-US" smtClean="0"/>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924A5B-B7C3-4D1A-B00E-02992E2962AE}" type="datetimeFigureOut">
              <a:rPr lang="en-US" smtClean="0"/>
              <a:t>8/27/2012</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AF0EE4BB-5735-45B2-B718-94E08B3E517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F4924A5B-B7C3-4D1A-B00E-02992E2962AE}" type="datetimeFigureOut">
              <a:rPr lang="en-US" smtClean="0"/>
              <a:t>8/27/2012</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AF0EE4BB-5735-45B2-B718-94E08B3E517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http://www.tigerdirect.com/" TargetMode="External"/><Relationship Id="rId2" Type="http://schemas.openxmlformats.org/officeDocument/2006/relationships/hyperlink" Target="http://www.newegg.com/" TargetMode="External"/><Relationship Id="rId1" Type="http://schemas.openxmlformats.org/officeDocument/2006/relationships/slideLayout" Target="../slideLayouts/slideLayout2.xml"/><Relationship Id="rId5" Type="http://schemas.openxmlformats.org/officeDocument/2006/relationships/hyperlink" Target="http://www.youtube.com/" TargetMode="External"/><Relationship Id="rId4" Type="http://schemas.openxmlformats.org/officeDocument/2006/relationships/hyperlink" Target="http://www.compusa.com/" TargetMode="External"/></Relationships>
</file>

<file path=ppt/slides/_rels/slide64.xml.rels><?xml version="1.0" encoding="UTF-8" standalone="yes"?>
<Relationships xmlns="http://schemas.openxmlformats.org/package/2006/relationships"><Relationship Id="rId3" Type="http://schemas.openxmlformats.org/officeDocument/2006/relationships/hyperlink" Target="mailto:jdprado@broncs.utpa.edu" TargetMode="External"/><Relationship Id="rId2" Type="http://schemas.openxmlformats.org/officeDocument/2006/relationships/hyperlink" Target="mailto:magomez5@broncs.utpa.edu" TargetMode="External"/><Relationship Id="rId1" Type="http://schemas.openxmlformats.org/officeDocument/2006/relationships/slideLayout" Target="../slideLayouts/slideLayout2.xml"/><Relationship Id="rId4" Type="http://schemas.openxmlformats.org/officeDocument/2006/relationships/hyperlink" Target="mailto:skodali@broncs.utpa.edu"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r>
              <a:rPr lang="en-US" dirty="0" smtClean="0"/>
              <a:t>Lab 1 – Computer Hardware</a:t>
            </a:r>
            <a:endParaRPr lang="en-US" dirty="0"/>
          </a:p>
        </p:txBody>
      </p:sp>
      <p:sp>
        <p:nvSpPr>
          <p:cNvPr id="3" name="Subtitle 2"/>
          <p:cNvSpPr>
            <a:spLocks noGrp="1"/>
          </p:cNvSpPr>
          <p:nvPr>
            <p:ph type="subTitle" idx="1"/>
          </p:nvPr>
        </p:nvSpPr>
        <p:spPr/>
        <p:txBody>
          <a:bodyPr/>
          <a:lstStyle/>
          <a:p>
            <a:pPr algn="ctr"/>
            <a:r>
              <a:rPr lang="en-US" dirty="0" smtClean="0"/>
              <a:t>CSCI 6303 Principles of I.T.</a:t>
            </a:r>
          </a:p>
          <a:p>
            <a:pPr algn="ctr"/>
            <a:r>
              <a:rPr lang="en-US" dirty="0" smtClean="0"/>
              <a:t>Fall 2012</a:t>
            </a:r>
            <a:endParaRPr lang="en-US" dirty="0"/>
          </a:p>
        </p:txBody>
      </p:sp>
    </p:spTree>
    <p:extLst>
      <p:ext uri="{BB962C8B-B14F-4D97-AF65-F5344CB8AC3E}">
        <p14:creationId xmlns:p14="http://schemas.microsoft.com/office/powerpoint/2010/main" val="36627015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685800"/>
            <a:ext cx="7772400" cy="5410200"/>
          </a:xfrm>
        </p:spPr>
        <p:txBody>
          <a:bodyPr/>
          <a:lstStyle/>
          <a:p>
            <a:r>
              <a:rPr lang="en-US" dirty="0" smtClean="0"/>
              <a:t>Floppy Connector</a:t>
            </a:r>
          </a:p>
          <a:p>
            <a:endParaRPr lang="en-US" dirty="0"/>
          </a:p>
          <a:p>
            <a:endParaRPr lang="en-US" dirty="0" smtClean="0"/>
          </a:p>
          <a:p>
            <a:r>
              <a:rPr lang="en-US" dirty="0" smtClean="0"/>
              <a:t>4+4 pin(CPU) connector</a:t>
            </a:r>
          </a:p>
          <a:p>
            <a:endParaRPr lang="en-US" dirty="0"/>
          </a:p>
          <a:p>
            <a:endParaRPr lang="en-US" dirty="0" smtClean="0"/>
          </a:p>
          <a:p>
            <a:endParaRPr lang="en-US" dirty="0"/>
          </a:p>
          <a:p>
            <a:r>
              <a:rPr lang="en-US" dirty="0" smtClean="0"/>
              <a:t>20+4 pin(Motherboard) Connector</a:t>
            </a:r>
          </a:p>
          <a:p>
            <a:endParaRPr lang="en-US" dirty="0"/>
          </a:p>
          <a:p>
            <a:r>
              <a:rPr lang="en-US" dirty="0" err="1" smtClean="0"/>
              <a:t>PCIe</a:t>
            </a:r>
            <a:r>
              <a:rPr lang="en-US" dirty="0" smtClean="0"/>
              <a:t> (6+2 pin) Connector</a:t>
            </a:r>
          </a:p>
          <a:p>
            <a:endParaRPr lang="en-US" dirty="0"/>
          </a:p>
          <a:p>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685800"/>
            <a:ext cx="1981200" cy="1223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2209800"/>
            <a:ext cx="1381125" cy="105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6525" y="3581400"/>
            <a:ext cx="1600200" cy="130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71850" y="5047690"/>
            <a:ext cx="1733550"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89874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Motherboard</a:t>
            </a:r>
            <a:endParaRPr lang="en-US" dirty="0"/>
          </a:p>
        </p:txBody>
      </p:sp>
      <p:sp>
        <p:nvSpPr>
          <p:cNvPr id="3" name="Content Placeholder 2"/>
          <p:cNvSpPr>
            <a:spLocks noGrp="1"/>
          </p:cNvSpPr>
          <p:nvPr>
            <p:ph idx="1"/>
          </p:nvPr>
        </p:nvSpPr>
        <p:spPr/>
        <p:txBody>
          <a:bodyPr/>
          <a:lstStyle/>
          <a:p>
            <a:r>
              <a:rPr lang="en-US" dirty="0" smtClean="0"/>
              <a:t>Motherboard – is a printed circuit board which holds the crucial components of the system.</a:t>
            </a:r>
          </a:p>
          <a:p>
            <a:r>
              <a:rPr lang="en-US" dirty="0" smtClean="0"/>
              <a:t>Also known as: mainboard, logic board, </a:t>
            </a:r>
            <a:r>
              <a:rPr lang="en-US" dirty="0" err="1" smtClean="0"/>
              <a:t>mobo</a:t>
            </a:r>
            <a:r>
              <a:rPr lang="en-US" dirty="0" smtClean="0"/>
              <a:t>, system board.</a:t>
            </a:r>
          </a:p>
          <a:p>
            <a:endParaRPr lang="en-US" dirty="0"/>
          </a:p>
        </p:txBody>
      </p:sp>
    </p:spTree>
    <p:extLst>
      <p:ext uri="{BB962C8B-B14F-4D97-AF65-F5344CB8AC3E}">
        <p14:creationId xmlns:p14="http://schemas.microsoft.com/office/powerpoint/2010/main" val="7883697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2" y="990600"/>
            <a:ext cx="6777317" cy="4842029"/>
          </a:xfrm>
        </p:spPr>
        <p:txBody>
          <a:bodyPr/>
          <a:lstStyle/>
          <a:p>
            <a:r>
              <a:rPr lang="en-US" dirty="0" smtClean="0"/>
              <a:t>Motherboard key parameters:</a:t>
            </a:r>
          </a:p>
          <a:p>
            <a:r>
              <a:rPr lang="en-US" dirty="0" smtClean="0"/>
              <a:t>Form Factors</a:t>
            </a:r>
          </a:p>
          <a:p>
            <a:r>
              <a:rPr lang="en-US" dirty="0" smtClean="0"/>
              <a:t>Chipset</a:t>
            </a:r>
          </a:p>
          <a:p>
            <a:r>
              <a:rPr lang="en-US" dirty="0" smtClean="0"/>
              <a:t>CPU Support</a:t>
            </a:r>
          </a:p>
          <a:p>
            <a:r>
              <a:rPr lang="en-US" dirty="0" smtClean="0"/>
              <a:t>Video Support</a:t>
            </a:r>
          </a:p>
          <a:p>
            <a:r>
              <a:rPr lang="en-US" dirty="0" smtClean="0"/>
              <a:t>Memory Support</a:t>
            </a:r>
          </a:p>
          <a:p>
            <a:r>
              <a:rPr lang="en-US" dirty="0" smtClean="0"/>
              <a:t>Audio Support</a:t>
            </a:r>
          </a:p>
          <a:p>
            <a:r>
              <a:rPr lang="en-US" dirty="0" smtClean="0"/>
              <a:t>Memory Slots</a:t>
            </a:r>
          </a:p>
          <a:p>
            <a:r>
              <a:rPr lang="en-US" dirty="0" smtClean="0"/>
              <a:t>Ports and Slots</a:t>
            </a:r>
            <a:endParaRPr lang="en-US" dirty="0"/>
          </a:p>
        </p:txBody>
      </p:sp>
    </p:spTree>
    <p:extLst>
      <p:ext uri="{BB962C8B-B14F-4D97-AF65-F5344CB8AC3E}">
        <p14:creationId xmlns:p14="http://schemas.microsoft.com/office/powerpoint/2010/main" val="12529029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914400"/>
            <a:ext cx="7085142"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16635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Most Common Motherboard Form Factors:</a:t>
            </a:r>
            <a:endParaRPr lang="en-US" dirty="0"/>
          </a:p>
        </p:txBody>
      </p:sp>
      <p:sp>
        <p:nvSpPr>
          <p:cNvPr id="3" name="Content Placeholder 2"/>
          <p:cNvSpPr>
            <a:spLocks noGrp="1"/>
          </p:cNvSpPr>
          <p:nvPr>
            <p:ph idx="1"/>
          </p:nvPr>
        </p:nvSpPr>
        <p:spPr/>
        <p:txBody>
          <a:bodyPr/>
          <a:lstStyle/>
          <a:p>
            <a:r>
              <a:rPr lang="en-US" dirty="0"/>
              <a:t>ATX </a:t>
            </a:r>
            <a:r>
              <a:rPr lang="en-US" dirty="0" smtClean="0"/>
              <a:t>(Advanced Technology Extension)form </a:t>
            </a:r>
            <a:r>
              <a:rPr lang="en-US" dirty="0"/>
              <a:t>factor is the most common form factor for full-sized computers. </a:t>
            </a:r>
            <a:endParaRPr lang="en-US" dirty="0" smtClean="0"/>
          </a:p>
          <a:p>
            <a:r>
              <a:rPr lang="en-US" dirty="0"/>
              <a:t>ATX boards measure 12" x 9.6". </a:t>
            </a:r>
            <a:endParaRPr lang="en-US" dirty="0" smtClean="0"/>
          </a:p>
          <a:p>
            <a:r>
              <a:rPr lang="en-US" dirty="0"/>
              <a:t>The CPU sits at the back top below the power supply. The power supply blows air into the case or pulls air from the case to cool the processor.</a:t>
            </a:r>
            <a:endParaRPr lang="en-US" dirty="0" smtClean="0"/>
          </a:p>
        </p:txBody>
      </p:sp>
    </p:spTree>
    <p:extLst>
      <p:ext uri="{BB962C8B-B14F-4D97-AF65-F5344CB8AC3E}">
        <p14:creationId xmlns:p14="http://schemas.microsoft.com/office/powerpoint/2010/main" val="36826555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2057400"/>
            <a:ext cx="5139963" cy="4367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p:txBody>
          <a:bodyPr/>
          <a:lstStyle/>
          <a:p>
            <a:pPr algn="ctr"/>
            <a:r>
              <a:rPr lang="en-US" dirty="0" smtClean="0"/>
              <a:t>ATX</a:t>
            </a:r>
            <a:endParaRPr lang="en-US" dirty="0"/>
          </a:p>
        </p:txBody>
      </p:sp>
    </p:spTree>
    <p:extLst>
      <p:ext uri="{BB962C8B-B14F-4D97-AF65-F5344CB8AC3E}">
        <p14:creationId xmlns:p14="http://schemas.microsoft.com/office/powerpoint/2010/main" val="13759851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Motherboard </a:t>
            </a:r>
            <a:r>
              <a:rPr lang="en-US" dirty="0"/>
              <a:t>Form </a:t>
            </a:r>
            <a:r>
              <a:rPr lang="en-US" dirty="0" smtClean="0"/>
              <a:t>Factors Continued:</a:t>
            </a:r>
            <a:endParaRPr lang="en-US" dirty="0"/>
          </a:p>
        </p:txBody>
      </p:sp>
      <p:sp>
        <p:nvSpPr>
          <p:cNvPr id="3" name="Content Placeholder 2"/>
          <p:cNvSpPr>
            <a:spLocks noGrp="1"/>
          </p:cNvSpPr>
          <p:nvPr>
            <p:ph idx="1"/>
          </p:nvPr>
        </p:nvSpPr>
        <p:spPr/>
        <p:txBody>
          <a:bodyPr>
            <a:normAutofit fontScale="92500" lnSpcReduction="20000"/>
          </a:bodyPr>
          <a:lstStyle/>
          <a:p>
            <a:r>
              <a:rPr lang="en-US" dirty="0"/>
              <a:t>mini-ATX motherboard is a slightly smaller variation of the full ATX size that measures 11.2" x 8.2". </a:t>
            </a:r>
            <a:endParaRPr lang="en-US" dirty="0" smtClean="0"/>
          </a:p>
          <a:p>
            <a:r>
              <a:rPr lang="en-US" dirty="0"/>
              <a:t>The main difference between ATX and mini-ATX is the number of bus and possibly memory slots on the motherboard. </a:t>
            </a:r>
            <a:endParaRPr lang="en-US" dirty="0" smtClean="0"/>
          </a:p>
          <a:p>
            <a:r>
              <a:rPr lang="en-US" dirty="0"/>
              <a:t>Mounting holes for both are located in the same place, making them interchangeable in most cases. A case that supports an ATX motherboard can also support a mini-ATX motherboard.</a:t>
            </a:r>
          </a:p>
        </p:txBody>
      </p:sp>
    </p:spTree>
    <p:extLst>
      <p:ext uri="{BB962C8B-B14F-4D97-AF65-F5344CB8AC3E}">
        <p14:creationId xmlns:p14="http://schemas.microsoft.com/office/powerpoint/2010/main" val="23607429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Mini ATX</a:t>
            </a:r>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2133600"/>
            <a:ext cx="4572000" cy="4221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66713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2" y="762000"/>
            <a:ext cx="7262308" cy="5070629"/>
          </a:xfrm>
        </p:spPr>
        <p:txBody>
          <a:bodyPr/>
          <a:lstStyle/>
          <a:p>
            <a:r>
              <a:rPr lang="en-US" dirty="0"/>
              <a:t>The micro-ATX form factor is an even smaller version of the ATX standard, with a maximum size of 9.6" x 9.6". Mounting holes are in the same position as ATX </a:t>
            </a:r>
            <a:r>
              <a:rPr lang="en-US" dirty="0" smtClean="0"/>
              <a:t>motherboards</a:t>
            </a:r>
          </a:p>
          <a:p>
            <a:endParaRPr 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2514600"/>
            <a:ext cx="523875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25112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2" y="762000"/>
            <a:ext cx="6777317" cy="5070629"/>
          </a:xfrm>
        </p:spPr>
        <p:txBody>
          <a:bodyPr>
            <a:normAutofit fontScale="92500"/>
          </a:bodyPr>
          <a:lstStyle/>
          <a:p>
            <a:r>
              <a:rPr lang="en-US" dirty="0"/>
              <a:t>NLX is an older form factor used for </a:t>
            </a:r>
            <a:r>
              <a:rPr lang="en-US" dirty="0" err="1"/>
              <a:t>slimline</a:t>
            </a:r>
            <a:r>
              <a:rPr lang="en-US" dirty="0"/>
              <a:t> desktop-style computers. NLX is an improvement over an even earlier LPX form factor</a:t>
            </a:r>
            <a:r>
              <a:rPr lang="en-US" dirty="0" smtClean="0"/>
              <a:t>.</a:t>
            </a:r>
          </a:p>
          <a:p>
            <a:r>
              <a:rPr lang="en-US" dirty="0"/>
              <a:t>Uses a riser card in the middle of the system board (expansion slots are located on the riser card rather than the system board). </a:t>
            </a:r>
            <a:endParaRPr lang="en-US" dirty="0" smtClean="0"/>
          </a:p>
          <a:p>
            <a:r>
              <a:rPr lang="en-US" dirty="0"/>
              <a:t>The riser card does not have built-in ports for audio, joystick, USB, network, and modem.</a:t>
            </a:r>
          </a:p>
          <a:p>
            <a:r>
              <a:rPr lang="en-US" dirty="0"/>
              <a:t>Supports AGP video cards.</a:t>
            </a:r>
          </a:p>
          <a:p>
            <a:r>
              <a:rPr lang="en-US" dirty="0"/>
              <a:t>Includes the ability to mount the motherboard so it can slide in or out of the system case easily. </a:t>
            </a:r>
          </a:p>
        </p:txBody>
      </p:sp>
    </p:spTree>
    <p:extLst>
      <p:ext uri="{BB962C8B-B14F-4D97-AF65-F5344CB8AC3E}">
        <p14:creationId xmlns:p14="http://schemas.microsoft.com/office/powerpoint/2010/main" val="32684308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What’s inside your computer?</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33600" y="2324100"/>
            <a:ext cx="4876799" cy="4052094"/>
          </a:xfrm>
        </p:spPr>
      </p:pic>
    </p:spTree>
    <p:extLst>
      <p:ext uri="{BB962C8B-B14F-4D97-AF65-F5344CB8AC3E}">
        <p14:creationId xmlns:p14="http://schemas.microsoft.com/office/powerpoint/2010/main" val="27541321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NLX view</a:t>
            </a:r>
            <a:endParaRPr 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9106" y="2438400"/>
            <a:ext cx="4572000" cy="3629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19570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838200"/>
            <a:ext cx="7391400" cy="5105400"/>
          </a:xfrm>
        </p:spPr>
        <p:txBody>
          <a:bodyPr>
            <a:normAutofit fontScale="92500"/>
          </a:bodyPr>
          <a:lstStyle/>
          <a:p>
            <a:r>
              <a:rPr lang="en-US" dirty="0"/>
              <a:t>The </a:t>
            </a:r>
            <a:r>
              <a:rPr lang="en-US" dirty="0" smtClean="0"/>
              <a:t>BTX (Balanced Technology Extended) </a:t>
            </a:r>
            <a:r>
              <a:rPr lang="en-US" dirty="0"/>
              <a:t>form factor was designed to give developers better options for managing system performance and balancing thermal management. With BTX</a:t>
            </a:r>
            <a:r>
              <a:rPr lang="en-US" dirty="0" smtClean="0"/>
              <a:t>:</a:t>
            </a:r>
            <a:endParaRPr lang="en-US" dirty="0"/>
          </a:p>
          <a:p>
            <a:r>
              <a:rPr lang="en-US" dirty="0" smtClean="0"/>
              <a:t>The </a:t>
            </a:r>
            <a:r>
              <a:rPr lang="en-US" dirty="0"/>
              <a:t>processor is at the front and turned on an angle to increase air flow across the processor.</a:t>
            </a:r>
          </a:p>
          <a:p>
            <a:r>
              <a:rPr lang="en-US" dirty="0" smtClean="0"/>
              <a:t>A </a:t>
            </a:r>
            <a:r>
              <a:rPr lang="en-US" dirty="0"/>
              <a:t>thermal module or shroud fits over the processor to move heat directly out of the system.</a:t>
            </a:r>
          </a:p>
          <a:p>
            <a:r>
              <a:rPr lang="en-US" dirty="0"/>
              <a:t> </a:t>
            </a:r>
            <a:r>
              <a:rPr lang="en-US" dirty="0" smtClean="0"/>
              <a:t>Many </a:t>
            </a:r>
            <a:r>
              <a:rPr lang="en-US" dirty="0"/>
              <a:t>BTX cases are also ATX compatible</a:t>
            </a:r>
            <a:r>
              <a:rPr lang="en-US" dirty="0" smtClean="0"/>
              <a:t>.</a:t>
            </a:r>
            <a:endParaRPr lang="en-US" dirty="0"/>
          </a:p>
          <a:p>
            <a:r>
              <a:rPr lang="en-US" dirty="0"/>
              <a:t>Although BTX was developed as an improvement to ATX, it has not gained widespread adoption. BTX is implemented mainly by computer manufacturers such as Dell.</a:t>
            </a:r>
          </a:p>
        </p:txBody>
      </p:sp>
    </p:spTree>
    <p:extLst>
      <p:ext uri="{BB962C8B-B14F-4D97-AF65-F5344CB8AC3E}">
        <p14:creationId xmlns:p14="http://schemas.microsoft.com/office/powerpoint/2010/main" val="8410199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BTX view</a:t>
            </a:r>
            <a:endParaRPr lang="en-US"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2590800"/>
            <a:ext cx="4191000" cy="3338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43426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Chipsets</a:t>
            </a:r>
            <a:endParaRPr lang="en-US" dirty="0"/>
          </a:p>
        </p:txBody>
      </p:sp>
      <p:sp>
        <p:nvSpPr>
          <p:cNvPr id="3" name="Content Placeholder 2"/>
          <p:cNvSpPr>
            <a:spLocks noGrp="1"/>
          </p:cNvSpPr>
          <p:nvPr>
            <p:ph idx="1"/>
          </p:nvPr>
        </p:nvSpPr>
        <p:spPr/>
        <p:txBody>
          <a:bodyPr/>
          <a:lstStyle/>
          <a:p>
            <a:r>
              <a:rPr lang="en-US" dirty="0" smtClean="0"/>
              <a:t>Components which are connected to the motherboard are controlled and connected by the chipset</a:t>
            </a:r>
          </a:p>
          <a:p>
            <a:r>
              <a:rPr lang="en-US" dirty="0" smtClean="0"/>
              <a:t>Usually comprised of a Northbridge and Southbridge chip</a:t>
            </a:r>
            <a:endParaRPr lang="en-US" dirty="0"/>
          </a:p>
        </p:txBody>
      </p:sp>
    </p:spTree>
    <p:extLst>
      <p:ext uri="{BB962C8B-B14F-4D97-AF65-F5344CB8AC3E}">
        <p14:creationId xmlns:p14="http://schemas.microsoft.com/office/powerpoint/2010/main" val="29683162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Chipset Map</a:t>
            </a:r>
            <a:endParaRPr lang="en-US"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2057400"/>
            <a:ext cx="5257800" cy="439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13084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423988"/>
            <a:ext cx="7310821" cy="4519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1220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572536"/>
          </a:xfrm>
        </p:spPr>
        <p:txBody>
          <a:bodyPr>
            <a:normAutofit fontScale="90000"/>
          </a:bodyPr>
          <a:lstStyle/>
          <a:p>
            <a:pPr algn="ctr"/>
            <a:r>
              <a:rPr lang="en-US" dirty="0" smtClean="0"/>
              <a:t>Northbridge</a:t>
            </a:r>
            <a:endParaRPr lang="en-US" dirty="0"/>
          </a:p>
        </p:txBody>
      </p:sp>
      <p:sp>
        <p:nvSpPr>
          <p:cNvPr id="3" name="Content Placeholder 2"/>
          <p:cNvSpPr>
            <a:spLocks noGrp="1"/>
          </p:cNvSpPr>
          <p:nvPr>
            <p:ph idx="1"/>
          </p:nvPr>
        </p:nvSpPr>
        <p:spPr>
          <a:xfrm>
            <a:off x="1043492" y="1752600"/>
            <a:ext cx="6777317" cy="4080029"/>
          </a:xfrm>
        </p:spPr>
        <p:txBody>
          <a:bodyPr/>
          <a:lstStyle/>
          <a:p>
            <a:r>
              <a:rPr lang="en-US" dirty="0" smtClean="0"/>
              <a:t>Allows CPU, RAM and Graphics Card to communicate between each other. Before it used AGP lanes)</a:t>
            </a:r>
          </a:p>
          <a:p>
            <a:r>
              <a:rPr lang="en-US" dirty="0" smtClean="0"/>
              <a:t>On new systems the </a:t>
            </a:r>
            <a:r>
              <a:rPr lang="en-US" dirty="0" err="1" smtClean="0"/>
              <a:t>northbridge</a:t>
            </a:r>
            <a:r>
              <a:rPr lang="en-US" dirty="0" smtClean="0"/>
              <a:t> no longer exists as chip on the motherboard. Instead </a:t>
            </a:r>
            <a:r>
              <a:rPr lang="en-US" dirty="0" err="1" smtClean="0"/>
              <a:t>PCIExpress</a:t>
            </a:r>
            <a:r>
              <a:rPr lang="en-US" dirty="0" smtClean="0"/>
              <a:t> and RAM controllers have been incorporated into the processor itself</a:t>
            </a:r>
            <a:endParaRPr lang="en-US" dirty="0"/>
          </a:p>
        </p:txBody>
      </p:sp>
    </p:spTree>
    <p:extLst>
      <p:ext uri="{BB962C8B-B14F-4D97-AF65-F5344CB8AC3E}">
        <p14:creationId xmlns:p14="http://schemas.microsoft.com/office/powerpoint/2010/main" val="26850965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Southbridge</a:t>
            </a:r>
            <a:endParaRPr lang="en-US" dirty="0"/>
          </a:p>
        </p:txBody>
      </p:sp>
      <p:sp>
        <p:nvSpPr>
          <p:cNvPr id="3" name="Content Placeholder 2"/>
          <p:cNvSpPr>
            <a:spLocks noGrp="1"/>
          </p:cNvSpPr>
          <p:nvPr>
            <p:ph idx="1"/>
          </p:nvPr>
        </p:nvSpPr>
        <p:spPr/>
        <p:txBody>
          <a:bodyPr/>
          <a:lstStyle/>
          <a:p>
            <a:r>
              <a:rPr lang="en-US" dirty="0" smtClean="0"/>
              <a:t>Responsible for the communication between other components, external devices, audio and network</a:t>
            </a:r>
            <a:endParaRPr lang="en-US" dirty="0"/>
          </a:p>
        </p:txBody>
      </p:sp>
    </p:spTree>
    <p:extLst>
      <p:ext uri="{BB962C8B-B14F-4D97-AF65-F5344CB8AC3E}">
        <p14:creationId xmlns:p14="http://schemas.microsoft.com/office/powerpoint/2010/main" val="42788029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Peripheral Device Connections</a:t>
            </a:r>
          </a:p>
        </p:txBody>
      </p:sp>
      <p:sp>
        <p:nvSpPr>
          <p:cNvPr id="3" name="Content Placeholder 2"/>
          <p:cNvSpPr>
            <a:spLocks noGrp="1"/>
          </p:cNvSpPr>
          <p:nvPr>
            <p:ph idx="1"/>
          </p:nvPr>
        </p:nvSpPr>
        <p:spPr/>
        <p:txBody>
          <a:bodyPr>
            <a:normAutofit lnSpcReduction="10000"/>
          </a:bodyPr>
          <a:lstStyle/>
          <a:p>
            <a:r>
              <a:rPr lang="en-US" sz="2000" dirty="0"/>
              <a:t>A peripheral device is a device that connects through an external port to your computer. The following connection types are common</a:t>
            </a:r>
            <a:r>
              <a:rPr lang="en-US" sz="2000" dirty="0" smtClean="0"/>
              <a:t>:</a:t>
            </a:r>
          </a:p>
          <a:p>
            <a:r>
              <a:rPr lang="en-US" sz="2000" dirty="0" smtClean="0"/>
              <a:t>PS/2</a:t>
            </a:r>
          </a:p>
          <a:p>
            <a:r>
              <a:rPr lang="en-US" sz="2000" dirty="0" smtClean="0"/>
              <a:t>USB</a:t>
            </a:r>
          </a:p>
          <a:p>
            <a:r>
              <a:rPr lang="en-US" sz="2000" dirty="0" err="1" smtClean="0"/>
              <a:t>Firewire</a:t>
            </a:r>
            <a:endParaRPr lang="en-US" sz="2000" dirty="0" smtClean="0"/>
          </a:p>
          <a:p>
            <a:r>
              <a:rPr lang="en-US" sz="2000" dirty="0"/>
              <a:t>Serial</a:t>
            </a:r>
          </a:p>
          <a:p>
            <a:r>
              <a:rPr lang="en-US" dirty="0"/>
              <a:t>Parallel</a:t>
            </a:r>
          </a:p>
          <a:p>
            <a:r>
              <a:rPr lang="en-US" dirty="0"/>
              <a:t>PC Card (PCMCIA</a:t>
            </a:r>
            <a:r>
              <a:rPr lang="en-US" dirty="0" smtClean="0"/>
              <a:t>)</a:t>
            </a:r>
          </a:p>
          <a:p>
            <a:r>
              <a:rPr lang="en-US" dirty="0"/>
              <a:t>PCI Express (</a:t>
            </a:r>
            <a:r>
              <a:rPr lang="en-US" dirty="0" err="1"/>
              <a:t>ExpressCard</a:t>
            </a:r>
            <a:r>
              <a:rPr lang="en-US" dirty="0"/>
              <a:t>)</a:t>
            </a:r>
          </a:p>
          <a:p>
            <a:endParaRPr lang="en-US" b="1" dirty="0"/>
          </a:p>
          <a:p>
            <a:endParaRPr lang="en-US" dirty="0"/>
          </a:p>
        </p:txBody>
      </p:sp>
    </p:spTree>
    <p:extLst>
      <p:ext uri="{BB962C8B-B14F-4D97-AF65-F5344CB8AC3E}">
        <p14:creationId xmlns:p14="http://schemas.microsoft.com/office/powerpoint/2010/main" val="28437183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838200"/>
            <a:ext cx="7620000" cy="5410200"/>
          </a:xfrm>
        </p:spPr>
        <p:txBody>
          <a:bodyPr>
            <a:normAutofit/>
          </a:bodyPr>
          <a:lstStyle/>
          <a:p>
            <a:r>
              <a:rPr lang="en-US" sz="2000" dirty="0"/>
              <a:t>PS/2 connectors are 6-pin mini-din connectors. Keyboard and mouse are common devices that use PS/2 connections</a:t>
            </a:r>
            <a:r>
              <a:rPr lang="en-US" sz="2000" dirty="0" smtClean="0"/>
              <a:t>.</a:t>
            </a:r>
          </a:p>
          <a:p>
            <a:r>
              <a:rPr lang="en-US" sz="2000" dirty="0"/>
              <a:t>USB is a serial interface that supports low- and high-speed devices.  USB supports almost any kind of peripheral device, including keyboards, mice, scanners, digital cameras, printers, and storage </a:t>
            </a:r>
            <a:r>
              <a:rPr lang="en-US" sz="2000" dirty="0" smtClean="0"/>
              <a:t>device</a:t>
            </a:r>
          </a:p>
          <a:p>
            <a:r>
              <a:rPr lang="en-US" sz="2000" dirty="0" err="1"/>
              <a:t>Firewire</a:t>
            </a:r>
            <a:r>
              <a:rPr lang="en-US" sz="2000" dirty="0"/>
              <a:t> is a serial interface. Common </a:t>
            </a:r>
            <a:r>
              <a:rPr lang="en-US" sz="2000" dirty="0" err="1"/>
              <a:t>Firewire</a:t>
            </a:r>
            <a:r>
              <a:rPr lang="en-US" sz="2000" dirty="0"/>
              <a:t> devices include digital video cameras and recorders, hard drives, and network </a:t>
            </a:r>
            <a:r>
              <a:rPr lang="en-US" sz="2000" dirty="0" smtClean="0"/>
              <a:t>adapters</a:t>
            </a:r>
          </a:p>
          <a:p>
            <a:r>
              <a:rPr lang="en-US" sz="2000" dirty="0"/>
              <a:t>Serial devices transmit data one bit at a time on a single cable. Serial devices use COM ports for system resources</a:t>
            </a:r>
            <a:r>
              <a:rPr lang="en-US" sz="2000" dirty="0" smtClean="0"/>
              <a:t>.</a:t>
            </a:r>
          </a:p>
          <a:p>
            <a:r>
              <a:rPr lang="en-US" sz="2000" dirty="0"/>
              <a:t>Parallel devices transmit multiple bits at a time over multiple wires. Parallel devices use LPT ports for resources. Common parallel devices include printers and scanners. </a:t>
            </a:r>
            <a:endParaRPr lang="en-US" sz="2000" dirty="0" smtClean="0"/>
          </a:p>
          <a:p>
            <a:endParaRPr lang="en-US" sz="2000" dirty="0"/>
          </a:p>
        </p:txBody>
      </p:sp>
    </p:spTree>
    <p:extLst>
      <p:ext uri="{BB962C8B-B14F-4D97-AF65-F5344CB8AC3E}">
        <p14:creationId xmlns:p14="http://schemas.microsoft.com/office/powerpoint/2010/main" val="22025776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Hardware</a:t>
            </a:r>
            <a:endParaRPr lang="en-US" dirty="0"/>
          </a:p>
        </p:txBody>
      </p:sp>
      <p:sp>
        <p:nvSpPr>
          <p:cNvPr id="3" name="Content Placeholder 2"/>
          <p:cNvSpPr>
            <a:spLocks noGrp="1"/>
          </p:cNvSpPr>
          <p:nvPr>
            <p:ph idx="1"/>
          </p:nvPr>
        </p:nvSpPr>
        <p:spPr/>
        <p:txBody>
          <a:bodyPr>
            <a:normAutofit lnSpcReduction="10000"/>
          </a:bodyPr>
          <a:lstStyle/>
          <a:p>
            <a:r>
              <a:rPr lang="en-US" dirty="0" smtClean="0"/>
              <a:t>Hardware – physical parts of a computer.</a:t>
            </a:r>
          </a:p>
          <a:p>
            <a:r>
              <a:rPr lang="en-US" dirty="0" smtClean="0"/>
              <a:t>Anything you can touch and see.</a:t>
            </a:r>
          </a:p>
          <a:p>
            <a:r>
              <a:rPr lang="en-US" dirty="0" smtClean="0"/>
              <a:t>Motherboard, internals.</a:t>
            </a:r>
          </a:p>
          <a:p>
            <a:r>
              <a:rPr lang="en-US" dirty="0" smtClean="0"/>
              <a:t>Chassis</a:t>
            </a:r>
          </a:p>
          <a:p>
            <a:r>
              <a:rPr lang="en-US" dirty="0" smtClean="0"/>
              <a:t>Monitor</a:t>
            </a:r>
          </a:p>
          <a:p>
            <a:r>
              <a:rPr lang="en-US" dirty="0" smtClean="0"/>
              <a:t>Keyboard</a:t>
            </a:r>
          </a:p>
          <a:p>
            <a:r>
              <a:rPr lang="en-US" dirty="0" smtClean="0"/>
              <a:t>Mouse</a:t>
            </a:r>
          </a:p>
          <a:p>
            <a:r>
              <a:rPr lang="en-US" dirty="0" smtClean="0"/>
              <a:t>Etc.</a:t>
            </a:r>
            <a:endParaRPr lang="en-US" dirty="0"/>
          </a:p>
        </p:txBody>
      </p:sp>
    </p:spTree>
    <p:extLst>
      <p:ext uri="{BB962C8B-B14F-4D97-AF65-F5344CB8AC3E}">
        <p14:creationId xmlns:p14="http://schemas.microsoft.com/office/powerpoint/2010/main" val="4401279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838200"/>
            <a:ext cx="7620000" cy="4994429"/>
          </a:xfrm>
        </p:spPr>
        <p:txBody>
          <a:bodyPr>
            <a:normAutofit/>
          </a:bodyPr>
          <a:lstStyle/>
          <a:p>
            <a:r>
              <a:rPr lang="en-US" sz="2000" dirty="0"/>
              <a:t>PC Cards are expansion slots in laptop and portable devices. PC Cards can be used by devices like modems, network cards for wired or wireless networks, CD-ROMs, sound cards, SCSI host adapters, IEEE 1394 controllers, USB controllers, and others. </a:t>
            </a:r>
            <a:endParaRPr lang="en-US" sz="2000" dirty="0" smtClean="0"/>
          </a:p>
          <a:p>
            <a:r>
              <a:rPr lang="en-US" sz="2000" dirty="0"/>
              <a:t>PCI Express (</a:t>
            </a:r>
            <a:r>
              <a:rPr lang="en-US" sz="2000" dirty="0" err="1"/>
              <a:t>ExpressCard</a:t>
            </a:r>
            <a:r>
              <a:rPr lang="en-US" sz="2000" dirty="0"/>
              <a:t>) is replacing PC Card for laptop expansion devices. </a:t>
            </a:r>
            <a:r>
              <a:rPr lang="en-US" sz="2000" dirty="0" err="1"/>
              <a:t>ExpressCard</a:t>
            </a:r>
            <a:r>
              <a:rPr lang="en-US" sz="2000" dirty="0"/>
              <a:t> slots connect directly to the </a:t>
            </a:r>
            <a:r>
              <a:rPr lang="en-US" sz="2000" dirty="0" err="1"/>
              <a:t>PCIe</a:t>
            </a:r>
            <a:r>
              <a:rPr lang="en-US" sz="2000" dirty="0"/>
              <a:t> or USB bus. Cards use either PCI Express or USB 2.0 standards (the slot </a:t>
            </a:r>
            <a:r>
              <a:rPr lang="en-US" sz="2000" dirty="0" smtClean="0"/>
              <a:t>supports </a:t>
            </a:r>
            <a:r>
              <a:rPr lang="en-US" sz="2000" dirty="0"/>
              <a:t>both). </a:t>
            </a:r>
            <a:endParaRPr lang="en-US" sz="2000" dirty="0" smtClean="0"/>
          </a:p>
          <a:p>
            <a:r>
              <a:rPr lang="en-US" sz="2000" dirty="0"/>
              <a:t>Many of these ports and interfaces are included as part of the motherboard faceplate connectors.</a:t>
            </a:r>
          </a:p>
        </p:txBody>
      </p:sp>
    </p:spTree>
    <p:extLst>
      <p:ext uri="{BB962C8B-B14F-4D97-AF65-F5344CB8AC3E}">
        <p14:creationId xmlns:p14="http://schemas.microsoft.com/office/powerpoint/2010/main" val="12396162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Mother Board CPU Sockets</a:t>
            </a:r>
            <a:endParaRPr lang="en-US"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403382"/>
            <a:ext cx="7309833" cy="2576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09438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950259"/>
            <a:ext cx="7346515"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67325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3975" y="1376363"/>
            <a:ext cx="6496050" cy="410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87013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838200"/>
            <a:ext cx="6748463" cy="5393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26097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4192" y="762000"/>
            <a:ext cx="5253038" cy="5178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44824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584" y="914400"/>
            <a:ext cx="7906202"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48708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Motherboard HINT!!!</a:t>
            </a:r>
            <a:endParaRPr lang="en-US" dirty="0"/>
          </a:p>
        </p:txBody>
      </p:sp>
      <p:sp>
        <p:nvSpPr>
          <p:cNvPr id="3" name="Content Placeholder 2"/>
          <p:cNvSpPr>
            <a:spLocks noGrp="1"/>
          </p:cNvSpPr>
          <p:nvPr>
            <p:ph idx="1"/>
          </p:nvPr>
        </p:nvSpPr>
        <p:spPr/>
        <p:txBody>
          <a:bodyPr/>
          <a:lstStyle/>
          <a:p>
            <a:r>
              <a:rPr lang="en-US" dirty="0" smtClean="0"/>
              <a:t>When selecting CPU, RAM, Video Card etc. The motherboard spec page will tell you what types are required.</a:t>
            </a:r>
            <a:endParaRPr lang="en-US" dirty="0"/>
          </a:p>
        </p:txBody>
      </p:sp>
    </p:spTree>
    <p:extLst>
      <p:ext uri="{BB962C8B-B14F-4D97-AF65-F5344CB8AC3E}">
        <p14:creationId xmlns:p14="http://schemas.microsoft.com/office/powerpoint/2010/main" val="18417850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648736"/>
          </a:xfrm>
        </p:spPr>
        <p:txBody>
          <a:bodyPr>
            <a:normAutofit fontScale="90000"/>
          </a:bodyPr>
          <a:lstStyle/>
          <a:p>
            <a:pPr algn="ctr"/>
            <a:r>
              <a:rPr lang="en-US" dirty="0" smtClean="0"/>
              <a:t>CPU</a:t>
            </a:r>
            <a:endParaRPr lang="en-US" dirty="0"/>
          </a:p>
        </p:txBody>
      </p:sp>
      <p:sp>
        <p:nvSpPr>
          <p:cNvPr id="3" name="Content Placeholder 2"/>
          <p:cNvSpPr>
            <a:spLocks noGrp="1"/>
          </p:cNvSpPr>
          <p:nvPr>
            <p:ph idx="1"/>
          </p:nvPr>
        </p:nvSpPr>
        <p:spPr>
          <a:xfrm>
            <a:off x="1043492" y="1828800"/>
            <a:ext cx="6777317" cy="4003829"/>
          </a:xfrm>
        </p:spPr>
        <p:txBody>
          <a:bodyPr>
            <a:normAutofit fontScale="92500" lnSpcReduction="10000"/>
          </a:bodyPr>
          <a:lstStyle/>
          <a:p>
            <a:r>
              <a:rPr lang="en-US" b="1" i="1" dirty="0"/>
              <a:t>When selecting a CPU, be aware that you will need to match the motherboard and the </a:t>
            </a:r>
            <a:r>
              <a:rPr lang="en-US" b="1" i="1" dirty="0" smtClean="0"/>
              <a:t>CPU. Matching the socket type used by the motherboard and CPU is the easiest way.</a:t>
            </a:r>
          </a:p>
          <a:p>
            <a:r>
              <a:rPr lang="en-US" dirty="0"/>
              <a:t>Intel and AMD are the two producers of processors used in modern PCs</a:t>
            </a:r>
            <a:r>
              <a:rPr lang="en-US" dirty="0" smtClean="0"/>
              <a:t>.</a:t>
            </a:r>
          </a:p>
          <a:p>
            <a:r>
              <a:rPr lang="en-US" dirty="0"/>
              <a:t>Both Intel and AMD processors work in PC systems and support Windows software. </a:t>
            </a:r>
          </a:p>
          <a:p>
            <a:r>
              <a:rPr lang="en-US" dirty="0"/>
              <a:t>Intel has a larger market share, while AMD processors generally cost less. </a:t>
            </a:r>
          </a:p>
          <a:p>
            <a:r>
              <a:rPr lang="en-US" dirty="0"/>
              <a:t>Processor performance and special features vary between models and manufacturers.</a:t>
            </a:r>
          </a:p>
          <a:p>
            <a:endParaRPr lang="en-US" dirty="0"/>
          </a:p>
        </p:txBody>
      </p:sp>
    </p:spTree>
    <p:extLst>
      <p:ext uri="{BB962C8B-B14F-4D97-AF65-F5344CB8AC3E}">
        <p14:creationId xmlns:p14="http://schemas.microsoft.com/office/powerpoint/2010/main" val="17314743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572536"/>
          </a:xfrm>
        </p:spPr>
        <p:txBody>
          <a:bodyPr>
            <a:normAutofit fontScale="90000"/>
          </a:bodyPr>
          <a:lstStyle/>
          <a:p>
            <a:pPr algn="ctr"/>
            <a:r>
              <a:rPr lang="en-US" dirty="0" smtClean="0"/>
              <a:t>CPU continued:</a:t>
            </a:r>
            <a:endParaRPr lang="en-US" dirty="0"/>
          </a:p>
        </p:txBody>
      </p:sp>
      <p:sp>
        <p:nvSpPr>
          <p:cNvPr id="3" name="Content Placeholder 2"/>
          <p:cNvSpPr>
            <a:spLocks noGrp="1"/>
          </p:cNvSpPr>
          <p:nvPr>
            <p:ph idx="1"/>
          </p:nvPr>
        </p:nvSpPr>
        <p:spPr>
          <a:xfrm>
            <a:off x="1043492" y="1676400"/>
            <a:ext cx="6777317" cy="4572000"/>
          </a:xfrm>
        </p:spPr>
        <p:txBody>
          <a:bodyPr>
            <a:normAutofit/>
          </a:bodyPr>
          <a:lstStyle/>
          <a:p>
            <a:r>
              <a:rPr lang="en-US" dirty="0"/>
              <a:t>A 32-bit processor can process 32-bits of information at a </a:t>
            </a:r>
            <a:r>
              <a:rPr lang="en-US" dirty="0" smtClean="0"/>
              <a:t>time.</a:t>
            </a:r>
          </a:p>
          <a:p>
            <a:r>
              <a:rPr lang="en-US" dirty="0" smtClean="0"/>
              <a:t>64-bit </a:t>
            </a:r>
            <a:r>
              <a:rPr lang="en-US" dirty="0"/>
              <a:t>processor can process 64-bits of information. </a:t>
            </a:r>
            <a:endParaRPr lang="en-US" dirty="0" smtClean="0"/>
          </a:p>
          <a:p>
            <a:r>
              <a:rPr lang="en-US" dirty="0" smtClean="0"/>
              <a:t>32-bit system will work on 64-bit system, but 64-bit system will not work on 32-bit system.</a:t>
            </a:r>
          </a:p>
          <a:p>
            <a:r>
              <a:rPr lang="en-US" dirty="0"/>
              <a:t>Processors operate using an internal clock that is the same as, or is a multiple of, the motherboard bus </a:t>
            </a:r>
            <a:r>
              <a:rPr lang="en-US" dirty="0" smtClean="0"/>
              <a:t>speed.</a:t>
            </a:r>
            <a:endParaRPr lang="en-US" dirty="0"/>
          </a:p>
        </p:txBody>
      </p:sp>
    </p:spTree>
    <p:extLst>
      <p:ext uri="{BB962C8B-B14F-4D97-AF65-F5344CB8AC3E}">
        <p14:creationId xmlns:p14="http://schemas.microsoft.com/office/powerpoint/2010/main" val="21288320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Case - Chassis</a:t>
            </a:r>
            <a:endParaRPr lang="en-US" dirty="0"/>
          </a:p>
        </p:txBody>
      </p:sp>
      <p:sp>
        <p:nvSpPr>
          <p:cNvPr id="3" name="Content Placeholder 2"/>
          <p:cNvSpPr>
            <a:spLocks noGrp="1"/>
          </p:cNvSpPr>
          <p:nvPr>
            <p:ph idx="1"/>
          </p:nvPr>
        </p:nvSpPr>
        <p:spPr/>
        <p:txBody>
          <a:bodyPr/>
          <a:lstStyle/>
          <a:p>
            <a:r>
              <a:rPr lang="en-US" dirty="0" smtClean="0"/>
              <a:t>Protects all components of a computer</a:t>
            </a:r>
          </a:p>
          <a:p>
            <a:r>
              <a:rPr lang="en-US" dirty="0" smtClean="0"/>
              <a:t>Provides airflow</a:t>
            </a:r>
          </a:p>
          <a:p>
            <a:r>
              <a:rPr lang="en-US" dirty="0" smtClean="0"/>
              <a:t>Noise insulation</a:t>
            </a:r>
            <a:endParaRPr lang="en-US" dirty="0"/>
          </a:p>
        </p:txBody>
      </p:sp>
    </p:spTree>
    <p:extLst>
      <p:ext uri="{BB962C8B-B14F-4D97-AF65-F5344CB8AC3E}">
        <p14:creationId xmlns:p14="http://schemas.microsoft.com/office/powerpoint/2010/main" val="176073945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648736"/>
          </a:xfrm>
        </p:spPr>
        <p:txBody>
          <a:bodyPr>
            <a:normAutofit fontScale="90000"/>
          </a:bodyPr>
          <a:lstStyle/>
          <a:p>
            <a:pPr algn="ctr"/>
            <a:r>
              <a:rPr lang="en-US" dirty="0" smtClean="0"/>
              <a:t>CPU continued:</a:t>
            </a:r>
            <a:endParaRPr lang="en-US" dirty="0"/>
          </a:p>
        </p:txBody>
      </p:sp>
      <p:sp>
        <p:nvSpPr>
          <p:cNvPr id="3" name="Content Placeholder 2"/>
          <p:cNvSpPr>
            <a:spLocks noGrp="1"/>
          </p:cNvSpPr>
          <p:nvPr>
            <p:ph idx="1"/>
          </p:nvPr>
        </p:nvSpPr>
        <p:spPr>
          <a:xfrm>
            <a:off x="762000" y="1752600"/>
            <a:ext cx="7391400" cy="4419600"/>
          </a:xfrm>
        </p:spPr>
        <p:txBody>
          <a:bodyPr/>
          <a:lstStyle/>
          <a:p>
            <a:r>
              <a:rPr lang="en-US" dirty="0"/>
              <a:t>A multiple core processor has multiple processors within a single processor package</a:t>
            </a:r>
            <a:r>
              <a:rPr lang="en-US" dirty="0" smtClean="0"/>
              <a:t>.</a:t>
            </a:r>
            <a:endParaRPr lang="en-US" dirty="0"/>
          </a:p>
          <a:p>
            <a:r>
              <a:rPr lang="en-US" dirty="0" smtClean="0"/>
              <a:t>Dual-core</a:t>
            </a:r>
            <a:r>
              <a:rPr lang="en-US" dirty="0"/>
              <a:t>, triple-core, and quad-core processors are typical in desktop </a:t>
            </a:r>
            <a:r>
              <a:rPr lang="en-US" dirty="0" smtClean="0"/>
              <a:t>systems</a:t>
            </a:r>
          </a:p>
          <a:p>
            <a:r>
              <a:rPr lang="en-US" dirty="0"/>
              <a:t>Multi-core systems enable the operating system to run multiple applications simultaneously. Without multiple processors, applications appear to run at the same time, but must wait their turn for processing time from the single processor. </a:t>
            </a:r>
          </a:p>
        </p:txBody>
      </p:sp>
    </p:spTree>
    <p:extLst>
      <p:ext uri="{BB962C8B-B14F-4D97-AF65-F5344CB8AC3E}">
        <p14:creationId xmlns:p14="http://schemas.microsoft.com/office/powerpoint/2010/main" val="17780296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572536"/>
          </a:xfrm>
        </p:spPr>
        <p:txBody>
          <a:bodyPr>
            <a:normAutofit fontScale="90000"/>
          </a:bodyPr>
          <a:lstStyle/>
          <a:p>
            <a:pPr algn="ctr"/>
            <a:r>
              <a:rPr lang="en-US" dirty="0" smtClean="0"/>
              <a:t>CPU Cache</a:t>
            </a:r>
            <a:endParaRPr lang="en-US" dirty="0"/>
          </a:p>
        </p:txBody>
      </p:sp>
      <p:sp>
        <p:nvSpPr>
          <p:cNvPr id="3" name="Content Placeholder 2"/>
          <p:cNvSpPr>
            <a:spLocks noGrp="1"/>
          </p:cNvSpPr>
          <p:nvPr>
            <p:ph idx="1"/>
          </p:nvPr>
        </p:nvSpPr>
        <p:spPr>
          <a:xfrm>
            <a:off x="914400" y="1600200"/>
            <a:ext cx="7391400" cy="4572000"/>
          </a:xfrm>
        </p:spPr>
        <p:txBody>
          <a:bodyPr>
            <a:normAutofit/>
          </a:bodyPr>
          <a:lstStyle/>
          <a:p>
            <a:r>
              <a:rPr lang="en-US" sz="2000" dirty="0"/>
              <a:t>Level 1 (L1) cache is integrated on the processor die itself and stores instructions for the processor. On multi-core systems, each processor typically has its own L1 cache. Some processors might have two L1 caches, one for instructions and one for data. </a:t>
            </a:r>
            <a:endParaRPr lang="en-US" sz="2000" dirty="0" smtClean="0"/>
          </a:p>
          <a:p>
            <a:r>
              <a:rPr lang="en-US" sz="2000" dirty="0"/>
              <a:t>Level 2 (L2) cache is additional cache used for both instructions and data. Depending on the processor, L2 cache might be shared between two or more cores, or exclusive to a single core. </a:t>
            </a:r>
            <a:endParaRPr lang="en-US" sz="2000" dirty="0" smtClean="0"/>
          </a:p>
          <a:p>
            <a:r>
              <a:rPr lang="en-US" sz="2000" dirty="0"/>
              <a:t>Level 3 (L3) cache is additional cache beyond the level 2 cache. For multi-core systems, L3 cache is shared between all cores. </a:t>
            </a:r>
          </a:p>
        </p:txBody>
      </p:sp>
    </p:spTree>
    <p:extLst>
      <p:ext uri="{BB962C8B-B14F-4D97-AF65-F5344CB8AC3E}">
        <p14:creationId xmlns:p14="http://schemas.microsoft.com/office/powerpoint/2010/main" val="4335219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Most Commonly used CPU Brands</a:t>
            </a:r>
            <a:endParaRPr lang="en-US" dirty="0"/>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6459" y="2133600"/>
            <a:ext cx="3333750" cy="333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6800" y="2350293"/>
            <a:ext cx="3370066" cy="290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70853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Hard Drive - Storage</a:t>
            </a:r>
            <a:endParaRPr lang="en-US" dirty="0"/>
          </a:p>
        </p:txBody>
      </p:sp>
      <p:sp>
        <p:nvSpPr>
          <p:cNvPr id="3" name="Content Placeholder 2"/>
          <p:cNvSpPr>
            <a:spLocks noGrp="1"/>
          </p:cNvSpPr>
          <p:nvPr>
            <p:ph idx="1"/>
          </p:nvPr>
        </p:nvSpPr>
        <p:spPr/>
        <p:txBody>
          <a:bodyPr/>
          <a:lstStyle/>
          <a:p>
            <a:r>
              <a:rPr lang="en-US" sz="2000" b="1" dirty="0"/>
              <a:t>Parallel ATA </a:t>
            </a:r>
            <a:r>
              <a:rPr lang="en-US" sz="2000" dirty="0"/>
              <a:t>- The Oldest and most common interfaces is parallel ATA (PATA also referred to as IDE. This was the original specification that was used for hard disks as well as CD and DVD drives. Parallel ATA is strictly an internal interface, used for connecting devices internally to your computer</a:t>
            </a:r>
            <a:r>
              <a:rPr lang="en-US" sz="2000" dirty="0" smtClean="0"/>
              <a:t>.</a:t>
            </a:r>
          </a:p>
          <a:p>
            <a:r>
              <a:rPr lang="en-US" sz="2000" dirty="0"/>
              <a:t>Uses parallel communication (meaning devices share the same data transfer channel).</a:t>
            </a:r>
            <a:endParaRPr lang="en-US" sz="2000" dirty="0" smtClean="0"/>
          </a:p>
          <a:p>
            <a:r>
              <a:rPr lang="en-US" sz="2000" dirty="0"/>
              <a:t>maximum speed of 133 MB/s</a:t>
            </a:r>
            <a:r>
              <a:rPr lang="en-US" sz="2000" dirty="0" smtClean="0"/>
              <a:t>.</a:t>
            </a:r>
          </a:p>
          <a:p>
            <a:r>
              <a:rPr lang="en-US" sz="2000" dirty="0"/>
              <a:t> phased out and replaced. </a:t>
            </a:r>
          </a:p>
          <a:p>
            <a:endParaRPr lang="en-US" dirty="0"/>
          </a:p>
        </p:txBody>
      </p:sp>
    </p:spTree>
    <p:extLst>
      <p:ext uri="{BB962C8B-B14F-4D97-AF65-F5344CB8AC3E}">
        <p14:creationId xmlns:p14="http://schemas.microsoft.com/office/powerpoint/2010/main" val="29461858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2" y="990600"/>
            <a:ext cx="7338508" cy="4842029"/>
          </a:xfrm>
        </p:spPr>
        <p:txBody>
          <a:bodyPr/>
          <a:lstStyle/>
          <a:p>
            <a:r>
              <a:rPr lang="en-US" sz="2000" b="1" dirty="0"/>
              <a:t>Serial ATA - </a:t>
            </a:r>
            <a:r>
              <a:rPr lang="en-US" sz="2000" dirty="0"/>
              <a:t> is a newer specification that is now replacing the parallel ATA. It is also used for hard disks and optical drives, however it can be either internal or external. The external specification referred to as </a:t>
            </a:r>
            <a:r>
              <a:rPr lang="en-US" sz="2000" dirty="0" err="1"/>
              <a:t>eSATA</a:t>
            </a:r>
            <a:r>
              <a:rPr lang="en-US" sz="2000" dirty="0" smtClean="0"/>
              <a:t>.</a:t>
            </a:r>
          </a:p>
          <a:p>
            <a:r>
              <a:rPr lang="en-US" sz="2000" dirty="0"/>
              <a:t>successor to PATA.</a:t>
            </a:r>
          </a:p>
          <a:p>
            <a:r>
              <a:rPr lang="en-US" sz="2000" dirty="0"/>
              <a:t>Uses serial communication (meaning each device is on its own channel).</a:t>
            </a:r>
          </a:p>
          <a:p>
            <a:r>
              <a:rPr lang="en-US" sz="2000" dirty="0"/>
              <a:t>Is faster than PATA. They have a speed starting at 150 MB/s. up to 600 MB/s</a:t>
            </a:r>
          </a:p>
          <a:p>
            <a:r>
              <a:rPr lang="en-US" sz="2000" dirty="0"/>
              <a:t>Provides built-in support for disk protection methods.</a:t>
            </a:r>
          </a:p>
          <a:p>
            <a:r>
              <a:rPr lang="en-US" sz="2000" dirty="0"/>
              <a:t>Provides for easy configuration--just connect the device to the SATA port. </a:t>
            </a:r>
          </a:p>
          <a:p>
            <a:endParaRPr lang="en-US" dirty="0"/>
          </a:p>
        </p:txBody>
      </p:sp>
    </p:spTree>
    <p:extLst>
      <p:ext uri="{BB962C8B-B14F-4D97-AF65-F5344CB8AC3E}">
        <p14:creationId xmlns:p14="http://schemas.microsoft.com/office/powerpoint/2010/main" val="34946517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760" y="838200"/>
            <a:ext cx="768096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33464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990600"/>
            <a:ext cx="7543800" cy="5029200"/>
          </a:xfrm>
        </p:spPr>
        <p:txBody>
          <a:bodyPr>
            <a:normAutofit fontScale="92500" lnSpcReduction="10000"/>
          </a:bodyPr>
          <a:lstStyle/>
          <a:p>
            <a:r>
              <a:rPr lang="en-US" sz="2000" dirty="0"/>
              <a:t>SCSI has been around for some time and includes connectors that connect to multiple devices in a chain. so for instance you may have 8 devices connected in a chain to a single port. SCSI is typically used in high-end workstations and </a:t>
            </a:r>
            <a:r>
              <a:rPr lang="en-US" sz="2000" dirty="0" smtClean="0"/>
              <a:t>servers.</a:t>
            </a:r>
          </a:p>
          <a:p>
            <a:r>
              <a:rPr lang="en-US" sz="2000" dirty="0"/>
              <a:t>SCSI is a standard for transferring data between devices on internal and external computer buses. Though SCSI devices are most commonly used for tape storage devices and hard </a:t>
            </a:r>
            <a:r>
              <a:rPr lang="en-US" sz="2000" dirty="0" smtClean="0"/>
              <a:t>disks.</a:t>
            </a:r>
            <a:endParaRPr lang="en-US" sz="2000" dirty="0"/>
          </a:p>
          <a:p>
            <a:r>
              <a:rPr lang="en-US" sz="2000" dirty="0" smtClean="0"/>
              <a:t>Is </a:t>
            </a:r>
            <a:r>
              <a:rPr lang="en-US" sz="2000" dirty="0"/>
              <a:t>typically used in servers that have high availability and speed requirements.</a:t>
            </a:r>
          </a:p>
          <a:p>
            <a:r>
              <a:rPr lang="en-US" sz="2000" dirty="0" smtClean="0"/>
              <a:t>Connects </a:t>
            </a:r>
            <a:r>
              <a:rPr lang="en-US" sz="2000" dirty="0"/>
              <a:t>multiple devices onto a single bus or chain.</a:t>
            </a:r>
          </a:p>
          <a:p>
            <a:r>
              <a:rPr lang="en-US" sz="2000" dirty="0" smtClean="0"/>
              <a:t>Provides </a:t>
            </a:r>
            <a:r>
              <a:rPr lang="en-US" sz="2000" dirty="0"/>
              <a:t>better performance than PATA or SATA.</a:t>
            </a:r>
          </a:p>
          <a:p>
            <a:r>
              <a:rPr lang="en-US" sz="2000" dirty="0" smtClean="0"/>
              <a:t>Is </a:t>
            </a:r>
            <a:r>
              <a:rPr lang="en-US" sz="2000" dirty="0"/>
              <a:t>relatively difficult to configure. Devices must be configured with a device ID, and the bus must be terminated.</a:t>
            </a:r>
          </a:p>
          <a:p>
            <a:r>
              <a:rPr lang="en-US" sz="2000" dirty="0" smtClean="0"/>
              <a:t>Is </a:t>
            </a:r>
            <a:r>
              <a:rPr lang="en-US" sz="2000" dirty="0"/>
              <a:t>more expensive than PATA/SATA.</a:t>
            </a:r>
          </a:p>
          <a:p>
            <a:endParaRPr lang="en-US" sz="2000" dirty="0"/>
          </a:p>
        </p:txBody>
      </p:sp>
    </p:spTree>
    <p:extLst>
      <p:ext uri="{BB962C8B-B14F-4D97-AF65-F5344CB8AC3E}">
        <p14:creationId xmlns:p14="http://schemas.microsoft.com/office/powerpoint/2010/main" val="29300734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371600"/>
            <a:ext cx="5082540"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23084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 Random Access Memory (RAM)</a:t>
            </a:r>
          </a:p>
        </p:txBody>
      </p:sp>
      <p:sp>
        <p:nvSpPr>
          <p:cNvPr id="3" name="Content Placeholder 2"/>
          <p:cNvSpPr>
            <a:spLocks noGrp="1"/>
          </p:cNvSpPr>
          <p:nvPr>
            <p:ph idx="1"/>
          </p:nvPr>
        </p:nvSpPr>
        <p:spPr/>
        <p:txBody>
          <a:bodyPr>
            <a:normAutofit fontScale="92500" lnSpcReduction="10000"/>
          </a:bodyPr>
          <a:lstStyle/>
          <a:p>
            <a:r>
              <a:rPr lang="en-US" dirty="0"/>
              <a:t>RAM is the place in a computer where programs and data currently being used are stored</a:t>
            </a:r>
            <a:r>
              <a:rPr lang="en-US" dirty="0" smtClean="0"/>
              <a:t>.</a:t>
            </a:r>
          </a:p>
          <a:p>
            <a:r>
              <a:rPr lang="en-US" dirty="0"/>
              <a:t> CPU can access any part in the memory storage, any address in the memory storage directly at any </a:t>
            </a:r>
            <a:r>
              <a:rPr lang="en-US" dirty="0" smtClean="0"/>
              <a:t>time</a:t>
            </a:r>
          </a:p>
          <a:p>
            <a:r>
              <a:rPr lang="en-US" dirty="0"/>
              <a:t>In modern PC Systems RAM is implemented as a series of DRAM chips soldered onto an interface board, which we usually call a stick of RAM</a:t>
            </a:r>
          </a:p>
        </p:txBody>
      </p:sp>
    </p:spTree>
    <p:extLst>
      <p:ext uri="{BB962C8B-B14F-4D97-AF65-F5344CB8AC3E}">
        <p14:creationId xmlns:p14="http://schemas.microsoft.com/office/powerpoint/2010/main" val="16031775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724936"/>
          </a:xfrm>
        </p:spPr>
        <p:txBody>
          <a:bodyPr/>
          <a:lstStyle/>
          <a:p>
            <a:pPr algn="ctr"/>
            <a:r>
              <a:rPr lang="en-US" dirty="0" smtClean="0"/>
              <a:t>Types of RAM</a:t>
            </a:r>
            <a:endParaRPr lang="en-US" dirty="0"/>
          </a:p>
        </p:txBody>
      </p:sp>
      <p:sp>
        <p:nvSpPr>
          <p:cNvPr id="3" name="Content Placeholder 2"/>
          <p:cNvSpPr>
            <a:spLocks noGrp="1"/>
          </p:cNvSpPr>
          <p:nvPr>
            <p:ph idx="1"/>
          </p:nvPr>
        </p:nvSpPr>
        <p:spPr>
          <a:xfrm>
            <a:off x="1043492" y="1828800"/>
            <a:ext cx="6777317" cy="4003829"/>
          </a:xfrm>
        </p:spPr>
        <p:txBody>
          <a:bodyPr/>
          <a:lstStyle/>
          <a:p>
            <a:r>
              <a:rPr lang="en-US" dirty="0"/>
              <a:t>SD RAM -  main characteristics of SD RAM is that the frequency of the memory is synchronized with the frequency of the system </a:t>
            </a:r>
            <a:r>
              <a:rPr lang="en-US" dirty="0" smtClean="0"/>
              <a:t>clock</a:t>
            </a:r>
          </a:p>
          <a:p>
            <a:r>
              <a:rPr lang="en-US" dirty="0"/>
              <a:t>SD RAM uses 3.3 volts and operates at frequencies between 33 and 166 </a:t>
            </a:r>
            <a:r>
              <a:rPr lang="en-US" dirty="0" err="1"/>
              <a:t>Mhz</a:t>
            </a:r>
            <a:r>
              <a:rPr lang="en-US" dirty="0"/>
              <a:t>, the frequency must match the frequency of the system board. </a:t>
            </a:r>
          </a:p>
        </p:txBody>
      </p:sp>
    </p:spTree>
    <p:extLst>
      <p:ext uri="{BB962C8B-B14F-4D97-AF65-F5344CB8AC3E}">
        <p14:creationId xmlns:p14="http://schemas.microsoft.com/office/powerpoint/2010/main" val="16814638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7106" y="762000"/>
            <a:ext cx="6400800" cy="5502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410163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1029736"/>
          </a:xfrm>
        </p:spPr>
        <p:txBody>
          <a:bodyPr/>
          <a:lstStyle/>
          <a:p>
            <a:pPr algn="ctr"/>
            <a:r>
              <a:rPr lang="en-US" dirty="0" smtClean="0"/>
              <a:t>SD RAM</a:t>
            </a:r>
            <a:endParaRPr lang="en-US" dirty="0"/>
          </a:p>
        </p:txBody>
      </p:sp>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2057400"/>
            <a:ext cx="4091268" cy="4091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104868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2" y="914400"/>
            <a:ext cx="6777317" cy="4918229"/>
          </a:xfrm>
        </p:spPr>
        <p:txBody>
          <a:bodyPr>
            <a:normAutofit/>
          </a:bodyPr>
          <a:lstStyle/>
          <a:p>
            <a:r>
              <a:rPr lang="en-US" sz="2000" dirty="0"/>
              <a:t>Double Data Rate Memory (DDR RAM) - DDR can accept double the amount of data as SD RAM</a:t>
            </a:r>
            <a:r>
              <a:rPr lang="en-US" sz="2000" dirty="0" smtClean="0"/>
              <a:t>.</a:t>
            </a:r>
          </a:p>
          <a:p>
            <a:r>
              <a:rPr lang="en-US" sz="2000" dirty="0"/>
              <a:t>It accepts one command per clock cycle plus two data sets</a:t>
            </a:r>
            <a:r>
              <a:rPr lang="en-US" sz="2000" dirty="0" smtClean="0"/>
              <a:t>.</a:t>
            </a:r>
          </a:p>
          <a:p>
            <a:r>
              <a:rPr lang="en-US" sz="2000" dirty="0"/>
              <a:t>So for each cycle the DDR RAM can accept two 64 bit words of data and because of this DDR RAM has twice the bandwidth as SD RAM</a:t>
            </a:r>
            <a:r>
              <a:rPr lang="en-US" sz="2000" dirty="0" smtClean="0"/>
              <a:t>.</a:t>
            </a:r>
          </a:p>
          <a:p>
            <a:r>
              <a:rPr lang="en-US" sz="2000" dirty="0"/>
              <a:t>DDR operates at 2.5 volts and at frequencies between 100 and 200 Mhz.</a:t>
            </a:r>
          </a:p>
        </p:txBody>
      </p:sp>
    </p:spTree>
    <p:extLst>
      <p:ext uri="{BB962C8B-B14F-4D97-AF65-F5344CB8AC3E}">
        <p14:creationId xmlns:p14="http://schemas.microsoft.com/office/powerpoint/2010/main" val="289424656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2" y="990600"/>
            <a:ext cx="6777317" cy="5105400"/>
          </a:xfrm>
        </p:spPr>
        <p:txBody>
          <a:bodyPr/>
          <a:lstStyle/>
          <a:p>
            <a:r>
              <a:rPr lang="en-US" dirty="0" smtClean="0"/>
              <a:t>DDR2 - </a:t>
            </a:r>
            <a:r>
              <a:rPr lang="en-US" dirty="0"/>
              <a:t>doubles the bandwidth of </a:t>
            </a:r>
            <a:r>
              <a:rPr lang="en-US" dirty="0" smtClean="0"/>
              <a:t>DDR1</a:t>
            </a:r>
          </a:p>
          <a:p>
            <a:r>
              <a:rPr lang="en-US" dirty="0"/>
              <a:t>It accepts four data sets per cycle, it operates at 1.8 volts and a frequency of 200 to 533 Mhz. </a:t>
            </a:r>
            <a:endParaRPr lang="en-US" dirty="0" smtClean="0"/>
          </a:p>
          <a:p>
            <a:r>
              <a:rPr lang="en-US" dirty="0" smtClean="0"/>
              <a:t>Another </a:t>
            </a:r>
            <a:r>
              <a:rPr lang="en-US" dirty="0"/>
              <a:t>improvement with DDR2 is that there is now a buffer between the data BUS and the memory. </a:t>
            </a:r>
            <a:endParaRPr lang="en-US" dirty="0" smtClean="0"/>
          </a:p>
          <a:p>
            <a:r>
              <a:rPr lang="en-US" dirty="0" smtClean="0"/>
              <a:t>This </a:t>
            </a:r>
            <a:r>
              <a:rPr lang="en-US" dirty="0"/>
              <a:t>buffer helps to achieve these four data sets and increased speed per clock cycle.</a:t>
            </a:r>
          </a:p>
        </p:txBody>
      </p:sp>
    </p:spTree>
    <p:extLst>
      <p:ext uri="{BB962C8B-B14F-4D97-AF65-F5344CB8AC3E}">
        <p14:creationId xmlns:p14="http://schemas.microsoft.com/office/powerpoint/2010/main" val="258380423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2" y="914400"/>
            <a:ext cx="7109908" cy="5105400"/>
          </a:xfrm>
        </p:spPr>
        <p:txBody>
          <a:bodyPr/>
          <a:lstStyle/>
          <a:p>
            <a:r>
              <a:rPr lang="en-US" dirty="0"/>
              <a:t>DDR3 - doubles the data rate of DDR2, so it can accept eight data sets per cycle, it also has a buffer and it operates at 1.5 volts with frequencies between 400 and 1,000Mhz.</a:t>
            </a:r>
          </a:p>
          <a:p>
            <a:r>
              <a:rPr lang="en-US" dirty="0"/>
              <a:t>As you can see as we move from SD RAM through to DDR3 we lower the voltage in each case, while increasing the operating frequency We also take the amount of data that can be submitted in each cycle and double it.</a:t>
            </a:r>
          </a:p>
          <a:p>
            <a:endParaRPr lang="en-US" dirty="0"/>
          </a:p>
        </p:txBody>
      </p:sp>
    </p:spTree>
    <p:extLst>
      <p:ext uri="{BB962C8B-B14F-4D97-AF65-F5344CB8AC3E}">
        <p14:creationId xmlns:p14="http://schemas.microsoft.com/office/powerpoint/2010/main" val="414865792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533400"/>
            <a:ext cx="5257800" cy="5626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206937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2" y="990600"/>
            <a:ext cx="6777317" cy="4842029"/>
          </a:xfrm>
        </p:spPr>
        <p:txBody>
          <a:bodyPr>
            <a:normAutofit fontScale="92500"/>
          </a:bodyPr>
          <a:lstStyle/>
          <a:p>
            <a:r>
              <a:rPr lang="en-US" sz="2200" dirty="0"/>
              <a:t>Rambus RAM - Rambus was an alternative to DDR</a:t>
            </a:r>
            <a:r>
              <a:rPr lang="en-US" sz="2200" dirty="0" smtClean="0"/>
              <a:t>.</a:t>
            </a:r>
          </a:p>
          <a:p>
            <a:r>
              <a:rPr lang="en-US" sz="2200" dirty="0" smtClean="0"/>
              <a:t> </a:t>
            </a:r>
            <a:r>
              <a:rPr lang="en-US" sz="2200" dirty="0"/>
              <a:t>Rambus was actually the first specification to double the data over SD RAM. DDR was a competing standard that eventually became the accepted specification and evolved into DDR3</a:t>
            </a:r>
          </a:p>
          <a:p>
            <a:r>
              <a:rPr lang="en-US" sz="2200" dirty="0"/>
              <a:t>RD RAM instead of transferring data in 64 bits transfers data in 32bits or 16 bit at a time</a:t>
            </a:r>
            <a:r>
              <a:rPr lang="en-US" sz="2200" dirty="0" smtClean="0"/>
              <a:t>, but </a:t>
            </a:r>
            <a:r>
              <a:rPr lang="en-US" sz="2200" dirty="0"/>
              <a:t>it does send two data sets per cycle. </a:t>
            </a:r>
            <a:endParaRPr lang="en-US" sz="2200" dirty="0" smtClean="0"/>
          </a:p>
          <a:p>
            <a:r>
              <a:rPr lang="en-US" sz="2200" dirty="0" smtClean="0"/>
              <a:t>Another </a:t>
            </a:r>
            <a:r>
              <a:rPr lang="en-US" sz="2200" dirty="0"/>
              <a:t>consideration with RD RAM is that in addition to having a memory module installed in your motherboard any spare memory sockets must be filled with continuity modules. This is a module that does not contain RAM chips.</a:t>
            </a:r>
          </a:p>
          <a:p>
            <a:endParaRPr lang="en-US" dirty="0"/>
          </a:p>
        </p:txBody>
      </p:sp>
    </p:spTree>
    <p:extLst>
      <p:ext uri="{BB962C8B-B14F-4D97-AF65-F5344CB8AC3E}">
        <p14:creationId xmlns:p14="http://schemas.microsoft.com/office/powerpoint/2010/main" val="278137182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Rambus View</a:t>
            </a:r>
            <a:endParaRPr lang="en-US" dirty="0"/>
          </a:p>
        </p:txBody>
      </p:sp>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733673"/>
            <a:ext cx="6585755" cy="199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742742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NOTE!!!</a:t>
            </a:r>
            <a:endParaRPr lang="en-US" dirty="0"/>
          </a:p>
        </p:txBody>
      </p:sp>
      <p:sp>
        <p:nvSpPr>
          <p:cNvPr id="3" name="Content Placeholder 2"/>
          <p:cNvSpPr>
            <a:spLocks noGrp="1"/>
          </p:cNvSpPr>
          <p:nvPr>
            <p:ph idx="1"/>
          </p:nvPr>
        </p:nvSpPr>
        <p:spPr/>
        <p:txBody>
          <a:bodyPr/>
          <a:lstStyle/>
          <a:p>
            <a:r>
              <a:rPr lang="en-US" dirty="0"/>
              <a:t>It's important </a:t>
            </a:r>
            <a:r>
              <a:rPr lang="en-US" dirty="0" smtClean="0"/>
              <a:t>to </a:t>
            </a:r>
            <a:r>
              <a:rPr lang="en-US" dirty="0"/>
              <a:t>note that when using dual or triple channel memory configuration that this is a configuration specific to the motherboard and not the memory itself. The memory you purchase would be the same.</a:t>
            </a:r>
          </a:p>
        </p:txBody>
      </p:sp>
    </p:spTree>
    <p:extLst>
      <p:ext uri="{BB962C8B-B14F-4D97-AF65-F5344CB8AC3E}">
        <p14:creationId xmlns:p14="http://schemas.microsoft.com/office/powerpoint/2010/main" val="147690100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496336"/>
          </a:xfrm>
        </p:spPr>
        <p:txBody>
          <a:bodyPr>
            <a:normAutofit fontScale="90000"/>
          </a:bodyPr>
          <a:lstStyle/>
          <a:p>
            <a:pPr algn="ctr"/>
            <a:r>
              <a:rPr lang="en-US" dirty="0" smtClean="0"/>
              <a:t>Optical Drives</a:t>
            </a:r>
            <a:endParaRPr lang="en-US" dirty="0"/>
          </a:p>
        </p:txBody>
      </p:sp>
      <p:sp>
        <p:nvSpPr>
          <p:cNvPr id="3" name="Content Placeholder 2"/>
          <p:cNvSpPr>
            <a:spLocks noGrp="1"/>
          </p:cNvSpPr>
          <p:nvPr>
            <p:ph idx="1"/>
          </p:nvPr>
        </p:nvSpPr>
        <p:spPr>
          <a:xfrm>
            <a:off x="1043492" y="1676400"/>
            <a:ext cx="6777317" cy="4156229"/>
          </a:xfrm>
        </p:spPr>
        <p:txBody>
          <a:bodyPr>
            <a:normAutofit fontScale="92500" lnSpcReduction="20000"/>
          </a:bodyPr>
          <a:lstStyle/>
          <a:p>
            <a:r>
              <a:rPr lang="en-US" sz="2000" dirty="0"/>
              <a:t>When selecting an optical drive (</a:t>
            </a:r>
            <a:r>
              <a:rPr lang="en-US" sz="2000" dirty="0" smtClean="0"/>
              <a:t>CD, DVD, Blue-Ray), </a:t>
            </a:r>
            <a:r>
              <a:rPr lang="en-US" sz="2000" dirty="0"/>
              <a:t>consider the following factors</a:t>
            </a:r>
            <a:r>
              <a:rPr lang="en-US" sz="2000" dirty="0" smtClean="0"/>
              <a:t>.</a:t>
            </a:r>
          </a:p>
          <a:p>
            <a:r>
              <a:rPr lang="en-US" sz="2000" dirty="0" smtClean="0"/>
              <a:t>PATA, SATA, SCSI</a:t>
            </a:r>
          </a:p>
          <a:p>
            <a:r>
              <a:rPr lang="en-US" sz="2000" dirty="0"/>
              <a:t>For external drives, USB is the most common with some </a:t>
            </a:r>
            <a:r>
              <a:rPr lang="en-US" sz="2000" dirty="0" err="1"/>
              <a:t>Firewire</a:t>
            </a:r>
            <a:r>
              <a:rPr lang="en-US" sz="2000" dirty="0"/>
              <a:t> drives </a:t>
            </a:r>
            <a:r>
              <a:rPr lang="en-US" sz="2000" dirty="0" smtClean="0"/>
              <a:t>available.</a:t>
            </a:r>
          </a:p>
          <a:p>
            <a:r>
              <a:rPr lang="en-US" sz="2000" dirty="0"/>
              <a:t>The most important consideration when choosing an optical drive is the types of discs that will be used with the drive as well as the function the drive will perform: </a:t>
            </a:r>
          </a:p>
          <a:p>
            <a:r>
              <a:rPr lang="en-US" sz="2000" dirty="0"/>
              <a:t>Will the drive be used for both CDs and DVDs? Is Blu-ray support required? </a:t>
            </a:r>
          </a:p>
          <a:p>
            <a:r>
              <a:rPr lang="en-US" sz="2000" dirty="0"/>
              <a:t>Will the drive be used for read-only discs (ROM)? </a:t>
            </a:r>
          </a:p>
          <a:p>
            <a:r>
              <a:rPr lang="en-US" sz="2000" dirty="0"/>
              <a:t>Will the drive be used for recording (CD-R, DVD-R)? </a:t>
            </a:r>
          </a:p>
          <a:p>
            <a:r>
              <a:rPr lang="en-US" sz="2000" dirty="0"/>
              <a:t>Will the drive be used for rewriting (CD-RW, DVD-RW)? </a:t>
            </a:r>
          </a:p>
          <a:p>
            <a:endParaRPr lang="en-US" sz="2000" dirty="0"/>
          </a:p>
        </p:txBody>
      </p:sp>
    </p:spTree>
    <p:extLst>
      <p:ext uri="{BB962C8B-B14F-4D97-AF65-F5344CB8AC3E}">
        <p14:creationId xmlns:p14="http://schemas.microsoft.com/office/powerpoint/2010/main" val="312555340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143000"/>
            <a:ext cx="6844984" cy="4749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21867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761999"/>
            <a:ext cx="6019800" cy="5770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174915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3313" y="742950"/>
            <a:ext cx="6937375" cy="520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798415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 Card</a:t>
            </a:r>
            <a:endParaRPr lang="en-US" dirty="0"/>
          </a:p>
        </p:txBody>
      </p:sp>
      <p:sp>
        <p:nvSpPr>
          <p:cNvPr id="3" name="Content Placeholder 2"/>
          <p:cNvSpPr>
            <a:spLocks noGrp="1"/>
          </p:cNvSpPr>
          <p:nvPr>
            <p:ph idx="1"/>
          </p:nvPr>
        </p:nvSpPr>
        <p:spPr/>
        <p:txBody>
          <a:bodyPr/>
          <a:lstStyle/>
          <a:p>
            <a:r>
              <a:rPr lang="en-US" dirty="0" smtClean="0"/>
              <a:t>Card which generates output to a display device</a:t>
            </a:r>
          </a:p>
          <a:p>
            <a:r>
              <a:rPr lang="en-US" dirty="0" smtClean="0"/>
              <a:t>Can be embedded in motherboard or added separately</a:t>
            </a:r>
          </a:p>
          <a:p>
            <a:r>
              <a:rPr lang="en-US" dirty="0" smtClean="0"/>
              <a:t>GPU – Graphics processing unit, dedicated processor for floating point calculation used in graphic rendering</a:t>
            </a:r>
            <a:endParaRPr lang="en-US" dirty="0"/>
          </a:p>
        </p:txBody>
      </p:sp>
      <p:pic>
        <p:nvPicPr>
          <p:cNvPr id="1026" name="Picture 2" descr="http://www.copystars.com/images_products/90176_bi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723900"/>
            <a:ext cx="2179572" cy="1634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466675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Lab Assignment 1</a:t>
            </a:r>
            <a:endParaRPr lang="en-US" dirty="0"/>
          </a:p>
        </p:txBody>
      </p:sp>
      <p:sp>
        <p:nvSpPr>
          <p:cNvPr id="3" name="Content Placeholder 2"/>
          <p:cNvSpPr>
            <a:spLocks noGrp="1"/>
          </p:cNvSpPr>
          <p:nvPr>
            <p:ph idx="1"/>
          </p:nvPr>
        </p:nvSpPr>
        <p:spPr/>
        <p:txBody>
          <a:bodyPr>
            <a:normAutofit fontScale="92500" lnSpcReduction="20000"/>
          </a:bodyPr>
          <a:lstStyle/>
          <a:p>
            <a:pPr marL="68580" indent="0">
              <a:buNone/>
            </a:pPr>
            <a:r>
              <a:rPr lang="en-US" dirty="0" smtClean="0"/>
              <a:t>Show </a:t>
            </a:r>
            <a:r>
              <a:rPr lang="en-US" dirty="0"/>
              <a:t>that you have understood the architecture and all different aspects of computer hardware. </a:t>
            </a:r>
            <a:endParaRPr lang="en-US" dirty="0" smtClean="0"/>
          </a:p>
          <a:p>
            <a:r>
              <a:rPr lang="en-US" dirty="0" smtClean="0"/>
              <a:t>Print </a:t>
            </a:r>
            <a:r>
              <a:rPr lang="en-US" dirty="0"/>
              <a:t>a shopping cart from a computer parts vendor. </a:t>
            </a:r>
            <a:endParaRPr lang="en-US" dirty="0" smtClean="0"/>
          </a:p>
          <a:p>
            <a:pPr lvl="1"/>
            <a:r>
              <a:rPr lang="en-US" dirty="0" smtClean="0"/>
              <a:t>Shopping </a:t>
            </a:r>
            <a:r>
              <a:rPr lang="en-US" dirty="0"/>
              <a:t>cart must have all the necessary components to build a custom computer. </a:t>
            </a:r>
            <a:endParaRPr lang="en-US" dirty="0" smtClean="0"/>
          </a:p>
          <a:p>
            <a:pPr lvl="1"/>
            <a:r>
              <a:rPr lang="en-US" dirty="0" smtClean="0"/>
              <a:t>The </a:t>
            </a:r>
            <a:r>
              <a:rPr lang="en-US" dirty="0"/>
              <a:t>components should be </a:t>
            </a:r>
            <a:r>
              <a:rPr lang="en-US" dirty="0" smtClean="0"/>
              <a:t>compatible.</a:t>
            </a:r>
          </a:p>
          <a:p>
            <a:pPr lvl="1"/>
            <a:r>
              <a:rPr lang="en-US" dirty="0" smtClean="0"/>
              <a:t>Add a short justification for each part explaining why you chose it, and why it’s compatible</a:t>
            </a:r>
          </a:p>
          <a:p>
            <a:pPr marL="68580" indent="0">
              <a:buNone/>
            </a:pPr>
            <a:r>
              <a:rPr lang="en-US" b="1" dirty="0" smtClean="0"/>
              <a:t>Each student needs to turn in their own work. This is not a group assignment.</a:t>
            </a:r>
            <a:endParaRPr lang="en-US" b="1" dirty="0"/>
          </a:p>
        </p:txBody>
      </p:sp>
    </p:spTree>
    <p:extLst>
      <p:ext uri="{BB962C8B-B14F-4D97-AF65-F5344CB8AC3E}">
        <p14:creationId xmlns:p14="http://schemas.microsoft.com/office/powerpoint/2010/main" val="328236270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Useful Information</a:t>
            </a:r>
            <a:endParaRPr lang="en-US" dirty="0"/>
          </a:p>
        </p:txBody>
      </p:sp>
      <p:sp>
        <p:nvSpPr>
          <p:cNvPr id="3" name="Content Placeholder 2"/>
          <p:cNvSpPr>
            <a:spLocks noGrp="1"/>
          </p:cNvSpPr>
          <p:nvPr>
            <p:ph idx="1"/>
          </p:nvPr>
        </p:nvSpPr>
        <p:spPr>
          <a:xfrm>
            <a:off x="1043492" y="2323652"/>
            <a:ext cx="6777317" cy="3848548"/>
          </a:xfrm>
        </p:spPr>
        <p:txBody>
          <a:bodyPr>
            <a:normAutofit lnSpcReduction="10000"/>
          </a:bodyPr>
          <a:lstStyle/>
          <a:p>
            <a:r>
              <a:rPr lang="en-US" dirty="0" smtClean="0"/>
              <a:t>Your Text Book provides extensive information</a:t>
            </a:r>
            <a:endParaRPr lang="en-US" dirty="0"/>
          </a:p>
          <a:p>
            <a:r>
              <a:rPr lang="en-US" dirty="0" smtClean="0"/>
              <a:t>Computer Parts Vendors</a:t>
            </a:r>
          </a:p>
          <a:p>
            <a:pPr lvl="1"/>
            <a:r>
              <a:rPr lang="en-US" dirty="0" smtClean="0">
                <a:hlinkClick r:id="rId2"/>
              </a:rPr>
              <a:t>www.newegg.com</a:t>
            </a:r>
            <a:r>
              <a:rPr lang="en-US" dirty="0" smtClean="0"/>
              <a:t> </a:t>
            </a:r>
          </a:p>
          <a:p>
            <a:pPr lvl="1"/>
            <a:r>
              <a:rPr lang="en-US" dirty="0" smtClean="0">
                <a:hlinkClick r:id="rId3"/>
              </a:rPr>
              <a:t>www.tigerdirect.com</a:t>
            </a:r>
            <a:endParaRPr lang="en-US" dirty="0" smtClean="0"/>
          </a:p>
          <a:p>
            <a:pPr lvl="1"/>
            <a:r>
              <a:rPr lang="en-US" dirty="0" smtClean="0">
                <a:hlinkClick r:id="rId4"/>
              </a:rPr>
              <a:t>www.compusa.com</a:t>
            </a:r>
            <a:endParaRPr lang="en-US" dirty="0" smtClean="0"/>
          </a:p>
          <a:p>
            <a:r>
              <a:rPr lang="en-US" dirty="0" smtClean="0"/>
              <a:t>Build your own computer Tutorials</a:t>
            </a:r>
          </a:p>
          <a:p>
            <a:pPr lvl="1"/>
            <a:r>
              <a:rPr lang="en-US" dirty="0" smtClean="0"/>
              <a:t>Many tutorials can be found online at </a:t>
            </a:r>
            <a:r>
              <a:rPr lang="en-US" dirty="0" smtClean="0">
                <a:hlinkClick r:id="rId5"/>
              </a:rPr>
              <a:t>www.youtube.com</a:t>
            </a:r>
            <a:endParaRPr lang="en-US" dirty="0" smtClean="0"/>
          </a:p>
          <a:p>
            <a:pPr lvl="1"/>
            <a:r>
              <a:rPr lang="en-US" dirty="0" smtClean="0"/>
              <a:t>Search “Build your own computer”</a:t>
            </a:r>
          </a:p>
        </p:txBody>
      </p:sp>
    </p:spTree>
    <p:extLst>
      <p:ext uri="{BB962C8B-B14F-4D97-AF65-F5344CB8AC3E}">
        <p14:creationId xmlns:p14="http://schemas.microsoft.com/office/powerpoint/2010/main" val="123686576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Information</a:t>
            </a:r>
            <a:endParaRPr lang="en-US" dirty="0"/>
          </a:p>
        </p:txBody>
      </p:sp>
      <p:sp>
        <p:nvSpPr>
          <p:cNvPr id="3" name="Content Placeholder 2"/>
          <p:cNvSpPr>
            <a:spLocks noGrp="1"/>
          </p:cNvSpPr>
          <p:nvPr>
            <p:ph idx="1"/>
          </p:nvPr>
        </p:nvSpPr>
        <p:spPr/>
        <p:txBody>
          <a:bodyPr>
            <a:normAutofit/>
          </a:bodyPr>
          <a:lstStyle/>
          <a:p>
            <a:r>
              <a:rPr lang="en-US" dirty="0" smtClean="0"/>
              <a:t>Mike Gomez (Main Contact)</a:t>
            </a:r>
            <a:endParaRPr lang="en-US" sz="2000" dirty="0" smtClean="0"/>
          </a:p>
          <a:p>
            <a:pPr lvl="1"/>
            <a:r>
              <a:rPr lang="en-US" dirty="0" smtClean="0">
                <a:hlinkClick r:id="rId2"/>
              </a:rPr>
              <a:t>magomez5@broncs.utpa.edu</a:t>
            </a:r>
            <a:endParaRPr lang="en-US" dirty="0" smtClean="0"/>
          </a:p>
          <a:p>
            <a:r>
              <a:rPr lang="en-US" dirty="0" smtClean="0"/>
              <a:t>Juan Prado</a:t>
            </a:r>
          </a:p>
          <a:p>
            <a:pPr lvl="1"/>
            <a:r>
              <a:rPr lang="en-US" dirty="0" smtClean="0">
                <a:hlinkClick r:id="rId3"/>
              </a:rPr>
              <a:t>jdprado@broncs.utpa.edu</a:t>
            </a:r>
            <a:endParaRPr lang="en-US" dirty="0" smtClean="0"/>
          </a:p>
          <a:p>
            <a:r>
              <a:rPr lang="en-US" dirty="0" smtClean="0"/>
              <a:t>Sonny Kodali</a:t>
            </a:r>
          </a:p>
          <a:p>
            <a:pPr lvl="1"/>
            <a:r>
              <a:rPr lang="en-US" dirty="0" smtClean="0">
                <a:hlinkClick r:id="rId4"/>
              </a:rPr>
              <a:t>skodali@broncs.utpa.edu</a:t>
            </a:r>
            <a:r>
              <a:rPr lang="en-US" dirty="0" smtClean="0"/>
              <a:t> </a:t>
            </a:r>
          </a:p>
        </p:txBody>
      </p:sp>
    </p:spTree>
    <p:extLst>
      <p:ext uri="{BB962C8B-B14F-4D97-AF65-F5344CB8AC3E}">
        <p14:creationId xmlns:p14="http://schemas.microsoft.com/office/powerpoint/2010/main" val="33970919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609600"/>
            <a:ext cx="6793572"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94298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Power Supply</a:t>
            </a:r>
            <a:endParaRPr lang="en-US" dirty="0"/>
          </a:p>
        </p:txBody>
      </p:sp>
      <p:sp>
        <p:nvSpPr>
          <p:cNvPr id="3" name="Content Placeholder 2"/>
          <p:cNvSpPr>
            <a:spLocks noGrp="1"/>
          </p:cNvSpPr>
          <p:nvPr>
            <p:ph idx="1"/>
          </p:nvPr>
        </p:nvSpPr>
        <p:spPr/>
        <p:txBody>
          <a:bodyPr/>
          <a:lstStyle/>
          <a:p>
            <a:r>
              <a:rPr lang="en-US" dirty="0" smtClean="0"/>
              <a:t>Can be considered the heart of the computer.</a:t>
            </a:r>
          </a:p>
          <a:p>
            <a:r>
              <a:rPr lang="en-US" dirty="0" smtClean="0"/>
              <a:t>It provides power to computer hardware.</a:t>
            </a:r>
          </a:p>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3886200"/>
            <a:ext cx="2867025" cy="226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61122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Power Supply Connectors</a:t>
            </a:r>
            <a:endParaRPr lang="en-US" dirty="0"/>
          </a:p>
        </p:txBody>
      </p:sp>
      <p:sp>
        <p:nvSpPr>
          <p:cNvPr id="3" name="Content Placeholder 2"/>
          <p:cNvSpPr>
            <a:spLocks noGrp="1"/>
          </p:cNvSpPr>
          <p:nvPr>
            <p:ph idx="1"/>
          </p:nvPr>
        </p:nvSpPr>
        <p:spPr/>
        <p:txBody>
          <a:bodyPr/>
          <a:lstStyle/>
          <a:p>
            <a:r>
              <a:rPr lang="en-US" dirty="0" smtClean="0"/>
              <a:t>Molex Connector (Standard)</a:t>
            </a:r>
          </a:p>
          <a:p>
            <a:endParaRPr lang="en-US" dirty="0" smtClean="0"/>
          </a:p>
          <a:p>
            <a:endParaRPr lang="en-US" dirty="0" smtClean="0"/>
          </a:p>
          <a:p>
            <a:endParaRPr lang="en-US" dirty="0" smtClean="0"/>
          </a:p>
          <a:p>
            <a:r>
              <a:rPr lang="en-US" dirty="0" smtClean="0"/>
              <a:t>SATA Connector</a:t>
            </a:r>
          </a:p>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2362200"/>
            <a:ext cx="1533525" cy="15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4009" y="4007514"/>
            <a:ext cx="2133600" cy="1484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030742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237</TotalTime>
  <Words>2361</Words>
  <Application>Microsoft Office PowerPoint</Application>
  <PresentationFormat>On-screen Show (4:3)</PresentationFormat>
  <Paragraphs>200</Paragraphs>
  <Slides>64</Slides>
  <Notes>1</Notes>
  <HiddenSlides>0</HiddenSlides>
  <MMClips>0</MMClips>
  <ScaleCrop>false</ScaleCrop>
  <HeadingPairs>
    <vt:vector size="4" baseType="variant">
      <vt:variant>
        <vt:lpstr>Theme</vt:lpstr>
      </vt:variant>
      <vt:variant>
        <vt:i4>1</vt:i4>
      </vt:variant>
      <vt:variant>
        <vt:lpstr>Slide Titles</vt:lpstr>
      </vt:variant>
      <vt:variant>
        <vt:i4>64</vt:i4>
      </vt:variant>
    </vt:vector>
  </HeadingPairs>
  <TitlesOfParts>
    <vt:vector size="65" baseType="lpstr">
      <vt:lpstr>Austin</vt:lpstr>
      <vt:lpstr>Lab 1 – Computer Hardware</vt:lpstr>
      <vt:lpstr>What’s inside your computer?</vt:lpstr>
      <vt:lpstr>Hardware</vt:lpstr>
      <vt:lpstr>Case - Chassis</vt:lpstr>
      <vt:lpstr>PowerPoint Presentation</vt:lpstr>
      <vt:lpstr>PowerPoint Presentation</vt:lpstr>
      <vt:lpstr>PowerPoint Presentation</vt:lpstr>
      <vt:lpstr>Power Supply</vt:lpstr>
      <vt:lpstr>Power Supply Connectors</vt:lpstr>
      <vt:lpstr>PowerPoint Presentation</vt:lpstr>
      <vt:lpstr>Motherboard</vt:lpstr>
      <vt:lpstr>PowerPoint Presentation</vt:lpstr>
      <vt:lpstr>PowerPoint Presentation</vt:lpstr>
      <vt:lpstr>Most Common Motherboard Form Factors:</vt:lpstr>
      <vt:lpstr>ATX</vt:lpstr>
      <vt:lpstr>Motherboard Form Factors Continued:</vt:lpstr>
      <vt:lpstr>Mini ATX</vt:lpstr>
      <vt:lpstr>PowerPoint Presentation</vt:lpstr>
      <vt:lpstr>PowerPoint Presentation</vt:lpstr>
      <vt:lpstr>NLX view</vt:lpstr>
      <vt:lpstr>PowerPoint Presentation</vt:lpstr>
      <vt:lpstr>BTX view</vt:lpstr>
      <vt:lpstr>Chipsets</vt:lpstr>
      <vt:lpstr>Chipset Map</vt:lpstr>
      <vt:lpstr>PowerPoint Presentation</vt:lpstr>
      <vt:lpstr>Northbridge</vt:lpstr>
      <vt:lpstr>Southbridge</vt:lpstr>
      <vt:lpstr>Peripheral Device Connections</vt:lpstr>
      <vt:lpstr>PowerPoint Presentation</vt:lpstr>
      <vt:lpstr>PowerPoint Presentation</vt:lpstr>
      <vt:lpstr>Mother Board CPU Sockets</vt:lpstr>
      <vt:lpstr>PowerPoint Presentation</vt:lpstr>
      <vt:lpstr>PowerPoint Presentation</vt:lpstr>
      <vt:lpstr>PowerPoint Presentation</vt:lpstr>
      <vt:lpstr>PowerPoint Presentation</vt:lpstr>
      <vt:lpstr>PowerPoint Presentation</vt:lpstr>
      <vt:lpstr>Motherboard HINT!!!</vt:lpstr>
      <vt:lpstr>CPU</vt:lpstr>
      <vt:lpstr>CPU continued:</vt:lpstr>
      <vt:lpstr>CPU continued:</vt:lpstr>
      <vt:lpstr>CPU Cache</vt:lpstr>
      <vt:lpstr>Most Commonly used CPU Brands</vt:lpstr>
      <vt:lpstr>Hard Drive - Storage</vt:lpstr>
      <vt:lpstr>PowerPoint Presentation</vt:lpstr>
      <vt:lpstr>PowerPoint Presentation</vt:lpstr>
      <vt:lpstr>PowerPoint Presentation</vt:lpstr>
      <vt:lpstr>PowerPoint Presentation</vt:lpstr>
      <vt:lpstr> Random Access Memory (RAM)</vt:lpstr>
      <vt:lpstr>Types of RAM</vt:lpstr>
      <vt:lpstr>SD RAM</vt:lpstr>
      <vt:lpstr>PowerPoint Presentation</vt:lpstr>
      <vt:lpstr>PowerPoint Presentation</vt:lpstr>
      <vt:lpstr>PowerPoint Presentation</vt:lpstr>
      <vt:lpstr>PowerPoint Presentation</vt:lpstr>
      <vt:lpstr>PowerPoint Presentation</vt:lpstr>
      <vt:lpstr>Rambus View</vt:lpstr>
      <vt:lpstr>NOTE!!!</vt:lpstr>
      <vt:lpstr>Optical Drives</vt:lpstr>
      <vt:lpstr>PowerPoint Presentation</vt:lpstr>
      <vt:lpstr>PowerPoint Presentation</vt:lpstr>
      <vt:lpstr>Video Card</vt:lpstr>
      <vt:lpstr>Lab Assignment 1</vt:lpstr>
      <vt:lpstr>Useful Information</vt:lpstr>
      <vt:lpstr>Contact Information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 1 – Computer Parts</dc:title>
  <dc:creator>Zero</dc:creator>
  <cp:lastModifiedBy>John Abraham</cp:lastModifiedBy>
  <cp:revision>22</cp:revision>
  <dcterms:created xsi:type="dcterms:W3CDTF">2012-08-22T00:43:06Z</dcterms:created>
  <dcterms:modified xsi:type="dcterms:W3CDTF">2012-08-28T00:29:15Z</dcterms:modified>
</cp:coreProperties>
</file>