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58" r:id="rId4"/>
    <p:sldId id="259" r:id="rId5"/>
    <p:sldId id="260" r:id="rId6"/>
    <p:sldId id="264" r:id="rId7"/>
    <p:sldId id="262" r:id="rId8"/>
    <p:sldId id="263" r:id="rId9"/>
    <p:sldId id="269" r:id="rId10"/>
    <p:sldId id="261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1" autoAdjust="0"/>
    <p:restoredTop sz="94660"/>
  </p:normalViewPr>
  <p:slideViewPr>
    <p:cSldViewPr snapToGrid="0">
      <p:cViewPr varScale="1">
        <p:scale>
          <a:sx n="86" d="100"/>
          <a:sy n="86" d="100"/>
        </p:scale>
        <p:origin x="2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BA49-D792-4634-83C5-1A3A5A199FD4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BD89-88E0-4984-BF66-7052A054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48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BA49-D792-4634-83C5-1A3A5A199FD4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BD89-88E0-4984-BF66-7052A054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67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BA49-D792-4634-83C5-1A3A5A199FD4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BD89-88E0-4984-BF66-7052A054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17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BA49-D792-4634-83C5-1A3A5A199FD4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BD89-88E0-4984-BF66-7052A054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176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BA49-D792-4634-83C5-1A3A5A199FD4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BD89-88E0-4984-BF66-7052A054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4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BA49-D792-4634-83C5-1A3A5A199FD4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BD89-88E0-4984-BF66-7052A054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02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BA49-D792-4634-83C5-1A3A5A199FD4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BD89-88E0-4984-BF66-7052A054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076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BA49-D792-4634-83C5-1A3A5A199FD4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BD89-88E0-4984-BF66-7052A054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6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BA49-D792-4634-83C5-1A3A5A199FD4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BD89-88E0-4984-BF66-7052A054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66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BA49-D792-4634-83C5-1A3A5A199FD4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BD89-88E0-4984-BF66-7052A054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17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BA49-D792-4634-83C5-1A3A5A199FD4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1BD89-88E0-4984-BF66-7052A054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8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DBA49-D792-4634-83C5-1A3A5A199FD4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1BD89-88E0-4984-BF66-7052A054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807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shop.oreilly.com/product/9781118016862.do" TargetMode="External"/><Relationship Id="rId13" Type="http://schemas.openxmlformats.org/officeDocument/2006/relationships/hyperlink" Target="https://technet.microsoft.com/en-us/sysinternals/bb545021.aspx" TargetMode="External"/><Relationship Id="rId3" Type="http://schemas.openxmlformats.org/officeDocument/2006/relationships/hyperlink" Target="http://www.oreilly.com/" TargetMode="External"/><Relationship Id="rId7" Type="http://schemas.openxmlformats.org/officeDocument/2006/relationships/hyperlink" Target="http://shop.oreilly.com/product/9780596009526.do" TargetMode="External"/><Relationship Id="rId12" Type="http://schemas.openxmlformats.org/officeDocument/2006/relationships/hyperlink" Target="https://technet.microsoft.com/en-us/sysinternals/hh290819" TargetMode="External"/><Relationship Id="rId2" Type="http://schemas.openxmlformats.org/officeDocument/2006/relationships/hyperlink" Target="http://www.safaribooksonlin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hop.oreilly.com/category/browse-subjects/system-administration/windows-administration.do" TargetMode="External"/><Relationship Id="rId11" Type="http://schemas.openxmlformats.org/officeDocument/2006/relationships/hyperlink" Target="https://itunes.apple.com/us/book/mac-os-x-10.4-system-administration/id446624276?mt=11" TargetMode="External"/><Relationship Id="rId5" Type="http://schemas.openxmlformats.org/officeDocument/2006/relationships/hyperlink" Target="https://technet.microsoft.com/en-us/dd644554.aspx" TargetMode="External"/><Relationship Id="rId10" Type="http://schemas.openxmlformats.org/officeDocument/2006/relationships/hyperlink" Target="https://itunes.apple.com/us/book/mac-os-x-system-administration/id438192647?mt=11" TargetMode="External"/><Relationship Id="rId4" Type="http://schemas.openxmlformats.org/officeDocument/2006/relationships/hyperlink" Target="http://www.thegeekstuff.com/2014/01/linux-sysadmin-books/" TargetMode="External"/><Relationship Id="rId9" Type="http://schemas.openxmlformats.org/officeDocument/2006/relationships/hyperlink" Target="http://shop.oreilly.com/category/learning-path/windows-system-administration.do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nster.com/" TargetMode="External"/><Relationship Id="rId2" Type="http://schemas.openxmlformats.org/officeDocument/2006/relationships/hyperlink" Target="http://www.indeed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areerbuilder.com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ulti-user" TargetMode="External"/><Relationship Id="rId2" Type="http://schemas.openxmlformats.org/officeDocument/2006/relationships/hyperlink" Target="https://en.wikipedia.org/wiki/Computer_system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Server_(computing)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s.gov/ooh/Computer-and-Information-Technology/Network-and-computer-systems-administrators.htm" TargetMode="External"/><Relationship Id="rId2" Type="http://schemas.openxmlformats.org/officeDocument/2006/relationships/hyperlink" Target="http://money.usnews.com/careers/best-jobs/rankings/best-technology-job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fsu.edu/academics/graduate-programs/ms-in-computer-science/" TargetMode="External"/><Relationship Id="rId2" Type="http://schemas.openxmlformats.org/officeDocument/2006/relationships/hyperlink" Target="https://niccs.us-cert.gov/training/training-home/texas-wesleyan-university-sobapp/computer-systems-administrator-train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node.com/docs/tools-reference/linux-system-administration-basics/" TargetMode="External"/><Relationship Id="rId5" Type="http://schemas.openxmlformats.org/officeDocument/2006/relationships/hyperlink" Target="https://mva.microsoft.com/en-us/training-courses/windows-server-administration-fundamentals-8477?l=LaRRbeXz_5004984382" TargetMode="External"/><Relationship Id="rId4" Type="http://schemas.openxmlformats.org/officeDocument/2006/relationships/hyperlink" Target="https://lopsa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certification.comptia.org/certifications/a" TargetMode="External"/><Relationship Id="rId3" Type="http://schemas.openxmlformats.org/officeDocument/2006/relationships/hyperlink" Target="https://www.axelos.com/certifications/itil-certifications.aspx" TargetMode="External"/><Relationship Id="rId7" Type="http://schemas.openxmlformats.org/officeDocument/2006/relationships/hyperlink" Target="http://www.apple.com/education/docs/Apple-TrainingCertificationCatalogWeb.pdf" TargetMode="External"/><Relationship Id="rId2" Type="http://schemas.openxmlformats.org/officeDocument/2006/relationships/hyperlink" Target="https://en.wikipedia.org/wiki/ITI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use.com/services/certification" TargetMode="External"/><Relationship Id="rId5" Type="http://schemas.openxmlformats.org/officeDocument/2006/relationships/hyperlink" Target="https://www.redhat.com/en/services/certification" TargetMode="External"/><Relationship Id="rId4" Type="http://schemas.openxmlformats.org/officeDocument/2006/relationships/hyperlink" Target="https://www.microsoft.com/en-us/learning/certification-overview.aspx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training.docker.com/" TargetMode="External"/><Relationship Id="rId3" Type="http://schemas.openxmlformats.org/officeDocument/2006/relationships/hyperlink" Target="https://certification.comptia.org/training/certmaster/network" TargetMode="External"/><Relationship Id="rId7" Type="http://schemas.openxmlformats.org/officeDocument/2006/relationships/hyperlink" Target="https://aws.amazon.com/certification/" TargetMode="External"/><Relationship Id="rId2" Type="http://schemas.openxmlformats.org/officeDocument/2006/relationships/hyperlink" Target="https://en.wikipedia.org/wiki/Certified_Information_Systems_Security_Profession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penstack.org/coa/" TargetMode="External"/><Relationship Id="rId5" Type="http://schemas.openxmlformats.org/officeDocument/2006/relationships/hyperlink" Target="https://www.openstack.org/marketplace/training/" TargetMode="External"/><Relationship Id="rId4" Type="http://schemas.openxmlformats.org/officeDocument/2006/relationships/hyperlink" Target="http://www.cisco.com/c/en/us/training-events/training-certifications/certification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8078" y="825190"/>
            <a:ext cx="9039922" cy="2684773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/>
              <a:t>University of Texas Rio Grande Valley Systems Administration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900" b="1" dirty="0" smtClean="0"/>
              <a:t>CSCI </a:t>
            </a:r>
            <a:r>
              <a:rPr lang="en-US" sz="4900" b="1" dirty="0" smtClean="0"/>
              <a:t>6175.01 </a:t>
            </a:r>
            <a:r>
              <a:rPr lang="en-US" sz="4900" b="1" dirty="0" smtClean="0"/>
              <a:t>Fall 2016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Instructor Robert </a:t>
            </a:r>
            <a:r>
              <a:rPr lang="en-US" sz="3600" dirty="0" smtClean="0"/>
              <a:t>C. </a:t>
            </a:r>
            <a:r>
              <a:rPr lang="en-US" sz="3600" dirty="0" smtClean="0"/>
              <a:t>Jackson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59013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Systems Administration</a:t>
            </a:r>
            <a:br>
              <a:rPr lang="en-US" b="1" dirty="0" smtClean="0"/>
            </a:br>
            <a:r>
              <a:rPr lang="en-US" b="1" dirty="0" smtClean="0"/>
              <a:t>CSCI 6175.01 Fall 2016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207620"/>
          </a:xfrm>
        </p:spPr>
        <p:txBody>
          <a:bodyPr>
            <a:normAutofit fontScale="25000" lnSpcReduction="20000"/>
          </a:bodyPr>
          <a:lstStyle/>
          <a:p>
            <a:r>
              <a:rPr lang="en-US" sz="7200" dirty="0" smtClean="0"/>
              <a:t>Systems Administration Foundation</a:t>
            </a:r>
          </a:p>
          <a:p>
            <a:pPr marL="0" indent="0">
              <a:buNone/>
            </a:pPr>
            <a:r>
              <a:rPr lang="en-US" sz="7200" dirty="0"/>
              <a:t>	</a:t>
            </a:r>
            <a:r>
              <a:rPr lang="en-US" sz="7200" dirty="0" smtClean="0"/>
              <a:t>- Systems Administrator References</a:t>
            </a:r>
          </a:p>
          <a:p>
            <a:pPr marL="0" indent="0">
              <a:buNone/>
            </a:pPr>
            <a:r>
              <a:rPr lang="en-US" sz="7200" dirty="0" smtClean="0"/>
              <a:t> Books:</a:t>
            </a:r>
          </a:p>
          <a:p>
            <a:pPr marL="0" indent="0">
              <a:buNone/>
            </a:pPr>
            <a:r>
              <a:rPr lang="en-US" sz="7200" dirty="0" smtClean="0">
                <a:hlinkClick r:id="rId2"/>
              </a:rPr>
              <a:t>www.Safaribooksonline.com</a:t>
            </a: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>
                <a:hlinkClick r:id="rId3"/>
              </a:rPr>
              <a:t>www.oreilly.com</a:t>
            </a: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>
                <a:hlinkClick r:id="rId4"/>
              </a:rPr>
              <a:t>http://www.thegeekstuff.com/2014/01/linux-sysadmin-books/</a:t>
            </a: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>
                <a:hlinkClick r:id="rId5"/>
              </a:rPr>
              <a:t>https://technet.microsoft.com/en-us/dd644554.aspx</a:t>
            </a: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>
                <a:hlinkClick r:id="rId6"/>
              </a:rPr>
              <a:t>http://shop.oreilly.com/category/browse-subjects/system-administration/windows-administration.do</a:t>
            </a: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>
                <a:hlinkClick r:id="rId7"/>
              </a:rPr>
              <a:t>Linux Systems Administration</a:t>
            </a:r>
            <a:r>
              <a:rPr lang="en-US" sz="7200" dirty="0" smtClean="0"/>
              <a:t>, Tom </a:t>
            </a:r>
            <a:r>
              <a:rPr lang="en-US" sz="7200" dirty="0" err="1" smtClean="0"/>
              <a:t>Adelstein</a:t>
            </a:r>
            <a:r>
              <a:rPr lang="en-US" sz="7200" dirty="0" smtClean="0"/>
              <a:t>, 3/2007</a:t>
            </a:r>
          </a:p>
          <a:p>
            <a:pPr marL="0" indent="0">
              <a:buNone/>
            </a:pPr>
            <a:r>
              <a:rPr lang="en-US" sz="7200" dirty="0" smtClean="0">
                <a:hlinkClick r:id="rId8"/>
              </a:rPr>
              <a:t>Microsoft Windows Server Administration Essentials</a:t>
            </a:r>
            <a:r>
              <a:rPr lang="en-US" sz="7200" dirty="0" smtClean="0"/>
              <a:t>, Tom Carpenter, 7/2011</a:t>
            </a:r>
          </a:p>
          <a:p>
            <a:pPr marL="0" indent="0">
              <a:buNone/>
            </a:pPr>
            <a:r>
              <a:rPr lang="en-US" sz="7200" dirty="0" smtClean="0">
                <a:hlinkClick r:id="rId9"/>
              </a:rPr>
              <a:t>http://shop.oreilly.com/category/learning-path/windows-system-administration.do</a:t>
            </a:r>
            <a:r>
              <a:rPr lang="en-US" sz="7200" dirty="0" smtClean="0"/>
              <a:t>, Exchange PowerShell, </a:t>
            </a:r>
            <a:r>
              <a:rPr lang="en-US" sz="7200" dirty="0" err="1" smtClean="0"/>
              <a:t>Sharepoint</a:t>
            </a: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>
                <a:hlinkClick r:id="rId10"/>
              </a:rPr>
              <a:t>https://itunes.apple.com/us/book/mac-os-x-system-administration/id438192647?mt=11</a:t>
            </a: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>
                <a:hlinkClick r:id="rId11"/>
              </a:rPr>
              <a:t>https://itunes.apple.com/us/book/mac-os-x-10.4-system-administration/id446624276?mt=11</a:t>
            </a: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>
                <a:hlinkClick r:id="rId12"/>
              </a:rPr>
              <a:t>https://technet.microsoft.com/en-us/sysinternals/hh290819</a:t>
            </a:r>
            <a:endParaRPr lang="en-US" sz="7200" dirty="0" smtClean="0"/>
          </a:p>
          <a:p>
            <a:pPr marL="0" indent="0">
              <a:buNone/>
            </a:pPr>
            <a:r>
              <a:rPr lang="en-US" sz="7200" dirty="0" smtClean="0">
                <a:hlinkClick r:id="rId13"/>
              </a:rPr>
              <a:t>https://technet.microsoft.com/en-us/sysinternals/bb545021.aspx</a:t>
            </a:r>
            <a:endParaRPr lang="en-US" sz="72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604230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Systems Administration</a:t>
            </a:r>
            <a:br>
              <a:rPr lang="en-US" b="1" dirty="0" smtClean="0"/>
            </a:br>
            <a:r>
              <a:rPr lang="en-US" b="1" dirty="0" smtClean="0"/>
              <a:t>CSCI 6175.01 Fall 2016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Systems Administration Foundation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Systems Administrator References</a:t>
            </a:r>
          </a:p>
          <a:p>
            <a:pPr marL="0" indent="0">
              <a:buNone/>
            </a:pPr>
            <a:r>
              <a:rPr lang="en-US" dirty="0" smtClean="0"/>
              <a:t> Careers: Search SysAdmin jobs</a:t>
            </a:r>
            <a:r>
              <a:rPr lang="en-US" dirty="0" smtClean="0"/>
              <a:t> , Systems Administrator, IT Systems Engineer, Server Administrator 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www.indeed.com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www.monster.com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4"/>
              </a:rPr>
              <a:t>www.careerbuilder.com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80890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Systems Administration</a:t>
            </a:r>
            <a:br>
              <a:rPr lang="en-US" b="1" dirty="0" smtClean="0"/>
            </a:br>
            <a:r>
              <a:rPr lang="en-US" b="1" dirty="0" smtClean="0"/>
              <a:t>CSCI 6175.01 Fall 2016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Systems Administration Foundation</a:t>
            </a:r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dirty="0" smtClean="0"/>
              <a:t>Q&amp;A	</a:t>
            </a:r>
          </a:p>
        </p:txBody>
      </p:sp>
    </p:spTree>
    <p:extLst>
      <p:ext uri="{BB962C8B-B14F-4D97-AF65-F5344CB8AC3E}">
        <p14:creationId xmlns:p14="http://schemas.microsoft.com/office/powerpoint/2010/main" val="1616070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Systems Administration</a:t>
            </a:r>
            <a:br>
              <a:rPr lang="en-US" b="1" dirty="0" smtClean="0"/>
            </a:br>
            <a:r>
              <a:rPr lang="en-US" sz="4800" b="1" dirty="0" smtClean="0"/>
              <a:t>CSCI 6175.01 Fall 2016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dirty="0" smtClean="0"/>
              <a:t>Systems Administration Foundation</a:t>
            </a:r>
          </a:p>
          <a:p>
            <a:pPr marL="0" lvl="0" indent="0">
              <a:buNone/>
            </a:pPr>
            <a:r>
              <a:rPr lang="en-US" sz="3600" dirty="0" smtClean="0"/>
              <a:t>	      	- What is System Administration?</a:t>
            </a:r>
          </a:p>
          <a:p>
            <a:pPr marL="0" lvl="0" indent="0">
              <a:buNone/>
            </a:pPr>
            <a:r>
              <a:rPr lang="en-US" sz="3600" dirty="0" smtClean="0"/>
              <a:t>		- Becoming a System Administrator.</a:t>
            </a:r>
          </a:p>
          <a:p>
            <a:pPr marL="0" indent="0">
              <a:buNone/>
            </a:pPr>
            <a:r>
              <a:rPr lang="en-US" sz="3600" dirty="0" smtClean="0"/>
              <a:t>		- Careers as a Systems Admin.</a:t>
            </a:r>
          </a:p>
          <a:p>
            <a:pPr marL="0" indent="0">
              <a:buNone/>
            </a:pPr>
            <a:r>
              <a:rPr lang="en-US" sz="3600" dirty="0" smtClean="0"/>
              <a:t>		- System Administration references.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941166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Systems Administration</a:t>
            </a:r>
            <a:br>
              <a:rPr lang="en-US" b="1" dirty="0" smtClean="0"/>
            </a:br>
            <a:r>
              <a:rPr lang="en-US" b="1" dirty="0" smtClean="0"/>
              <a:t>CSCI 6175.01 Fall 2016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Systems Administration Foundation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What is System(s) Administration?</a:t>
            </a:r>
          </a:p>
          <a:p>
            <a:pPr marL="0" indent="0">
              <a:buNone/>
            </a:pPr>
            <a:r>
              <a:rPr lang="en-US" dirty="0" smtClean="0"/>
              <a:t>According to Wikipedia Systems Administration is</a:t>
            </a:r>
            <a:r>
              <a:rPr lang="en-US" dirty="0" smtClean="0">
                <a:effectLst/>
              </a:rPr>
              <a:t> the upkeep, configuration, and reliable operation of </a:t>
            </a:r>
            <a:r>
              <a:rPr lang="en-US" dirty="0" smtClean="0">
                <a:effectLst/>
                <a:hlinkClick r:id="rId2" tooltip="Computer systems"/>
              </a:rPr>
              <a:t>computer systems</a:t>
            </a:r>
            <a:r>
              <a:rPr lang="en-US" dirty="0" smtClean="0">
                <a:effectLst/>
              </a:rPr>
              <a:t>; especially </a:t>
            </a:r>
            <a:r>
              <a:rPr lang="en-US" dirty="0" smtClean="0">
                <a:effectLst/>
                <a:hlinkClick r:id="rId3" tooltip="Multi-user"/>
              </a:rPr>
              <a:t>multi-user</a:t>
            </a:r>
            <a:r>
              <a:rPr lang="en-US" dirty="0" smtClean="0">
                <a:effectLst/>
              </a:rPr>
              <a:t> computers, such as </a:t>
            </a:r>
            <a:r>
              <a:rPr lang="en-US" dirty="0" smtClean="0">
                <a:effectLst/>
                <a:hlinkClick r:id="rId4" tooltip="Server (computing)"/>
              </a:rPr>
              <a:t>servers</a:t>
            </a:r>
            <a:r>
              <a:rPr lang="en-US" dirty="0" smtClean="0">
                <a:effectLst/>
              </a:rPr>
              <a:t>.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What does systems administration entail?</a:t>
            </a:r>
          </a:p>
          <a:p>
            <a:pPr marL="0" indent="0">
              <a:buNone/>
            </a:pPr>
            <a:r>
              <a:rPr lang="en-US" dirty="0" smtClean="0"/>
              <a:t>Systems Administrators or SysAdmins perform all of the Systems Administration tasks which includes installing and upgrading Operating Systems (OS) and computer hardware (hw), </a:t>
            </a:r>
            <a:r>
              <a:rPr lang="en-US" dirty="0" smtClean="0"/>
              <a:t>installing and configuring applications software (sw)</a:t>
            </a:r>
            <a:r>
              <a:rPr lang="en-US" dirty="0" smtClean="0"/>
              <a:t>, monitoring system hw and sw, maintaining, troubleshooting and replacing defective hw and sw, system archiving and backups, and creating and managing user accounts.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763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Systems Administration</a:t>
            </a:r>
            <a:br>
              <a:rPr lang="en-US" b="1" dirty="0" smtClean="0"/>
            </a:br>
            <a:r>
              <a:rPr lang="en-US" b="1" dirty="0" smtClean="0"/>
              <a:t>CSCI 6175.01 Fall 2016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Systems Administration Foundation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Becoming a Systems Administrator</a:t>
            </a:r>
          </a:p>
          <a:p>
            <a:pPr marL="0" indent="0">
              <a:buNone/>
            </a:pPr>
            <a:r>
              <a:rPr lang="en-US" sz="2400" dirty="0" smtClean="0"/>
              <a:t>Many Systems Administrators are Self taught picking up experience and know-how, while working in related IT jobs.</a:t>
            </a:r>
          </a:p>
          <a:p>
            <a:pPr marL="0" indent="0">
              <a:buNone/>
            </a:pPr>
            <a:r>
              <a:rPr lang="en-US" sz="2400" dirty="0" smtClean="0"/>
              <a:t>Some SysAdmins earn degrees in </a:t>
            </a:r>
            <a:r>
              <a:rPr lang="en-US" sz="2400" dirty="0"/>
              <a:t>S</a:t>
            </a:r>
            <a:r>
              <a:rPr lang="en-US" sz="2400" dirty="0" smtClean="0"/>
              <a:t>ystems Administration at Universities like Rochester Polytechnic Institute and Florida </a:t>
            </a:r>
            <a:r>
              <a:rPr lang="en-US" sz="2400" dirty="0"/>
              <a:t>S</a:t>
            </a:r>
            <a:r>
              <a:rPr lang="en-US" sz="2400" dirty="0" smtClean="0"/>
              <a:t>tate University.</a:t>
            </a:r>
          </a:p>
          <a:p>
            <a:pPr marL="0" indent="0">
              <a:buNone/>
            </a:pPr>
            <a:r>
              <a:rPr lang="en-US" sz="2400" dirty="0" smtClean="0"/>
              <a:t>Other Systems Admins take courses offered by several Training companies like Global Knowledge, Learning Tree, and New Horizons, or vendor training from Red Hat or SUSE.</a:t>
            </a:r>
          </a:p>
          <a:p>
            <a:pPr marL="0" indent="0">
              <a:buNone/>
            </a:pPr>
            <a:r>
              <a:rPr lang="en-US" sz="2400" dirty="0" smtClean="0"/>
              <a:t>Another option for obtaining SysAdmin skills is on the job training programs, where Senior Admins mentor and teach new Admins.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7867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726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Systems Administration</a:t>
            </a:r>
            <a:br>
              <a:rPr lang="en-US" b="1" dirty="0" smtClean="0"/>
            </a:br>
            <a:r>
              <a:rPr lang="en-US" b="1" dirty="0" smtClean="0"/>
              <a:t>CSCI 6175.01 Fall 2016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2751"/>
            <a:ext cx="10515600" cy="5151864"/>
          </a:xfrm>
        </p:spPr>
        <p:txBody>
          <a:bodyPr>
            <a:normAutofit fontScale="25000" lnSpcReduction="20000"/>
          </a:bodyPr>
          <a:lstStyle/>
          <a:p>
            <a:r>
              <a:rPr lang="en-US" sz="7200" dirty="0" smtClean="0"/>
              <a:t>Systems Administration Foundation</a:t>
            </a:r>
          </a:p>
          <a:p>
            <a:pPr marL="0" indent="0">
              <a:buNone/>
            </a:pPr>
            <a:r>
              <a:rPr lang="en-US" sz="7200" dirty="0"/>
              <a:t>	</a:t>
            </a:r>
            <a:r>
              <a:rPr lang="en-US" sz="7200" dirty="0" smtClean="0"/>
              <a:t>- Careers as a Systems Administrator</a:t>
            </a:r>
          </a:p>
          <a:p>
            <a:pPr marL="0" indent="0">
              <a:buNone/>
            </a:pPr>
            <a:r>
              <a:rPr lang="en-US" sz="7200" dirty="0" smtClean="0"/>
              <a:t>System Administration jobs ranked #8 in usnews.com </a:t>
            </a:r>
            <a:r>
              <a:rPr lang="en-US" sz="7200" dirty="0" smtClean="0">
                <a:hlinkClick r:id="rId2"/>
              </a:rPr>
              <a:t>Best Technology Jobs</a:t>
            </a:r>
            <a:r>
              <a:rPr lang="en-US" sz="7200" dirty="0" smtClean="0"/>
              <a:t> report. </a:t>
            </a:r>
          </a:p>
          <a:p>
            <a:pPr marL="0" indent="0">
              <a:buNone/>
            </a:pPr>
            <a:r>
              <a:rPr lang="en-US" sz="7200" dirty="0" smtClean="0"/>
              <a:t>Median Salary as of 2014 for Systems Administrators = $75,790.00 or $36.44 per hour (6.9 out of 10 rating), the highest salary being $120,000.00 and the lowest $46,220.00. </a:t>
            </a:r>
          </a:p>
          <a:p>
            <a:pPr marL="0" indent="0">
              <a:buNone/>
            </a:pPr>
            <a:r>
              <a:rPr lang="en-US" sz="7200" dirty="0" smtClean="0"/>
              <a:t>Median salary has risen to $77,810 ($37.41/HR) as of May 2015 (</a:t>
            </a:r>
            <a:r>
              <a:rPr lang="en-US" sz="7200" dirty="0" smtClean="0">
                <a:hlinkClick r:id="rId3"/>
              </a:rPr>
              <a:t>us department of labor</a:t>
            </a:r>
            <a:r>
              <a:rPr lang="en-US" sz="7200" dirty="0" smtClean="0"/>
              <a:t>).  </a:t>
            </a:r>
          </a:p>
          <a:p>
            <a:pPr marL="0" indent="0">
              <a:buNone/>
            </a:pPr>
            <a:r>
              <a:rPr lang="en-US" sz="7200" dirty="0" smtClean="0"/>
              <a:t>Educational requirements; Bachelors degree in Computer Science (CS), Information Technology (IT) or a related technical field. Master’s degree required at some firms, Associate’s degree acceptable at other businesses. </a:t>
            </a:r>
          </a:p>
          <a:p>
            <a:pPr marL="0" indent="0">
              <a:buNone/>
            </a:pPr>
            <a:r>
              <a:rPr lang="en-US" sz="7200" dirty="0" smtClean="0"/>
              <a:t>The job market for Systems Administrators rated 10 out of 10.</a:t>
            </a:r>
          </a:p>
          <a:p>
            <a:pPr marL="0" indent="0">
              <a:buNone/>
            </a:pPr>
            <a:r>
              <a:rPr lang="en-US" sz="7200" dirty="0" smtClean="0"/>
              <a:t>Future Growth of the Market place rated 4 out of 10, growth is projected to be 8% from 2014-2024 .</a:t>
            </a:r>
          </a:p>
          <a:p>
            <a:pPr marL="0" indent="0">
              <a:buNone/>
            </a:pPr>
            <a:r>
              <a:rPr lang="en-US" sz="7200" dirty="0" smtClean="0"/>
              <a:t>‘On the job’ stress rated 6 out of 10.</a:t>
            </a:r>
          </a:p>
          <a:p>
            <a:pPr marL="0" indent="0">
              <a:buNone/>
            </a:pPr>
            <a:r>
              <a:rPr lang="en-US" sz="7200" dirty="0" smtClean="0"/>
              <a:t>Work-life balance rated 6 out of 10.</a:t>
            </a:r>
          </a:p>
          <a:p>
            <a:pPr marL="0" indent="0">
              <a:buNone/>
            </a:pPr>
            <a:r>
              <a:rPr lang="en-US" sz="7200" dirty="0" smtClean="0"/>
              <a:t>The number of jobs available out there as stated in the </a:t>
            </a:r>
            <a:r>
              <a:rPr lang="en-US" sz="7200" dirty="0" err="1" smtClean="0"/>
              <a:t>usnews</a:t>
            </a:r>
            <a:r>
              <a:rPr lang="en-US" sz="7200" dirty="0" smtClean="0"/>
              <a:t> report was 30,200, and the low unemployment rate of 2.0% for </a:t>
            </a:r>
            <a:r>
              <a:rPr lang="en-US" sz="7200" dirty="0"/>
              <a:t>S</a:t>
            </a:r>
            <a:r>
              <a:rPr lang="en-US" sz="7200" dirty="0" smtClean="0"/>
              <a:t>ysAdmins says that this is an in-demand occupation.</a:t>
            </a:r>
          </a:p>
          <a:p>
            <a:pPr marL="0" indent="0">
              <a:buNone/>
            </a:pPr>
            <a:r>
              <a:rPr lang="en-US" sz="7200" dirty="0" smtClean="0"/>
              <a:t>From a standpoint of job satisfaction Systems Administrators have: above average upward mobility, average ‘on the job’ stress, and, average flexibility as far as job assignments.</a:t>
            </a:r>
          </a:p>
          <a:p>
            <a:pPr marL="0" indent="0">
              <a:buNone/>
            </a:pPr>
            <a:r>
              <a:rPr lang="en-US" sz="7200" dirty="0" smtClean="0"/>
              <a:t>Technology jobs that rated higher than Systems Administrators are: #1 Computer </a:t>
            </a:r>
            <a:r>
              <a:rPr lang="en-US" sz="7200" dirty="0"/>
              <a:t>S</a:t>
            </a:r>
            <a:r>
              <a:rPr lang="en-US" sz="7200" dirty="0" smtClean="0"/>
              <a:t>ystems Analyst, #2 Software Developer, #3 Web Developer, #4 IT Manager, #5 Information Security Analyst, #6 Database Administrator, #7 Computer Support Specialist</a:t>
            </a:r>
            <a:r>
              <a:rPr lang="en-US" sz="6400" dirty="0" smtClean="0"/>
              <a:t>.</a:t>
            </a:r>
          </a:p>
          <a:p>
            <a:pPr marL="0" indent="0">
              <a:buNone/>
            </a:pPr>
            <a:r>
              <a:rPr lang="en-US" sz="6400" dirty="0" smtClean="0"/>
              <a:t> 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7341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Systems Administration</a:t>
            </a:r>
            <a:br>
              <a:rPr lang="en-US" b="1" dirty="0" smtClean="0"/>
            </a:br>
            <a:r>
              <a:rPr lang="en-US" b="1" dirty="0" smtClean="0"/>
              <a:t>CSCI 6175.01 Fall 2016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Systems Administration Foundation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Careers as a Systems Administrator</a:t>
            </a:r>
          </a:p>
          <a:p>
            <a:pPr marL="0" indent="0">
              <a:buNone/>
            </a:pPr>
            <a:r>
              <a:rPr lang="en-US" dirty="0" smtClean="0"/>
              <a:t>Enhancing ones career as a Systems Administrator may involve, obtaining advanced training, degree, certification, or joining a professional Systems Administrator organization.</a:t>
            </a:r>
          </a:p>
          <a:p>
            <a:pPr marL="0" indent="0">
              <a:buNone/>
            </a:pPr>
            <a:r>
              <a:rPr lang="en-US" dirty="0" smtClean="0"/>
              <a:t>Florida State University offers a MS Systems Administration degree</a:t>
            </a:r>
          </a:p>
          <a:p>
            <a:pPr marL="0" indent="0">
              <a:buNone/>
            </a:pPr>
            <a:r>
              <a:rPr lang="en-US" dirty="0" smtClean="0"/>
              <a:t>League of Professional Systems </a:t>
            </a:r>
            <a:r>
              <a:rPr lang="en-US" dirty="0" err="1" smtClean="0"/>
              <a:t>Administators</a:t>
            </a:r>
            <a:r>
              <a:rPr lang="en-US" dirty="0" smtClean="0"/>
              <a:t> (LOPSA) </a:t>
            </a:r>
          </a:p>
          <a:p>
            <a:pPr marL="0" indent="0">
              <a:buNone/>
            </a:pPr>
            <a:r>
              <a:rPr lang="en-US" dirty="0" smtClean="0"/>
              <a:t>Certifications: RHCE, MSCE, A+</a:t>
            </a:r>
          </a:p>
        </p:txBody>
      </p:sp>
    </p:spTree>
    <p:extLst>
      <p:ext uri="{BB962C8B-B14F-4D97-AF65-F5344CB8AC3E}">
        <p14:creationId xmlns:p14="http://schemas.microsoft.com/office/powerpoint/2010/main" val="1064718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Systems Administration</a:t>
            </a:r>
            <a:br>
              <a:rPr lang="en-US" b="1" dirty="0" smtClean="0"/>
            </a:br>
            <a:r>
              <a:rPr lang="en-US" b="1" dirty="0" smtClean="0"/>
              <a:t>CSCI 6175.01 Fall 2016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704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Systems Administration Foundation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Systems Administrator References</a:t>
            </a:r>
          </a:p>
          <a:p>
            <a:pPr marL="0" indent="0">
              <a:buNone/>
            </a:pPr>
            <a:r>
              <a:rPr lang="en-US" dirty="0" smtClean="0"/>
              <a:t> websites:</a:t>
            </a:r>
          </a:p>
          <a:p>
            <a:pPr marL="0" indent="0">
              <a:buNone/>
            </a:pPr>
            <a:r>
              <a:rPr lang="en-US" dirty="0" smtClean="0"/>
              <a:t>Systems Administration training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https://niccs.us-cert.gov/training/training-home/texas-wesleyan-university-sobapp/computer-systems-administrator-training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Masters in Systems Administration program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http://www.cs.fsu.edu/academics/graduate-programs/ms-in-computer-science/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Systems Administration Professional Society</a:t>
            </a:r>
          </a:p>
          <a:p>
            <a:pPr marL="0" indent="0">
              <a:buNone/>
            </a:pPr>
            <a:r>
              <a:rPr lang="en-US" dirty="0" smtClean="0">
                <a:hlinkClick r:id="rId4"/>
              </a:rPr>
              <a:t>https://lopsa.org/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Systems Administration fundamentals</a:t>
            </a:r>
          </a:p>
          <a:p>
            <a:pPr marL="0" indent="0">
              <a:buNone/>
            </a:pPr>
            <a:r>
              <a:rPr lang="en-US" dirty="0" smtClean="0">
                <a:hlinkClick r:id="rId5"/>
              </a:rPr>
              <a:t>https://mva.microsoft.com/en-us/training-courses/windows-server-administration-fundamentals-8477?l=LaRRbeXz_5004984382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6"/>
              </a:rPr>
              <a:t>https://www.linode.com/docs/tools-reference/linux-system-administration-basics/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5038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144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Systems Administration</a:t>
            </a:r>
            <a:br>
              <a:rPr lang="en-US" b="1" dirty="0" smtClean="0"/>
            </a:br>
            <a:r>
              <a:rPr lang="en-US" b="1" dirty="0" smtClean="0"/>
              <a:t>CSCI 6175.01 Fall 2016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6566"/>
            <a:ext cx="10515600" cy="516301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Systems Administration Foundation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Systems Administrator References</a:t>
            </a:r>
          </a:p>
          <a:p>
            <a:pPr marL="0" indent="0">
              <a:buNone/>
            </a:pPr>
            <a:r>
              <a:rPr lang="en-US" dirty="0" smtClean="0"/>
              <a:t> Certifications:</a:t>
            </a:r>
          </a:p>
          <a:p>
            <a:pPr marL="0" indent="0">
              <a:buNone/>
            </a:pPr>
            <a:r>
              <a:rPr lang="en-US" dirty="0" smtClean="0"/>
              <a:t>ITIL – Information Technology Infrastructure Library, is a standardization infrastructure of Information Technology practices. ITIL processes focus on ‘best practices’ for aligning IT services with needs of the business and/or enterprise. </a:t>
            </a:r>
            <a:r>
              <a:rPr lang="en-US" dirty="0" smtClean="0">
                <a:hlinkClick r:id="rId2"/>
              </a:rPr>
              <a:t>https://en.wikipedia.org/wiki/ITIL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https://www.axelos.com/certifications/itil-certifications.aspx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Microsoft: MTA, MSCA, MSCE</a:t>
            </a:r>
          </a:p>
          <a:p>
            <a:pPr marL="0" indent="0">
              <a:buNone/>
            </a:pPr>
            <a:r>
              <a:rPr lang="en-US" dirty="0" smtClean="0">
                <a:hlinkClick r:id="rId4"/>
              </a:rPr>
              <a:t>https://www.microsoft.com/en-us/learning/certification-overview.aspx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Linux: </a:t>
            </a:r>
            <a:r>
              <a:rPr lang="en-US" dirty="0" err="1" smtClean="0"/>
              <a:t>RedHat</a:t>
            </a:r>
            <a:r>
              <a:rPr lang="en-US" dirty="0" smtClean="0"/>
              <a:t> – RHCSA, RHCE, RHCA</a:t>
            </a:r>
          </a:p>
          <a:p>
            <a:pPr marL="0" indent="0">
              <a:buNone/>
            </a:pPr>
            <a:r>
              <a:rPr lang="en-US" dirty="0" smtClean="0">
                <a:hlinkClick r:id="rId5"/>
              </a:rPr>
              <a:t>https://www.redhat.com/en/services/certification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Linux : SUSE – SCA, SCE, SEA</a:t>
            </a:r>
          </a:p>
          <a:p>
            <a:pPr marL="0" indent="0">
              <a:buNone/>
            </a:pPr>
            <a:r>
              <a:rPr lang="en-US" dirty="0" smtClean="0">
                <a:hlinkClick r:id="rId6"/>
              </a:rPr>
              <a:t>https://www.suse.com/services/certification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Apple: ACMT, ACA, ACSP, ACTC</a:t>
            </a:r>
          </a:p>
          <a:p>
            <a:pPr marL="0" indent="0">
              <a:buNone/>
            </a:pPr>
            <a:r>
              <a:rPr lang="en-US" dirty="0" smtClean="0">
                <a:hlinkClick r:id="rId7"/>
              </a:rPr>
              <a:t>http://www.apple.com/education/docs/Apple-TrainingCertificationCatalogWeb.pdf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CompTIA: A+</a:t>
            </a:r>
          </a:p>
          <a:p>
            <a:pPr marL="0" indent="0">
              <a:buNone/>
            </a:pPr>
            <a:r>
              <a:rPr lang="en-US" dirty="0" smtClean="0">
                <a:hlinkClick r:id="rId8"/>
              </a:rPr>
              <a:t>https://certification.comptia.org/certifications/a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7457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144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Systems Administration</a:t>
            </a:r>
            <a:br>
              <a:rPr lang="en-US" b="1" dirty="0" smtClean="0"/>
            </a:br>
            <a:r>
              <a:rPr lang="en-US" b="1" dirty="0" smtClean="0"/>
              <a:t>CSCI 6175.01 Fall 2016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6566"/>
            <a:ext cx="10515600" cy="516301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Systems Administration Foundation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Systems Administrator References</a:t>
            </a:r>
          </a:p>
          <a:p>
            <a:pPr marL="0" indent="0">
              <a:buNone/>
            </a:pPr>
            <a:r>
              <a:rPr lang="en-US" dirty="0" smtClean="0"/>
              <a:t> Certifications </a:t>
            </a:r>
            <a:r>
              <a:rPr lang="en-US" dirty="0" err="1" smtClean="0"/>
              <a:t>Con’t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Security: CISSP 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https://en.wikipedia.org/wiki/Certified_Information_Systems_Security_Professional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Network +: </a:t>
            </a:r>
            <a:r>
              <a:rPr lang="en-US" dirty="0" err="1" smtClean="0"/>
              <a:t>CompTia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https://certification.comptia.org/training/certmaster/network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Cisco: CCENT, CCT, CCDA, CCNA, CCNP, CCDE, CCIE</a:t>
            </a:r>
          </a:p>
          <a:p>
            <a:pPr marL="0" indent="0">
              <a:buNone/>
            </a:pPr>
            <a:r>
              <a:rPr lang="en-US" dirty="0" smtClean="0">
                <a:hlinkClick r:id="rId4"/>
              </a:rPr>
              <a:t>http://www.cisco.com/c/en/us/training-events/training-certifications/certifications.html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OpenStack: </a:t>
            </a:r>
            <a:r>
              <a:rPr lang="en-US" dirty="0" smtClean="0">
                <a:hlinkClick r:id="rId5"/>
              </a:rPr>
              <a:t>https://www.openstack.org/marketplace/training/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6"/>
              </a:rPr>
              <a:t>https://www.openstack.org/coa/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Amazon Web Services (AWS): </a:t>
            </a:r>
          </a:p>
          <a:p>
            <a:pPr marL="0" indent="0">
              <a:buNone/>
            </a:pPr>
            <a:r>
              <a:rPr lang="en-US" dirty="0" smtClean="0">
                <a:hlinkClick r:id="rId7"/>
              </a:rPr>
              <a:t>https://aws.amazon.com/certification/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Docker: </a:t>
            </a:r>
            <a:r>
              <a:rPr lang="en-US" dirty="0" smtClean="0">
                <a:effectLst/>
              </a:rPr>
              <a:t>Docker is the world's leading software containerization platform.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8"/>
              </a:rPr>
              <a:t>https://training.docker.com/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1879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21489</TotalTime>
  <Words>68</Words>
  <Application>Microsoft Office PowerPoint</Application>
  <PresentationFormat>Widescreen</PresentationFormat>
  <Paragraphs>130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University of Texas Rio Grande Valley Systems Administration CSCI 6175.01 Fall 2016 </vt:lpstr>
      <vt:lpstr>Systems Administration CSCI 6175.01 Fall 2016</vt:lpstr>
      <vt:lpstr>Systems Administration CSCI 6175.01 Fall 2016</vt:lpstr>
      <vt:lpstr>Systems Administration CSCI 6175.01 Fall 2016</vt:lpstr>
      <vt:lpstr>Systems Administration CSCI 6175.01 Fall 2016</vt:lpstr>
      <vt:lpstr>Systems Administration CSCI 6175.01 Fall 2016</vt:lpstr>
      <vt:lpstr>Systems Administration CSCI 6175.01 Fall 2016</vt:lpstr>
      <vt:lpstr>Systems Administration CSCI 6175.01 Fall 2016</vt:lpstr>
      <vt:lpstr>Systems Administration CSCI 6175.01 Fall 2016</vt:lpstr>
      <vt:lpstr>Systems Administration CSCI 6175.01 Fall 2016</vt:lpstr>
      <vt:lpstr>Systems Administration CSCI 6175.01 Fall 2016</vt:lpstr>
      <vt:lpstr>Systems Administration CSCI 6175.01 Fall 2016</vt:lpstr>
    </vt:vector>
  </TitlesOfParts>
  <Company>UTPA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Texas Rio Grande Valley Systems Administration CSCI 6175.01 Fall 2016</dc:title>
  <dc:creator>Robert Jackson</dc:creator>
  <cp:lastModifiedBy>Robert Jackson</cp:lastModifiedBy>
  <cp:revision>54</cp:revision>
  <dcterms:created xsi:type="dcterms:W3CDTF">2016-08-29T15:51:44Z</dcterms:created>
  <dcterms:modified xsi:type="dcterms:W3CDTF">2016-09-13T14:00:58Z</dcterms:modified>
</cp:coreProperties>
</file>