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91" r:id="rId5"/>
    <p:sldId id="273" r:id="rId6"/>
    <p:sldId id="292" r:id="rId7"/>
    <p:sldId id="300" r:id="rId8"/>
    <p:sldId id="274" r:id="rId9"/>
    <p:sldId id="296" r:id="rId10"/>
    <p:sldId id="275" r:id="rId11"/>
    <p:sldId id="293" r:id="rId12"/>
    <p:sldId id="294" r:id="rId13"/>
    <p:sldId id="295" r:id="rId14"/>
    <p:sldId id="297" r:id="rId15"/>
    <p:sldId id="298" r:id="rId16"/>
    <p:sldId id="283" r:id="rId17"/>
    <p:sldId id="284" r:id="rId18"/>
    <p:sldId id="285" r:id="rId19"/>
    <p:sldId id="286" r:id="rId20"/>
    <p:sldId id="299" r:id="rId21"/>
    <p:sldId id="287" r:id="rId22"/>
    <p:sldId id="288" r:id="rId23"/>
    <p:sldId id="2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3" autoAdjust="0"/>
    <p:restoredTop sz="94660"/>
  </p:normalViewPr>
  <p:slideViewPr>
    <p:cSldViewPr snapToGrid="0">
      <p:cViewPr varScale="1">
        <p:scale>
          <a:sx n="117" d="100"/>
          <a:sy n="117" d="100"/>
        </p:scale>
        <p:origin x="-24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3D7C9C-34E9-4ABF-B232-19E0AB4495C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215681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D7C9C-34E9-4ABF-B232-19E0AB4495C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3918951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D7C9C-34E9-4ABF-B232-19E0AB4495C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381545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D7C9C-34E9-4ABF-B232-19E0AB4495C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7747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3D7C9C-34E9-4ABF-B232-19E0AB4495C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4101942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3D7C9C-34E9-4ABF-B232-19E0AB4495C0}"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339682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3D7C9C-34E9-4ABF-B232-19E0AB4495C0}"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255593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3D7C9C-34E9-4ABF-B232-19E0AB4495C0}"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185882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D7C9C-34E9-4ABF-B232-19E0AB4495C0}"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3870911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D7C9C-34E9-4ABF-B232-19E0AB4495C0}"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207051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D7C9C-34E9-4ABF-B232-19E0AB4495C0}"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247594-17FB-4E9E-9157-4F8E57BFDF6B}" type="slidenum">
              <a:rPr lang="en-US" smtClean="0"/>
              <a:t>‹#›</a:t>
            </a:fld>
            <a:endParaRPr lang="en-US"/>
          </a:p>
        </p:txBody>
      </p:sp>
    </p:spTree>
    <p:extLst>
      <p:ext uri="{BB962C8B-B14F-4D97-AF65-F5344CB8AC3E}">
        <p14:creationId xmlns:p14="http://schemas.microsoft.com/office/powerpoint/2010/main" val="228231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D7C9C-34E9-4ABF-B232-19E0AB4495C0}" type="datetimeFigureOut">
              <a:rPr lang="en-US" smtClean="0"/>
              <a:t>10/18/2016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247594-17FB-4E9E-9157-4F8E57BFDF6B}" type="slidenum">
              <a:rPr lang="en-US" smtClean="0"/>
              <a:t>‹#›</a:t>
            </a:fld>
            <a:endParaRPr lang="en-US"/>
          </a:p>
        </p:txBody>
      </p:sp>
    </p:spTree>
    <p:extLst>
      <p:ext uri="{BB962C8B-B14F-4D97-AF65-F5344CB8AC3E}">
        <p14:creationId xmlns:p14="http://schemas.microsoft.com/office/powerpoint/2010/main" val="19201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ikihow.com/Change-File-Permissions-on-Windows-7#_note-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iki.archlinux.org/index.php/ACL" TargetMode="External"/><Relationship Id="rId7" Type="http://schemas.openxmlformats.org/officeDocument/2006/relationships/hyperlink" Target="https://wiki.archlinux.org/index.php/Users_and_groups" TargetMode="External"/><Relationship Id="rId2" Type="http://schemas.openxmlformats.org/officeDocument/2006/relationships/hyperlink" Target="https://en.wikipedia.org/wiki/access_control#Computer_security" TargetMode="External"/><Relationship Id="rId1" Type="http://schemas.openxmlformats.org/officeDocument/2006/relationships/slideLayout" Target="../slideLayouts/slideLayout2.xml"/><Relationship Id="rId6" Type="http://schemas.openxmlformats.org/officeDocument/2006/relationships/hyperlink" Target="https://wiki.archlinux.org/index.php/Sudo" TargetMode="External"/><Relationship Id="rId5" Type="http://schemas.openxmlformats.org/officeDocument/2006/relationships/hyperlink" Target="https://wiki.archlinux.org/index.php/Su" TargetMode="External"/><Relationship Id="rId4" Type="http://schemas.openxmlformats.org/officeDocument/2006/relationships/hyperlink" Target="https://wiki.archlinux.org/index.php/PAM#Configuration_How-To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507525"/>
          </a:xfrm>
        </p:spPr>
        <p:txBody>
          <a:bodyPr>
            <a:normAutofit fontScale="90000"/>
          </a:bodyPr>
          <a:lstStyle/>
          <a:p>
            <a:r>
              <a:rPr lang="en-US" b="1" dirty="0" smtClean="0"/>
              <a:t>Systems Administration</a:t>
            </a:r>
            <a:br>
              <a:rPr lang="en-US" b="1" dirty="0" smtClean="0"/>
            </a:br>
            <a:r>
              <a:rPr lang="en-US" b="1" dirty="0" smtClean="0"/>
              <a:t>CSCI 6175.01 Fall 2016</a:t>
            </a:r>
            <a:endParaRPr lang="en-US" dirty="0"/>
          </a:p>
        </p:txBody>
      </p:sp>
      <p:sp>
        <p:nvSpPr>
          <p:cNvPr id="3" name="Subtitle 2"/>
          <p:cNvSpPr>
            <a:spLocks noGrp="1"/>
          </p:cNvSpPr>
          <p:nvPr>
            <p:ph type="subTitle" idx="1"/>
          </p:nvPr>
        </p:nvSpPr>
        <p:spPr>
          <a:xfrm>
            <a:off x="1524000" y="1618735"/>
            <a:ext cx="9144000" cy="5103341"/>
          </a:xfrm>
        </p:spPr>
        <p:txBody>
          <a:bodyPr/>
          <a:lstStyle/>
          <a:p>
            <a:endParaRPr lang="en-US" dirty="0" smtClean="0"/>
          </a:p>
          <a:p>
            <a:endParaRPr lang="en-US" dirty="0"/>
          </a:p>
          <a:p>
            <a:endParaRPr lang="en-US" dirty="0" smtClean="0"/>
          </a:p>
          <a:p>
            <a:r>
              <a:rPr lang="en-US" sz="4800" b="1" dirty="0"/>
              <a:t>User and Group permissions</a:t>
            </a:r>
          </a:p>
          <a:p>
            <a:endParaRPr lang="en-US" dirty="0"/>
          </a:p>
        </p:txBody>
      </p:sp>
    </p:spTree>
    <p:extLst>
      <p:ext uri="{BB962C8B-B14F-4D97-AF65-F5344CB8AC3E}">
        <p14:creationId xmlns:p14="http://schemas.microsoft.com/office/powerpoint/2010/main" val="4121361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lnSpcReduction="10000"/>
          </a:bodyPr>
          <a:lstStyle/>
          <a:p>
            <a:r>
              <a:rPr lang="en-US" b="1" dirty="0"/>
              <a:t>Creating groups and user accounts</a:t>
            </a:r>
          </a:p>
          <a:p>
            <a:r>
              <a:rPr lang="en-US" b="1" dirty="0" smtClean="0"/>
              <a:t>Modifying group and user permissions: Windows</a:t>
            </a:r>
          </a:p>
          <a:p>
            <a:pPr marL="514350" indent="-514350">
              <a:buAutoNum type="arabicParenR"/>
            </a:pPr>
            <a:r>
              <a:rPr lang="en-US" dirty="0" smtClean="0"/>
              <a:t>Log </a:t>
            </a:r>
            <a:r>
              <a:rPr lang="en-US" dirty="0"/>
              <a:t>into Windows as an </a:t>
            </a:r>
            <a:r>
              <a:rPr lang="en-US" dirty="0" smtClean="0"/>
              <a:t>administrator.</a:t>
            </a:r>
          </a:p>
          <a:p>
            <a:pPr marL="514350" indent="-514350">
              <a:buAutoNum type="arabicParenR"/>
            </a:pPr>
            <a:r>
              <a:rPr lang="en-US" dirty="0"/>
              <a:t>Right-click on the file or folder you want to change permissions </a:t>
            </a:r>
            <a:r>
              <a:rPr lang="en-US" dirty="0" smtClean="0"/>
              <a:t>for.</a:t>
            </a:r>
          </a:p>
          <a:p>
            <a:pPr marL="514350" indent="-514350">
              <a:buAutoNum type="arabicParenR"/>
            </a:pPr>
            <a:r>
              <a:rPr lang="en-US" dirty="0"/>
              <a:t>Select "Properties." </a:t>
            </a:r>
            <a:endParaRPr lang="en-US" dirty="0" smtClean="0"/>
          </a:p>
          <a:p>
            <a:pPr marL="514350" indent="-514350">
              <a:buAutoNum type="arabicParenR"/>
            </a:pPr>
            <a:r>
              <a:rPr lang="en-US" dirty="0" smtClean="0"/>
              <a:t>Click the "Security" tab.</a:t>
            </a:r>
          </a:p>
          <a:p>
            <a:pPr marL="514350" indent="-514350">
              <a:buAutoNum type="arabicParenR"/>
            </a:pPr>
            <a:r>
              <a:rPr lang="en-US" dirty="0" smtClean="0"/>
              <a:t>Click the "Edit" button.</a:t>
            </a:r>
          </a:p>
          <a:p>
            <a:pPr marL="514350" indent="-514350">
              <a:buAutoNum type="arabicParenR"/>
            </a:pPr>
            <a:r>
              <a:rPr lang="en-US" dirty="0" smtClean="0"/>
              <a:t>Click the "Add" button to add a new user or group to the list.</a:t>
            </a:r>
          </a:p>
          <a:p>
            <a:pPr marL="514350" indent="-514350">
              <a:buAutoNum type="arabicParenR"/>
            </a:pPr>
            <a:r>
              <a:rPr lang="en-US" dirty="0" smtClean="0"/>
              <a:t>Select the user that you want to change permissions for.</a:t>
            </a:r>
          </a:p>
          <a:p>
            <a:pPr marL="514350" indent="-514350">
              <a:buAutoNum type="arabicParenR"/>
            </a:pPr>
            <a:r>
              <a:rPr lang="en-US" dirty="0"/>
              <a:t>Check the boxes for the permissions you want to add for that user or group</a:t>
            </a:r>
            <a:r>
              <a:rPr lang="en-US" dirty="0" smtClean="0"/>
              <a:t>.</a:t>
            </a:r>
          </a:p>
          <a:p>
            <a:pPr marL="0" indent="0">
              <a:buNone/>
            </a:pPr>
            <a:endParaRPr lang="en-US" dirty="0"/>
          </a:p>
        </p:txBody>
      </p:sp>
    </p:spTree>
    <p:extLst>
      <p:ext uri="{BB962C8B-B14F-4D97-AF65-F5344CB8AC3E}">
        <p14:creationId xmlns:p14="http://schemas.microsoft.com/office/powerpoint/2010/main" val="3432761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lnSpcReduction="10000"/>
          </a:bodyPr>
          <a:lstStyle/>
          <a:p>
            <a:r>
              <a:rPr lang="en-US" b="1" dirty="0"/>
              <a:t>Creating groups and user accounts</a:t>
            </a:r>
          </a:p>
          <a:p>
            <a:pPr marL="0" indent="0">
              <a:buNone/>
            </a:pPr>
            <a:r>
              <a:rPr lang="en-US" b="1" dirty="0" smtClean="0"/>
              <a:t>Modifying group and user permissions: Windows continued.</a:t>
            </a:r>
          </a:p>
          <a:p>
            <a:pPr marL="0" indent="0">
              <a:buNone/>
            </a:pPr>
            <a:r>
              <a:rPr lang="en-US" dirty="0" smtClean="0"/>
              <a:t>9) Adjust </a:t>
            </a:r>
            <a:r>
              <a:rPr lang="en-US" dirty="0"/>
              <a:t>your settings if the boxes are grayed out</a:t>
            </a:r>
            <a:r>
              <a:rPr lang="en-US" b="1" dirty="0"/>
              <a:t>.</a:t>
            </a:r>
            <a:r>
              <a:rPr lang="en-US" dirty="0"/>
              <a:t> </a:t>
            </a:r>
            <a:endParaRPr lang="en-US" dirty="0" smtClean="0"/>
          </a:p>
          <a:p>
            <a:pPr marL="0" indent="0">
              <a:buNone/>
            </a:pPr>
            <a:r>
              <a:rPr lang="en-US" dirty="0" smtClean="0"/>
              <a:t>	- If </a:t>
            </a:r>
            <a:r>
              <a:rPr lang="en-US" dirty="0"/>
              <a:t>you aren't able to change any of the permissions, you may have to adjust some settings:</a:t>
            </a:r>
            <a:r>
              <a:rPr lang="en-US" baseline="30000" dirty="0">
                <a:hlinkClick r:id="rId2"/>
              </a:rPr>
              <a:t>[3]</a:t>
            </a:r>
            <a:r>
              <a:rPr lang="en-US" dirty="0"/>
              <a:t> Click the "Advanced" button in the Security tab.</a:t>
            </a:r>
          </a:p>
          <a:p>
            <a:pPr marL="0" indent="0">
              <a:buNone/>
            </a:pPr>
            <a:r>
              <a:rPr lang="en-US" dirty="0" smtClean="0"/>
              <a:t>	- Select </a:t>
            </a:r>
            <a:r>
              <a:rPr lang="en-US" dirty="0"/>
              <a:t>your user and click "Change Permissions/Edit."</a:t>
            </a:r>
          </a:p>
          <a:p>
            <a:pPr marL="0" indent="0">
              <a:buNone/>
            </a:pPr>
            <a:r>
              <a:rPr lang="en-US" dirty="0" smtClean="0"/>
              <a:t>	-Uncheck </a:t>
            </a:r>
            <a:r>
              <a:rPr lang="en-US" dirty="0"/>
              <a:t>"Include inheritable permissions from this object's parent."</a:t>
            </a:r>
          </a:p>
          <a:p>
            <a:pPr marL="0" indent="0">
              <a:buNone/>
            </a:pPr>
            <a:r>
              <a:rPr lang="en-US" dirty="0" smtClean="0"/>
              <a:t>	-Save </a:t>
            </a:r>
            <a:r>
              <a:rPr lang="en-US" dirty="0"/>
              <a:t>your changes. You should now be able to check the permissions boxes</a:t>
            </a:r>
            <a:r>
              <a:rPr lang="en-US" dirty="0" smtClean="0"/>
              <a:t>.</a:t>
            </a:r>
          </a:p>
          <a:p>
            <a:pPr marL="0" indent="0">
              <a:buNone/>
            </a:pPr>
            <a:r>
              <a:rPr lang="en-US" dirty="0" smtClean="0"/>
              <a:t>10) </a:t>
            </a:r>
            <a:r>
              <a:rPr lang="en-US" dirty="0"/>
              <a:t>Click "Apply" to save your changes.</a:t>
            </a:r>
            <a:endParaRPr lang="en-US" dirty="0" smtClean="0"/>
          </a:p>
          <a:p>
            <a:pPr marL="0" indent="0">
              <a:buNone/>
            </a:pPr>
            <a:endParaRPr lang="en-US" dirty="0"/>
          </a:p>
        </p:txBody>
      </p:sp>
    </p:spTree>
    <p:extLst>
      <p:ext uri="{BB962C8B-B14F-4D97-AF65-F5344CB8AC3E}">
        <p14:creationId xmlns:p14="http://schemas.microsoft.com/office/powerpoint/2010/main" val="2555276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a:bodyPr>
          <a:lstStyle/>
          <a:p>
            <a:r>
              <a:rPr lang="en-US" b="1" dirty="0"/>
              <a:t>Creating groups and user accounts</a:t>
            </a:r>
          </a:p>
          <a:p>
            <a:pPr marL="0" indent="0">
              <a:buNone/>
            </a:pPr>
            <a:r>
              <a:rPr lang="en-US" dirty="0" smtClean="0"/>
              <a:t>Changing Windows permissions.</a:t>
            </a:r>
          </a:p>
          <a:p>
            <a:pPr marL="0" indent="0">
              <a:buNone/>
            </a:pPr>
            <a:r>
              <a:rPr lang="en-US" b="1" dirty="0" smtClean="0">
                <a:effectLst/>
              </a:rPr>
              <a:t>Standard Permissions</a:t>
            </a:r>
          </a:p>
          <a:p>
            <a:pPr marL="0" indent="0">
              <a:buNone/>
            </a:pPr>
            <a:r>
              <a:rPr lang="en-US" b="1" dirty="0" smtClean="0"/>
              <a:t>Files:</a:t>
            </a:r>
          </a:p>
          <a:p>
            <a:pPr marL="0" indent="0">
              <a:buNone/>
            </a:pPr>
            <a:r>
              <a:rPr lang="en-US" dirty="0" smtClean="0"/>
              <a:t>Modify</a:t>
            </a:r>
          </a:p>
          <a:p>
            <a:pPr marL="0" indent="0">
              <a:buNone/>
            </a:pPr>
            <a:r>
              <a:rPr lang="en-US" dirty="0" smtClean="0"/>
              <a:t>Read &amp; Execute</a:t>
            </a:r>
          </a:p>
          <a:p>
            <a:pPr marL="0" indent="0">
              <a:buNone/>
            </a:pPr>
            <a:r>
              <a:rPr lang="en-US" dirty="0" smtClean="0"/>
              <a:t>Read</a:t>
            </a:r>
          </a:p>
          <a:p>
            <a:pPr marL="0" indent="0">
              <a:buNone/>
            </a:pPr>
            <a:r>
              <a:rPr lang="en-US" dirty="0" smtClean="0"/>
              <a:t>Write</a:t>
            </a:r>
          </a:p>
          <a:p>
            <a:pPr marL="0" indent="0">
              <a:buNone/>
            </a:pPr>
            <a:endParaRPr lang="en-US" dirty="0" smtClean="0"/>
          </a:p>
        </p:txBody>
      </p:sp>
    </p:spTree>
    <p:extLst>
      <p:ext uri="{BB962C8B-B14F-4D97-AF65-F5344CB8AC3E}">
        <p14:creationId xmlns:p14="http://schemas.microsoft.com/office/powerpoint/2010/main" val="164536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92500" lnSpcReduction="20000"/>
          </a:bodyPr>
          <a:lstStyle/>
          <a:p>
            <a:r>
              <a:rPr lang="en-US" b="1" dirty="0"/>
              <a:t>Creating groups and user accounts</a:t>
            </a:r>
          </a:p>
          <a:p>
            <a:pPr marL="0" indent="0">
              <a:buNone/>
            </a:pPr>
            <a:r>
              <a:rPr lang="en-US" dirty="0" smtClean="0"/>
              <a:t>Changing Windows permissions.</a:t>
            </a:r>
          </a:p>
          <a:p>
            <a:pPr marL="0" indent="0">
              <a:buNone/>
            </a:pPr>
            <a:r>
              <a:rPr lang="en-US" b="1" dirty="0" smtClean="0"/>
              <a:t>Advanced Permissions</a:t>
            </a:r>
          </a:p>
          <a:p>
            <a:pPr marL="0" indent="0">
              <a:buNone/>
            </a:pPr>
            <a:r>
              <a:rPr lang="en-US" dirty="0" smtClean="0">
                <a:effectLst/>
              </a:rPr>
              <a:t>Full Control</a:t>
            </a:r>
            <a:br>
              <a:rPr lang="en-US" dirty="0" smtClean="0">
                <a:effectLst/>
              </a:rPr>
            </a:br>
            <a:r>
              <a:rPr lang="en-US" dirty="0" smtClean="0">
                <a:effectLst/>
              </a:rPr>
              <a:t>Traverse Folder/Execute File</a:t>
            </a:r>
            <a:br>
              <a:rPr lang="en-US" dirty="0" smtClean="0">
                <a:effectLst/>
              </a:rPr>
            </a:br>
            <a:r>
              <a:rPr lang="en-US" dirty="0" smtClean="0">
                <a:effectLst/>
              </a:rPr>
              <a:t>List Folder/Read Data</a:t>
            </a:r>
            <a:br>
              <a:rPr lang="en-US" dirty="0" smtClean="0">
                <a:effectLst/>
              </a:rPr>
            </a:br>
            <a:r>
              <a:rPr lang="en-US" dirty="0" smtClean="0">
                <a:effectLst/>
              </a:rPr>
              <a:t>Read Attributes</a:t>
            </a:r>
            <a:br>
              <a:rPr lang="en-US" dirty="0" smtClean="0">
                <a:effectLst/>
              </a:rPr>
            </a:br>
            <a:r>
              <a:rPr lang="en-US" dirty="0" smtClean="0">
                <a:effectLst/>
              </a:rPr>
              <a:t>Read Extended Attributes</a:t>
            </a:r>
            <a:br>
              <a:rPr lang="en-US" dirty="0" smtClean="0">
                <a:effectLst/>
              </a:rPr>
            </a:br>
            <a:r>
              <a:rPr lang="en-US" dirty="0" smtClean="0">
                <a:effectLst/>
              </a:rPr>
              <a:t>Create Files/Write Data</a:t>
            </a:r>
            <a:br>
              <a:rPr lang="en-US" dirty="0" smtClean="0">
                <a:effectLst/>
              </a:rPr>
            </a:br>
            <a:r>
              <a:rPr lang="en-US" dirty="0" smtClean="0">
                <a:effectLst/>
              </a:rPr>
              <a:t>Create Folders/Append Data</a:t>
            </a:r>
            <a:br>
              <a:rPr lang="en-US" dirty="0" smtClean="0">
                <a:effectLst/>
              </a:rPr>
            </a:br>
            <a:r>
              <a:rPr lang="en-US" dirty="0" smtClean="0">
                <a:effectLst/>
              </a:rPr>
              <a:t>Write Attributes</a:t>
            </a:r>
            <a:br>
              <a:rPr lang="en-US" dirty="0" smtClean="0">
                <a:effectLst/>
              </a:rPr>
            </a:br>
            <a:r>
              <a:rPr lang="en-US" dirty="0" smtClean="0">
                <a:effectLst/>
              </a:rPr>
              <a:t>Write Extended Attributes</a:t>
            </a:r>
            <a:br>
              <a:rPr lang="en-US" dirty="0" smtClean="0">
                <a:effectLst/>
              </a:rPr>
            </a:br>
            <a:r>
              <a:rPr lang="en-US" dirty="0" smtClean="0">
                <a:effectLst/>
              </a:rPr>
              <a:t>Delete</a:t>
            </a:r>
            <a:br>
              <a:rPr lang="en-US" dirty="0" smtClean="0">
                <a:effectLst/>
              </a:rPr>
            </a:br>
            <a:r>
              <a:rPr lang="en-US" dirty="0" smtClean="0">
                <a:effectLst/>
              </a:rPr>
              <a:t>Read Permissions</a:t>
            </a:r>
            <a:br>
              <a:rPr lang="en-US" dirty="0" smtClean="0">
                <a:effectLst/>
              </a:rPr>
            </a:br>
            <a:r>
              <a:rPr lang="en-US" dirty="0" smtClean="0">
                <a:effectLst/>
              </a:rPr>
              <a:t>Change Permissions</a:t>
            </a:r>
            <a:br>
              <a:rPr lang="en-US" dirty="0" smtClean="0">
                <a:effectLst/>
              </a:rPr>
            </a:br>
            <a:r>
              <a:rPr lang="en-US" dirty="0" smtClean="0">
                <a:effectLst/>
              </a:rPr>
              <a:t>Take Ownership</a:t>
            </a:r>
            <a:endParaRPr lang="en-US" dirty="0" smtClean="0"/>
          </a:p>
          <a:p>
            <a:pPr marL="0" indent="0">
              <a:buNone/>
            </a:pPr>
            <a:endParaRPr lang="en-US" dirty="0" smtClean="0"/>
          </a:p>
        </p:txBody>
      </p:sp>
    </p:spTree>
    <p:extLst>
      <p:ext uri="{BB962C8B-B14F-4D97-AF65-F5344CB8AC3E}">
        <p14:creationId xmlns:p14="http://schemas.microsoft.com/office/powerpoint/2010/main" val="684011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a:bodyPr>
          <a:lstStyle/>
          <a:p>
            <a:r>
              <a:rPr lang="en-US" b="1" dirty="0"/>
              <a:t>Creating groups and user accounts</a:t>
            </a:r>
          </a:p>
          <a:p>
            <a:pPr marL="0" indent="0">
              <a:buNone/>
            </a:pPr>
            <a:r>
              <a:rPr lang="en-US" dirty="0" smtClean="0"/>
              <a:t>Change/set/add Windows Groups (local)</a:t>
            </a:r>
          </a:p>
          <a:p>
            <a:r>
              <a:rPr lang="en-US" b="1" dirty="0" smtClean="0"/>
              <a:t>To create a Windows group</a:t>
            </a:r>
          </a:p>
          <a:p>
            <a:pPr marL="0" indent="0">
              <a:buNone/>
            </a:pPr>
            <a:r>
              <a:rPr lang="en-US" dirty="0" smtClean="0"/>
              <a:t>1) On the desktop, right-click My Computer, and then click Manage.</a:t>
            </a:r>
          </a:p>
          <a:p>
            <a:pPr marL="0" indent="0">
              <a:buNone/>
            </a:pPr>
            <a:r>
              <a:rPr lang="en-US" dirty="0" smtClean="0"/>
              <a:t>2) In the Computer Management window, under System Tools, expand    Local Users and Groups. </a:t>
            </a:r>
          </a:p>
          <a:p>
            <a:pPr marL="0" indent="0">
              <a:buNone/>
            </a:pPr>
            <a:r>
              <a:rPr lang="en-US" dirty="0" smtClean="0"/>
              <a:t>3) Right-click Groups, and then click New Group.</a:t>
            </a:r>
          </a:p>
          <a:p>
            <a:pPr marL="0" indent="0">
              <a:buNone/>
            </a:pPr>
            <a:r>
              <a:rPr lang="en-US" dirty="0" smtClean="0"/>
              <a:t>4) In the New Group dialog </a:t>
            </a:r>
            <a:r>
              <a:rPr lang="en-US" dirty="0" err="1" smtClean="0"/>
              <a:t>box,</a:t>
            </a:r>
            <a:r>
              <a:rPr lang="en-US" dirty="0" err="1" smtClean="0">
                <a:sym typeface="Wingdings" panose="05000000000000000000" pitchFamily="2" charset="2"/>
              </a:rPr>
              <a:t></a:t>
            </a:r>
            <a:r>
              <a:rPr lang="en-US" dirty="0" err="1" smtClean="0"/>
              <a:t>enter</a:t>
            </a:r>
            <a:r>
              <a:rPr lang="en-US" dirty="0" smtClean="0"/>
              <a:t> group </a:t>
            </a:r>
            <a:r>
              <a:rPr lang="en-US" dirty="0" err="1" smtClean="0"/>
              <a:t>name</a:t>
            </a:r>
            <a:r>
              <a:rPr lang="en-US" dirty="0" err="1" smtClean="0">
                <a:sym typeface="Wingdings" panose="05000000000000000000" pitchFamily="2" charset="2"/>
              </a:rPr>
              <a:t>enter</a:t>
            </a:r>
            <a:r>
              <a:rPr lang="en-US" dirty="0" smtClean="0">
                <a:sym typeface="Wingdings" panose="05000000000000000000" pitchFamily="2" charset="2"/>
              </a:rPr>
              <a:t> </a:t>
            </a:r>
            <a:r>
              <a:rPr lang="en-US" dirty="0" err="1" smtClean="0">
                <a:sym typeface="Wingdings" panose="05000000000000000000" pitchFamily="2" charset="2"/>
              </a:rPr>
              <a:t>descriptionclick</a:t>
            </a:r>
            <a:r>
              <a:rPr lang="en-US" dirty="0" smtClean="0">
                <a:sym typeface="Wingdings" panose="05000000000000000000" pitchFamily="2" charset="2"/>
              </a:rPr>
              <a:t> </a:t>
            </a:r>
            <a:r>
              <a:rPr lang="en-US" dirty="0" err="1" smtClean="0">
                <a:sym typeface="Wingdings" panose="05000000000000000000" pitchFamily="2" charset="2"/>
              </a:rPr>
              <a:t>addenter</a:t>
            </a:r>
            <a:r>
              <a:rPr lang="en-US" dirty="0" smtClean="0">
                <a:sym typeface="Wingdings" panose="05000000000000000000" pitchFamily="2" charset="2"/>
              </a:rPr>
              <a:t> </a:t>
            </a:r>
            <a:r>
              <a:rPr lang="en-US" dirty="0" err="1" smtClean="0">
                <a:sym typeface="Wingdings" panose="05000000000000000000" pitchFamily="2" charset="2"/>
              </a:rPr>
              <a:t>membersclick</a:t>
            </a:r>
            <a:r>
              <a:rPr lang="en-US" dirty="0" smtClean="0">
                <a:sym typeface="Wingdings" panose="05000000000000000000" pitchFamily="2" charset="2"/>
              </a:rPr>
              <a:t> </a:t>
            </a:r>
            <a:r>
              <a:rPr lang="en-US" dirty="0" err="1" smtClean="0">
                <a:sym typeface="Wingdings" panose="05000000000000000000" pitchFamily="2" charset="2"/>
              </a:rPr>
              <a:t>createclick</a:t>
            </a:r>
            <a:r>
              <a:rPr lang="en-US" dirty="0" smtClean="0">
                <a:sym typeface="Wingdings" panose="05000000000000000000" pitchFamily="2" charset="2"/>
              </a:rPr>
              <a:t> close.</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157877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a:bodyPr>
          <a:lstStyle/>
          <a:p>
            <a:r>
              <a:rPr lang="en-US" b="1" dirty="0"/>
              <a:t>Creating groups and user accounts</a:t>
            </a:r>
          </a:p>
          <a:p>
            <a:pPr marL="0" indent="0">
              <a:buNone/>
            </a:pPr>
            <a:r>
              <a:rPr lang="en-US" dirty="0" smtClean="0"/>
              <a:t>Change/set/add Windows Users (local)</a:t>
            </a:r>
          </a:p>
          <a:p>
            <a:r>
              <a:rPr lang="en-US" b="1" dirty="0" smtClean="0"/>
              <a:t>To create a Windows Users</a:t>
            </a:r>
          </a:p>
          <a:p>
            <a:pPr marL="0" indent="0">
              <a:buNone/>
            </a:pPr>
            <a:r>
              <a:rPr lang="en-US" dirty="0" smtClean="0"/>
              <a:t>1) On the </a:t>
            </a:r>
            <a:r>
              <a:rPr lang="en-US" dirty="0" err="1" smtClean="0"/>
              <a:t>desktop</a:t>
            </a:r>
            <a:r>
              <a:rPr lang="en-US" dirty="0" err="1" smtClean="0">
                <a:sym typeface="Wingdings" panose="05000000000000000000" pitchFamily="2" charset="2"/>
              </a:rPr>
              <a:t></a:t>
            </a:r>
            <a:r>
              <a:rPr lang="en-US" dirty="0" err="1" smtClean="0"/>
              <a:t>click</a:t>
            </a:r>
            <a:r>
              <a:rPr lang="en-US" dirty="0" smtClean="0"/>
              <a:t> </a:t>
            </a:r>
            <a:r>
              <a:rPr lang="en-US" dirty="0" err="1" smtClean="0"/>
              <a:t>start</a:t>
            </a:r>
            <a:r>
              <a:rPr lang="en-US" dirty="0" err="1" smtClean="0">
                <a:sym typeface="Wingdings" panose="05000000000000000000" pitchFamily="2" charset="2"/>
              </a:rPr>
              <a:t>click</a:t>
            </a:r>
            <a:r>
              <a:rPr lang="en-US" dirty="0" smtClean="0">
                <a:sym typeface="Wingdings" panose="05000000000000000000" pitchFamily="2" charset="2"/>
              </a:rPr>
              <a:t> control panel</a:t>
            </a:r>
            <a:r>
              <a:rPr lang="en-US" dirty="0" smtClean="0"/>
              <a:t>.</a:t>
            </a:r>
          </a:p>
          <a:p>
            <a:pPr marL="0" indent="0">
              <a:buNone/>
            </a:pPr>
            <a:r>
              <a:rPr lang="en-US" dirty="0" smtClean="0"/>
              <a:t>2) In the control </a:t>
            </a:r>
            <a:r>
              <a:rPr lang="en-US" dirty="0" err="1" smtClean="0"/>
              <a:t>panel</a:t>
            </a:r>
            <a:r>
              <a:rPr lang="en-US" dirty="0" err="1" smtClean="0">
                <a:sym typeface="Wingdings" panose="05000000000000000000" pitchFamily="2" charset="2"/>
              </a:rPr>
              <a:t>click</a:t>
            </a:r>
            <a:r>
              <a:rPr lang="en-US" dirty="0" smtClean="0">
                <a:sym typeface="Wingdings" panose="05000000000000000000" pitchFamily="2" charset="2"/>
              </a:rPr>
              <a:t> User </a:t>
            </a:r>
            <a:r>
              <a:rPr lang="en-US" dirty="0" err="1" smtClean="0">
                <a:sym typeface="Wingdings" panose="05000000000000000000" pitchFamily="2" charset="2"/>
              </a:rPr>
              <a:t>Accountsclick</a:t>
            </a:r>
            <a:r>
              <a:rPr lang="en-US" dirty="0" smtClean="0">
                <a:sym typeface="Wingdings" panose="05000000000000000000" pitchFamily="2" charset="2"/>
              </a:rPr>
              <a:t> Add or remove user </a:t>
            </a:r>
            <a:r>
              <a:rPr lang="en-US" dirty="0" err="1" smtClean="0">
                <a:sym typeface="Wingdings" panose="05000000000000000000" pitchFamily="2" charset="2"/>
              </a:rPr>
              <a:t>accountsclick</a:t>
            </a:r>
            <a:r>
              <a:rPr lang="en-US" dirty="0" smtClean="0">
                <a:sym typeface="Wingdings" panose="05000000000000000000" pitchFamily="2" charset="2"/>
              </a:rPr>
              <a:t> Add a new </a:t>
            </a:r>
            <a:r>
              <a:rPr lang="en-US" dirty="0" err="1" smtClean="0">
                <a:sym typeface="Wingdings" panose="05000000000000000000" pitchFamily="2" charset="2"/>
              </a:rPr>
              <a:t>userfollow</a:t>
            </a:r>
            <a:r>
              <a:rPr lang="en-US" dirty="0" smtClean="0">
                <a:sym typeface="Wingdings" panose="05000000000000000000" pitchFamily="2" charset="2"/>
              </a:rPr>
              <a:t> the prompts to add users</a:t>
            </a:r>
            <a:r>
              <a:rPr lang="en-US" dirty="0" smtClean="0"/>
              <a:t>. </a:t>
            </a:r>
          </a:p>
          <a:p>
            <a:pPr marL="0" indent="0">
              <a:buNone/>
            </a:pPr>
            <a:endParaRPr lang="en-US" dirty="0" smtClean="0"/>
          </a:p>
        </p:txBody>
      </p:sp>
    </p:spTree>
    <p:extLst>
      <p:ext uri="{BB962C8B-B14F-4D97-AF65-F5344CB8AC3E}">
        <p14:creationId xmlns:p14="http://schemas.microsoft.com/office/powerpoint/2010/main" val="1068328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77500" lnSpcReduction="20000"/>
          </a:bodyPr>
          <a:lstStyle/>
          <a:p>
            <a:r>
              <a:rPr lang="en-US" b="1" dirty="0"/>
              <a:t>Modifying group and user permissions: </a:t>
            </a:r>
            <a:r>
              <a:rPr lang="en-US" b="1" dirty="0" smtClean="0"/>
              <a:t>AD, </a:t>
            </a:r>
            <a:r>
              <a:rPr lang="en-US" b="1" dirty="0"/>
              <a:t>Group </a:t>
            </a:r>
            <a:r>
              <a:rPr lang="en-US" b="1" dirty="0" smtClean="0"/>
              <a:t>Policy</a:t>
            </a:r>
          </a:p>
          <a:p>
            <a:pPr marL="0" indent="0">
              <a:buNone/>
            </a:pPr>
            <a:r>
              <a:rPr lang="en-US" b="1" dirty="0" smtClean="0"/>
              <a:t>Adding groups with Active Directory</a:t>
            </a:r>
          </a:p>
          <a:p>
            <a:pPr marL="0" indent="0">
              <a:buNone/>
            </a:pPr>
            <a:r>
              <a:rPr lang="en-US" b="1" dirty="0"/>
              <a:t>To create a group account in Active Directory on the Domain Controller</a:t>
            </a:r>
          </a:p>
          <a:p>
            <a:pPr marL="0" indent="0">
              <a:buNone/>
            </a:pPr>
            <a:r>
              <a:rPr lang="en-US" dirty="0" smtClean="0"/>
              <a:t>1. Click </a:t>
            </a:r>
            <a:r>
              <a:rPr lang="en-US" dirty="0"/>
              <a:t>Start, point to Programs, point to Administrative Tools, and then click Active Directory Users and Computers.</a:t>
            </a:r>
          </a:p>
          <a:p>
            <a:pPr marL="0" indent="0">
              <a:buNone/>
            </a:pPr>
            <a:r>
              <a:rPr lang="en-US" dirty="0" smtClean="0"/>
              <a:t>2. In </a:t>
            </a:r>
            <a:r>
              <a:rPr lang="en-US" dirty="0"/>
              <a:t>Active Directory Users and Computers window, expand &lt;domain name&gt;.com</a:t>
            </a:r>
          </a:p>
          <a:p>
            <a:pPr marL="0" indent="0">
              <a:buNone/>
            </a:pPr>
            <a:r>
              <a:rPr lang="en-US" dirty="0" smtClean="0"/>
              <a:t>3. In </a:t>
            </a:r>
            <a:r>
              <a:rPr lang="en-US" dirty="0"/>
              <a:t>the console tree, right-click the folder in which you want to add a new group. </a:t>
            </a:r>
          </a:p>
          <a:p>
            <a:pPr marL="0" indent="0">
              <a:buNone/>
            </a:pPr>
            <a:r>
              <a:rPr lang="en-US" dirty="0" smtClean="0"/>
              <a:t>4. Click </a:t>
            </a:r>
            <a:r>
              <a:rPr lang="en-US" dirty="0"/>
              <a:t>New, and then click Group.</a:t>
            </a:r>
          </a:p>
          <a:p>
            <a:pPr marL="0" indent="0">
              <a:buNone/>
            </a:pPr>
            <a:r>
              <a:rPr lang="en-US" dirty="0" smtClean="0"/>
              <a:t>5. Type </a:t>
            </a:r>
            <a:r>
              <a:rPr lang="en-US" dirty="0"/>
              <a:t>the name of the new group. Use a name that you can easily associate with the role or service for which you are creating. </a:t>
            </a:r>
          </a:p>
          <a:p>
            <a:pPr marL="0" indent="0">
              <a:buNone/>
            </a:pPr>
            <a:r>
              <a:rPr lang="en-US" dirty="0" smtClean="0"/>
              <a:t>6. In </a:t>
            </a:r>
            <a:r>
              <a:rPr lang="en-US" dirty="0"/>
              <a:t>the New Object - Group dialog box, do the following:</a:t>
            </a:r>
          </a:p>
          <a:p>
            <a:pPr marL="0" indent="0">
              <a:buNone/>
            </a:pPr>
            <a:r>
              <a:rPr lang="en-US" dirty="0" smtClean="0"/>
              <a:t>	a. In </a:t>
            </a:r>
            <a:r>
              <a:rPr lang="en-US" dirty="0"/>
              <a:t>Group scope, click Global scope.</a:t>
            </a:r>
          </a:p>
          <a:p>
            <a:pPr marL="0" indent="0">
              <a:buNone/>
            </a:pPr>
            <a:r>
              <a:rPr lang="en-US" dirty="0" smtClean="0"/>
              <a:t>	b. In </a:t>
            </a:r>
            <a:r>
              <a:rPr lang="en-US" dirty="0"/>
              <a:t>Group type, click Security.</a:t>
            </a:r>
          </a:p>
          <a:p>
            <a:pPr marL="0" indent="0">
              <a:buNone/>
            </a:pPr>
            <a:r>
              <a:rPr lang="en-US" dirty="0" smtClean="0"/>
              <a:t>7. Click </a:t>
            </a:r>
            <a:r>
              <a:rPr lang="en-US" dirty="0"/>
              <a:t>Finish.</a:t>
            </a:r>
          </a:p>
          <a:p>
            <a:pPr marL="0" indent="0">
              <a:buNone/>
            </a:pPr>
            <a:r>
              <a:rPr lang="en-US" dirty="0" smtClean="0"/>
              <a:t>8. Repeat </a:t>
            </a:r>
            <a:r>
              <a:rPr lang="en-US" dirty="0"/>
              <a:t>steps 3 through 7 for </a:t>
            </a:r>
            <a:r>
              <a:rPr lang="en-US" dirty="0" smtClean="0"/>
              <a:t>any remaining groups to add.</a:t>
            </a:r>
            <a:endParaRPr lang="en-US"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4137579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62500" lnSpcReduction="20000"/>
          </a:bodyPr>
          <a:lstStyle/>
          <a:p>
            <a:r>
              <a:rPr lang="en-US" b="1" dirty="0"/>
              <a:t>Modifying group and user permissions: </a:t>
            </a:r>
            <a:r>
              <a:rPr lang="en-US" b="1" dirty="0" smtClean="0"/>
              <a:t>AD, </a:t>
            </a:r>
            <a:r>
              <a:rPr lang="en-US" b="1" dirty="0"/>
              <a:t>Group </a:t>
            </a:r>
            <a:r>
              <a:rPr lang="en-US" b="1" dirty="0" smtClean="0"/>
              <a:t>Policy</a:t>
            </a:r>
          </a:p>
          <a:p>
            <a:pPr marL="0" indent="0">
              <a:buNone/>
            </a:pPr>
            <a:r>
              <a:rPr lang="en-US" b="1" dirty="0" smtClean="0"/>
              <a:t>Creating users with Active Directory</a:t>
            </a:r>
          </a:p>
          <a:p>
            <a:pPr marL="0" indent="0">
              <a:buNone/>
            </a:pPr>
            <a:r>
              <a:rPr lang="en-US" b="1" dirty="0" smtClean="0"/>
              <a:t>To </a:t>
            </a:r>
            <a:r>
              <a:rPr lang="en-US" b="1" dirty="0"/>
              <a:t>create a user account</a:t>
            </a:r>
          </a:p>
          <a:p>
            <a:pPr marL="0" indent="0">
              <a:buNone/>
            </a:pPr>
            <a:r>
              <a:rPr lang="en-US" dirty="0" smtClean="0"/>
              <a:t>1. On </a:t>
            </a:r>
            <a:r>
              <a:rPr lang="en-US" dirty="0"/>
              <a:t>S</a:t>
            </a:r>
            <a:r>
              <a:rPr lang="en-US" dirty="0" smtClean="0"/>
              <a:t>erver, click </a:t>
            </a:r>
            <a:r>
              <a:rPr lang="en-US" b="1" dirty="0"/>
              <a:t>Start</a:t>
            </a:r>
            <a:r>
              <a:rPr lang="en-US" dirty="0"/>
              <a:t>, click </a:t>
            </a:r>
            <a:r>
              <a:rPr lang="en-US" b="1" dirty="0"/>
              <a:t>Administrative Tools</a:t>
            </a:r>
            <a:r>
              <a:rPr lang="en-US" dirty="0"/>
              <a:t>, and then click </a:t>
            </a:r>
            <a:r>
              <a:rPr lang="en-US" b="1" dirty="0"/>
              <a:t>Active Directory Users and Computers</a:t>
            </a:r>
            <a:r>
              <a:rPr lang="en-US" dirty="0"/>
              <a:t>. The Active Directory Users and Computers MMC opens. If it is not already selected, click the node for your domain. For example, if your domain is example.com, click example.com.</a:t>
            </a:r>
          </a:p>
          <a:p>
            <a:pPr marL="0" indent="0">
              <a:buNone/>
            </a:pPr>
            <a:r>
              <a:rPr lang="en-US" dirty="0" smtClean="0"/>
              <a:t>2. In </a:t>
            </a:r>
            <a:r>
              <a:rPr lang="en-US" dirty="0"/>
              <a:t>the details pane, right-click the folder in which you want to add a user account.</a:t>
            </a:r>
          </a:p>
          <a:p>
            <a:pPr marL="0" indent="0">
              <a:buNone/>
            </a:pPr>
            <a:r>
              <a:rPr lang="en-US" dirty="0" smtClean="0"/>
              <a:t>Where</a:t>
            </a:r>
            <a:r>
              <a:rPr lang="en-US" dirty="0"/>
              <a:t>? </a:t>
            </a:r>
          </a:p>
          <a:p>
            <a:pPr marL="0" indent="0">
              <a:buNone/>
            </a:pPr>
            <a:r>
              <a:rPr lang="en-US" dirty="0"/>
              <a:t>◦ Active Directory Users and Computers/domain node/folder</a:t>
            </a:r>
          </a:p>
          <a:p>
            <a:pPr marL="0" indent="0">
              <a:buNone/>
            </a:pPr>
            <a:r>
              <a:rPr lang="en-US" dirty="0" smtClean="0"/>
              <a:t>3. Point </a:t>
            </a:r>
            <a:r>
              <a:rPr lang="en-US" dirty="0"/>
              <a:t>to New, and then click User.</a:t>
            </a:r>
          </a:p>
          <a:p>
            <a:pPr marL="0" indent="0">
              <a:buNone/>
            </a:pPr>
            <a:r>
              <a:rPr lang="en-US" dirty="0" smtClean="0"/>
              <a:t>4. In </a:t>
            </a:r>
            <a:r>
              <a:rPr lang="en-US" dirty="0"/>
              <a:t>First name, type the user's first name.</a:t>
            </a:r>
          </a:p>
          <a:p>
            <a:pPr marL="0" indent="0">
              <a:buNone/>
            </a:pPr>
            <a:r>
              <a:rPr lang="en-US" dirty="0" smtClean="0"/>
              <a:t>5. In </a:t>
            </a:r>
            <a:r>
              <a:rPr lang="en-US" dirty="0"/>
              <a:t>Initials, type the user's initials.</a:t>
            </a:r>
          </a:p>
          <a:p>
            <a:pPr marL="0" indent="0">
              <a:buNone/>
            </a:pPr>
            <a:r>
              <a:rPr lang="en-US" dirty="0" smtClean="0"/>
              <a:t>6. In </a:t>
            </a:r>
            <a:r>
              <a:rPr lang="en-US" dirty="0"/>
              <a:t>Last name, type the user's last name. </a:t>
            </a:r>
          </a:p>
          <a:p>
            <a:pPr marL="0" indent="0">
              <a:buNone/>
            </a:pPr>
            <a:r>
              <a:rPr lang="en-US" dirty="0" smtClean="0"/>
              <a:t>7. Modify </a:t>
            </a:r>
            <a:r>
              <a:rPr lang="en-US" dirty="0"/>
              <a:t>Full name to add initials or reverse the order of first and last names.</a:t>
            </a:r>
          </a:p>
          <a:p>
            <a:pPr marL="0" indent="0">
              <a:buNone/>
            </a:pPr>
            <a:r>
              <a:rPr lang="en-US" dirty="0" smtClean="0"/>
              <a:t>8. In </a:t>
            </a:r>
            <a:r>
              <a:rPr lang="en-US" dirty="0"/>
              <a:t>User logon name, type the user logon name. Click Next.</a:t>
            </a:r>
          </a:p>
          <a:p>
            <a:pPr marL="0" indent="0">
              <a:buNone/>
            </a:pPr>
            <a:r>
              <a:rPr lang="en-US" dirty="0" smtClean="0"/>
              <a:t>9. In </a:t>
            </a:r>
            <a:r>
              <a:rPr lang="en-US" dirty="0"/>
              <a:t>New Object - User, in Password and Confirm password, type the user's password, and then select the appropriate password options.</a:t>
            </a:r>
          </a:p>
          <a:p>
            <a:pPr marL="0" indent="0">
              <a:buNone/>
            </a:pPr>
            <a:r>
              <a:rPr lang="en-US" dirty="0" smtClean="0"/>
              <a:t>10. Click </a:t>
            </a:r>
            <a:r>
              <a:rPr lang="en-US" dirty="0"/>
              <a:t>Next, review the new user account settings, and then click Finish.</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4259674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r>
              <a:rPr lang="en-US" b="1" dirty="0"/>
              <a:t>Modifying group and user permissions: </a:t>
            </a:r>
            <a:r>
              <a:rPr lang="en-US" b="1" dirty="0" smtClean="0"/>
              <a:t>AD, </a:t>
            </a:r>
            <a:r>
              <a:rPr lang="en-US" b="1" dirty="0"/>
              <a:t>Group </a:t>
            </a:r>
            <a:r>
              <a:rPr lang="en-US" b="1" dirty="0" smtClean="0"/>
              <a:t>Policy</a:t>
            </a:r>
            <a:endParaRPr lang="en-US" b="1" dirty="0"/>
          </a:p>
          <a:p>
            <a:pPr marL="0" indent="0">
              <a:buNone/>
            </a:pPr>
            <a:r>
              <a:rPr lang="en-US" b="1" dirty="0"/>
              <a:t>Configuring </a:t>
            </a:r>
            <a:r>
              <a:rPr lang="en-US" b="1" dirty="0" smtClean="0"/>
              <a:t>Windows User Rights</a:t>
            </a:r>
          </a:p>
          <a:p>
            <a:r>
              <a:rPr lang="en-US" dirty="0"/>
              <a:t>Microsoft defines user rights in two types of categories: Logon Rights and Privileges. These are defined as follows:</a:t>
            </a:r>
          </a:p>
          <a:p>
            <a:pPr marL="0" indent="0">
              <a:buNone/>
            </a:pPr>
            <a:r>
              <a:rPr lang="en-US" b="1" dirty="0" smtClean="0"/>
              <a:t>	- Logon </a:t>
            </a:r>
            <a:r>
              <a:rPr lang="en-US" b="1" dirty="0"/>
              <a:t>Right</a:t>
            </a:r>
            <a:r>
              <a:rPr lang="en-US" dirty="0"/>
              <a:t>: A user right that is assigned to a user and </a:t>
            </a:r>
            <a:r>
              <a:rPr lang="en-US" dirty="0" smtClean="0"/>
              <a:t>specifies </a:t>
            </a:r>
            <a:r>
              <a:rPr lang="en-US" dirty="0"/>
              <a:t>the ways in which a user can log onto a system. An example of a logon right is the right to log on to a system remotely.</a:t>
            </a:r>
          </a:p>
          <a:p>
            <a:pPr marL="0" indent="0">
              <a:buNone/>
            </a:pPr>
            <a:r>
              <a:rPr lang="en-US" b="1" dirty="0" smtClean="0"/>
              <a:t>	- Privilege</a:t>
            </a:r>
            <a:r>
              <a:rPr lang="en-US" dirty="0"/>
              <a:t>: A user right that is assigned to a user and </a:t>
            </a:r>
            <a:r>
              <a:rPr lang="en-US" dirty="0" smtClean="0"/>
              <a:t>specifies </a:t>
            </a:r>
            <a:r>
              <a:rPr lang="en-US" dirty="0"/>
              <a:t>allowable actions on the system. An example of a privilege is the right to shut down a system.</a:t>
            </a:r>
          </a:p>
          <a:p>
            <a:pPr marL="0" indent="0">
              <a:buNone/>
            </a:pPr>
            <a:endParaRPr lang="en-US" b="1" dirty="0" smtClean="0"/>
          </a:p>
        </p:txBody>
      </p:sp>
    </p:spTree>
    <p:extLst>
      <p:ext uri="{BB962C8B-B14F-4D97-AF65-F5344CB8AC3E}">
        <p14:creationId xmlns:p14="http://schemas.microsoft.com/office/powerpoint/2010/main" val="1858506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r>
              <a:rPr lang="en-US" b="1" dirty="0"/>
              <a:t>Modifying group and user permissions: </a:t>
            </a:r>
            <a:r>
              <a:rPr lang="en-US" b="1" dirty="0" smtClean="0"/>
              <a:t>AD, </a:t>
            </a:r>
            <a:r>
              <a:rPr lang="en-US" b="1" dirty="0"/>
              <a:t>Group </a:t>
            </a:r>
            <a:r>
              <a:rPr lang="en-US" b="1" dirty="0" smtClean="0"/>
              <a:t>Policy</a:t>
            </a:r>
          </a:p>
          <a:p>
            <a:pPr marL="0" lvl="0" indent="0">
              <a:buNone/>
            </a:pPr>
            <a:r>
              <a:rPr lang="en-US" b="1" dirty="0">
                <a:solidFill>
                  <a:prstClr val="black"/>
                </a:solidFill>
              </a:rPr>
              <a:t>Configuring Windows User Rights</a:t>
            </a:r>
          </a:p>
          <a:p>
            <a:r>
              <a:rPr lang="en-US" b="1" dirty="0" smtClean="0"/>
              <a:t>Assigning </a:t>
            </a:r>
            <a:r>
              <a:rPr lang="en-US" b="1" dirty="0"/>
              <a:t>User Rights</a:t>
            </a:r>
          </a:p>
          <a:p>
            <a:pPr marL="0" indent="0">
              <a:buNone/>
            </a:pPr>
            <a:r>
              <a:rPr lang="en-US" dirty="0" smtClean="0"/>
              <a:t>	- User </a:t>
            </a:r>
            <a:r>
              <a:rPr lang="en-US" dirty="0"/>
              <a:t>rights are assigned through the </a:t>
            </a:r>
            <a:r>
              <a:rPr lang="en-US" b="1" dirty="0"/>
              <a:t>Local Policies</a:t>
            </a:r>
            <a:r>
              <a:rPr lang="en-US" dirty="0"/>
              <a:t> node of </a:t>
            </a:r>
            <a:r>
              <a:rPr lang="en-US" b="1" dirty="0"/>
              <a:t>Group Policy</a:t>
            </a:r>
            <a:r>
              <a:rPr lang="en-US" dirty="0"/>
              <a:t>. As the name implies, local policies pertain to a local computer. However, local policies can be configured and then imported into Active Directory. Local policies can also be configured as part of an existing </a:t>
            </a:r>
            <a:r>
              <a:rPr lang="en-US" b="1" dirty="0"/>
              <a:t>Group Policy</a:t>
            </a:r>
            <a:r>
              <a:rPr lang="en-US" dirty="0"/>
              <a:t> for a site, domain, or organizational unit. When this is done, the local policies will apply to computer accounts in the site, domain, or organizational unit.</a:t>
            </a:r>
          </a:p>
          <a:p>
            <a:pPr marL="0" indent="0">
              <a:buNone/>
            </a:pPr>
            <a:r>
              <a:rPr lang="en-US" dirty="0" smtClean="0"/>
              <a:t>	</a:t>
            </a:r>
            <a:endParaRPr lang="en-US" b="1" dirty="0"/>
          </a:p>
        </p:txBody>
      </p:sp>
    </p:spTree>
    <p:extLst>
      <p:ext uri="{BB962C8B-B14F-4D97-AF65-F5344CB8AC3E}">
        <p14:creationId xmlns:p14="http://schemas.microsoft.com/office/powerpoint/2010/main" val="85163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47500" lnSpcReduction="20000"/>
          </a:bodyPr>
          <a:lstStyle/>
          <a:p>
            <a:pPr marL="0" indent="0" algn="ctr">
              <a:buNone/>
            </a:pPr>
            <a:r>
              <a:rPr lang="en-US" sz="3600" b="1" dirty="0" smtClean="0"/>
              <a:t>User and Group permissions</a:t>
            </a:r>
          </a:p>
          <a:p>
            <a:r>
              <a:rPr lang="en-US" sz="4200" b="1" dirty="0" smtClean="0"/>
              <a:t>Creating </a:t>
            </a:r>
            <a:r>
              <a:rPr lang="en-US" sz="4200" b="1" dirty="0"/>
              <a:t>groups and user </a:t>
            </a:r>
            <a:r>
              <a:rPr lang="en-US" sz="4200" b="1" dirty="0" smtClean="0"/>
              <a:t>accounts</a:t>
            </a:r>
          </a:p>
          <a:p>
            <a:pPr marL="0" indent="0">
              <a:buNone/>
            </a:pPr>
            <a:r>
              <a:rPr lang="en-US" sz="5100" dirty="0" smtClean="0">
                <a:effectLst/>
              </a:rPr>
              <a:t>Users and groups are used on Linux for </a:t>
            </a:r>
            <a:r>
              <a:rPr lang="en-US" sz="5100" dirty="0">
                <a:hlinkClick r:id="rId2" tooltip="wikipedia:access control"/>
              </a:rPr>
              <a:t>access control</a:t>
            </a:r>
            <a:r>
              <a:rPr lang="en-US" sz="5100" dirty="0" smtClean="0">
                <a:effectLst/>
              </a:rPr>
              <a:t>—that is, to control access to the system's files, directories, and peripherals. Linux offers relatively simple/coarse access control mechanisms by default. For more advanced options, see </a:t>
            </a:r>
            <a:r>
              <a:rPr lang="en-US" sz="5100" dirty="0">
                <a:hlinkClick r:id="rId3" tooltip="ACL"/>
              </a:rPr>
              <a:t>ACL</a:t>
            </a:r>
            <a:r>
              <a:rPr lang="en-US" sz="5100" dirty="0" smtClean="0">
                <a:effectLst/>
              </a:rPr>
              <a:t> and </a:t>
            </a:r>
            <a:r>
              <a:rPr lang="en-US" sz="5100" dirty="0" err="1">
                <a:hlinkClick r:id="rId4" tooltip="PAM"/>
              </a:rPr>
              <a:t>PAM#Configuration</a:t>
            </a:r>
            <a:r>
              <a:rPr lang="en-US" sz="5100" dirty="0">
                <a:hlinkClick r:id="rId4" tooltip="PAM"/>
              </a:rPr>
              <a:t> How-</a:t>
            </a:r>
            <a:r>
              <a:rPr lang="en-US" sz="5100" dirty="0" err="1">
                <a:hlinkClick r:id="rId4" tooltip="PAM"/>
              </a:rPr>
              <a:t>Tos</a:t>
            </a:r>
            <a:r>
              <a:rPr lang="en-US" sz="5100" dirty="0" smtClean="0">
                <a:effectLst/>
              </a:rPr>
              <a:t>. </a:t>
            </a:r>
            <a:endParaRPr lang="en-US" sz="5100" dirty="0" smtClean="0"/>
          </a:p>
          <a:p>
            <a:r>
              <a:rPr lang="en-US" sz="5100" dirty="0" smtClean="0">
                <a:effectLst/>
              </a:rPr>
              <a:t>A </a:t>
            </a:r>
            <a:r>
              <a:rPr lang="en-US" sz="5100" i="1" dirty="0" smtClean="0">
                <a:effectLst/>
              </a:rPr>
              <a:t>user</a:t>
            </a:r>
            <a:r>
              <a:rPr lang="en-US" sz="5100" dirty="0" smtClean="0">
                <a:effectLst/>
              </a:rPr>
              <a:t> is anyone who uses a computer. Managing users is done for the purpose of security by limiting access in certain specific ways. The </a:t>
            </a:r>
            <a:r>
              <a:rPr lang="en-US" sz="5100" dirty="0" err="1" smtClean="0">
                <a:effectLst/>
              </a:rPr>
              <a:t>superuser</a:t>
            </a:r>
            <a:r>
              <a:rPr lang="en-US" sz="5100" dirty="0" smtClean="0">
                <a:effectLst/>
              </a:rPr>
              <a:t> (root) has complete access to the operating system and its configuration; it is intended for administrative use only. Unprivileged users can use the </a:t>
            </a:r>
            <a:r>
              <a:rPr lang="en-US" sz="5100" dirty="0" err="1">
                <a:hlinkClick r:id="rId5" tooltip="Su"/>
              </a:rPr>
              <a:t>su</a:t>
            </a:r>
            <a:r>
              <a:rPr lang="en-US" sz="5100" dirty="0" smtClean="0">
                <a:effectLst/>
              </a:rPr>
              <a:t> and </a:t>
            </a:r>
            <a:r>
              <a:rPr lang="en-US" sz="5100" dirty="0" err="1">
                <a:hlinkClick r:id="rId6" tooltip="Sudo"/>
              </a:rPr>
              <a:t>sudo</a:t>
            </a:r>
            <a:r>
              <a:rPr lang="en-US" sz="5100" dirty="0" smtClean="0">
                <a:effectLst/>
              </a:rPr>
              <a:t> programs for controlled privilege escalation. </a:t>
            </a:r>
          </a:p>
          <a:p>
            <a:r>
              <a:rPr lang="en-US" sz="5100" dirty="0" smtClean="0">
                <a:effectLst/>
              </a:rPr>
              <a:t>Any individual may have more than one account, as long as they use a different name for each account they create. Further, there are some reserved names which may not be used such as "root". </a:t>
            </a:r>
          </a:p>
          <a:p>
            <a:r>
              <a:rPr lang="en-US" sz="5100" dirty="0" smtClean="0">
                <a:effectLst/>
              </a:rPr>
              <a:t>Users may be grouped together into a "group", and users may be added to an existing group to utilize the privileged access it grants.</a:t>
            </a:r>
          </a:p>
          <a:p>
            <a:pPr marL="0" indent="0">
              <a:buNone/>
            </a:pPr>
            <a:r>
              <a:rPr lang="en-US" sz="5100" dirty="0" smtClean="0"/>
              <a:t>Information referenced here from: </a:t>
            </a:r>
            <a:r>
              <a:rPr lang="en-US" sz="5100" dirty="0" smtClean="0">
                <a:hlinkClick r:id="rId7"/>
              </a:rPr>
              <a:t>https://wiki.archlinux.org/index.php/Users_and_groups</a:t>
            </a:r>
            <a:endParaRPr lang="en-US" sz="5100" dirty="0" smtClean="0"/>
          </a:p>
          <a:p>
            <a:pPr marL="0" indent="0">
              <a:buNone/>
            </a:pPr>
            <a:endParaRPr lang="en-US" dirty="0" smtClean="0">
              <a:effectLst/>
            </a:endParaRPr>
          </a:p>
          <a:p>
            <a:pPr marL="0" indent="0">
              <a:buNone/>
            </a:pPr>
            <a:endParaRPr lang="en-US" b="1" dirty="0"/>
          </a:p>
          <a:p>
            <a:endParaRPr lang="en-US" dirty="0"/>
          </a:p>
        </p:txBody>
      </p:sp>
    </p:spTree>
    <p:extLst>
      <p:ext uri="{BB962C8B-B14F-4D97-AF65-F5344CB8AC3E}">
        <p14:creationId xmlns:p14="http://schemas.microsoft.com/office/powerpoint/2010/main" val="2491338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25000" lnSpcReduction="20000"/>
          </a:bodyPr>
          <a:lstStyle/>
          <a:p>
            <a:pPr algn="ctr"/>
            <a:r>
              <a:rPr lang="en-US" sz="8000" b="1" dirty="0"/>
              <a:t>Modifying group and user permissions: </a:t>
            </a:r>
            <a:r>
              <a:rPr lang="en-US" sz="8000" b="1" dirty="0" smtClean="0"/>
              <a:t>AD, </a:t>
            </a:r>
            <a:r>
              <a:rPr lang="en-US" sz="8000" b="1" dirty="0"/>
              <a:t>Group </a:t>
            </a:r>
            <a:r>
              <a:rPr lang="en-US" sz="8000" b="1" dirty="0" smtClean="0"/>
              <a:t>Policy</a:t>
            </a:r>
          </a:p>
          <a:p>
            <a:pPr marL="0" lvl="0" indent="0">
              <a:buNone/>
            </a:pPr>
            <a:r>
              <a:rPr lang="en-US" sz="8800" b="1" dirty="0">
                <a:solidFill>
                  <a:prstClr val="black"/>
                </a:solidFill>
              </a:rPr>
              <a:t>Configuring Windows User Rights</a:t>
            </a:r>
          </a:p>
          <a:p>
            <a:pPr marL="0" indent="0">
              <a:buNone/>
            </a:pPr>
            <a:r>
              <a:rPr lang="en-US" sz="8800" b="1" dirty="0" smtClean="0"/>
              <a:t>User </a:t>
            </a:r>
            <a:r>
              <a:rPr lang="en-US" sz="8800" b="1" dirty="0"/>
              <a:t>rights policies can be administered as follows</a:t>
            </a:r>
            <a:r>
              <a:rPr lang="en-US" sz="8800" b="1" dirty="0" smtClean="0"/>
              <a:t>:</a:t>
            </a:r>
          </a:p>
          <a:p>
            <a:pPr marL="0" indent="0">
              <a:buNone/>
            </a:pPr>
            <a:r>
              <a:rPr lang="en-US" sz="8800" dirty="0" smtClean="0"/>
              <a:t>1) Log </a:t>
            </a:r>
            <a:r>
              <a:rPr lang="en-US" sz="8800" dirty="0"/>
              <a:t>on using an administrator account.</a:t>
            </a:r>
          </a:p>
          <a:p>
            <a:pPr marL="0" indent="0">
              <a:buNone/>
            </a:pPr>
            <a:r>
              <a:rPr lang="en-US" sz="8800" dirty="0" smtClean="0"/>
              <a:t>2) Open </a:t>
            </a:r>
            <a:r>
              <a:rPr lang="en-US" sz="8800" dirty="0"/>
              <a:t>the </a:t>
            </a:r>
            <a:r>
              <a:rPr lang="en-US" sz="8800" b="1" dirty="0"/>
              <a:t>Active Directory Users and Computers</a:t>
            </a:r>
            <a:r>
              <a:rPr lang="en-US" sz="8800" dirty="0"/>
              <a:t> tool.</a:t>
            </a:r>
          </a:p>
          <a:p>
            <a:pPr marL="0" indent="0">
              <a:buNone/>
            </a:pPr>
            <a:r>
              <a:rPr lang="en-US" sz="8800" dirty="0" smtClean="0"/>
              <a:t>3) Right-click </a:t>
            </a:r>
            <a:r>
              <a:rPr lang="en-US" sz="8800" dirty="0"/>
              <a:t>the container holding the domain controller and click </a:t>
            </a:r>
            <a:r>
              <a:rPr lang="en-US" sz="8800" b="1" dirty="0"/>
              <a:t>Properties</a:t>
            </a:r>
            <a:r>
              <a:rPr lang="en-US" sz="8800" dirty="0"/>
              <a:t>.</a:t>
            </a:r>
          </a:p>
          <a:p>
            <a:pPr marL="0" indent="0">
              <a:buNone/>
            </a:pPr>
            <a:r>
              <a:rPr lang="en-US" sz="8800" dirty="0" smtClean="0"/>
              <a:t>4) Click </a:t>
            </a:r>
            <a:r>
              <a:rPr lang="en-US" sz="8800" dirty="0"/>
              <a:t>the </a:t>
            </a:r>
            <a:r>
              <a:rPr lang="en-US" sz="8800" b="1" dirty="0"/>
              <a:t>Group Policy</a:t>
            </a:r>
            <a:r>
              <a:rPr lang="en-US" sz="8800" dirty="0"/>
              <a:t> tab, and then click </a:t>
            </a:r>
            <a:r>
              <a:rPr lang="en-US" sz="8800" b="1" dirty="0"/>
              <a:t>Edit</a:t>
            </a:r>
            <a:r>
              <a:rPr lang="en-US" sz="8800" dirty="0"/>
              <a:t> to edit the </a:t>
            </a:r>
            <a:r>
              <a:rPr lang="en-US" sz="8800" b="1" dirty="0"/>
              <a:t>Default Domain Policy</a:t>
            </a:r>
            <a:r>
              <a:rPr lang="en-US" sz="8800" dirty="0"/>
              <a:t>.</a:t>
            </a:r>
          </a:p>
          <a:p>
            <a:pPr marL="0" indent="0">
              <a:buNone/>
            </a:pPr>
            <a:r>
              <a:rPr lang="en-US" sz="8800" dirty="0" smtClean="0"/>
              <a:t>5) In </a:t>
            </a:r>
            <a:r>
              <a:rPr lang="en-US" sz="8800" dirty="0"/>
              <a:t>the Group Policy window, expand Computer Configuration, navigate to Windows Settings, to Security Settings, and then to Local Policies.</a:t>
            </a:r>
          </a:p>
          <a:p>
            <a:pPr marL="0" indent="0">
              <a:buNone/>
            </a:pPr>
            <a:r>
              <a:rPr lang="en-US" sz="8800" dirty="0" smtClean="0"/>
              <a:t>6) Select </a:t>
            </a:r>
            <a:r>
              <a:rPr lang="en-US" sz="8800" dirty="0"/>
              <a:t>User Rights Assignment.</a:t>
            </a:r>
          </a:p>
          <a:p>
            <a:pPr marL="0" indent="0">
              <a:buNone/>
            </a:pPr>
            <a:r>
              <a:rPr lang="en-US" sz="8800" dirty="0" smtClean="0"/>
              <a:t>7) To </a:t>
            </a:r>
            <a:r>
              <a:rPr lang="en-US" sz="8800" dirty="0"/>
              <a:t>configure user rights assignment, double-click a user right or right-click on it and select </a:t>
            </a:r>
            <a:r>
              <a:rPr lang="en-US" sz="8800" b="1" dirty="0"/>
              <a:t>Security</a:t>
            </a:r>
            <a:r>
              <a:rPr lang="en-US" sz="8800" dirty="0"/>
              <a:t>. This opens a </a:t>
            </a:r>
            <a:r>
              <a:rPr lang="en-US" sz="8800" b="1" dirty="0"/>
              <a:t>Security Policy Setting</a:t>
            </a:r>
            <a:r>
              <a:rPr lang="en-US" sz="8800" dirty="0"/>
              <a:t> dialog box</a:t>
            </a:r>
            <a:r>
              <a:rPr lang="en-US" sz="8800" dirty="0" smtClean="0"/>
              <a:t>.</a:t>
            </a:r>
          </a:p>
          <a:p>
            <a:pPr marL="0" indent="0">
              <a:buNone/>
            </a:pPr>
            <a:r>
              <a:rPr lang="en-US" sz="8800" dirty="0" smtClean="0"/>
              <a:t>8) Open </a:t>
            </a:r>
            <a:r>
              <a:rPr lang="en-US" sz="8800" dirty="0"/>
              <a:t>the </a:t>
            </a:r>
            <a:r>
              <a:rPr lang="en-US" sz="8800" b="1" dirty="0"/>
              <a:t>Security Policy Setting</a:t>
            </a:r>
            <a:r>
              <a:rPr lang="en-US" sz="8800" dirty="0"/>
              <a:t> dialog box for the user right to be modified.</a:t>
            </a:r>
          </a:p>
          <a:p>
            <a:pPr marL="0" indent="0">
              <a:buNone/>
            </a:pPr>
            <a:r>
              <a:rPr lang="en-US" sz="8800" dirty="0" smtClean="0"/>
              <a:t>9) Select </a:t>
            </a:r>
            <a:r>
              <a:rPr lang="en-US" sz="8800" b="1" dirty="0"/>
              <a:t>Define these policy settings</a:t>
            </a:r>
            <a:r>
              <a:rPr lang="en-US" sz="8800" dirty="0"/>
              <a:t> to define the policy.</a:t>
            </a:r>
          </a:p>
          <a:p>
            <a:pPr marL="0" indent="0">
              <a:buNone/>
            </a:pPr>
            <a:r>
              <a:rPr lang="en-US" sz="8800" dirty="0" smtClean="0"/>
              <a:t>10) To </a:t>
            </a:r>
            <a:r>
              <a:rPr lang="en-US" sz="8800" dirty="0"/>
              <a:t>apply the right to a user or group, click </a:t>
            </a:r>
            <a:r>
              <a:rPr lang="en-US" sz="8800" b="1" dirty="0"/>
              <a:t>Add</a:t>
            </a:r>
            <a:r>
              <a:rPr lang="en-US" sz="8800" dirty="0"/>
              <a:t>.</a:t>
            </a:r>
          </a:p>
          <a:p>
            <a:pPr marL="0" indent="0">
              <a:buNone/>
            </a:pPr>
            <a:endParaRPr lang="en-US" sz="8800" dirty="0"/>
          </a:p>
          <a:p>
            <a:pPr marL="0" indent="0">
              <a:buNone/>
            </a:pPr>
            <a:r>
              <a:rPr lang="en-US" dirty="0" smtClean="0"/>
              <a:t>	</a:t>
            </a:r>
            <a:endParaRPr lang="en-US" b="1" dirty="0"/>
          </a:p>
        </p:txBody>
      </p:sp>
    </p:spTree>
    <p:extLst>
      <p:ext uri="{BB962C8B-B14F-4D97-AF65-F5344CB8AC3E}">
        <p14:creationId xmlns:p14="http://schemas.microsoft.com/office/powerpoint/2010/main" val="3751872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pPr algn="ctr"/>
            <a:r>
              <a:rPr lang="en-US" b="1" dirty="0"/>
              <a:t>Modifying group and user permissions: </a:t>
            </a:r>
            <a:r>
              <a:rPr lang="en-US" b="1" dirty="0" smtClean="0"/>
              <a:t>AD, </a:t>
            </a:r>
            <a:r>
              <a:rPr lang="en-US" b="1" dirty="0"/>
              <a:t>Group </a:t>
            </a:r>
            <a:r>
              <a:rPr lang="en-US" b="1" dirty="0" smtClean="0"/>
              <a:t>Policy</a:t>
            </a:r>
          </a:p>
          <a:p>
            <a:pPr marL="0" indent="0">
              <a:buNone/>
            </a:pPr>
            <a:r>
              <a:rPr lang="en-US" b="1" dirty="0">
                <a:solidFill>
                  <a:prstClr val="black"/>
                </a:solidFill>
              </a:rPr>
              <a:t>Configuring Windows User </a:t>
            </a:r>
            <a:r>
              <a:rPr lang="en-US" b="1" dirty="0" smtClean="0">
                <a:solidFill>
                  <a:prstClr val="black"/>
                </a:solidFill>
              </a:rPr>
              <a:t>Rights continued</a:t>
            </a:r>
          </a:p>
          <a:p>
            <a:pPr marL="0" indent="0">
              <a:buNone/>
            </a:pPr>
            <a:r>
              <a:rPr lang="en-US" dirty="0" smtClean="0"/>
              <a:t>11) In </a:t>
            </a:r>
            <a:r>
              <a:rPr lang="en-US" dirty="0"/>
              <a:t>the </a:t>
            </a:r>
            <a:r>
              <a:rPr lang="en-US" b="1" dirty="0"/>
              <a:t>Add user or group </a:t>
            </a:r>
            <a:r>
              <a:rPr lang="en-US" dirty="0"/>
              <a:t>dialog box, click </a:t>
            </a:r>
            <a:r>
              <a:rPr lang="en-US" b="1" dirty="0"/>
              <a:t>Browse</a:t>
            </a:r>
            <a:r>
              <a:rPr lang="en-US" dirty="0"/>
              <a:t>. This opens the </a:t>
            </a:r>
            <a:r>
              <a:rPr lang="en-US" b="1" dirty="0"/>
              <a:t>Select Users Or Groups</a:t>
            </a:r>
            <a:r>
              <a:rPr lang="en-US" dirty="0"/>
              <a:t> dialog box. The right can now be applied to users and </a:t>
            </a:r>
            <a:r>
              <a:rPr lang="en-US" dirty="0" smtClean="0"/>
              <a:t>groups:</a:t>
            </a:r>
          </a:p>
          <a:p>
            <a:pPr marL="0" indent="0">
              <a:buNone/>
            </a:pPr>
            <a:r>
              <a:rPr lang="en-US" dirty="0" smtClean="0"/>
              <a:t>	- check Name for available accounts</a:t>
            </a:r>
          </a:p>
          <a:p>
            <a:pPr marL="0" indent="0">
              <a:buNone/>
            </a:pPr>
            <a:r>
              <a:rPr lang="en-US" b="1" dirty="0">
                <a:solidFill>
                  <a:prstClr val="black"/>
                </a:solidFill>
              </a:rPr>
              <a:t>	</a:t>
            </a:r>
            <a:r>
              <a:rPr lang="en-US" dirty="0" smtClean="0">
                <a:solidFill>
                  <a:prstClr val="black"/>
                </a:solidFill>
              </a:rPr>
              <a:t>- Add selected names to list</a:t>
            </a:r>
          </a:p>
          <a:p>
            <a:pPr marL="0" indent="0">
              <a:buNone/>
            </a:pPr>
            <a:r>
              <a:rPr lang="en-US" b="1" dirty="0">
                <a:solidFill>
                  <a:prstClr val="black"/>
                </a:solidFill>
              </a:rPr>
              <a:t>	</a:t>
            </a:r>
            <a:r>
              <a:rPr lang="en-US" dirty="0" smtClean="0">
                <a:solidFill>
                  <a:prstClr val="black"/>
                </a:solidFill>
              </a:rPr>
              <a:t>- Check Names to validate a user or group entered into list</a:t>
            </a:r>
            <a:endParaRPr lang="en-US" b="1" dirty="0">
              <a:solidFill>
                <a:prstClr val="black"/>
              </a:solidFill>
            </a:endParaRPr>
          </a:p>
          <a:p>
            <a:pPr marL="0" indent="0">
              <a:buNone/>
            </a:pPr>
            <a:endParaRPr lang="en-US" b="1" dirty="0"/>
          </a:p>
        </p:txBody>
      </p:sp>
    </p:spTree>
    <p:extLst>
      <p:ext uri="{BB962C8B-B14F-4D97-AF65-F5344CB8AC3E}">
        <p14:creationId xmlns:p14="http://schemas.microsoft.com/office/powerpoint/2010/main" val="1711406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92500" lnSpcReduction="20000"/>
          </a:bodyPr>
          <a:lstStyle/>
          <a:p>
            <a:r>
              <a:rPr lang="en-US" b="1" dirty="0"/>
              <a:t>Modifying group and user permissions: </a:t>
            </a:r>
            <a:r>
              <a:rPr lang="en-US" b="1" dirty="0" smtClean="0"/>
              <a:t>AD, </a:t>
            </a:r>
            <a:r>
              <a:rPr lang="en-US" b="1" dirty="0"/>
              <a:t>Group </a:t>
            </a:r>
            <a:r>
              <a:rPr lang="en-US" b="1" dirty="0" smtClean="0"/>
              <a:t>Policy</a:t>
            </a:r>
          </a:p>
          <a:p>
            <a:pPr marL="0" indent="0">
              <a:buNone/>
            </a:pPr>
            <a:r>
              <a:rPr lang="en-US" b="1" dirty="0"/>
              <a:t>How to apply a Group Policy Object to individual users or </a:t>
            </a:r>
            <a:r>
              <a:rPr lang="en-US" b="1" dirty="0" smtClean="0"/>
              <a:t>computer</a:t>
            </a:r>
          </a:p>
          <a:p>
            <a:pPr marL="514350" indent="-514350">
              <a:buAutoNum type="arabicParenR"/>
            </a:pPr>
            <a:r>
              <a:rPr lang="en-US" dirty="0" smtClean="0"/>
              <a:t>Select </a:t>
            </a:r>
            <a:r>
              <a:rPr lang="en-US" dirty="0"/>
              <a:t>the Group Policy Object in the Group Policy Management Console (GPMC) and the click on the “Delegation” tab and then click on the “Advanced” button</a:t>
            </a:r>
            <a:r>
              <a:rPr lang="en-US" dirty="0" smtClean="0"/>
              <a:t>.</a:t>
            </a:r>
          </a:p>
          <a:p>
            <a:pPr marL="514350" indent="-514350">
              <a:buAutoNum type="arabicParenR"/>
            </a:pPr>
            <a:r>
              <a:rPr lang="en-US" dirty="0"/>
              <a:t>Select the “Authenticated Users” security group and then scroll down to the “Apply Group Policy” permission and un-tick the “Allow” security setting</a:t>
            </a:r>
            <a:r>
              <a:rPr lang="en-US" dirty="0" smtClean="0"/>
              <a:t>.</a:t>
            </a:r>
          </a:p>
          <a:p>
            <a:pPr marL="514350" indent="-514350">
              <a:buAutoNum type="arabicParenR"/>
            </a:pPr>
            <a:r>
              <a:rPr lang="en-US" dirty="0"/>
              <a:t>Now click on the “Add” button and select the group (recommended) that you want to have this policy apply. Then select the group (e.g. “Accounting Users”) and scroll the permission list down to the “Apply group policy” option and then tick the “Allow” permission</a:t>
            </a:r>
            <a:r>
              <a:rPr lang="en-US" dirty="0" smtClean="0"/>
              <a:t>.</a:t>
            </a:r>
          </a:p>
          <a:p>
            <a:pPr marL="514350" indent="-514350">
              <a:buAutoNum type="arabicParenR"/>
            </a:pPr>
            <a:r>
              <a:rPr lang="en-US" dirty="0"/>
              <a:t>This Group Policy will now only apply to users or computers that are a member of the Accounting Users security group. However you still need to remember that the user and/or computer still needs to located under the scope of the Group Policy Object for this policy to be applied.</a:t>
            </a:r>
            <a:endParaRPr lang="en-US" dirty="0" smtClean="0"/>
          </a:p>
          <a:p>
            <a:pPr marL="514350" indent="-514350">
              <a:buAutoNum type="arabicParenR"/>
            </a:pPr>
            <a:endParaRPr lang="en-US" dirty="0"/>
          </a:p>
        </p:txBody>
      </p:sp>
    </p:spTree>
    <p:extLst>
      <p:ext uri="{BB962C8B-B14F-4D97-AF65-F5344CB8AC3E}">
        <p14:creationId xmlns:p14="http://schemas.microsoft.com/office/powerpoint/2010/main" val="2194528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pPr marL="0" indent="0" algn="ctr">
              <a:buNone/>
            </a:pPr>
            <a:r>
              <a:rPr lang="en-US" b="1" dirty="0" smtClean="0"/>
              <a:t>Q&amp;A</a:t>
            </a:r>
            <a:endParaRPr lang="en-US" b="1" dirty="0"/>
          </a:p>
        </p:txBody>
      </p:sp>
    </p:spTree>
    <p:extLst>
      <p:ext uri="{BB962C8B-B14F-4D97-AF65-F5344CB8AC3E}">
        <p14:creationId xmlns:p14="http://schemas.microsoft.com/office/powerpoint/2010/main" val="4136355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25843" y="1421027"/>
            <a:ext cx="10515600" cy="5362833"/>
          </a:xfrm>
        </p:spPr>
        <p:txBody>
          <a:bodyPr>
            <a:normAutofit fontScale="85000" lnSpcReduction="20000"/>
          </a:bodyPr>
          <a:lstStyle/>
          <a:p>
            <a:r>
              <a:rPr lang="en-US" b="1" dirty="0"/>
              <a:t>Creating groups and user </a:t>
            </a:r>
            <a:r>
              <a:rPr lang="en-US" b="1" dirty="0" smtClean="0"/>
              <a:t>accounts</a:t>
            </a:r>
          </a:p>
          <a:p>
            <a:pPr marL="0" indent="0">
              <a:buNone/>
            </a:pPr>
            <a:r>
              <a:rPr lang="en-US" dirty="0"/>
              <a:t>In UNIX Everything is a </a:t>
            </a:r>
            <a:r>
              <a:rPr lang="en-US" dirty="0" smtClean="0"/>
              <a:t>File.</a:t>
            </a:r>
          </a:p>
          <a:p>
            <a:pPr marL="0" indent="0">
              <a:buNone/>
            </a:pPr>
            <a:r>
              <a:rPr lang="en-US" dirty="0" smtClean="0"/>
              <a:t>Permissions and Ownership</a:t>
            </a:r>
          </a:p>
          <a:p>
            <a:pPr marL="0" indent="0">
              <a:buNone/>
            </a:pPr>
            <a:r>
              <a:rPr lang="en-US" dirty="0" smtClean="0">
                <a:effectLst/>
              </a:rPr>
              <a:t>Every file on a Linux system is owned by a user and a group. In addition, there are three types of access permissions: read, write, and execute.</a:t>
            </a:r>
          </a:p>
          <a:p>
            <a:pPr marL="0" indent="0">
              <a:buNone/>
            </a:pPr>
            <a:r>
              <a:rPr lang="en-US" dirty="0"/>
              <a:t>A</a:t>
            </a:r>
            <a:r>
              <a:rPr lang="en-US" dirty="0" smtClean="0">
                <a:effectLst/>
              </a:rPr>
              <a:t> file's owners and permissions can be determined by viewing the long listing format of the </a:t>
            </a:r>
            <a:r>
              <a:rPr lang="en-US" dirty="0"/>
              <a:t>ls</a:t>
            </a:r>
            <a:r>
              <a:rPr lang="en-US" dirty="0" smtClean="0">
                <a:effectLst/>
              </a:rPr>
              <a:t> command:</a:t>
            </a:r>
          </a:p>
          <a:p>
            <a:pPr marL="0" indent="0">
              <a:buNone/>
            </a:pPr>
            <a:r>
              <a:rPr lang="en-US" dirty="0" smtClean="0"/>
              <a:t>$ ls -l /boot/               owner==root</a:t>
            </a:r>
          </a:p>
          <a:p>
            <a:pPr marL="0" indent="0">
              <a:buNone/>
            </a:pPr>
            <a:r>
              <a:rPr lang="en-US" dirty="0" smtClean="0">
                <a:effectLst/>
              </a:rPr>
              <a:t>total 13740                       group=root</a:t>
            </a:r>
          </a:p>
          <a:p>
            <a:pPr marL="0" indent="0">
              <a:buNone/>
            </a:pPr>
            <a:r>
              <a:rPr lang="en-US" dirty="0" err="1" smtClean="0">
                <a:effectLst/>
              </a:rPr>
              <a:t>drwxr</a:t>
            </a:r>
            <a:r>
              <a:rPr lang="en-US" dirty="0" smtClean="0">
                <a:effectLst/>
              </a:rPr>
              <a:t>-</a:t>
            </a:r>
            <a:r>
              <a:rPr lang="en-US" dirty="0" err="1" smtClean="0">
                <a:effectLst/>
              </a:rPr>
              <a:t>xr</a:t>
            </a:r>
            <a:r>
              <a:rPr lang="en-US" dirty="0" smtClean="0">
                <a:effectLst/>
              </a:rPr>
              <a:t>-x 2 root </a:t>
            </a:r>
            <a:r>
              <a:rPr lang="en-US" dirty="0" err="1" smtClean="0">
                <a:effectLst/>
              </a:rPr>
              <a:t>root</a:t>
            </a:r>
            <a:r>
              <a:rPr lang="en-US" dirty="0" smtClean="0">
                <a:effectLst/>
              </a:rPr>
              <a:t> 4096 Jan 12 00:33 grub </a:t>
            </a:r>
          </a:p>
          <a:p>
            <a:pPr marL="0" indent="0">
              <a:buNone/>
            </a:pPr>
            <a:r>
              <a:rPr lang="en-US" dirty="0" smtClean="0">
                <a:effectLst/>
              </a:rPr>
              <a:t>-</a:t>
            </a:r>
            <a:r>
              <a:rPr lang="en-US" dirty="0" err="1" smtClean="0">
                <a:effectLst/>
              </a:rPr>
              <a:t>rw</a:t>
            </a:r>
            <a:r>
              <a:rPr lang="en-US" dirty="0" smtClean="0">
                <a:effectLst/>
              </a:rPr>
              <a:t>-r--r-- 1 root </a:t>
            </a:r>
            <a:r>
              <a:rPr lang="en-US" dirty="0" err="1" smtClean="0">
                <a:effectLst/>
              </a:rPr>
              <a:t>root</a:t>
            </a:r>
            <a:r>
              <a:rPr lang="en-US" dirty="0" smtClean="0">
                <a:effectLst/>
              </a:rPr>
              <a:t> 8570335 Jan 12 00:33 </a:t>
            </a:r>
            <a:r>
              <a:rPr lang="en-US" dirty="0" err="1" smtClean="0">
                <a:effectLst/>
              </a:rPr>
              <a:t>initramfs-linux-fallback.img</a:t>
            </a:r>
            <a:r>
              <a:rPr lang="en-US" dirty="0" smtClean="0">
                <a:effectLst/>
              </a:rPr>
              <a:t> </a:t>
            </a:r>
          </a:p>
          <a:p>
            <a:pPr marL="0" indent="0">
              <a:buNone/>
            </a:pPr>
            <a:r>
              <a:rPr lang="en-US" dirty="0" smtClean="0">
                <a:effectLst/>
              </a:rPr>
              <a:t>-</a:t>
            </a:r>
            <a:r>
              <a:rPr lang="en-US" dirty="0" err="1" smtClean="0">
                <a:effectLst/>
              </a:rPr>
              <a:t>rw</a:t>
            </a:r>
            <a:r>
              <a:rPr lang="en-US" dirty="0" smtClean="0">
                <a:effectLst/>
              </a:rPr>
              <a:t>-r--r-- 1 root </a:t>
            </a:r>
            <a:r>
              <a:rPr lang="en-US" dirty="0" err="1" smtClean="0">
                <a:effectLst/>
              </a:rPr>
              <a:t>root</a:t>
            </a:r>
            <a:r>
              <a:rPr lang="en-US" dirty="0" smtClean="0">
                <a:effectLst/>
              </a:rPr>
              <a:t> 1821573 Jan 12 00:31 </a:t>
            </a:r>
            <a:r>
              <a:rPr lang="en-US" dirty="0" err="1" smtClean="0">
                <a:effectLst/>
              </a:rPr>
              <a:t>initramfs-linux.img</a:t>
            </a:r>
            <a:r>
              <a:rPr lang="en-US" dirty="0" smtClean="0">
                <a:effectLst/>
              </a:rPr>
              <a:t> </a:t>
            </a:r>
          </a:p>
          <a:p>
            <a:pPr marL="0" indent="0">
              <a:buNone/>
            </a:pPr>
            <a:r>
              <a:rPr lang="en-US" dirty="0" smtClean="0">
                <a:effectLst/>
              </a:rPr>
              <a:t>-</a:t>
            </a:r>
            <a:r>
              <a:rPr lang="en-US" dirty="0" err="1" smtClean="0">
                <a:effectLst/>
              </a:rPr>
              <a:t>rw</a:t>
            </a:r>
            <a:r>
              <a:rPr lang="en-US" dirty="0" smtClean="0">
                <a:effectLst/>
              </a:rPr>
              <a:t>-r--r-- 1 root </a:t>
            </a:r>
            <a:r>
              <a:rPr lang="en-US" dirty="0" err="1" smtClean="0">
                <a:effectLst/>
              </a:rPr>
              <a:t>root</a:t>
            </a:r>
            <a:r>
              <a:rPr lang="en-US" dirty="0" smtClean="0">
                <a:effectLst/>
              </a:rPr>
              <a:t> 1457315 Jan 8 08:19 System.map26 </a:t>
            </a:r>
          </a:p>
          <a:p>
            <a:pPr marL="0" indent="0">
              <a:buNone/>
            </a:pPr>
            <a:r>
              <a:rPr lang="en-US" dirty="0" smtClean="0">
                <a:effectLst/>
              </a:rPr>
              <a:t>-</a:t>
            </a:r>
            <a:r>
              <a:rPr lang="en-US" dirty="0" err="1" smtClean="0">
                <a:effectLst/>
              </a:rPr>
              <a:t>rw</a:t>
            </a:r>
            <a:r>
              <a:rPr lang="en-US" dirty="0" smtClean="0">
                <a:effectLst/>
              </a:rPr>
              <a:t>-r--r-- 1 root </a:t>
            </a:r>
            <a:r>
              <a:rPr lang="en-US" dirty="0" err="1" smtClean="0">
                <a:effectLst/>
              </a:rPr>
              <a:t>root</a:t>
            </a:r>
            <a:r>
              <a:rPr lang="en-US" dirty="0" smtClean="0">
                <a:effectLst/>
              </a:rPr>
              <a:t> 2209920 Jan 8 08:19 </a:t>
            </a:r>
            <a:r>
              <a:rPr lang="en-US" dirty="0" err="1" smtClean="0">
                <a:effectLst/>
              </a:rPr>
              <a:t>vmlinuz-linux</a:t>
            </a:r>
            <a:endParaRPr lang="en-US" dirty="0" smtClean="0"/>
          </a:p>
          <a:p>
            <a:pPr marL="0" indent="0">
              <a:buNone/>
            </a:pPr>
            <a:endParaRPr lang="en-US" dirty="0"/>
          </a:p>
          <a:p>
            <a:pPr marL="0" indent="0">
              <a:buNone/>
            </a:pPr>
            <a:endParaRPr lang="en-US" dirty="0"/>
          </a:p>
        </p:txBody>
      </p:sp>
      <p:cxnSp>
        <p:nvCxnSpPr>
          <p:cNvPr id="6" name="Straight Arrow Connector 5"/>
          <p:cNvCxnSpPr/>
          <p:nvPr/>
        </p:nvCxnSpPr>
        <p:spPr>
          <a:xfrm flipH="1">
            <a:off x="2879126" y="4102443"/>
            <a:ext cx="617836" cy="518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410465" y="4361935"/>
            <a:ext cx="469557" cy="259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508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a:bodyPr>
          <a:lstStyle/>
          <a:p>
            <a:r>
              <a:rPr lang="en-US" sz="2000" b="1" dirty="0"/>
              <a:t>Creating groups and user </a:t>
            </a:r>
            <a:r>
              <a:rPr lang="en-US" sz="2000" b="1" dirty="0" smtClean="0"/>
              <a:t>accounts</a:t>
            </a:r>
          </a:p>
          <a:p>
            <a:pPr marL="0" indent="0">
              <a:buNone/>
            </a:pPr>
            <a:r>
              <a:rPr lang="en-US" sz="1800" b="1" dirty="0" smtClean="0"/>
              <a:t>Permissions and Ownership Linux</a:t>
            </a:r>
          </a:p>
          <a:p>
            <a:pPr marL="0" indent="0">
              <a:buNone/>
            </a:pPr>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62966081"/>
              </p:ext>
            </p:extLst>
          </p:nvPr>
        </p:nvGraphicFramePr>
        <p:xfrm>
          <a:off x="838200" y="2102207"/>
          <a:ext cx="7626177" cy="4537465"/>
        </p:xfrm>
        <a:graphic>
          <a:graphicData uri="http://schemas.openxmlformats.org/drawingml/2006/table">
            <a:tbl>
              <a:tblPr/>
              <a:tblGrid>
                <a:gridCol w="2542059"/>
                <a:gridCol w="2542059"/>
                <a:gridCol w="2542059"/>
              </a:tblGrid>
              <a:tr h="242068">
                <a:tc>
                  <a:txBody>
                    <a:bodyPr/>
                    <a:lstStyle/>
                    <a:p>
                      <a:r>
                        <a:rPr lang="en-US" sz="1400" b="1" dirty="0"/>
                        <a:t>Symbolic Notation</a:t>
                      </a:r>
                    </a:p>
                  </a:txBody>
                  <a:tcPr marL="69069" marR="69069" marT="34534" marB="34534" anchor="ctr">
                    <a:lnL>
                      <a:noFill/>
                    </a:lnL>
                    <a:lnR>
                      <a:noFill/>
                    </a:lnR>
                    <a:lnT>
                      <a:noFill/>
                    </a:lnT>
                    <a:lnB>
                      <a:noFill/>
                    </a:lnB>
                  </a:tcPr>
                </a:tc>
                <a:tc>
                  <a:txBody>
                    <a:bodyPr/>
                    <a:lstStyle/>
                    <a:p>
                      <a:r>
                        <a:rPr lang="en-US" sz="1400" b="1" dirty="0"/>
                        <a:t>Numeric Notation</a:t>
                      </a:r>
                    </a:p>
                  </a:txBody>
                  <a:tcPr marL="69069" marR="69069" marT="34534" marB="34534" anchor="ctr">
                    <a:lnL>
                      <a:noFill/>
                    </a:lnL>
                    <a:lnR>
                      <a:noFill/>
                    </a:lnR>
                    <a:lnT>
                      <a:noFill/>
                    </a:lnT>
                    <a:lnB>
                      <a:noFill/>
                    </a:lnB>
                  </a:tcPr>
                </a:tc>
                <a:tc>
                  <a:txBody>
                    <a:bodyPr/>
                    <a:lstStyle/>
                    <a:p>
                      <a:r>
                        <a:rPr lang="en-US" sz="1400" b="1" dirty="0" smtClean="0"/>
                        <a:t>Description</a:t>
                      </a:r>
                      <a:endParaRPr lang="en-US" sz="1400" b="1" dirty="0"/>
                    </a:p>
                  </a:txBody>
                  <a:tcPr marL="69069" marR="69069" marT="34534" marB="34534" anchor="ctr">
                    <a:lnL>
                      <a:noFill/>
                    </a:lnL>
                    <a:lnR>
                      <a:noFill/>
                    </a:lnR>
                    <a:lnT>
                      <a:noFill/>
                    </a:lnT>
                    <a:lnB>
                      <a:noFill/>
                    </a:lnB>
                  </a:tcPr>
                </a:tc>
              </a:tr>
              <a:tr h="242068">
                <a:tc>
                  <a:txBody>
                    <a:bodyPr/>
                    <a:lstStyle/>
                    <a:p>
                      <a:pPr algn="ctr"/>
                      <a:r>
                        <a:rPr lang="en-US" sz="1400">
                          <a:effectLst/>
                        </a:rPr>
                        <a:t>----------</a:t>
                      </a:r>
                    </a:p>
                  </a:txBody>
                  <a:tcPr marL="69069" marR="69069" marT="34534" marB="34534" anchor="ctr">
                    <a:lnL>
                      <a:noFill/>
                    </a:lnL>
                    <a:lnR>
                      <a:noFill/>
                    </a:lnR>
                    <a:lnT>
                      <a:noFill/>
                    </a:lnT>
                    <a:lnB>
                      <a:noFill/>
                    </a:lnB>
                  </a:tcPr>
                </a:tc>
                <a:tc>
                  <a:txBody>
                    <a:bodyPr/>
                    <a:lstStyle/>
                    <a:p>
                      <a:r>
                        <a:rPr lang="en-US" sz="1400" dirty="0"/>
                        <a:t>0000</a:t>
                      </a:r>
                    </a:p>
                  </a:txBody>
                  <a:tcPr marL="69069" marR="69069" marT="34534" marB="34534" anchor="ctr">
                    <a:lnL>
                      <a:noFill/>
                    </a:lnL>
                    <a:lnR>
                      <a:noFill/>
                    </a:lnR>
                    <a:lnT>
                      <a:noFill/>
                    </a:lnT>
                    <a:lnB>
                      <a:noFill/>
                    </a:lnB>
                  </a:tcPr>
                </a:tc>
                <a:tc>
                  <a:txBody>
                    <a:bodyPr/>
                    <a:lstStyle/>
                    <a:p>
                      <a:pPr algn="l"/>
                      <a:r>
                        <a:rPr lang="en-US" sz="1400">
                          <a:effectLst/>
                        </a:rPr>
                        <a:t>no permissions</a:t>
                      </a:r>
                    </a:p>
                  </a:txBody>
                  <a:tcPr marL="69069" marR="69069" marT="34534" marB="34534" anchor="ctr">
                    <a:lnL>
                      <a:noFill/>
                    </a:lnL>
                    <a:lnR>
                      <a:noFill/>
                    </a:lnR>
                    <a:lnT>
                      <a:noFill/>
                    </a:lnT>
                    <a:lnB>
                      <a:noFill/>
                    </a:lnB>
                  </a:tcPr>
                </a:tc>
              </a:tr>
              <a:tr h="424937">
                <a:tc>
                  <a:txBody>
                    <a:bodyPr/>
                    <a:lstStyle/>
                    <a:p>
                      <a:pPr algn="ctr"/>
                      <a:r>
                        <a:rPr lang="en-US" sz="1400">
                          <a:effectLst/>
                        </a:rPr>
                        <a:t>-rwx------</a:t>
                      </a:r>
                    </a:p>
                  </a:txBody>
                  <a:tcPr marL="69069" marR="69069" marT="34534" marB="34534" anchor="ctr">
                    <a:lnL>
                      <a:noFill/>
                    </a:lnL>
                    <a:lnR>
                      <a:noFill/>
                    </a:lnR>
                    <a:lnT>
                      <a:noFill/>
                    </a:lnT>
                    <a:lnB>
                      <a:noFill/>
                    </a:lnB>
                  </a:tcPr>
                </a:tc>
                <a:tc>
                  <a:txBody>
                    <a:bodyPr/>
                    <a:lstStyle/>
                    <a:p>
                      <a:r>
                        <a:rPr lang="en-US" sz="1400" dirty="0"/>
                        <a:t>0700</a:t>
                      </a:r>
                    </a:p>
                  </a:txBody>
                  <a:tcPr marL="69069" marR="69069" marT="34534" marB="34534" anchor="ctr">
                    <a:lnL>
                      <a:noFill/>
                    </a:lnL>
                    <a:lnR>
                      <a:noFill/>
                    </a:lnR>
                    <a:lnT>
                      <a:noFill/>
                    </a:lnT>
                    <a:lnB>
                      <a:noFill/>
                    </a:lnB>
                  </a:tcPr>
                </a:tc>
                <a:tc>
                  <a:txBody>
                    <a:bodyPr/>
                    <a:lstStyle/>
                    <a:p>
                      <a:pPr algn="l"/>
                      <a:r>
                        <a:rPr lang="en-US" sz="1400">
                          <a:effectLst/>
                        </a:rPr>
                        <a:t>read, write, &amp; execute only for owner</a:t>
                      </a:r>
                    </a:p>
                  </a:txBody>
                  <a:tcPr marL="69069" marR="69069" marT="34534" marB="34534" anchor="ctr">
                    <a:lnL>
                      <a:noFill/>
                    </a:lnL>
                    <a:lnR>
                      <a:noFill/>
                    </a:lnR>
                    <a:lnT>
                      <a:noFill/>
                    </a:lnT>
                    <a:lnB>
                      <a:noFill/>
                    </a:lnB>
                  </a:tcPr>
                </a:tc>
              </a:tr>
              <a:tr h="424937">
                <a:tc>
                  <a:txBody>
                    <a:bodyPr/>
                    <a:lstStyle/>
                    <a:p>
                      <a:pPr algn="ctr"/>
                      <a:r>
                        <a:rPr lang="en-US" sz="1400">
                          <a:effectLst/>
                        </a:rPr>
                        <a:t>-rwxrwx---</a:t>
                      </a:r>
                    </a:p>
                  </a:txBody>
                  <a:tcPr marL="69069" marR="69069" marT="34534" marB="34534" anchor="ctr">
                    <a:lnL>
                      <a:noFill/>
                    </a:lnL>
                    <a:lnR>
                      <a:noFill/>
                    </a:lnR>
                    <a:lnT>
                      <a:noFill/>
                    </a:lnT>
                    <a:lnB>
                      <a:noFill/>
                    </a:lnB>
                  </a:tcPr>
                </a:tc>
                <a:tc>
                  <a:txBody>
                    <a:bodyPr/>
                    <a:lstStyle/>
                    <a:p>
                      <a:r>
                        <a:rPr lang="en-US" sz="1400" dirty="0"/>
                        <a:t>0770</a:t>
                      </a:r>
                    </a:p>
                  </a:txBody>
                  <a:tcPr marL="69069" marR="69069" marT="34534" marB="34534" anchor="ctr">
                    <a:lnL>
                      <a:noFill/>
                    </a:lnL>
                    <a:lnR>
                      <a:noFill/>
                    </a:lnR>
                    <a:lnT>
                      <a:noFill/>
                    </a:lnT>
                    <a:lnB>
                      <a:noFill/>
                    </a:lnB>
                  </a:tcPr>
                </a:tc>
                <a:tc>
                  <a:txBody>
                    <a:bodyPr/>
                    <a:lstStyle/>
                    <a:p>
                      <a:pPr algn="l"/>
                      <a:r>
                        <a:rPr lang="en-US" sz="1400">
                          <a:effectLst/>
                        </a:rPr>
                        <a:t>read, write, &amp; execute for owner and group</a:t>
                      </a:r>
                    </a:p>
                  </a:txBody>
                  <a:tcPr marL="69069" marR="69069" marT="34534" marB="34534" anchor="ctr">
                    <a:lnL>
                      <a:noFill/>
                    </a:lnL>
                    <a:lnR>
                      <a:noFill/>
                    </a:lnR>
                    <a:lnT>
                      <a:noFill/>
                    </a:lnT>
                    <a:lnB>
                      <a:noFill/>
                    </a:lnB>
                  </a:tcPr>
                </a:tc>
              </a:tr>
              <a:tr h="424937">
                <a:tc>
                  <a:txBody>
                    <a:bodyPr/>
                    <a:lstStyle/>
                    <a:p>
                      <a:pPr algn="ctr"/>
                      <a:r>
                        <a:rPr lang="en-US" sz="1400">
                          <a:effectLst/>
                        </a:rPr>
                        <a:t>-rwxrwxrwx</a:t>
                      </a:r>
                    </a:p>
                  </a:txBody>
                  <a:tcPr marL="69069" marR="69069" marT="34534" marB="34534" anchor="ctr">
                    <a:lnL>
                      <a:noFill/>
                    </a:lnL>
                    <a:lnR>
                      <a:noFill/>
                    </a:lnR>
                    <a:lnT>
                      <a:noFill/>
                    </a:lnT>
                    <a:lnB>
                      <a:noFill/>
                    </a:lnB>
                  </a:tcPr>
                </a:tc>
                <a:tc>
                  <a:txBody>
                    <a:bodyPr/>
                    <a:lstStyle/>
                    <a:p>
                      <a:r>
                        <a:rPr lang="en-US" sz="1400"/>
                        <a:t>0777</a:t>
                      </a:r>
                    </a:p>
                  </a:txBody>
                  <a:tcPr marL="69069" marR="69069" marT="34534" marB="34534" anchor="ctr">
                    <a:lnL>
                      <a:noFill/>
                    </a:lnL>
                    <a:lnR>
                      <a:noFill/>
                    </a:lnR>
                    <a:lnT>
                      <a:noFill/>
                    </a:lnT>
                    <a:lnB>
                      <a:noFill/>
                    </a:lnB>
                  </a:tcPr>
                </a:tc>
                <a:tc>
                  <a:txBody>
                    <a:bodyPr/>
                    <a:lstStyle/>
                    <a:p>
                      <a:pPr algn="l"/>
                      <a:r>
                        <a:rPr lang="en-US" sz="1400">
                          <a:effectLst/>
                        </a:rPr>
                        <a:t>read, write, &amp; execute for owner, group and others</a:t>
                      </a:r>
                    </a:p>
                  </a:txBody>
                  <a:tcPr marL="69069" marR="69069" marT="34534" marB="34534" anchor="ctr">
                    <a:lnL>
                      <a:noFill/>
                    </a:lnL>
                    <a:lnR>
                      <a:noFill/>
                    </a:lnR>
                    <a:lnT>
                      <a:noFill/>
                    </a:lnT>
                    <a:lnB>
                      <a:noFill/>
                    </a:lnB>
                  </a:tcPr>
                </a:tc>
              </a:tr>
              <a:tr h="242068">
                <a:tc>
                  <a:txBody>
                    <a:bodyPr/>
                    <a:lstStyle/>
                    <a:p>
                      <a:pPr algn="ctr"/>
                      <a:r>
                        <a:rPr lang="en-US" sz="1400">
                          <a:effectLst/>
                        </a:rPr>
                        <a:t>---x--x--x</a:t>
                      </a:r>
                    </a:p>
                  </a:txBody>
                  <a:tcPr marL="69069" marR="69069" marT="34534" marB="34534" anchor="ctr">
                    <a:lnL>
                      <a:noFill/>
                    </a:lnL>
                    <a:lnR>
                      <a:noFill/>
                    </a:lnR>
                    <a:lnT>
                      <a:noFill/>
                    </a:lnT>
                    <a:lnB>
                      <a:noFill/>
                    </a:lnB>
                  </a:tcPr>
                </a:tc>
                <a:tc>
                  <a:txBody>
                    <a:bodyPr/>
                    <a:lstStyle/>
                    <a:p>
                      <a:r>
                        <a:rPr lang="en-US" sz="1400"/>
                        <a:t>0111</a:t>
                      </a:r>
                    </a:p>
                  </a:txBody>
                  <a:tcPr marL="69069" marR="69069" marT="34534" marB="34534" anchor="ctr">
                    <a:lnL>
                      <a:noFill/>
                    </a:lnL>
                    <a:lnR>
                      <a:noFill/>
                    </a:lnR>
                    <a:lnT>
                      <a:noFill/>
                    </a:lnT>
                    <a:lnB>
                      <a:noFill/>
                    </a:lnB>
                  </a:tcPr>
                </a:tc>
                <a:tc>
                  <a:txBody>
                    <a:bodyPr/>
                    <a:lstStyle/>
                    <a:p>
                      <a:pPr algn="l"/>
                      <a:r>
                        <a:rPr lang="en-US" sz="1400">
                          <a:effectLst/>
                        </a:rPr>
                        <a:t>execute</a:t>
                      </a:r>
                    </a:p>
                  </a:txBody>
                  <a:tcPr marL="69069" marR="69069" marT="34534" marB="34534" anchor="ctr">
                    <a:lnL>
                      <a:noFill/>
                    </a:lnL>
                    <a:lnR>
                      <a:noFill/>
                    </a:lnR>
                    <a:lnT>
                      <a:noFill/>
                    </a:lnT>
                    <a:lnB>
                      <a:noFill/>
                    </a:lnB>
                  </a:tcPr>
                </a:tc>
              </a:tr>
              <a:tr h="242068">
                <a:tc>
                  <a:txBody>
                    <a:bodyPr/>
                    <a:lstStyle/>
                    <a:p>
                      <a:pPr algn="ctr"/>
                      <a:r>
                        <a:rPr lang="en-US" sz="1400">
                          <a:effectLst/>
                        </a:rPr>
                        <a:t>--w--w--w-</a:t>
                      </a:r>
                    </a:p>
                  </a:txBody>
                  <a:tcPr marL="69069" marR="69069" marT="34534" marB="34534" anchor="ctr">
                    <a:lnL>
                      <a:noFill/>
                    </a:lnL>
                    <a:lnR>
                      <a:noFill/>
                    </a:lnR>
                    <a:lnT>
                      <a:noFill/>
                    </a:lnT>
                    <a:lnB>
                      <a:noFill/>
                    </a:lnB>
                  </a:tcPr>
                </a:tc>
                <a:tc>
                  <a:txBody>
                    <a:bodyPr/>
                    <a:lstStyle/>
                    <a:p>
                      <a:r>
                        <a:rPr lang="en-US" sz="1400"/>
                        <a:t>0222</a:t>
                      </a:r>
                    </a:p>
                  </a:txBody>
                  <a:tcPr marL="69069" marR="69069" marT="34534" marB="34534" anchor="ctr">
                    <a:lnL>
                      <a:noFill/>
                    </a:lnL>
                    <a:lnR>
                      <a:noFill/>
                    </a:lnR>
                    <a:lnT>
                      <a:noFill/>
                    </a:lnT>
                    <a:lnB>
                      <a:noFill/>
                    </a:lnB>
                  </a:tcPr>
                </a:tc>
                <a:tc>
                  <a:txBody>
                    <a:bodyPr/>
                    <a:lstStyle/>
                    <a:p>
                      <a:pPr algn="l"/>
                      <a:r>
                        <a:rPr lang="en-US" sz="1400">
                          <a:effectLst/>
                        </a:rPr>
                        <a:t>write</a:t>
                      </a:r>
                    </a:p>
                  </a:txBody>
                  <a:tcPr marL="69069" marR="69069" marT="34534" marB="34534" anchor="ctr">
                    <a:lnL>
                      <a:noFill/>
                    </a:lnL>
                    <a:lnR>
                      <a:noFill/>
                    </a:lnR>
                    <a:lnT>
                      <a:noFill/>
                    </a:lnT>
                    <a:lnB>
                      <a:noFill/>
                    </a:lnB>
                  </a:tcPr>
                </a:tc>
              </a:tr>
              <a:tr h="242068">
                <a:tc>
                  <a:txBody>
                    <a:bodyPr/>
                    <a:lstStyle/>
                    <a:p>
                      <a:pPr algn="ctr"/>
                      <a:r>
                        <a:rPr lang="en-US" sz="1400">
                          <a:effectLst/>
                        </a:rPr>
                        <a:t>--wx-wx-wx</a:t>
                      </a:r>
                    </a:p>
                  </a:txBody>
                  <a:tcPr marL="69069" marR="69069" marT="34534" marB="34534" anchor="ctr">
                    <a:lnL>
                      <a:noFill/>
                    </a:lnL>
                    <a:lnR>
                      <a:noFill/>
                    </a:lnR>
                    <a:lnT>
                      <a:noFill/>
                    </a:lnT>
                    <a:lnB>
                      <a:noFill/>
                    </a:lnB>
                  </a:tcPr>
                </a:tc>
                <a:tc>
                  <a:txBody>
                    <a:bodyPr/>
                    <a:lstStyle/>
                    <a:p>
                      <a:r>
                        <a:rPr lang="en-US" sz="1400"/>
                        <a:t>0333</a:t>
                      </a:r>
                    </a:p>
                  </a:txBody>
                  <a:tcPr marL="69069" marR="69069" marT="34534" marB="34534" anchor="ctr">
                    <a:lnL>
                      <a:noFill/>
                    </a:lnL>
                    <a:lnR>
                      <a:noFill/>
                    </a:lnR>
                    <a:lnT>
                      <a:noFill/>
                    </a:lnT>
                    <a:lnB>
                      <a:noFill/>
                    </a:lnB>
                  </a:tcPr>
                </a:tc>
                <a:tc>
                  <a:txBody>
                    <a:bodyPr/>
                    <a:lstStyle/>
                    <a:p>
                      <a:pPr algn="l"/>
                      <a:r>
                        <a:rPr lang="en-US" sz="1400">
                          <a:effectLst/>
                        </a:rPr>
                        <a:t>write &amp; execute</a:t>
                      </a:r>
                    </a:p>
                  </a:txBody>
                  <a:tcPr marL="69069" marR="69069" marT="34534" marB="34534" anchor="ctr">
                    <a:lnL>
                      <a:noFill/>
                    </a:lnL>
                    <a:lnR>
                      <a:noFill/>
                    </a:lnR>
                    <a:lnT>
                      <a:noFill/>
                    </a:lnT>
                    <a:lnB>
                      <a:noFill/>
                    </a:lnB>
                  </a:tcPr>
                </a:tc>
              </a:tr>
              <a:tr h="242068">
                <a:tc>
                  <a:txBody>
                    <a:bodyPr/>
                    <a:lstStyle/>
                    <a:p>
                      <a:pPr algn="ctr"/>
                      <a:r>
                        <a:rPr lang="en-US" sz="1400">
                          <a:effectLst/>
                        </a:rPr>
                        <a:t>-r--r--r--</a:t>
                      </a:r>
                    </a:p>
                  </a:txBody>
                  <a:tcPr marL="69069" marR="69069" marT="34534" marB="34534" anchor="ctr">
                    <a:lnL>
                      <a:noFill/>
                    </a:lnL>
                    <a:lnR>
                      <a:noFill/>
                    </a:lnR>
                    <a:lnT>
                      <a:noFill/>
                    </a:lnT>
                    <a:lnB>
                      <a:noFill/>
                    </a:lnB>
                  </a:tcPr>
                </a:tc>
                <a:tc>
                  <a:txBody>
                    <a:bodyPr/>
                    <a:lstStyle/>
                    <a:p>
                      <a:r>
                        <a:rPr lang="en-US" sz="1400"/>
                        <a:t>0444</a:t>
                      </a:r>
                    </a:p>
                  </a:txBody>
                  <a:tcPr marL="69069" marR="69069" marT="34534" marB="34534" anchor="ctr">
                    <a:lnL>
                      <a:noFill/>
                    </a:lnL>
                    <a:lnR>
                      <a:noFill/>
                    </a:lnR>
                    <a:lnT>
                      <a:noFill/>
                    </a:lnT>
                    <a:lnB>
                      <a:noFill/>
                    </a:lnB>
                  </a:tcPr>
                </a:tc>
                <a:tc>
                  <a:txBody>
                    <a:bodyPr/>
                    <a:lstStyle/>
                    <a:p>
                      <a:pPr algn="l"/>
                      <a:r>
                        <a:rPr lang="en-US" sz="1400">
                          <a:effectLst/>
                        </a:rPr>
                        <a:t>read</a:t>
                      </a:r>
                    </a:p>
                  </a:txBody>
                  <a:tcPr marL="69069" marR="69069" marT="34534" marB="34534" anchor="ctr">
                    <a:lnL>
                      <a:noFill/>
                    </a:lnL>
                    <a:lnR>
                      <a:noFill/>
                    </a:lnR>
                    <a:lnT>
                      <a:noFill/>
                    </a:lnT>
                    <a:lnB>
                      <a:noFill/>
                    </a:lnB>
                  </a:tcPr>
                </a:tc>
              </a:tr>
              <a:tr h="242068">
                <a:tc>
                  <a:txBody>
                    <a:bodyPr/>
                    <a:lstStyle/>
                    <a:p>
                      <a:pPr algn="ctr"/>
                      <a:r>
                        <a:rPr lang="en-US" sz="1400">
                          <a:effectLst/>
                        </a:rPr>
                        <a:t>-r-xr-xr-x</a:t>
                      </a:r>
                    </a:p>
                  </a:txBody>
                  <a:tcPr marL="69069" marR="69069" marT="34534" marB="34534" anchor="ctr">
                    <a:lnL>
                      <a:noFill/>
                    </a:lnL>
                    <a:lnR>
                      <a:noFill/>
                    </a:lnR>
                    <a:lnT>
                      <a:noFill/>
                    </a:lnT>
                    <a:lnB>
                      <a:noFill/>
                    </a:lnB>
                  </a:tcPr>
                </a:tc>
                <a:tc>
                  <a:txBody>
                    <a:bodyPr/>
                    <a:lstStyle/>
                    <a:p>
                      <a:r>
                        <a:rPr lang="en-US" sz="1400"/>
                        <a:t>0555</a:t>
                      </a:r>
                    </a:p>
                  </a:txBody>
                  <a:tcPr marL="69069" marR="69069" marT="34534" marB="34534" anchor="ctr">
                    <a:lnL>
                      <a:noFill/>
                    </a:lnL>
                    <a:lnR>
                      <a:noFill/>
                    </a:lnR>
                    <a:lnT>
                      <a:noFill/>
                    </a:lnT>
                    <a:lnB>
                      <a:noFill/>
                    </a:lnB>
                  </a:tcPr>
                </a:tc>
                <a:tc>
                  <a:txBody>
                    <a:bodyPr/>
                    <a:lstStyle/>
                    <a:p>
                      <a:pPr algn="l"/>
                      <a:r>
                        <a:rPr lang="en-US" sz="1400">
                          <a:effectLst/>
                        </a:rPr>
                        <a:t>read &amp; execute</a:t>
                      </a:r>
                    </a:p>
                  </a:txBody>
                  <a:tcPr marL="69069" marR="69069" marT="34534" marB="34534" anchor="ctr">
                    <a:lnL>
                      <a:noFill/>
                    </a:lnL>
                    <a:lnR>
                      <a:noFill/>
                    </a:lnR>
                    <a:lnT>
                      <a:noFill/>
                    </a:lnT>
                    <a:lnB>
                      <a:noFill/>
                    </a:lnB>
                  </a:tcPr>
                </a:tc>
              </a:tr>
              <a:tr h="242068">
                <a:tc>
                  <a:txBody>
                    <a:bodyPr/>
                    <a:lstStyle/>
                    <a:p>
                      <a:pPr algn="ctr"/>
                      <a:r>
                        <a:rPr lang="en-US" sz="1400">
                          <a:effectLst/>
                        </a:rPr>
                        <a:t>-rw-rw-rw-</a:t>
                      </a:r>
                    </a:p>
                  </a:txBody>
                  <a:tcPr marL="69069" marR="69069" marT="34534" marB="34534" anchor="ctr">
                    <a:lnL>
                      <a:noFill/>
                    </a:lnL>
                    <a:lnR>
                      <a:noFill/>
                    </a:lnR>
                    <a:lnT>
                      <a:noFill/>
                    </a:lnT>
                    <a:lnB>
                      <a:noFill/>
                    </a:lnB>
                  </a:tcPr>
                </a:tc>
                <a:tc>
                  <a:txBody>
                    <a:bodyPr/>
                    <a:lstStyle/>
                    <a:p>
                      <a:r>
                        <a:rPr lang="en-US" sz="1400"/>
                        <a:t>0666</a:t>
                      </a:r>
                    </a:p>
                  </a:txBody>
                  <a:tcPr marL="69069" marR="69069" marT="34534" marB="34534" anchor="ctr">
                    <a:lnL>
                      <a:noFill/>
                    </a:lnL>
                    <a:lnR>
                      <a:noFill/>
                    </a:lnR>
                    <a:lnT>
                      <a:noFill/>
                    </a:lnT>
                    <a:lnB>
                      <a:noFill/>
                    </a:lnB>
                  </a:tcPr>
                </a:tc>
                <a:tc>
                  <a:txBody>
                    <a:bodyPr/>
                    <a:lstStyle/>
                    <a:p>
                      <a:pPr algn="l"/>
                      <a:r>
                        <a:rPr lang="en-US" sz="1400">
                          <a:effectLst/>
                        </a:rPr>
                        <a:t>read &amp; write</a:t>
                      </a:r>
                    </a:p>
                  </a:txBody>
                  <a:tcPr marL="69069" marR="69069" marT="34534" marB="34534" anchor="ctr">
                    <a:lnL>
                      <a:noFill/>
                    </a:lnL>
                    <a:lnR>
                      <a:noFill/>
                    </a:lnR>
                    <a:lnT>
                      <a:noFill/>
                    </a:lnT>
                    <a:lnB>
                      <a:noFill/>
                    </a:lnB>
                  </a:tcPr>
                </a:tc>
              </a:tr>
              <a:tr h="790677">
                <a:tc>
                  <a:txBody>
                    <a:bodyPr/>
                    <a:lstStyle/>
                    <a:p>
                      <a:pPr algn="ctr"/>
                      <a:r>
                        <a:rPr lang="en-US" sz="1400" dirty="0">
                          <a:effectLst/>
                        </a:rPr>
                        <a:t>-</a:t>
                      </a:r>
                      <a:r>
                        <a:rPr lang="en-US" sz="1400" dirty="0" err="1">
                          <a:effectLst/>
                        </a:rPr>
                        <a:t>rwxr</a:t>
                      </a:r>
                      <a:r>
                        <a:rPr lang="en-US" sz="1400" dirty="0">
                          <a:effectLst/>
                        </a:rPr>
                        <a:t>-----</a:t>
                      </a:r>
                    </a:p>
                  </a:txBody>
                  <a:tcPr marL="69069" marR="69069" marT="34534" marB="34534" anchor="ctr">
                    <a:lnL>
                      <a:noFill/>
                    </a:lnL>
                    <a:lnR>
                      <a:noFill/>
                    </a:lnR>
                    <a:lnT>
                      <a:noFill/>
                    </a:lnT>
                    <a:lnB>
                      <a:noFill/>
                    </a:lnB>
                  </a:tcPr>
                </a:tc>
                <a:tc>
                  <a:txBody>
                    <a:bodyPr/>
                    <a:lstStyle/>
                    <a:p>
                      <a:r>
                        <a:rPr lang="en-US" sz="1400" dirty="0"/>
                        <a:t>0740</a:t>
                      </a:r>
                    </a:p>
                  </a:txBody>
                  <a:tcPr marL="69069" marR="69069" marT="34534" marB="34534" anchor="ctr">
                    <a:lnL>
                      <a:noFill/>
                    </a:lnL>
                    <a:lnR>
                      <a:noFill/>
                    </a:lnR>
                    <a:lnT>
                      <a:noFill/>
                    </a:lnT>
                    <a:lnB>
                      <a:noFill/>
                    </a:lnB>
                  </a:tcPr>
                </a:tc>
                <a:tc>
                  <a:txBody>
                    <a:bodyPr/>
                    <a:lstStyle/>
                    <a:p>
                      <a:pPr algn="l"/>
                      <a:r>
                        <a:rPr lang="en-US" sz="1400" dirty="0">
                          <a:effectLst/>
                        </a:rPr>
                        <a:t>owner can read, write, &amp; execute; group can only read; others have no permissions</a:t>
                      </a:r>
                    </a:p>
                  </a:txBody>
                  <a:tcPr marL="69069" marR="69069" marT="34534" marB="34534" anchor="ctr">
                    <a:lnL>
                      <a:noFill/>
                    </a:lnL>
                    <a:lnR>
                      <a:noFill/>
                    </a:lnR>
                    <a:lnT>
                      <a:noFill/>
                    </a:lnT>
                    <a:lnB>
                      <a:noFill/>
                    </a:lnB>
                  </a:tcPr>
                </a:tc>
              </a:tr>
            </a:tbl>
          </a:graphicData>
        </a:graphic>
      </p:graphicFrame>
    </p:spTree>
    <p:extLst>
      <p:ext uri="{BB962C8B-B14F-4D97-AF65-F5344CB8AC3E}">
        <p14:creationId xmlns:p14="http://schemas.microsoft.com/office/powerpoint/2010/main" val="1973352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r>
              <a:rPr lang="en-US" b="1" dirty="0"/>
              <a:t>Creating groups and user </a:t>
            </a:r>
            <a:r>
              <a:rPr lang="en-US" b="1" dirty="0" smtClean="0"/>
              <a:t>accounts</a:t>
            </a:r>
          </a:p>
          <a:p>
            <a:pPr marL="0" indent="0">
              <a:buNone/>
            </a:pPr>
            <a:r>
              <a:rPr lang="en-US" b="1" dirty="0" smtClean="0"/>
              <a:t>Modifying group and user permissions: Linux</a:t>
            </a:r>
          </a:p>
          <a:p>
            <a:pPr marL="0" indent="0">
              <a:buNone/>
            </a:pPr>
            <a:r>
              <a:rPr lang="en-US" dirty="0" smtClean="0"/>
              <a:t>Linux Changing permissions and ownership with </a:t>
            </a:r>
            <a:r>
              <a:rPr lang="en-US" dirty="0" err="1" smtClean="0"/>
              <a:t>chmod</a:t>
            </a:r>
            <a:r>
              <a:rPr lang="en-US" dirty="0" smtClean="0"/>
              <a:t> command</a:t>
            </a:r>
          </a:p>
          <a:p>
            <a:pPr marL="0" indent="0">
              <a:buNone/>
            </a:pPr>
            <a:r>
              <a:rPr lang="en-US" dirty="0" smtClean="0"/>
              <a:t>Add user read, write, execute permissions to a file</a:t>
            </a:r>
          </a:p>
          <a:p>
            <a:pPr marL="0" indent="0">
              <a:buNone/>
            </a:pPr>
            <a:r>
              <a:rPr lang="en-US" dirty="0"/>
              <a:t>	</a:t>
            </a:r>
            <a:r>
              <a:rPr lang="en-US" dirty="0" smtClean="0"/>
              <a:t>- </a:t>
            </a:r>
            <a:r>
              <a:rPr lang="en-US" dirty="0" err="1" smtClean="0"/>
              <a:t>chmod</a:t>
            </a:r>
            <a:r>
              <a:rPr lang="en-US" dirty="0" smtClean="0"/>
              <a:t> </a:t>
            </a:r>
            <a:r>
              <a:rPr lang="en-US" dirty="0" err="1" smtClean="0"/>
              <a:t>u+rwx</a:t>
            </a:r>
            <a:r>
              <a:rPr lang="en-US" dirty="0" smtClean="0"/>
              <a:t> file</a:t>
            </a:r>
          </a:p>
          <a:p>
            <a:pPr marL="0" indent="0">
              <a:buNone/>
            </a:pPr>
            <a:r>
              <a:rPr lang="en-US" dirty="0"/>
              <a:t>	</a:t>
            </a:r>
            <a:r>
              <a:rPr lang="en-US" dirty="0" smtClean="0"/>
              <a:t>- </a:t>
            </a:r>
            <a:r>
              <a:rPr lang="en-US" dirty="0" err="1" smtClean="0"/>
              <a:t>chmod</a:t>
            </a:r>
            <a:r>
              <a:rPr lang="en-US" dirty="0" smtClean="0"/>
              <a:t> 700 file</a:t>
            </a:r>
          </a:p>
          <a:p>
            <a:pPr marL="0" indent="0">
              <a:buNone/>
            </a:pPr>
            <a:r>
              <a:rPr lang="en-US" dirty="0" smtClean="0"/>
              <a:t>Remove all write permissions</a:t>
            </a:r>
          </a:p>
          <a:p>
            <a:pPr marL="0" indent="0">
              <a:buNone/>
            </a:pPr>
            <a:r>
              <a:rPr lang="en-US" dirty="0"/>
              <a:t>	</a:t>
            </a:r>
            <a:r>
              <a:rPr lang="en-US" dirty="0" smtClean="0"/>
              <a:t>- </a:t>
            </a:r>
            <a:r>
              <a:rPr lang="en-US" dirty="0" err="1" smtClean="0"/>
              <a:t>chmod</a:t>
            </a:r>
            <a:r>
              <a:rPr lang="en-US" dirty="0" smtClean="0"/>
              <a:t> –w file</a:t>
            </a:r>
          </a:p>
          <a:p>
            <a:pPr marL="0" indent="0">
              <a:buNone/>
            </a:pPr>
            <a:r>
              <a:rPr lang="en-US" dirty="0"/>
              <a:t>	</a:t>
            </a:r>
            <a:r>
              <a:rPr lang="en-US" dirty="0" smtClean="0"/>
              <a:t>- </a:t>
            </a:r>
            <a:r>
              <a:rPr lang="en-US" dirty="0" err="1" smtClean="0"/>
              <a:t>chmod</a:t>
            </a:r>
            <a:r>
              <a:rPr lang="en-US" dirty="0" smtClean="0"/>
              <a:t> 555 file</a:t>
            </a:r>
            <a:endParaRPr lang="en-US" dirty="0"/>
          </a:p>
        </p:txBody>
      </p:sp>
    </p:spTree>
    <p:extLst>
      <p:ext uri="{BB962C8B-B14F-4D97-AF65-F5344CB8AC3E}">
        <p14:creationId xmlns:p14="http://schemas.microsoft.com/office/powerpoint/2010/main" val="1197815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r>
              <a:rPr lang="en-US" b="1" dirty="0"/>
              <a:t>Creating groups and user accounts</a:t>
            </a:r>
          </a:p>
          <a:p>
            <a:pPr marL="0" indent="0">
              <a:buNone/>
            </a:pPr>
            <a:r>
              <a:rPr lang="en-US" dirty="0" smtClean="0"/>
              <a:t>Changing permissions and ownership for Linux</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49342703"/>
              </p:ext>
            </p:extLst>
          </p:nvPr>
        </p:nvGraphicFramePr>
        <p:xfrm>
          <a:off x="838199" y="2355374"/>
          <a:ext cx="4215714" cy="4389120"/>
        </p:xfrm>
        <a:graphic>
          <a:graphicData uri="http://schemas.openxmlformats.org/drawingml/2006/table">
            <a:tbl>
              <a:tblPr/>
              <a:tblGrid>
                <a:gridCol w="1405238"/>
                <a:gridCol w="1405238"/>
                <a:gridCol w="1405238"/>
              </a:tblGrid>
              <a:tr h="0">
                <a:tc>
                  <a:txBody>
                    <a:bodyPr/>
                    <a:lstStyle/>
                    <a:p>
                      <a:r>
                        <a:rPr lang="en-US" b="1" dirty="0"/>
                        <a:t>#</a:t>
                      </a:r>
                    </a:p>
                  </a:txBody>
                  <a:tcPr anchor="ctr">
                    <a:lnL>
                      <a:noFill/>
                    </a:lnL>
                    <a:lnR>
                      <a:noFill/>
                    </a:lnR>
                    <a:lnT>
                      <a:noFill/>
                    </a:lnT>
                    <a:lnB>
                      <a:noFill/>
                    </a:lnB>
                  </a:tcPr>
                </a:tc>
                <a:tc>
                  <a:txBody>
                    <a:bodyPr/>
                    <a:lstStyle/>
                    <a:p>
                      <a:r>
                        <a:rPr lang="en-US" b="1" dirty="0"/>
                        <a:t>Permission</a:t>
                      </a:r>
                    </a:p>
                  </a:txBody>
                  <a:tcPr anchor="ctr">
                    <a:lnL>
                      <a:noFill/>
                    </a:lnL>
                    <a:lnR>
                      <a:noFill/>
                    </a:lnR>
                    <a:lnT>
                      <a:noFill/>
                    </a:lnT>
                    <a:lnB>
                      <a:noFill/>
                    </a:lnB>
                  </a:tcPr>
                </a:tc>
                <a:tc>
                  <a:txBody>
                    <a:bodyPr/>
                    <a:lstStyle/>
                    <a:p>
                      <a:r>
                        <a:rPr lang="en-US" b="1" dirty="0" err="1" smtClean="0"/>
                        <a:t>rwx</a:t>
                      </a:r>
                      <a:r>
                        <a:rPr lang="en-US" b="1" dirty="0" smtClean="0"/>
                        <a:t>                              </a:t>
                      </a:r>
                      <a:endParaRPr lang="en-US" b="1" dirty="0"/>
                    </a:p>
                  </a:txBody>
                  <a:tcPr anchor="ctr">
                    <a:lnL>
                      <a:noFill/>
                    </a:lnL>
                    <a:lnR>
                      <a:noFill/>
                    </a:lnR>
                    <a:lnT>
                      <a:noFill/>
                    </a:lnT>
                    <a:lnB>
                      <a:noFill/>
                    </a:lnB>
                  </a:tcPr>
                </a:tc>
              </a:tr>
              <a:tr h="0">
                <a:tc>
                  <a:txBody>
                    <a:bodyPr/>
                    <a:lstStyle/>
                    <a:p>
                      <a:r>
                        <a:rPr lang="en-US"/>
                        <a:t>7</a:t>
                      </a:r>
                    </a:p>
                  </a:txBody>
                  <a:tcPr anchor="ctr">
                    <a:lnL>
                      <a:noFill/>
                    </a:lnL>
                    <a:lnR>
                      <a:noFill/>
                    </a:lnR>
                    <a:lnT>
                      <a:noFill/>
                    </a:lnT>
                    <a:lnB>
                      <a:noFill/>
                    </a:lnB>
                  </a:tcPr>
                </a:tc>
                <a:tc>
                  <a:txBody>
                    <a:bodyPr/>
                    <a:lstStyle/>
                    <a:p>
                      <a:r>
                        <a:rPr lang="en-US"/>
                        <a:t>read, write and execute</a:t>
                      </a:r>
                    </a:p>
                  </a:txBody>
                  <a:tcPr anchor="ctr">
                    <a:lnL>
                      <a:noFill/>
                    </a:lnL>
                    <a:lnR>
                      <a:noFill/>
                    </a:lnR>
                    <a:lnT>
                      <a:noFill/>
                    </a:lnT>
                    <a:lnB>
                      <a:noFill/>
                    </a:lnB>
                  </a:tcPr>
                </a:tc>
                <a:tc>
                  <a:txBody>
                    <a:bodyPr/>
                    <a:lstStyle/>
                    <a:p>
                      <a:r>
                        <a:rPr lang="en-US"/>
                        <a:t>rwx</a:t>
                      </a:r>
                    </a:p>
                  </a:txBody>
                  <a:tcPr anchor="ctr">
                    <a:lnL>
                      <a:noFill/>
                    </a:lnL>
                    <a:lnR>
                      <a:noFill/>
                    </a:lnR>
                    <a:lnT>
                      <a:noFill/>
                    </a:lnT>
                    <a:lnB>
                      <a:noFill/>
                    </a:lnB>
                  </a:tcPr>
                </a:tc>
              </a:tr>
              <a:tr h="0">
                <a:tc>
                  <a:txBody>
                    <a:bodyPr/>
                    <a:lstStyle/>
                    <a:p>
                      <a:r>
                        <a:rPr lang="en-US"/>
                        <a:t>6</a:t>
                      </a:r>
                    </a:p>
                  </a:txBody>
                  <a:tcPr anchor="ctr">
                    <a:lnL>
                      <a:noFill/>
                    </a:lnL>
                    <a:lnR>
                      <a:noFill/>
                    </a:lnR>
                    <a:lnT>
                      <a:noFill/>
                    </a:lnT>
                    <a:lnB>
                      <a:noFill/>
                    </a:lnB>
                  </a:tcPr>
                </a:tc>
                <a:tc>
                  <a:txBody>
                    <a:bodyPr/>
                    <a:lstStyle/>
                    <a:p>
                      <a:r>
                        <a:rPr lang="en-US"/>
                        <a:t>read and write</a:t>
                      </a:r>
                    </a:p>
                  </a:txBody>
                  <a:tcPr anchor="ctr">
                    <a:lnL>
                      <a:noFill/>
                    </a:lnL>
                    <a:lnR>
                      <a:noFill/>
                    </a:lnR>
                    <a:lnT>
                      <a:noFill/>
                    </a:lnT>
                    <a:lnB>
                      <a:noFill/>
                    </a:lnB>
                  </a:tcPr>
                </a:tc>
                <a:tc>
                  <a:txBody>
                    <a:bodyPr/>
                    <a:lstStyle/>
                    <a:p>
                      <a:r>
                        <a:rPr lang="en-US"/>
                        <a:t>rw-</a:t>
                      </a:r>
                    </a:p>
                  </a:txBody>
                  <a:tcPr anchor="ctr">
                    <a:lnL>
                      <a:noFill/>
                    </a:lnL>
                    <a:lnR>
                      <a:noFill/>
                    </a:lnR>
                    <a:lnT>
                      <a:noFill/>
                    </a:lnT>
                    <a:lnB>
                      <a:noFill/>
                    </a:lnB>
                  </a:tcPr>
                </a:tc>
              </a:tr>
              <a:tr h="0">
                <a:tc>
                  <a:txBody>
                    <a:bodyPr/>
                    <a:lstStyle/>
                    <a:p>
                      <a:r>
                        <a:rPr lang="en-US"/>
                        <a:t>5</a:t>
                      </a:r>
                    </a:p>
                  </a:txBody>
                  <a:tcPr anchor="ctr">
                    <a:lnL>
                      <a:noFill/>
                    </a:lnL>
                    <a:lnR>
                      <a:noFill/>
                    </a:lnR>
                    <a:lnT>
                      <a:noFill/>
                    </a:lnT>
                    <a:lnB>
                      <a:noFill/>
                    </a:lnB>
                  </a:tcPr>
                </a:tc>
                <a:tc>
                  <a:txBody>
                    <a:bodyPr/>
                    <a:lstStyle/>
                    <a:p>
                      <a:r>
                        <a:rPr lang="en-US"/>
                        <a:t>read and execute</a:t>
                      </a:r>
                    </a:p>
                  </a:txBody>
                  <a:tcPr anchor="ctr">
                    <a:lnL>
                      <a:noFill/>
                    </a:lnL>
                    <a:lnR>
                      <a:noFill/>
                    </a:lnR>
                    <a:lnT>
                      <a:noFill/>
                    </a:lnT>
                    <a:lnB>
                      <a:noFill/>
                    </a:lnB>
                  </a:tcPr>
                </a:tc>
                <a:tc>
                  <a:txBody>
                    <a:bodyPr/>
                    <a:lstStyle/>
                    <a:p>
                      <a:r>
                        <a:rPr lang="en-US"/>
                        <a:t>r-x</a:t>
                      </a:r>
                    </a:p>
                  </a:txBody>
                  <a:tcPr anchor="ctr">
                    <a:lnL>
                      <a:noFill/>
                    </a:lnL>
                    <a:lnR>
                      <a:noFill/>
                    </a:lnR>
                    <a:lnT>
                      <a:noFill/>
                    </a:lnT>
                    <a:lnB>
                      <a:noFill/>
                    </a:lnB>
                  </a:tcPr>
                </a:tc>
              </a:tr>
              <a:tr h="0">
                <a:tc>
                  <a:txBody>
                    <a:bodyPr/>
                    <a:lstStyle/>
                    <a:p>
                      <a:r>
                        <a:rPr lang="en-US"/>
                        <a:t>4</a:t>
                      </a:r>
                    </a:p>
                  </a:txBody>
                  <a:tcPr anchor="ctr">
                    <a:lnL>
                      <a:noFill/>
                    </a:lnL>
                    <a:lnR>
                      <a:noFill/>
                    </a:lnR>
                    <a:lnT>
                      <a:noFill/>
                    </a:lnT>
                    <a:lnB>
                      <a:noFill/>
                    </a:lnB>
                  </a:tcPr>
                </a:tc>
                <a:tc>
                  <a:txBody>
                    <a:bodyPr/>
                    <a:lstStyle/>
                    <a:p>
                      <a:r>
                        <a:rPr lang="en-US"/>
                        <a:t>read only</a:t>
                      </a:r>
                    </a:p>
                  </a:txBody>
                  <a:tcPr anchor="ctr">
                    <a:lnL>
                      <a:noFill/>
                    </a:lnL>
                    <a:lnR>
                      <a:noFill/>
                    </a:lnR>
                    <a:lnT>
                      <a:noFill/>
                    </a:lnT>
                    <a:lnB>
                      <a:noFill/>
                    </a:lnB>
                  </a:tcPr>
                </a:tc>
                <a:tc>
                  <a:txBody>
                    <a:bodyPr/>
                    <a:lstStyle/>
                    <a:p>
                      <a:r>
                        <a:rPr lang="en-US"/>
                        <a:t>r--</a:t>
                      </a:r>
                    </a:p>
                  </a:txBody>
                  <a:tcPr anchor="ctr">
                    <a:lnL>
                      <a:noFill/>
                    </a:lnL>
                    <a:lnR>
                      <a:noFill/>
                    </a:lnR>
                    <a:lnT>
                      <a:noFill/>
                    </a:lnT>
                    <a:lnB>
                      <a:noFill/>
                    </a:lnB>
                  </a:tcPr>
                </a:tc>
              </a:tr>
              <a:tr h="0">
                <a:tc>
                  <a:txBody>
                    <a:bodyPr/>
                    <a:lstStyle/>
                    <a:p>
                      <a:r>
                        <a:rPr lang="en-US"/>
                        <a:t>3</a:t>
                      </a:r>
                    </a:p>
                  </a:txBody>
                  <a:tcPr anchor="ctr">
                    <a:lnL>
                      <a:noFill/>
                    </a:lnL>
                    <a:lnR>
                      <a:noFill/>
                    </a:lnR>
                    <a:lnT>
                      <a:noFill/>
                    </a:lnT>
                    <a:lnB>
                      <a:noFill/>
                    </a:lnB>
                  </a:tcPr>
                </a:tc>
                <a:tc>
                  <a:txBody>
                    <a:bodyPr/>
                    <a:lstStyle/>
                    <a:p>
                      <a:r>
                        <a:rPr lang="en-US"/>
                        <a:t>write and execute</a:t>
                      </a:r>
                    </a:p>
                  </a:txBody>
                  <a:tcPr anchor="ctr">
                    <a:lnL>
                      <a:noFill/>
                    </a:lnL>
                    <a:lnR>
                      <a:noFill/>
                    </a:lnR>
                    <a:lnT>
                      <a:noFill/>
                    </a:lnT>
                    <a:lnB>
                      <a:noFill/>
                    </a:lnB>
                  </a:tcPr>
                </a:tc>
                <a:tc>
                  <a:txBody>
                    <a:bodyPr/>
                    <a:lstStyle/>
                    <a:p>
                      <a:r>
                        <a:rPr lang="en-US"/>
                        <a:t>-wx</a:t>
                      </a:r>
                    </a:p>
                  </a:txBody>
                  <a:tcPr anchor="ctr">
                    <a:lnL>
                      <a:noFill/>
                    </a:lnL>
                    <a:lnR>
                      <a:noFill/>
                    </a:lnR>
                    <a:lnT>
                      <a:noFill/>
                    </a:lnT>
                    <a:lnB>
                      <a:noFill/>
                    </a:lnB>
                  </a:tcPr>
                </a:tc>
              </a:tr>
              <a:tr h="0">
                <a:tc>
                  <a:txBody>
                    <a:bodyPr/>
                    <a:lstStyle/>
                    <a:p>
                      <a:r>
                        <a:rPr lang="en-US"/>
                        <a:t>2</a:t>
                      </a:r>
                    </a:p>
                  </a:txBody>
                  <a:tcPr anchor="ctr">
                    <a:lnL>
                      <a:noFill/>
                    </a:lnL>
                    <a:lnR>
                      <a:noFill/>
                    </a:lnR>
                    <a:lnT>
                      <a:noFill/>
                    </a:lnT>
                    <a:lnB>
                      <a:noFill/>
                    </a:lnB>
                  </a:tcPr>
                </a:tc>
                <a:tc>
                  <a:txBody>
                    <a:bodyPr/>
                    <a:lstStyle/>
                    <a:p>
                      <a:r>
                        <a:rPr lang="en-US"/>
                        <a:t>write only</a:t>
                      </a:r>
                    </a:p>
                  </a:txBody>
                  <a:tcPr anchor="ctr">
                    <a:lnL>
                      <a:noFill/>
                    </a:lnL>
                    <a:lnR>
                      <a:noFill/>
                    </a:lnR>
                    <a:lnT>
                      <a:noFill/>
                    </a:lnT>
                    <a:lnB>
                      <a:noFill/>
                    </a:lnB>
                  </a:tcPr>
                </a:tc>
                <a:tc>
                  <a:txBody>
                    <a:bodyPr/>
                    <a:lstStyle/>
                    <a:p>
                      <a:r>
                        <a:rPr lang="en-US"/>
                        <a:t>-w-</a:t>
                      </a:r>
                    </a:p>
                  </a:txBody>
                  <a:tcPr anchor="ctr">
                    <a:lnL>
                      <a:noFill/>
                    </a:lnL>
                    <a:lnR>
                      <a:noFill/>
                    </a:lnR>
                    <a:lnT>
                      <a:noFill/>
                    </a:lnT>
                    <a:lnB>
                      <a:noFill/>
                    </a:lnB>
                  </a:tcPr>
                </a:tc>
              </a:tr>
              <a:tr h="0">
                <a:tc>
                  <a:txBody>
                    <a:bodyPr/>
                    <a:lstStyle/>
                    <a:p>
                      <a:r>
                        <a:rPr lang="en-US"/>
                        <a:t>1</a:t>
                      </a:r>
                    </a:p>
                  </a:txBody>
                  <a:tcPr anchor="ctr">
                    <a:lnL>
                      <a:noFill/>
                    </a:lnL>
                    <a:lnR>
                      <a:noFill/>
                    </a:lnR>
                    <a:lnT>
                      <a:noFill/>
                    </a:lnT>
                    <a:lnB>
                      <a:noFill/>
                    </a:lnB>
                  </a:tcPr>
                </a:tc>
                <a:tc>
                  <a:txBody>
                    <a:bodyPr/>
                    <a:lstStyle/>
                    <a:p>
                      <a:r>
                        <a:rPr lang="en-US"/>
                        <a:t>execute only</a:t>
                      </a:r>
                    </a:p>
                  </a:txBody>
                  <a:tcPr anchor="ctr">
                    <a:lnL>
                      <a:noFill/>
                    </a:lnL>
                    <a:lnR>
                      <a:noFill/>
                    </a:lnR>
                    <a:lnT>
                      <a:noFill/>
                    </a:lnT>
                    <a:lnB>
                      <a:noFill/>
                    </a:lnB>
                  </a:tcPr>
                </a:tc>
                <a:tc>
                  <a:txBody>
                    <a:bodyPr/>
                    <a:lstStyle/>
                    <a:p>
                      <a:r>
                        <a:rPr lang="en-US"/>
                        <a:t>--x</a:t>
                      </a:r>
                    </a:p>
                  </a:txBody>
                  <a:tcPr anchor="ctr">
                    <a:lnL>
                      <a:noFill/>
                    </a:lnL>
                    <a:lnR>
                      <a:noFill/>
                    </a:lnR>
                    <a:lnT>
                      <a:noFill/>
                    </a:lnT>
                    <a:lnB>
                      <a:noFill/>
                    </a:lnB>
                  </a:tcPr>
                </a:tc>
              </a:tr>
              <a:tr h="0">
                <a:tc>
                  <a:txBody>
                    <a:bodyPr/>
                    <a:lstStyle/>
                    <a:p>
                      <a:r>
                        <a:rPr lang="en-US" dirty="0"/>
                        <a:t>0</a:t>
                      </a:r>
                    </a:p>
                  </a:txBody>
                  <a:tcPr anchor="ctr">
                    <a:lnL>
                      <a:noFill/>
                    </a:lnL>
                    <a:lnR>
                      <a:noFill/>
                    </a:lnR>
                    <a:lnT>
                      <a:noFill/>
                    </a:lnT>
                    <a:lnB>
                      <a:noFill/>
                    </a:lnB>
                  </a:tcPr>
                </a:tc>
                <a:tc>
                  <a:txBody>
                    <a:bodyPr/>
                    <a:lstStyle/>
                    <a:p>
                      <a:r>
                        <a:rPr lang="en-US"/>
                        <a:t>none</a:t>
                      </a:r>
                    </a:p>
                  </a:txBody>
                  <a:tcPr anchor="ctr">
                    <a:lnL>
                      <a:noFill/>
                    </a:lnL>
                    <a:lnR>
                      <a:noFill/>
                    </a:lnR>
                    <a:lnT>
                      <a:noFill/>
                    </a:lnT>
                    <a:lnB>
                      <a:noFill/>
                    </a:lnB>
                  </a:tcPr>
                </a:tc>
                <a:tc>
                  <a:txBody>
                    <a:bodyPr/>
                    <a:lstStyle/>
                    <a:p>
                      <a:r>
                        <a:rPr lang="en-US" dirty="0"/>
                        <a:t>---</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270571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lstStyle/>
          <a:p>
            <a:r>
              <a:rPr lang="en-US" b="1" dirty="0"/>
              <a:t>Creating groups and user accounts</a:t>
            </a:r>
          </a:p>
          <a:p>
            <a:pPr marL="0" indent="0">
              <a:buNone/>
            </a:pPr>
            <a:r>
              <a:rPr lang="en-US" dirty="0" smtClean="0"/>
              <a:t>Changing permissions and ownership for Linux</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49342703"/>
              </p:ext>
            </p:extLst>
          </p:nvPr>
        </p:nvGraphicFramePr>
        <p:xfrm>
          <a:off x="838199" y="2355374"/>
          <a:ext cx="4215714" cy="4389120"/>
        </p:xfrm>
        <a:graphic>
          <a:graphicData uri="http://schemas.openxmlformats.org/drawingml/2006/table">
            <a:tbl>
              <a:tblPr/>
              <a:tblGrid>
                <a:gridCol w="1405238"/>
                <a:gridCol w="1405238"/>
                <a:gridCol w="1405238"/>
              </a:tblGrid>
              <a:tr h="0">
                <a:tc>
                  <a:txBody>
                    <a:bodyPr/>
                    <a:lstStyle/>
                    <a:p>
                      <a:r>
                        <a:rPr lang="en-US" b="1" dirty="0"/>
                        <a:t>#</a:t>
                      </a:r>
                    </a:p>
                  </a:txBody>
                  <a:tcPr anchor="ctr">
                    <a:lnL>
                      <a:noFill/>
                    </a:lnL>
                    <a:lnR>
                      <a:noFill/>
                    </a:lnR>
                    <a:lnT>
                      <a:noFill/>
                    </a:lnT>
                    <a:lnB>
                      <a:noFill/>
                    </a:lnB>
                  </a:tcPr>
                </a:tc>
                <a:tc>
                  <a:txBody>
                    <a:bodyPr/>
                    <a:lstStyle/>
                    <a:p>
                      <a:r>
                        <a:rPr lang="en-US" b="1" dirty="0"/>
                        <a:t>Permission</a:t>
                      </a:r>
                    </a:p>
                  </a:txBody>
                  <a:tcPr anchor="ctr">
                    <a:lnL>
                      <a:noFill/>
                    </a:lnL>
                    <a:lnR>
                      <a:noFill/>
                    </a:lnR>
                    <a:lnT>
                      <a:noFill/>
                    </a:lnT>
                    <a:lnB>
                      <a:noFill/>
                    </a:lnB>
                  </a:tcPr>
                </a:tc>
                <a:tc>
                  <a:txBody>
                    <a:bodyPr/>
                    <a:lstStyle/>
                    <a:p>
                      <a:r>
                        <a:rPr lang="en-US" b="1" dirty="0" err="1" smtClean="0"/>
                        <a:t>rwx</a:t>
                      </a:r>
                      <a:r>
                        <a:rPr lang="en-US" b="1" dirty="0" smtClean="0"/>
                        <a:t>                              </a:t>
                      </a:r>
                      <a:endParaRPr lang="en-US" b="1" dirty="0"/>
                    </a:p>
                  </a:txBody>
                  <a:tcPr anchor="ctr">
                    <a:lnL>
                      <a:noFill/>
                    </a:lnL>
                    <a:lnR>
                      <a:noFill/>
                    </a:lnR>
                    <a:lnT>
                      <a:noFill/>
                    </a:lnT>
                    <a:lnB>
                      <a:noFill/>
                    </a:lnB>
                  </a:tcPr>
                </a:tc>
              </a:tr>
              <a:tr h="0">
                <a:tc>
                  <a:txBody>
                    <a:bodyPr/>
                    <a:lstStyle/>
                    <a:p>
                      <a:r>
                        <a:rPr lang="en-US"/>
                        <a:t>7</a:t>
                      </a:r>
                    </a:p>
                  </a:txBody>
                  <a:tcPr anchor="ctr">
                    <a:lnL>
                      <a:noFill/>
                    </a:lnL>
                    <a:lnR>
                      <a:noFill/>
                    </a:lnR>
                    <a:lnT>
                      <a:noFill/>
                    </a:lnT>
                    <a:lnB>
                      <a:noFill/>
                    </a:lnB>
                  </a:tcPr>
                </a:tc>
                <a:tc>
                  <a:txBody>
                    <a:bodyPr/>
                    <a:lstStyle/>
                    <a:p>
                      <a:r>
                        <a:rPr lang="en-US"/>
                        <a:t>read, write and execute</a:t>
                      </a:r>
                    </a:p>
                  </a:txBody>
                  <a:tcPr anchor="ctr">
                    <a:lnL>
                      <a:noFill/>
                    </a:lnL>
                    <a:lnR>
                      <a:noFill/>
                    </a:lnR>
                    <a:lnT>
                      <a:noFill/>
                    </a:lnT>
                    <a:lnB>
                      <a:noFill/>
                    </a:lnB>
                  </a:tcPr>
                </a:tc>
                <a:tc>
                  <a:txBody>
                    <a:bodyPr/>
                    <a:lstStyle/>
                    <a:p>
                      <a:r>
                        <a:rPr lang="en-US"/>
                        <a:t>rwx</a:t>
                      </a:r>
                    </a:p>
                  </a:txBody>
                  <a:tcPr anchor="ctr">
                    <a:lnL>
                      <a:noFill/>
                    </a:lnL>
                    <a:lnR>
                      <a:noFill/>
                    </a:lnR>
                    <a:lnT>
                      <a:noFill/>
                    </a:lnT>
                    <a:lnB>
                      <a:noFill/>
                    </a:lnB>
                  </a:tcPr>
                </a:tc>
              </a:tr>
              <a:tr h="0">
                <a:tc>
                  <a:txBody>
                    <a:bodyPr/>
                    <a:lstStyle/>
                    <a:p>
                      <a:r>
                        <a:rPr lang="en-US"/>
                        <a:t>6</a:t>
                      </a:r>
                    </a:p>
                  </a:txBody>
                  <a:tcPr anchor="ctr">
                    <a:lnL>
                      <a:noFill/>
                    </a:lnL>
                    <a:lnR>
                      <a:noFill/>
                    </a:lnR>
                    <a:lnT>
                      <a:noFill/>
                    </a:lnT>
                    <a:lnB>
                      <a:noFill/>
                    </a:lnB>
                  </a:tcPr>
                </a:tc>
                <a:tc>
                  <a:txBody>
                    <a:bodyPr/>
                    <a:lstStyle/>
                    <a:p>
                      <a:r>
                        <a:rPr lang="en-US"/>
                        <a:t>read and write</a:t>
                      </a:r>
                    </a:p>
                  </a:txBody>
                  <a:tcPr anchor="ctr">
                    <a:lnL>
                      <a:noFill/>
                    </a:lnL>
                    <a:lnR>
                      <a:noFill/>
                    </a:lnR>
                    <a:lnT>
                      <a:noFill/>
                    </a:lnT>
                    <a:lnB>
                      <a:noFill/>
                    </a:lnB>
                  </a:tcPr>
                </a:tc>
                <a:tc>
                  <a:txBody>
                    <a:bodyPr/>
                    <a:lstStyle/>
                    <a:p>
                      <a:r>
                        <a:rPr lang="en-US"/>
                        <a:t>rw-</a:t>
                      </a:r>
                    </a:p>
                  </a:txBody>
                  <a:tcPr anchor="ctr">
                    <a:lnL>
                      <a:noFill/>
                    </a:lnL>
                    <a:lnR>
                      <a:noFill/>
                    </a:lnR>
                    <a:lnT>
                      <a:noFill/>
                    </a:lnT>
                    <a:lnB>
                      <a:noFill/>
                    </a:lnB>
                  </a:tcPr>
                </a:tc>
              </a:tr>
              <a:tr h="0">
                <a:tc>
                  <a:txBody>
                    <a:bodyPr/>
                    <a:lstStyle/>
                    <a:p>
                      <a:r>
                        <a:rPr lang="en-US"/>
                        <a:t>5</a:t>
                      </a:r>
                    </a:p>
                  </a:txBody>
                  <a:tcPr anchor="ctr">
                    <a:lnL>
                      <a:noFill/>
                    </a:lnL>
                    <a:lnR>
                      <a:noFill/>
                    </a:lnR>
                    <a:lnT>
                      <a:noFill/>
                    </a:lnT>
                    <a:lnB>
                      <a:noFill/>
                    </a:lnB>
                  </a:tcPr>
                </a:tc>
                <a:tc>
                  <a:txBody>
                    <a:bodyPr/>
                    <a:lstStyle/>
                    <a:p>
                      <a:r>
                        <a:rPr lang="en-US"/>
                        <a:t>read and execute</a:t>
                      </a:r>
                    </a:p>
                  </a:txBody>
                  <a:tcPr anchor="ctr">
                    <a:lnL>
                      <a:noFill/>
                    </a:lnL>
                    <a:lnR>
                      <a:noFill/>
                    </a:lnR>
                    <a:lnT>
                      <a:noFill/>
                    </a:lnT>
                    <a:lnB>
                      <a:noFill/>
                    </a:lnB>
                  </a:tcPr>
                </a:tc>
                <a:tc>
                  <a:txBody>
                    <a:bodyPr/>
                    <a:lstStyle/>
                    <a:p>
                      <a:r>
                        <a:rPr lang="en-US"/>
                        <a:t>r-x</a:t>
                      </a:r>
                    </a:p>
                  </a:txBody>
                  <a:tcPr anchor="ctr">
                    <a:lnL>
                      <a:noFill/>
                    </a:lnL>
                    <a:lnR>
                      <a:noFill/>
                    </a:lnR>
                    <a:lnT>
                      <a:noFill/>
                    </a:lnT>
                    <a:lnB>
                      <a:noFill/>
                    </a:lnB>
                  </a:tcPr>
                </a:tc>
              </a:tr>
              <a:tr h="0">
                <a:tc>
                  <a:txBody>
                    <a:bodyPr/>
                    <a:lstStyle/>
                    <a:p>
                      <a:r>
                        <a:rPr lang="en-US"/>
                        <a:t>4</a:t>
                      </a:r>
                    </a:p>
                  </a:txBody>
                  <a:tcPr anchor="ctr">
                    <a:lnL>
                      <a:noFill/>
                    </a:lnL>
                    <a:lnR>
                      <a:noFill/>
                    </a:lnR>
                    <a:lnT>
                      <a:noFill/>
                    </a:lnT>
                    <a:lnB>
                      <a:noFill/>
                    </a:lnB>
                  </a:tcPr>
                </a:tc>
                <a:tc>
                  <a:txBody>
                    <a:bodyPr/>
                    <a:lstStyle/>
                    <a:p>
                      <a:r>
                        <a:rPr lang="en-US"/>
                        <a:t>read only</a:t>
                      </a:r>
                    </a:p>
                  </a:txBody>
                  <a:tcPr anchor="ctr">
                    <a:lnL>
                      <a:noFill/>
                    </a:lnL>
                    <a:lnR>
                      <a:noFill/>
                    </a:lnR>
                    <a:lnT>
                      <a:noFill/>
                    </a:lnT>
                    <a:lnB>
                      <a:noFill/>
                    </a:lnB>
                  </a:tcPr>
                </a:tc>
                <a:tc>
                  <a:txBody>
                    <a:bodyPr/>
                    <a:lstStyle/>
                    <a:p>
                      <a:r>
                        <a:rPr lang="en-US"/>
                        <a:t>r--</a:t>
                      </a:r>
                    </a:p>
                  </a:txBody>
                  <a:tcPr anchor="ctr">
                    <a:lnL>
                      <a:noFill/>
                    </a:lnL>
                    <a:lnR>
                      <a:noFill/>
                    </a:lnR>
                    <a:lnT>
                      <a:noFill/>
                    </a:lnT>
                    <a:lnB>
                      <a:noFill/>
                    </a:lnB>
                  </a:tcPr>
                </a:tc>
              </a:tr>
              <a:tr h="0">
                <a:tc>
                  <a:txBody>
                    <a:bodyPr/>
                    <a:lstStyle/>
                    <a:p>
                      <a:r>
                        <a:rPr lang="en-US"/>
                        <a:t>3</a:t>
                      </a:r>
                    </a:p>
                  </a:txBody>
                  <a:tcPr anchor="ctr">
                    <a:lnL>
                      <a:noFill/>
                    </a:lnL>
                    <a:lnR>
                      <a:noFill/>
                    </a:lnR>
                    <a:lnT>
                      <a:noFill/>
                    </a:lnT>
                    <a:lnB>
                      <a:noFill/>
                    </a:lnB>
                  </a:tcPr>
                </a:tc>
                <a:tc>
                  <a:txBody>
                    <a:bodyPr/>
                    <a:lstStyle/>
                    <a:p>
                      <a:r>
                        <a:rPr lang="en-US"/>
                        <a:t>write and execute</a:t>
                      </a:r>
                    </a:p>
                  </a:txBody>
                  <a:tcPr anchor="ctr">
                    <a:lnL>
                      <a:noFill/>
                    </a:lnL>
                    <a:lnR>
                      <a:noFill/>
                    </a:lnR>
                    <a:lnT>
                      <a:noFill/>
                    </a:lnT>
                    <a:lnB>
                      <a:noFill/>
                    </a:lnB>
                  </a:tcPr>
                </a:tc>
                <a:tc>
                  <a:txBody>
                    <a:bodyPr/>
                    <a:lstStyle/>
                    <a:p>
                      <a:r>
                        <a:rPr lang="en-US"/>
                        <a:t>-wx</a:t>
                      </a:r>
                    </a:p>
                  </a:txBody>
                  <a:tcPr anchor="ctr">
                    <a:lnL>
                      <a:noFill/>
                    </a:lnL>
                    <a:lnR>
                      <a:noFill/>
                    </a:lnR>
                    <a:lnT>
                      <a:noFill/>
                    </a:lnT>
                    <a:lnB>
                      <a:noFill/>
                    </a:lnB>
                  </a:tcPr>
                </a:tc>
              </a:tr>
              <a:tr h="0">
                <a:tc>
                  <a:txBody>
                    <a:bodyPr/>
                    <a:lstStyle/>
                    <a:p>
                      <a:r>
                        <a:rPr lang="en-US"/>
                        <a:t>2</a:t>
                      </a:r>
                    </a:p>
                  </a:txBody>
                  <a:tcPr anchor="ctr">
                    <a:lnL>
                      <a:noFill/>
                    </a:lnL>
                    <a:lnR>
                      <a:noFill/>
                    </a:lnR>
                    <a:lnT>
                      <a:noFill/>
                    </a:lnT>
                    <a:lnB>
                      <a:noFill/>
                    </a:lnB>
                  </a:tcPr>
                </a:tc>
                <a:tc>
                  <a:txBody>
                    <a:bodyPr/>
                    <a:lstStyle/>
                    <a:p>
                      <a:r>
                        <a:rPr lang="en-US"/>
                        <a:t>write only</a:t>
                      </a:r>
                    </a:p>
                  </a:txBody>
                  <a:tcPr anchor="ctr">
                    <a:lnL>
                      <a:noFill/>
                    </a:lnL>
                    <a:lnR>
                      <a:noFill/>
                    </a:lnR>
                    <a:lnT>
                      <a:noFill/>
                    </a:lnT>
                    <a:lnB>
                      <a:noFill/>
                    </a:lnB>
                  </a:tcPr>
                </a:tc>
                <a:tc>
                  <a:txBody>
                    <a:bodyPr/>
                    <a:lstStyle/>
                    <a:p>
                      <a:r>
                        <a:rPr lang="en-US"/>
                        <a:t>-w-</a:t>
                      </a:r>
                    </a:p>
                  </a:txBody>
                  <a:tcPr anchor="ctr">
                    <a:lnL>
                      <a:noFill/>
                    </a:lnL>
                    <a:lnR>
                      <a:noFill/>
                    </a:lnR>
                    <a:lnT>
                      <a:noFill/>
                    </a:lnT>
                    <a:lnB>
                      <a:noFill/>
                    </a:lnB>
                  </a:tcPr>
                </a:tc>
              </a:tr>
              <a:tr h="0">
                <a:tc>
                  <a:txBody>
                    <a:bodyPr/>
                    <a:lstStyle/>
                    <a:p>
                      <a:r>
                        <a:rPr lang="en-US"/>
                        <a:t>1</a:t>
                      </a:r>
                    </a:p>
                  </a:txBody>
                  <a:tcPr anchor="ctr">
                    <a:lnL>
                      <a:noFill/>
                    </a:lnL>
                    <a:lnR>
                      <a:noFill/>
                    </a:lnR>
                    <a:lnT>
                      <a:noFill/>
                    </a:lnT>
                    <a:lnB>
                      <a:noFill/>
                    </a:lnB>
                  </a:tcPr>
                </a:tc>
                <a:tc>
                  <a:txBody>
                    <a:bodyPr/>
                    <a:lstStyle/>
                    <a:p>
                      <a:r>
                        <a:rPr lang="en-US"/>
                        <a:t>execute only</a:t>
                      </a:r>
                    </a:p>
                  </a:txBody>
                  <a:tcPr anchor="ctr">
                    <a:lnL>
                      <a:noFill/>
                    </a:lnL>
                    <a:lnR>
                      <a:noFill/>
                    </a:lnR>
                    <a:lnT>
                      <a:noFill/>
                    </a:lnT>
                    <a:lnB>
                      <a:noFill/>
                    </a:lnB>
                  </a:tcPr>
                </a:tc>
                <a:tc>
                  <a:txBody>
                    <a:bodyPr/>
                    <a:lstStyle/>
                    <a:p>
                      <a:r>
                        <a:rPr lang="en-US"/>
                        <a:t>--x</a:t>
                      </a:r>
                    </a:p>
                  </a:txBody>
                  <a:tcPr anchor="ctr">
                    <a:lnL>
                      <a:noFill/>
                    </a:lnL>
                    <a:lnR>
                      <a:noFill/>
                    </a:lnR>
                    <a:lnT>
                      <a:noFill/>
                    </a:lnT>
                    <a:lnB>
                      <a:noFill/>
                    </a:lnB>
                  </a:tcPr>
                </a:tc>
              </a:tr>
              <a:tr h="0">
                <a:tc>
                  <a:txBody>
                    <a:bodyPr/>
                    <a:lstStyle/>
                    <a:p>
                      <a:r>
                        <a:rPr lang="en-US" dirty="0"/>
                        <a:t>0</a:t>
                      </a:r>
                    </a:p>
                  </a:txBody>
                  <a:tcPr anchor="ctr">
                    <a:lnL>
                      <a:noFill/>
                    </a:lnL>
                    <a:lnR>
                      <a:noFill/>
                    </a:lnR>
                    <a:lnT>
                      <a:noFill/>
                    </a:lnT>
                    <a:lnB>
                      <a:noFill/>
                    </a:lnB>
                  </a:tcPr>
                </a:tc>
                <a:tc>
                  <a:txBody>
                    <a:bodyPr/>
                    <a:lstStyle/>
                    <a:p>
                      <a:r>
                        <a:rPr lang="en-US"/>
                        <a:t>none</a:t>
                      </a:r>
                    </a:p>
                  </a:txBody>
                  <a:tcPr anchor="ctr">
                    <a:lnL>
                      <a:noFill/>
                    </a:lnL>
                    <a:lnR>
                      <a:noFill/>
                    </a:lnR>
                    <a:lnT>
                      <a:noFill/>
                    </a:lnT>
                    <a:lnB>
                      <a:noFill/>
                    </a:lnB>
                  </a:tcPr>
                </a:tc>
                <a:tc>
                  <a:txBody>
                    <a:bodyPr/>
                    <a:lstStyle/>
                    <a:p>
                      <a:r>
                        <a:rPr lang="en-US" dirty="0"/>
                        <a:t>---</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4282944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85000" lnSpcReduction="20000"/>
          </a:bodyPr>
          <a:lstStyle/>
          <a:p>
            <a:r>
              <a:rPr lang="en-US" b="1" dirty="0"/>
              <a:t>Creating groups and user </a:t>
            </a:r>
            <a:r>
              <a:rPr lang="en-US" b="1" dirty="0" smtClean="0"/>
              <a:t>accounts</a:t>
            </a:r>
          </a:p>
          <a:p>
            <a:r>
              <a:rPr lang="en-US" b="1" dirty="0" smtClean="0"/>
              <a:t>Modifying group and user permissions: Linux</a:t>
            </a:r>
          </a:p>
          <a:p>
            <a:pPr marL="0" indent="0">
              <a:buNone/>
            </a:pPr>
            <a:r>
              <a:rPr lang="en-US" b="1" dirty="0" smtClean="0"/>
              <a:t>Linux File ownership using the </a:t>
            </a:r>
            <a:r>
              <a:rPr lang="en-US" b="1" dirty="0" err="1" smtClean="0"/>
              <a:t>chown</a:t>
            </a:r>
            <a:r>
              <a:rPr lang="en-US" b="1" dirty="0" smtClean="0"/>
              <a:t> command</a:t>
            </a:r>
          </a:p>
          <a:p>
            <a:pPr marL="0" indent="0">
              <a:buNone/>
            </a:pPr>
            <a:r>
              <a:rPr lang="en-US" b="1" dirty="0" smtClean="0"/>
              <a:t>Change/set file ownership</a:t>
            </a:r>
          </a:p>
          <a:p>
            <a:pPr marL="0" indent="0">
              <a:buNone/>
            </a:pPr>
            <a:r>
              <a:rPr lang="en-US" dirty="0"/>
              <a:t>	</a:t>
            </a:r>
            <a:r>
              <a:rPr lang="en-US" dirty="0" smtClean="0"/>
              <a:t>- </a:t>
            </a:r>
            <a:r>
              <a:rPr lang="en-US" dirty="0" err="1" smtClean="0"/>
              <a:t>chown</a:t>
            </a:r>
            <a:r>
              <a:rPr lang="en-US" dirty="0" smtClean="0"/>
              <a:t> </a:t>
            </a:r>
            <a:r>
              <a:rPr lang="en-US" dirty="0" err="1" smtClean="0"/>
              <a:t>user:user</a:t>
            </a:r>
            <a:r>
              <a:rPr lang="en-US" dirty="0" smtClean="0"/>
              <a:t> file</a:t>
            </a:r>
          </a:p>
          <a:p>
            <a:pPr marL="0" indent="0">
              <a:buNone/>
            </a:pPr>
            <a:r>
              <a:rPr lang="en-US" b="1" dirty="0" smtClean="0"/>
              <a:t>Change ownership recursively and suppress messages</a:t>
            </a:r>
            <a:r>
              <a:rPr lang="en-US" dirty="0" smtClean="0"/>
              <a:t> </a:t>
            </a:r>
          </a:p>
          <a:p>
            <a:pPr marL="0" indent="0">
              <a:buNone/>
            </a:pPr>
            <a:r>
              <a:rPr lang="en-US" dirty="0"/>
              <a:t>	</a:t>
            </a:r>
            <a:r>
              <a:rPr lang="en-US" dirty="0" smtClean="0"/>
              <a:t>- </a:t>
            </a:r>
            <a:r>
              <a:rPr lang="en-US" dirty="0" err="1" smtClean="0"/>
              <a:t>chown</a:t>
            </a:r>
            <a:r>
              <a:rPr lang="en-US" dirty="0" smtClean="0"/>
              <a:t> –</a:t>
            </a:r>
            <a:r>
              <a:rPr lang="en-US" dirty="0" err="1" smtClean="0"/>
              <a:t>Rf</a:t>
            </a:r>
            <a:r>
              <a:rPr lang="en-US" dirty="0" smtClean="0"/>
              <a:t> </a:t>
            </a:r>
            <a:r>
              <a:rPr lang="en-US" dirty="0" err="1" smtClean="0"/>
              <a:t>user.user</a:t>
            </a:r>
            <a:r>
              <a:rPr lang="en-US" dirty="0" smtClean="0"/>
              <a:t> file</a:t>
            </a:r>
          </a:p>
          <a:p>
            <a:pPr marL="0" indent="0">
              <a:buNone/>
            </a:pPr>
            <a:r>
              <a:rPr lang="en-US" b="1" dirty="0" smtClean="0"/>
              <a:t>Change/set/add groups</a:t>
            </a:r>
          </a:p>
          <a:p>
            <a:pPr marL="0" indent="0">
              <a:buNone/>
            </a:pPr>
            <a:r>
              <a:rPr lang="en-US" dirty="0"/>
              <a:t>	</a:t>
            </a:r>
            <a:r>
              <a:rPr lang="en-US" dirty="0" smtClean="0"/>
              <a:t>- </a:t>
            </a:r>
            <a:r>
              <a:rPr lang="en-US" dirty="0" err="1" smtClean="0"/>
              <a:t>groupadd</a:t>
            </a:r>
            <a:r>
              <a:rPr lang="en-US" dirty="0" smtClean="0"/>
              <a:t> </a:t>
            </a:r>
            <a:r>
              <a:rPr lang="en-US" dirty="0" err="1" smtClean="0"/>
              <a:t>group_name</a:t>
            </a:r>
            <a:endParaRPr lang="en-US" dirty="0" smtClean="0"/>
          </a:p>
          <a:p>
            <a:pPr marL="0" indent="0">
              <a:buNone/>
            </a:pPr>
            <a:r>
              <a:rPr lang="en-US" dirty="0" smtClean="0"/>
              <a:t>Examples:</a:t>
            </a:r>
          </a:p>
          <a:p>
            <a:pPr marL="0" indent="0">
              <a:buNone/>
            </a:pPr>
            <a:r>
              <a:rPr lang="en-US" dirty="0" smtClean="0">
                <a:effectLst/>
              </a:rPr>
              <a:t># </a:t>
            </a:r>
            <a:r>
              <a:rPr lang="en-US" dirty="0" err="1" smtClean="0">
                <a:effectLst/>
              </a:rPr>
              <a:t>groupadd</a:t>
            </a:r>
            <a:r>
              <a:rPr lang="en-US" dirty="0" smtClean="0">
                <a:effectLst/>
              </a:rPr>
              <a:t> -g 1040 accounting </a:t>
            </a:r>
            <a:r>
              <a:rPr lang="en-US" dirty="0" smtClean="0">
                <a:effectLst/>
                <a:sym typeface="Wingdings" panose="05000000000000000000" pitchFamily="2" charset="2"/>
              </a:rPr>
              <a:t> add group with 1040 as group id (</a:t>
            </a:r>
            <a:r>
              <a:rPr lang="en-US" dirty="0" err="1" smtClean="0">
                <a:effectLst/>
                <a:sym typeface="Wingdings" panose="05000000000000000000" pitchFamily="2" charset="2"/>
              </a:rPr>
              <a:t>gid</a:t>
            </a:r>
            <a:r>
              <a:rPr lang="en-US" dirty="0" smtClean="0">
                <a:effectLst/>
                <a:sym typeface="Wingdings" panose="05000000000000000000" pitchFamily="2" charset="2"/>
              </a:rPr>
              <a:t>)</a:t>
            </a:r>
            <a:endParaRPr lang="en-US" dirty="0" smtClean="0">
              <a:effectLst/>
            </a:endParaRPr>
          </a:p>
          <a:p>
            <a:pPr marL="0" indent="0">
              <a:buNone/>
            </a:pPr>
            <a:r>
              <a:rPr lang="en-US" dirty="0" smtClean="0">
                <a:effectLst/>
              </a:rPr>
              <a:t># grep 1040 /</a:t>
            </a:r>
            <a:r>
              <a:rPr lang="en-US" dirty="0" err="1" smtClean="0">
                <a:effectLst/>
              </a:rPr>
              <a:t>etc</a:t>
            </a:r>
            <a:r>
              <a:rPr lang="en-US" dirty="0" smtClean="0">
                <a:effectLst/>
              </a:rPr>
              <a:t>/group </a:t>
            </a:r>
            <a:r>
              <a:rPr lang="en-US" dirty="0" smtClean="0">
                <a:effectLst/>
                <a:sym typeface="Wingdings" panose="05000000000000000000" pitchFamily="2" charset="2"/>
              </a:rPr>
              <a:t> list group in group file</a:t>
            </a:r>
            <a:endParaRPr lang="en-US" dirty="0" smtClean="0">
              <a:effectLst/>
            </a:endParaRPr>
          </a:p>
          <a:p>
            <a:pPr marL="0" indent="0">
              <a:buNone/>
            </a:pPr>
            <a:r>
              <a:rPr lang="en-US" dirty="0" smtClean="0">
                <a:effectLst/>
              </a:rPr>
              <a:t>accounting:x:1040: </a:t>
            </a:r>
            <a:endParaRPr lang="en-US" dirty="0" smtClean="0"/>
          </a:p>
          <a:p>
            <a:pPr marL="0" indent="0">
              <a:buNone/>
            </a:pPr>
            <a:r>
              <a:rPr lang="en-US" dirty="0" smtClean="0"/>
              <a:t># </a:t>
            </a:r>
            <a:r>
              <a:rPr lang="en-US" dirty="0" err="1" smtClean="0">
                <a:effectLst/>
              </a:rPr>
              <a:t>groupdel</a:t>
            </a:r>
            <a:r>
              <a:rPr lang="en-US" dirty="0" smtClean="0">
                <a:effectLst/>
              </a:rPr>
              <a:t> accounting </a:t>
            </a:r>
            <a:r>
              <a:rPr lang="en-US" dirty="0" smtClean="0">
                <a:effectLst/>
                <a:sym typeface="Wingdings" panose="05000000000000000000" pitchFamily="2" charset="2"/>
              </a:rPr>
              <a:t> delete group accounting</a:t>
            </a:r>
            <a:endParaRPr lang="en-US" dirty="0"/>
          </a:p>
        </p:txBody>
      </p:sp>
    </p:spTree>
    <p:extLst>
      <p:ext uri="{BB962C8B-B14F-4D97-AF65-F5344CB8AC3E}">
        <p14:creationId xmlns:p14="http://schemas.microsoft.com/office/powerpoint/2010/main" val="2231727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198604"/>
          </a:xfrm>
        </p:spPr>
        <p:txBody>
          <a:bodyPr>
            <a:normAutofit fontScale="90000"/>
          </a:bodyPr>
          <a:lstStyle/>
          <a:p>
            <a:pPr algn="ctr"/>
            <a:r>
              <a:rPr lang="en-US" b="1" dirty="0" smtClean="0"/>
              <a:t>Systems Administration</a:t>
            </a:r>
            <a:br>
              <a:rPr lang="en-US" b="1" dirty="0" smtClean="0"/>
            </a:br>
            <a:r>
              <a:rPr lang="en-US" b="1" dirty="0" smtClean="0"/>
              <a:t>CSCI 6175.01 Fall 2016</a:t>
            </a:r>
            <a:endParaRPr lang="en-US" dirty="0"/>
          </a:p>
        </p:txBody>
      </p:sp>
      <p:sp>
        <p:nvSpPr>
          <p:cNvPr id="3" name="Content Placeholder 2"/>
          <p:cNvSpPr>
            <a:spLocks noGrp="1"/>
          </p:cNvSpPr>
          <p:nvPr>
            <p:ph idx="1"/>
          </p:nvPr>
        </p:nvSpPr>
        <p:spPr>
          <a:xfrm>
            <a:off x="838200" y="1408670"/>
            <a:ext cx="10515600" cy="5362833"/>
          </a:xfrm>
        </p:spPr>
        <p:txBody>
          <a:bodyPr>
            <a:normAutofit fontScale="55000" lnSpcReduction="20000"/>
          </a:bodyPr>
          <a:lstStyle/>
          <a:p>
            <a:r>
              <a:rPr lang="en-US" b="1" dirty="0"/>
              <a:t>Creating groups and user </a:t>
            </a:r>
            <a:r>
              <a:rPr lang="en-US" b="1" dirty="0" smtClean="0"/>
              <a:t>accounts</a:t>
            </a:r>
          </a:p>
          <a:p>
            <a:r>
              <a:rPr lang="en-US" b="1" dirty="0" smtClean="0"/>
              <a:t>Modifying group and user permissions: Linux</a:t>
            </a:r>
          </a:p>
          <a:p>
            <a:pPr marL="0" indent="0">
              <a:buNone/>
            </a:pPr>
            <a:r>
              <a:rPr lang="en-US" b="1" dirty="0" smtClean="0"/>
              <a:t>Change/set/add Users (local)</a:t>
            </a:r>
          </a:p>
          <a:p>
            <a:pPr marL="0" indent="0">
              <a:buNone/>
            </a:pPr>
            <a:r>
              <a:rPr lang="en-US" sz="3300" dirty="0" smtClean="0">
                <a:effectLst/>
              </a:rPr>
              <a:t># </a:t>
            </a:r>
            <a:r>
              <a:rPr lang="en-US" sz="3300" dirty="0" err="1" smtClean="0">
                <a:effectLst/>
              </a:rPr>
              <a:t>useradd</a:t>
            </a:r>
            <a:r>
              <a:rPr lang="en-US" sz="3300" dirty="0" smtClean="0">
                <a:effectLst/>
              </a:rPr>
              <a:t> -m -g </a:t>
            </a:r>
            <a:r>
              <a:rPr lang="en-US" sz="3300" i="1" dirty="0" err="1" smtClean="0">
                <a:effectLst/>
              </a:rPr>
              <a:t>initial_group</a:t>
            </a:r>
            <a:r>
              <a:rPr lang="en-US" sz="3300" dirty="0" smtClean="0">
                <a:effectLst/>
              </a:rPr>
              <a:t> -G </a:t>
            </a:r>
            <a:r>
              <a:rPr lang="en-US" sz="3300" i="1" dirty="0" err="1" smtClean="0">
                <a:effectLst/>
              </a:rPr>
              <a:t>additional_groups</a:t>
            </a:r>
            <a:r>
              <a:rPr lang="en-US" sz="3300" dirty="0" smtClean="0">
                <a:effectLst/>
              </a:rPr>
              <a:t> -s </a:t>
            </a:r>
            <a:r>
              <a:rPr lang="en-US" sz="3300" i="1" dirty="0" err="1" smtClean="0">
                <a:effectLst/>
              </a:rPr>
              <a:t>login_shell</a:t>
            </a:r>
            <a:r>
              <a:rPr lang="en-US" sz="3300" dirty="0" smtClean="0">
                <a:effectLst/>
              </a:rPr>
              <a:t> </a:t>
            </a:r>
            <a:r>
              <a:rPr lang="en-US" sz="3300" i="1" dirty="0" smtClean="0">
                <a:effectLst/>
              </a:rPr>
              <a:t>username</a:t>
            </a:r>
          </a:p>
          <a:p>
            <a:pPr marL="0" indent="0">
              <a:buNone/>
            </a:pPr>
            <a:r>
              <a:rPr lang="en-US" sz="3300" b="1" dirty="0" smtClean="0"/>
              <a:t>Examples:</a:t>
            </a:r>
          </a:p>
          <a:p>
            <a:pPr marL="0" indent="0">
              <a:buNone/>
            </a:pPr>
            <a:r>
              <a:rPr lang="en-US" sz="3300" dirty="0" smtClean="0">
                <a:effectLst/>
              </a:rPr>
              <a:t># </a:t>
            </a:r>
            <a:r>
              <a:rPr lang="en-US" sz="3300" dirty="0" err="1" smtClean="0">
                <a:effectLst/>
              </a:rPr>
              <a:t>useradd</a:t>
            </a:r>
            <a:r>
              <a:rPr lang="en-US" sz="3300" dirty="0" smtClean="0">
                <a:effectLst/>
              </a:rPr>
              <a:t> jimmy </a:t>
            </a:r>
            <a:r>
              <a:rPr lang="en-US" sz="3300" dirty="0" smtClean="0">
                <a:effectLst/>
                <a:sym typeface="Wingdings" panose="05000000000000000000" pitchFamily="2" charset="2"/>
              </a:rPr>
              <a:t> add user jimmy</a:t>
            </a:r>
            <a:endParaRPr lang="en-US" sz="3300" dirty="0" smtClean="0">
              <a:effectLst/>
            </a:endParaRPr>
          </a:p>
          <a:p>
            <a:pPr marL="0" indent="0">
              <a:buNone/>
            </a:pPr>
            <a:r>
              <a:rPr lang="en-US" sz="3300" dirty="0" smtClean="0">
                <a:effectLst/>
              </a:rPr>
              <a:t># grep jimmy /</a:t>
            </a:r>
            <a:r>
              <a:rPr lang="en-US" sz="3300" dirty="0" err="1" smtClean="0">
                <a:effectLst/>
              </a:rPr>
              <a:t>etc</a:t>
            </a:r>
            <a:r>
              <a:rPr lang="en-US" sz="3300" dirty="0" smtClean="0">
                <a:effectLst/>
              </a:rPr>
              <a:t>/</a:t>
            </a:r>
            <a:r>
              <a:rPr lang="en-US" sz="3300" dirty="0" err="1" smtClean="0">
                <a:effectLst/>
              </a:rPr>
              <a:t>passwd</a:t>
            </a:r>
            <a:r>
              <a:rPr lang="en-US" sz="3300" dirty="0" smtClean="0">
                <a:effectLst/>
              </a:rPr>
              <a:t>  </a:t>
            </a:r>
            <a:r>
              <a:rPr lang="en-US" sz="3300" dirty="0" smtClean="0">
                <a:effectLst/>
                <a:sym typeface="Wingdings" panose="05000000000000000000" pitchFamily="2" charset="2"/>
              </a:rPr>
              <a:t> list user in password file</a:t>
            </a:r>
            <a:endParaRPr lang="en-US" sz="3300" dirty="0" smtClean="0">
              <a:effectLst/>
            </a:endParaRPr>
          </a:p>
          <a:p>
            <a:pPr marL="0" indent="0">
              <a:buNone/>
            </a:pPr>
            <a:r>
              <a:rPr lang="en-US" sz="3300" dirty="0" smtClean="0"/>
              <a:t>jimmy</a:t>
            </a:r>
            <a:r>
              <a:rPr lang="en-US" sz="3300" dirty="0" smtClean="0">
                <a:effectLst/>
              </a:rPr>
              <a:t>:x:504:506::/home/</a:t>
            </a:r>
            <a:r>
              <a:rPr lang="en-US" sz="3300" dirty="0" err="1" smtClean="0">
                <a:effectLst/>
              </a:rPr>
              <a:t>fred</a:t>
            </a:r>
            <a:r>
              <a:rPr lang="en-US" sz="3300" dirty="0" smtClean="0">
                <a:effectLst/>
              </a:rPr>
              <a:t>:/bin/bash </a:t>
            </a:r>
          </a:p>
          <a:p>
            <a:pPr marL="0" indent="0">
              <a:buNone/>
            </a:pPr>
            <a:r>
              <a:rPr lang="en-US" sz="3300" dirty="0" smtClean="0">
                <a:effectLst/>
              </a:rPr>
              <a:t># grep jimmy /</a:t>
            </a:r>
            <a:r>
              <a:rPr lang="en-US" sz="3300" dirty="0" err="1" smtClean="0">
                <a:effectLst/>
              </a:rPr>
              <a:t>etc</a:t>
            </a:r>
            <a:r>
              <a:rPr lang="en-US" sz="3300" dirty="0" smtClean="0">
                <a:effectLst/>
              </a:rPr>
              <a:t>/group </a:t>
            </a:r>
          </a:p>
          <a:p>
            <a:pPr marL="0" indent="0">
              <a:buNone/>
            </a:pPr>
            <a:r>
              <a:rPr lang="en-US" sz="3300" dirty="0" smtClean="0">
                <a:effectLst/>
              </a:rPr>
              <a:t>jimmy:x:506: </a:t>
            </a:r>
            <a:r>
              <a:rPr lang="en-US" sz="3300" b="1" dirty="0" smtClean="0"/>
              <a:t> </a:t>
            </a:r>
          </a:p>
          <a:p>
            <a:pPr marL="0" indent="0">
              <a:buNone/>
            </a:pPr>
            <a:r>
              <a:rPr lang="en-US" sz="3300" dirty="0" smtClean="0"/>
              <a:t># </a:t>
            </a:r>
            <a:r>
              <a:rPr lang="en-US" sz="3300" dirty="0" err="1" smtClean="0"/>
              <a:t>useradd</a:t>
            </a:r>
            <a:r>
              <a:rPr lang="en-US" sz="3300" dirty="0" smtClean="0"/>
              <a:t> -g 100 -c “Robert B" bob </a:t>
            </a:r>
            <a:r>
              <a:rPr lang="en-US" sz="3300" dirty="0" smtClean="0">
                <a:sym typeface="Wingdings" panose="05000000000000000000" pitchFamily="2" charset="2"/>
              </a:rPr>
              <a:t> add user with </a:t>
            </a:r>
            <a:r>
              <a:rPr lang="en-US" sz="3300" dirty="0" err="1" smtClean="0">
                <a:sym typeface="Wingdings" panose="05000000000000000000" pitchFamily="2" charset="2"/>
              </a:rPr>
              <a:t>gid</a:t>
            </a:r>
            <a:r>
              <a:rPr lang="en-US" sz="3300" dirty="0" smtClean="0">
                <a:sym typeface="Wingdings" panose="05000000000000000000" pitchFamily="2" charset="2"/>
              </a:rPr>
              <a:t>=100</a:t>
            </a:r>
            <a:endParaRPr lang="en-US" sz="3300" dirty="0" smtClean="0"/>
          </a:p>
          <a:p>
            <a:pPr marL="0" indent="0">
              <a:buNone/>
            </a:pPr>
            <a:r>
              <a:rPr lang="en-US" sz="3300" dirty="0" smtClean="0"/>
              <a:t># grep bob /</a:t>
            </a:r>
            <a:r>
              <a:rPr lang="en-US" sz="3300" dirty="0" err="1" smtClean="0"/>
              <a:t>etc</a:t>
            </a:r>
            <a:r>
              <a:rPr lang="en-US" sz="3300" dirty="0" smtClean="0"/>
              <a:t>/</a:t>
            </a:r>
            <a:r>
              <a:rPr lang="en-US" sz="3300" dirty="0" err="1" smtClean="0"/>
              <a:t>passwd</a:t>
            </a:r>
            <a:endParaRPr lang="en-US" sz="3300" dirty="0" smtClean="0"/>
          </a:p>
          <a:p>
            <a:pPr marL="0" indent="0">
              <a:buNone/>
            </a:pPr>
            <a:r>
              <a:rPr lang="en-US" sz="3300" dirty="0" smtClean="0"/>
              <a:t>bob:x:505:100:Robert B:/home/bob:/bin/bash</a:t>
            </a:r>
          </a:p>
          <a:p>
            <a:pPr marL="0" indent="0">
              <a:buNone/>
            </a:pPr>
            <a:r>
              <a:rPr lang="en-US" sz="3300" dirty="0" smtClean="0"/>
              <a:t># grep bob /</a:t>
            </a:r>
            <a:r>
              <a:rPr lang="en-US" sz="3300" dirty="0" err="1" smtClean="0"/>
              <a:t>etc</a:t>
            </a:r>
            <a:r>
              <a:rPr lang="en-US" sz="3300" dirty="0" smtClean="0"/>
              <a:t>/group</a:t>
            </a:r>
          </a:p>
          <a:p>
            <a:pPr marL="0" indent="0">
              <a:buNone/>
            </a:pPr>
            <a:r>
              <a:rPr lang="en-US" sz="3300" dirty="0" smtClean="0"/>
              <a:t>bob:x:100:</a:t>
            </a:r>
          </a:p>
          <a:p>
            <a:pPr marL="0" indent="0">
              <a:buNone/>
            </a:pPr>
            <a:r>
              <a:rPr lang="en-US" sz="3300" dirty="0" smtClean="0">
                <a:effectLst/>
              </a:rPr>
              <a:t># </a:t>
            </a:r>
            <a:r>
              <a:rPr lang="en-US" sz="3300" dirty="0" err="1" smtClean="0">
                <a:effectLst/>
              </a:rPr>
              <a:t>userdel</a:t>
            </a:r>
            <a:r>
              <a:rPr lang="en-US" sz="3300" dirty="0" smtClean="0">
                <a:effectLst/>
              </a:rPr>
              <a:t> -r username </a:t>
            </a:r>
            <a:r>
              <a:rPr lang="en-US" sz="3300" dirty="0" smtClean="0">
                <a:effectLst/>
                <a:sym typeface="Wingdings" panose="05000000000000000000" pitchFamily="2" charset="2"/>
              </a:rPr>
              <a:t> delete user including home directory and mail spool</a:t>
            </a:r>
          </a:p>
          <a:p>
            <a:pPr marL="0" indent="0">
              <a:buNone/>
            </a:pPr>
            <a:r>
              <a:rPr lang="en-US" sz="3300" dirty="0" smtClean="0">
                <a:effectLst/>
              </a:rPr>
              <a:t># </a:t>
            </a:r>
            <a:r>
              <a:rPr lang="en-US" sz="3300" dirty="0" err="1" smtClean="0">
                <a:effectLst/>
              </a:rPr>
              <a:t>usermod</a:t>
            </a:r>
            <a:r>
              <a:rPr lang="en-US" sz="3300" dirty="0" smtClean="0">
                <a:effectLst/>
              </a:rPr>
              <a:t> -d /my/new/home -m username </a:t>
            </a:r>
            <a:r>
              <a:rPr lang="en-US" sz="3300" dirty="0" smtClean="0">
                <a:effectLst/>
                <a:sym typeface="Wingdings" panose="05000000000000000000" pitchFamily="2" charset="2"/>
              </a:rPr>
              <a:t>change users home directory</a:t>
            </a:r>
            <a:endParaRPr lang="en-US" sz="3300" dirty="0" smtClean="0"/>
          </a:p>
          <a:p>
            <a:pPr marL="0" indent="0">
              <a:buNone/>
            </a:pPr>
            <a:endParaRPr lang="en-US" sz="3300" dirty="0" smtClean="0"/>
          </a:p>
          <a:p>
            <a:pPr marL="0" indent="0">
              <a:buNone/>
            </a:pPr>
            <a:endParaRPr lang="en-US" b="1" dirty="0" smtClean="0"/>
          </a:p>
          <a:p>
            <a:pPr marL="0" indent="0">
              <a:buNone/>
            </a:pPr>
            <a:endParaRPr lang="en-US" b="1" dirty="0" smtClean="0"/>
          </a:p>
        </p:txBody>
      </p:sp>
    </p:spTree>
    <p:extLst>
      <p:ext uri="{BB962C8B-B14F-4D97-AF65-F5344CB8AC3E}">
        <p14:creationId xmlns:p14="http://schemas.microsoft.com/office/powerpoint/2010/main" val="2239010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1387</TotalTime>
  <Words>1947</Words>
  <Application>Microsoft Office PowerPoint</Application>
  <PresentationFormat>Custom</PresentationFormat>
  <Paragraphs>292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Administration CSCI 6175.01 Fall 2016</dc:title>
  <dc:creator>Robert Jackson</dc:creator>
  <cp:lastModifiedBy>John Abraham</cp:lastModifiedBy>
  <cp:revision>28</cp:revision>
  <dcterms:created xsi:type="dcterms:W3CDTF">2016-10-16T15:34:43Z</dcterms:created>
  <dcterms:modified xsi:type="dcterms:W3CDTF">2016-10-18T18:01:25Z</dcterms:modified>
</cp:coreProperties>
</file>