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85" r:id="rId3"/>
    <p:sldId id="286" r:id="rId4"/>
    <p:sldId id="266" r:id="rId5"/>
    <p:sldId id="291" r:id="rId6"/>
    <p:sldId id="267" r:id="rId7"/>
    <p:sldId id="287" r:id="rId8"/>
    <p:sldId id="288" r:id="rId9"/>
    <p:sldId id="289" r:id="rId10"/>
    <p:sldId id="290" r:id="rId11"/>
    <p:sldId id="282" r:id="rId12"/>
    <p:sldId id="292" r:id="rId13"/>
    <p:sldId id="283" r:id="rId14"/>
    <p:sldId id="27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29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EEB6-8AB1-475F-BCB6-99EE6B980448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4D8F-DFF8-4E29-BC75-777A8C2DB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8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EEB6-8AB1-475F-BCB6-99EE6B980448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4D8F-DFF8-4E29-BC75-777A8C2DB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705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EEB6-8AB1-475F-BCB6-99EE6B980448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4D8F-DFF8-4E29-BC75-777A8C2DB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72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EEB6-8AB1-475F-BCB6-99EE6B980448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4D8F-DFF8-4E29-BC75-777A8C2DB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74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EEB6-8AB1-475F-BCB6-99EE6B980448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4D8F-DFF8-4E29-BC75-777A8C2DB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55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EEB6-8AB1-475F-BCB6-99EE6B980448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4D8F-DFF8-4E29-BC75-777A8C2DB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313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EEB6-8AB1-475F-BCB6-99EE6B980448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4D8F-DFF8-4E29-BC75-777A8C2DB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05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EEB6-8AB1-475F-BCB6-99EE6B980448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4D8F-DFF8-4E29-BC75-777A8C2DB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137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EEB6-8AB1-475F-BCB6-99EE6B980448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4D8F-DFF8-4E29-BC75-777A8C2DB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051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EEB6-8AB1-475F-BCB6-99EE6B980448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4D8F-DFF8-4E29-BC75-777A8C2DB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20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EEB6-8AB1-475F-BCB6-99EE6B980448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4D8F-DFF8-4E29-BC75-777A8C2DB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96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5EEB6-8AB1-475F-BCB6-99EE6B980448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B4D8F-DFF8-4E29-BC75-777A8C2DB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1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dvancedinstaller.com/user-guide/tutorial-simple.html#version" TargetMode="External"/><Relationship Id="rId3" Type="http://schemas.openxmlformats.org/officeDocument/2006/relationships/hyperlink" Target="http://www.advancedinstaller.com/user-guide/tutorial-simple.html#files" TargetMode="External"/><Relationship Id="rId7" Type="http://schemas.openxmlformats.org/officeDocument/2006/relationships/hyperlink" Target="http://www.advancedinstaller.com/user-guide/tutorial-simple.html#shortcuts" TargetMode="External"/><Relationship Id="rId2" Type="http://schemas.openxmlformats.org/officeDocument/2006/relationships/hyperlink" Target="http://www.advancedinstaller.com/user-guide/tutorial-simple.html#creat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dvancedinstaller.com/user-guide/tutorial-simple.html#names" TargetMode="External"/><Relationship Id="rId5" Type="http://schemas.openxmlformats.org/officeDocument/2006/relationships/hyperlink" Target="http://www.advancedinstaller.com/user-guide/tutorial-simple.html#remove" TargetMode="External"/><Relationship Id="rId4" Type="http://schemas.openxmlformats.org/officeDocument/2006/relationships/hyperlink" Target="http://www.advancedinstaller.com/user-guide/tutorial-simple.html#install" TargetMode="External"/><Relationship Id="rId9" Type="http://schemas.openxmlformats.org/officeDocument/2006/relationships/hyperlink" Target="http://www.advancedinstaller.com/user-guide/tutorial-simple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mint.com/20-practical-examples-of-rpm-commands-in-linux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8078" y="78059"/>
            <a:ext cx="9039922" cy="2531326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University of Texas Rio Grande Valley </a:t>
            </a:r>
            <a:br>
              <a:rPr lang="en-US" sz="4000" b="1" dirty="0" smtClean="0"/>
            </a:br>
            <a:r>
              <a:rPr lang="en-US" sz="4000" b="1" dirty="0" smtClean="0"/>
              <a:t>Systems Administration</a:t>
            </a:r>
            <a:br>
              <a:rPr lang="en-US" sz="4000" b="1" dirty="0" smtClean="0"/>
            </a:br>
            <a:r>
              <a:rPr lang="en-US" sz="4000" b="1" dirty="0" smtClean="0"/>
              <a:t>CSCI 6175.01 Fall 2016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97151"/>
            <a:ext cx="9144000" cy="2960649"/>
          </a:xfrm>
        </p:spPr>
        <p:txBody>
          <a:bodyPr>
            <a:normAutofit/>
          </a:bodyPr>
          <a:lstStyle/>
          <a:p>
            <a:pPr lvl="0"/>
            <a:endParaRPr lang="en-US" sz="3600" b="1" dirty="0" smtClean="0"/>
          </a:p>
          <a:p>
            <a:pPr lvl="0"/>
            <a:r>
              <a:rPr lang="en-US" sz="3200" b="1" dirty="0" smtClean="0"/>
              <a:t>Instructor Robert C. Jackson</a:t>
            </a:r>
          </a:p>
          <a:p>
            <a:pPr lvl="0"/>
            <a:r>
              <a:rPr lang="en-US" sz="3200" b="1" dirty="0" smtClean="0"/>
              <a:t>Applications </a:t>
            </a:r>
            <a:r>
              <a:rPr lang="en-US" sz="3200" b="1" dirty="0"/>
              <a:t>and Package management systems</a:t>
            </a:r>
          </a:p>
        </p:txBody>
      </p:sp>
    </p:spTree>
    <p:extLst>
      <p:ext uri="{BB962C8B-B14F-4D97-AF65-F5344CB8AC3E}">
        <p14:creationId xmlns:p14="http://schemas.microsoft.com/office/powerpoint/2010/main" val="324246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060"/>
            <a:ext cx="10515600" cy="13046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/>
              <a:t>University of Texas Rio Grande Valley </a:t>
            </a:r>
            <a:br>
              <a:rPr lang="en-US" sz="3600" b="1" dirty="0" smtClean="0"/>
            </a:br>
            <a:r>
              <a:rPr lang="en-US" sz="3600" b="1" dirty="0" smtClean="0"/>
              <a:t>Systems Administration</a:t>
            </a:r>
            <a:br>
              <a:rPr lang="en-US" sz="3600" b="1" dirty="0" smtClean="0"/>
            </a:br>
            <a:r>
              <a:rPr lang="en-US" sz="3600" b="1" dirty="0" smtClean="0"/>
              <a:t>CSCI 6175.01 Fall 2016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2753"/>
            <a:ext cx="10515600" cy="538603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2400" b="1" dirty="0" smtClean="0"/>
              <a:t>Applications and Package management systems</a:t>
            </a:r>
          </a:p>
          <a:p>
            <a:r>
              <a:rPr lang="en-US" sz="2000" b="1" dirty="0" smtClean="0"/>
              <a:t>Linux Application Management</a:t>
            </a:r>
          </a:p>
          <a:p>
            <a:pPr marL="0" indent="0">
              <a:buNone/>
            </a:pPr>
            <a:r>
              <a:rPr lang="en-US" sz="2000" b="1" dirty="0" smtClean="0"/>
              <a:t>Red Hat Manual Package Management </a:t>
            </a:r>
          </a:p>
          <a:p>
            <a:r>
              <a:rPr lang="en-US" sz="2000" b="1" dirty="0" smtClean="0"/>
              <a:t> </a:t>
            </a:r>
            <a:r>
              <a:rPr lang="en-US" sz="2000" dirty="0" smtClean="0"/>
              <a:t>get package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 </a:t>
            </a:r>
            <a:r>
              <a:rPr lang="en-US" sz="2000" dirty="0" err="1" smtClean="0"/>
              <a:t>wget</a:t>
            </a:r>
            <a:r>
              <a:rPr lang="en-US" sz="2000" dirty="0" smtClean="0"/>
              <a:t> &lt;link to tar.gz file&gt;</a:t>
            </a:r>
          </a:p>
          <a:p>
            <a:r>
              <a:rPr lang="en-US" sz="2000" dirty="0" smtClean="0"/>
              <a:t>Unzip tar.gz file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 tar –</a:t>
            </a:r>
            <a:r>
              <a:rPr lang="en-US" sz="2000" dirty="0" err="1" smtClean="0"/>
              <a:t>zxvf</a:t>
            </a:r>
            <a:r>
              <a:rPr lang="en-US" sz="2000" dirty="0" smtClean="0"/>
              <a:t> &lt;*.tar.gz file&gt;</a:t>
            </a:r>
          </a:p>
          <a:p>
            <a:r>
              <a:rPr lang="en-US" sz="2000" dirty="0" smtClean="0"/>
              <a:t>Cd to directory where source is (where the </a:t>
            </a:r>
            <a:r>
              <a:rPr lang="en-US" sz="2000" b="1" dirty="0" smtClean="0"/>
              <a:t>configure</a:t>
            </a:r>
            <a:r>
              <a:rPr lang="en-US" sz="2000" dirty="0" smtClean="0"/>
              <a:t> script is locate). </a:t>
            </a:r>
          </a:p>
          <a:p>
            <a:r>
              <a:rPr lang="en-US" sz="2000" b="1" dirty="0" smtClean="0"/>
              <a:t>READ</a:t>
            </a:r>
            <a:r>
              <a:rPr lang="en-US" sz="2000" dirty="0" smtClean="0"/>
              <a:t> the INSTALL or README file.</a:t>
            </a:r>
          </a:p>
          <a:p>
            <a:r>
              <a:rPr lang="en-US" sz="2000" dirty="0" smtClean="0"/>
              <a:t>Get configure help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 configure –help | less</a:t>
            </a:r>
          </a:p>
          <a:p>
            <a:r>
              <a:rPr lang="en-US" sz="2000" dirty="0" smtClean="0"/>
              <a:t>Configure build environment, and generate </a:t>
            </a:r>
            <a:r>
              <a:rPr lang="en-US" sz="2000" dirty="0" err="1" smtClean="0"/>
              <a:t>Makefile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 ./configure</a:t>
            </a:r>
          </a:p>
          <a:p>
            <a:r>
              <a:rPr lang="en-US" sz="2000" dirty="0" smtClean="0"/>
              <a:t>Compile source distribution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 make</a:t>
            </a:r>
          </a:p>
          <a:p>
            <a:r>
              <a:rPr lang="en-US" sz="2000" dirty="0" smtClean="0"/>
              <a:t>Install executables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 make install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79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060"/>
            <a:ext cx="10515600" cy="13046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/>
              <a:t>University of Texas Rio Grande Valley </a:t>
            </a:r>
            <a:br>
              <a:rPr lang="en-US" sz="3600" b="1" dirty="0" smtClean="0"/>
            </a:br>
            <a:r>
              <a:rPr lang="en-US" sz="3600" b="1" dirty="0" smtClean="0"/>
              <a:t>Systems Administration</a:t>
            </a:r>
            <a:br>
              <a:rPr lang="en-US" sz="3600" b="1" dirty="0" smtClean="0"/>
            </a:br>
            <a:r>
              <a:rPr lang="en-US" sz="3600" b="1" dirty="0" smtClean="0"/>
              <a:t>CSCI 6175.01 Fall 2016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2753"/>
            <a:ext cx="10515600" cy="5386038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en-US" b="1" dirty="0" smtClean="0"/>
              <a:t>Applications and Package management systems</a:t>
            </a:r>
          </a:p>
          <a:p>
            <a:r>
              <a:rPr lang="en-US" sz="3700" b="1" dirty="0" smtClean="0"/>
              <a:t>Linux Application Management</a:t>
            </a:r>
          </a:p>
          <a:p>
            <a:r>
              <a:rPr lang="en-US" sz="3700" b="1" dirty="0" smtClean="0"/>
              <a:t>for </a:t>
            </a:r>
            <a:r>
              <a:rPr lang="en-US" sz="3700" b="1" dirty="0"/>
              <a:t>Ubuntu and </a:t>
            </a:r>
            <a:r>
              <a:rPr lang="en-US" sz="3700" b="1" dirty="0" err="1"/>
              <a:t>debian</a:t>
            </a:r>
            <a:r>
              <a:rPr lang="en-US" sz="3700" b="1" dirty="0"/>
              <a:t> use </a:t>
            </a:r>
            <a:r>
              <a:rPr lang="en-US" sz="3700" b="1" dirty="0" smtClean="0"/>
              <a:t>apt (Advanced Package Tool), </a:t>
            </a:r>
            <a:r>
              <a:rPr lang="en-US" sz="3700" b="1" dirty="0" err="1"/>
              <a:t>dpkg</a:t>
            </a:r>
            <a:r>
              <a:rPr lang="en-US" sz="3700" b="1" dirty="0"/>
              <a:t>, or manual </a:t>
            </a:r>
            <a:r>
              <a:rPr lang="en-US" sz="3700" b="1" dirty="0" smtClean="0"/>
              <a:t>tools.</a:t>
            </a:r>
          </a:p>
          <a:p>
            <a:r>
              <a:rPr lang="en-US" sz="3700" dirty="0"/>
              <a:t>How to fetch </a:t>
            </a:r>
            <a:r>
              <a:rPr lang="en-US" sz="3700" dirty="0" smtClean="0"/>
              <a:t>updates</a:t>
            </a:r>
            <a:endParaRPr lang="en-US" sz="3700" dirty="0"/>
          </a:p>
          <a:p>
            <a:pPr marL="0" indent="0">
              <a:buNone/>
            </a:pPr>
            <a:r>
              <a:rPr lang="en-US" sz="3700" dirty="0" smtClean="0"/>
              <a:t>	- apt update</a:t>
            </a:r>
          </a:p>
          <a:p>
            <a:r>
              <a:rPr lang="en-US" sz="3700" dirty="0"/>
              <a:t>upgrade all packages currently installed on the </a:t>
            </a:r>
            <a:r>
              <a:rPr lang="en-US" sz="3700" dirty="0" smtClean="0"/>
              <a:t>system</a:t>
            </a:r>
          </a:p>
          <a:p>
            <a:pPr marL="0" indent="0">
              <a:buNone/>
            </a:pPr>
            <a:r>
              <a:rPr lang="en-US" sz="3700" dirty="0"/>
              <a:t>	</a:t>
            </a:r>
            <a:r>
              <a:rPr lang="en-US" sz="3700" dirty="0" smtClean="0"/>
              <a:t>- apt upgrade</a:t>
            </a:r>
          </a:p>
          <a:p>
            <a:r>
              <a:rPr lang="en-US" sz="3700" dirty="0" smtClean="0"/>
              <a:t>list </a:t>
            </a:r>
            <a:r>
              <a:rPr lang="en-US" sz="3700" dirty="0"/>
              <a:t>packages that can be upgraded on the </a:t>
            </a:r>
            <a:r>
              <a:rPr lang="en-US" sz="3700" dirty="0" smtClean="0"/>
              <a:t>system</a:t>
            </a:r>
            <a:endParaRPr lang="en-US" sz="3700" dirty="0"/>
          </a:p>
          <a:p>
            <a:pPr marL="0" indent="0">
              <a:buNone/>
            </a:pPr>
            <a:r>
              <a:rPr lang="en-US" sz="3700" dirty="0" smtClean="0"/>
              <a:t>	- apt list –upgradeable</a:t>
            </a:r>
          </a:p>
          <a:p>
            <a:r>
              <a:rPr lang="en-US" sz="3700" dirty="0"/>
              <a:t>install a new </a:t>
            </a:r>
            <a:r>
              <a:rPr lang="en-US" sz="3700" dirty="0" smtClean="0"/>
              <a:t>package</a:t>
            </a:r>
          </a:p>
          <a:p>
            <a:pPr marL="0" indent="0">
              <a:buNone/>
            </a:pPr>
            <a:r>
              <a:rPr lang="en-US" sz="3700" dirty="0"/>
              <a:t>	</a:t>
            </a:r>
            <a:r>
              <a:rPr lang="en-US" sz="3700" dirty="0" smtClean="0"/>
              <a:t>- apt install &lt;</a:t>
            </a:r>
            <a:r>
              <a:rPr lang="en-US" sz="3700" dirty="0" err="1" smtClean="0"/>
              <a:t>package_name</a:t>
            </a:r>
            <a:r>
              <a:rPr lang="en-US" sz="3700" dirty="0" smtClean="0"/>
              <a:t>&gt;</a:t>
            </a:r>
          </a:p>
          <a:p>
            <a:r>
              <a:rPr lang="en-US" sz="3700" dirty="0" smtClean="0"/>
              <a:t>Remove a package</a:t>
            </a:r>
          </a:p>
          <a:p>
            <a:pPr marL="0" indent="0">
              <a:buNone/>
            </a:pPr>
            <a:r>
              <a:rPr lang="en-US" sz="3700" dirty="0"/>
              <a:t>	</a:t>
            </a:r>
            <a:r>
              <a:rPr lang="en-US" sz="3700" dirty="0" smtClean="0"/>
              <a:t>apt remove &lt;</a:t>
            </a:r>
            <a:r>
              <a:rPr lang="en-US" sz="3700" dirty="0" err="1" smtClean="0"/>
              <a:t>package_name</a:t>
            </a:r>
            <a:r>
              <a:rPr lang="en-US" sz="3700" dirty="0" smtClean="0"/>
              <a:t>&gt;</a:t>
            </a:r>
          </a:p>
          <a:p>
            <a:r>
              <a:rPr lang="en-US" sz="3700" dirty="0"/>
              <a:t>remove both package and </a:t>
            </a:r>
            <a:r>
              <a:rPr lang="en-US" sz="3700" dirty="0" err="1"/>
              <a:t>config</a:t>
            </a:r>
            <a:r>
              <a:rPr lang="en-US" sz="3700" dirty="0"/>
              <a:t> </a:t>
            </a:r>
            <a:r>
              <a:rPr lang="en-US" sz="3700" dirty="0" smtClean="0"/>
              <a:t>files</a:t>
            </a:r>
          </a:p>
          <a:p>
            <a:pPr marL="0" indent="0">
              <a:buNone/>
            </a:pPr>
            <a:r>
              <a:rPr lang="en-US" sz="3700" dirty="0"/>
              <a:t>	</a:t>
            </a:r>
            <a:r>
              <a:rPr lang="en-US" sz="3700" dirty="0" smtClean="0"/>
              <a:t>- apt purge &lt;</a:t>
            </a:r>
            <a:r>
              <a:rPr lang="en-US" sz="3700" dirty="0" err="1" smtClean="0"/>
              <a:t>package_name</a:t>
            </a:r>
            <a:r>
              <a:rPr lang="en-US" sz="3700" dirty="0" smtClean="0"/>
              <a:t>&gt;</a:t>
            </a:r>
          </a:p>
          <a:p>
            <a:r>
              <a:rPr lang="en-US" sz="3700" dirty="0" smtClean="0"/>
              <a:t>Search packages</a:t>
            </a:r>
          </a:p>
          <a:p>
            <a:pPr marL="0" indent="0">
              <a:buNone/>
            </a:pPr>
            <a:r>
              <a:rPr lang="en-US" sz="3700" dirty="0"/>
              <a:t>	</a:t>
            </a:r>
            <a:r>
              <a:rPr lang="en-US" sz="3700" dirty="0" smtClean="0"/>
              <a:t>- apt search &lt;</a:t>
            </a:r>
            <a:r>
              <a:rPr lang="en-US" sz="3700" dirty="0" err="1" smtClean="0"/>
              <a:t>package_name</a:t>
            </a:r>
            <a:r>
              <a:rPr lang="en-US" sz="3700" dirty="0" smtClean="0"/>
              <a:t>&gt;</a:t>
            </a:r>
          </a:p>
          <a:p>
            <a:r>
              <a:rPr lang="en-US" sz="3700" dirty="0" smtClean="0"/>
              <a:t>Find info about packages</a:t>
            </a:r>
          </a:p>
          <a:p>
            <a:pPr marL="0" indent="0">
              <a:buNone/>
            </a:pPr>
            <a:r>
              <a:rPr lang="en-US" sz="3700" dirty="0"/>
              <a:t>	</a:t>
            </a:r>
            <a:r>
              <a:rPr lang="en-US" sz="3700" dirty="0" smtClean="0"/>
              <a:t>- apt show &lt;</a:t>
            </a:r>
            <a:r>
              <a:rPr lang="en-US" sz="3700" dirty="0" err="1" smtClean="0"/>
              <a:t>package_name</a:t>
            </a:r>
            <a:r>
              <a:rPr lang="en-US" sz="3700" dirty="0" smtClean="0"/>
              <a:t>&gt;</a:t>
            </a:r>
          </a:p>
          <a:p>
            <a:r>
              <a:rPr lang="en-US" sz="3700" dirty="0" smtClean="0"/>
              <a:t>List all packages</a:t>
            </a:r>
          </a:p>
          <a:p>
            <a:pPr marL="0" indent="0">
              <a:buNone/>
            </a:pPr>
            <a:r>
              <a:rPr lang="en-US" sz="3700" dirty="0"/>
              <a:t>	</a:t>
            </a:r>
            <a:r>
              <a:rPr lang="en-US" sz="3700" dirty="0" smtClean="0"/>
              <a:t>- apt list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10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060"/>
            <a:ext cx="10515600" cy="13046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/>
              <a:t>University of Texas Rio Grande Valley </a:t>
            </a:r>
            <a:br>
              <a:rPr lang="en-US" sz="3600" b="1" dirty="0" smtClean="0"/>
            </a:br>
            <a:r>
              <a:rPr lang="en-US" sz="3600" b="1" dirty="0" smtClean="0"/>
              <a:t>Systems Administration</a:t>
            </a:r>
            <a:br>
              <a:rPr lang="en-US" sz="3600" b="1" dirty="0" smtClean="0"/>
            </a:br>
            <a:r>
              <a:rPr lang="en-US" sz="3600" b="1" dirty="0" smtClean="0"/>
              <a:t>CSCI 6175.01 Fall 2016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2753"/>
            <a:ext cx="10515600" cy="538603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b="1" dirty="0" smtClean="0"/>
              <a:t>Applications and Package management systems</a:t>
            </a:r>
          </a:p>
          <a:p>
            <a:r>
              <a:rPr lang="en-US" sz="3700" b="1" dirty="0" smtClean="0"/>
              <a:t>Linux Application Management</a:t>
            </a:r>
          </a:p>
          <a:p>
            <a:r>
              <a:rPr lang="en-US" sz="3700" b="1" dirty="0" smtClean="0"/>
              <a:t>for </a:t>
            </a:r>
            <a:r>
              <a:rPr lang="en-US" sz="3700" b="1" dirty="0"/>
              <a:t>Ubuntu and </a:t>
            </a:r>
            <a:r>
              <a:rPr lang="en-US" sz="3700" b="1" dirty="0" err="1"/>
              <a:t>debian</a:t>
            </a:r>
            <a:r>
              <a:rPr lang="en-US" sz="3700" b="1" dirty="0"/>
              <a:t> use </a:t>
            </a:r>
            <a:r>
              <a:rPr lang="en-US" sz="3700" b="1" dirty="0" smtClean="0"/>
              <a:t>apt (Advanced Package Tool), </a:t>
            </a:r>
            <a:r>
              <a:rPr lang="en-US" sz="3700" b="1" dirty="0" err="1" smtClean="0"/>
              <a:t>dpkg</a:t>
            </a:r>
            <a:r>
              <a:rPr lang="en-US" sz="3700" b="1" dirty="0" smtClean="0"/>
              <a:t> (</a:t>
            </a:r>
            <a:r>
              <a:rPr lang="en-US" sz="3700" b="1" dirty="0" err="1" smtClean="0"/>
              <a:t>debian</a:t>
            </a:r>
            <a:r>
              <a:rPr lang="en-US" sz="3700" b="1" dirty="0" smtClean="0"/>
              <a:t> package manager), </a:t>
            </a:r>
            <a:r>
              <a:rPr lang="en-US" sz="3700" b="1" dirty="0"/>
              <a:t>or manual </a:t>
            </a:r>
            <a:r>
              <a:rPr lang="en-US" sz="3700" b="1" dirty="0" smtClean="0"/>
              <a:t>tools.</a:t>
            </a:r>
          </a:p>
          <a:p>
            <a:r>
              <a:rPr lang="en-US" dirty="0" smtClean="0"/>
              <a:t>List packages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dpkg</a:t>
            </a:r>
            <a:r>
              <a:rPr lang="en-US" dirty="0" smtClean="0"/>
              <a:t> –l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dpkg</a:t>
            </a:r>
            <a:r>
              <a:rPr lang="en-US" dirty="0" smtClean="0">
                <a:sym typeface="Wingdings" panose="05000000000000000000" pitchFamily="2" charset="2"/>
              </a:rPr>
              <a:t> –l | grep apache  list apache webserver </a:t>
            </a:r>
            <a:endParaRPr lang="en-US" dirty="0" smtClean="0"/>
          </a:p>
          <a:p>
            <a:r>
              <a:rPr lang="en-US" dirty="0" smtClean="0"/>
              <a:t>List specific package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dpkg</a:t>
            </a:r>
            <a:r>
              <a:rPr lang="en-US" dirty="0" smtClean="0"/>
              <a:t> –L apache2</a:t>
            </a:r>
          </a:p>
          <a:p>
            <a:r>
              <a:rPr lang="en-US" dirty="0" smtClean="0"/>
              <a:t>Determine which package installed a file of executable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dpkg</a:t>
            </a:r>
            <a:r>
              <a:rPr lang="en-US" dirty="0" smtClean="0"/>
              <a:t> –S /</a:t>
            </a:r>
            <a:r>
              <a:rPr lang="en-US" dirty="0" err="1" smtClean="0"/>
              <a:t>etc</a:t>
            </a:r>
            <a:r>
              <a:rPr lang="en-US" dirty="0" smtClean="0"/>
              <a:t>/host</a:t>
            </a:r>
          </a:p>
          <a:p>
            <a:r>
              <a:rPr lang="en-US" dirty="0" smtClean="0"/>
              <a:t>Install a </a:t>
            </a:r>
            <a:r>
              <a:rPr lang="en-US" dirty="0" err="1" smtClean="0"/>
              <a:t>debian</a:t>
            </a:r>
            <a:r>
              <a:rPr lang="en-US" dirty="0" smtClean="0"/>
              <a:t> package</a:t>
            </a:r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dpkg</a:t>
            </a:r>
            <a:r>
              <a:rPr lang="en-US" dirty="0"/>
              <a:t> -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flashpluginnonfree_2.8.2+squeeze1_i386.deb</a:t>
            </a:r>
          </a:p>
          <a:p>
            <a:r>
              <a:rPr lang="en-US" dirty="0" smtClean="0"/>
              <a:t>Remove a </a:t>
            </a:r>
            <a:r>
              <a:rPr lang="en-US" dirty="0" err="1" smtClean="0"/>
              <a:t>debian</a:t>
            </a:r>
            <a:r>
              <a:rPr lang="en-US" dirty="0" smtClean="0"/>
              <a:t> package</a:t>
            </a:r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dpkg</a:t>
            </a:r>
            <a:r>
              <a:rPr lang="en-US" dirty="0"/>
              <a:t> -r </a:t>
            </a:r>
            <a:r>
              <a:rPr lang="en-US" dirty="0" err="1"/>
              <a:t>flashpluginnonfree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0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060"/>
            <a:ext cx="10515600" cy="13046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/>
              <a:t>University of Texas Rio Grande Valley </a:t>
            </a:r>
            <a:br>
              <a:rPr lang="en-US" sz="3600" b="1" dirty="0" smtClean="0"/>
            </a:br>
            <a:r>
              <a:rPr lang="en-US" sz="3600" b="1" dirty="0" smtClean="0"/>
              <a:t>Systems Administration</a:t>
            </a:r>
            <a:br>
              <a:rPr lang="en-US" sz="3600" b="1" dirty="0" smtClean="0"/>
            </a:br>
            <a:r>
              <a:rPr lang="en-US" sz="3600" b="1" dirty="0" smtClean="0"/>
              <a:t>CSCI 6175.01 Fall 2016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2753"/>
            <a:ext cx="10515600" cy="5386038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b="1" dirty="0" smtClean="0"/>
              <a:t>Applications and Package management systems</a:t>
            </a:r>
          </a:p>
          <a:p>
            <a:r>
              <a:rPr lang="en-US" sz="3300" b="1" dirty="0" smtClean="0"/>
              <a:t>Linux Package management</a:t>
            </a:r>
          </a:p>
          <a:p>
            <a:r>
              <a:rPr lang="en-US" sz="3300" b="1" dirty="0" smtClean="0"/>
              <a:t>Ubuntu and </a:t>
            </a:r>
            <a:r>
              <a:rPr lang="en-US" sz="3300" b="1" dirty="0" err="1" smtClean="0"/>
              <a:t>Debian</a:t>
            </a:r>
            <a:r>
              <a:rPr lang="en-US" sz="3300" b="1" dirty="0" smtClean="0"/>
              <a:t> manual package management</a:t>
            </a:r>
          </a:p>
          <a:p>
            <a:pPr marL="0" indent="0">
              <a:buNone/>
            </a:pPr>
            <a:r>
              <a:rPr lang="en-US" sz="3300" dirty="0"/>
              <a:t> get package</a:t>
            </a:r>
          </a:p>
          <a:p>
            <a:pPr marL="0" indent="0">
              <a:buNone/>
            </a:pPr>
            <a:r>
              <a:rPr lang="en-US" sz="3300" dirty="0"/>
              <a:t>	- </a:t>
            </a:r>
            <a:r>
              <a:rPr lang="en-US" sz="3300" dirty="0" err="1"/>
              <a:t>wget</a:t>
            </a:r>
            <a:r>
              <a:rPr lang="en-US" sz="3300" dirty="0"/>
              <a:t> &lt;link to tar.gz file&gt;</a:t>
            </a:r>
          </a:p>
          <a:p>
            <a:pPr marL="0" indent="0">
              <a:buNone/>
            </a:pPr>
            <a:r>
              <a:rPr lang="en-US" sz="3300" dirty="0"/>
              <a:t>Unzip tar.gz file</a:t>
            </a:r>
          </a:p>
          <a:p>
            <a:pPr marL="0" indent="0">
              <a:buNone/>
            </a:pPr>
            <a:r>
              <a:rPr lang="en-US" sz="3300" dirty="0"/>
              <a:t>	- tar –</a:t>
            </a:r>
            <a:r>
              <a:rPr lang="en-US" sz="3300" dirty="0" err="1"/>
              <a:t>zxvf</a:t>
            </a:r>
            <a:r>
              <a:rPr lang="en-US" sz="3300" dirty="0"/>
              <a:t> &lt;*.tar.gz file&gt;</a:t>
            </a:r>
          </a:p>
          <a:p>
            <a:pPr marL="0" indent="0">
              <a:buNone/>
            </a:pPr>
            <a:r>
              <a:rPr lang="en-US" sz="3300" dirty="0"/>
              <a:t>Cd to directory where source is (where the configure script is locate). </a:t>
            </a:r>
          </a:p>
          <a:p>
            <a:pPr marL="0" indent="0">
              <a:buNone/>
            </a:pPr>
            <a:r>
              <a:rPr lang="en-US" sz="3300" dirty="0"/>
              <a:t>READ the INSTALL or README file.</a:t>
            </a:r>
          </a:p>
          <a:p>
            <a:pPr marL="0" indent="0">
              <a:buNone/>
            </a:pPr>
            <a:r>
              <a:rPr lang="en-US" sz="3300" dirty="0"/>
              <a:t>Get configure help</a:t>
            </a:r>
          </a:p>
          <a:p>
            <a:pPr marL="0" indent="0">
              <a:buNone/>
            </a:pPr>
            <a:r>
              <a:rPr lang="en-US" sz="3300" dirty="0"/>
              <a:t>	- configure –help | less</a:t>
            </a:r>
          </a:p>
          <a:p>
            <a:pPr marL="0" indent="0">
              <a:buNone/>
            </a:pPr>
            <a:r>
              <a:rPr lang="en-US" sz="3300" dirty="0"/>
              <a:t>Configure build environment, and generate </a:t>
            </a:r>
            <a:r>
              <a:rPr lang="en-US" sz="3300" dirty="0" err="1"/>
              <a:t>Makefile</a:t>
            </a:r>
            <a:r>
              <a:rPr lang="en-US" sz="3300" dirty="0"/>
              <a:t>.</a:t>
            </a:r>
          </a:p>
          <a:p>
            <a:pPr marL="0" indent="0">
              <a:buNone/>
            </a:pPr>
            <a:r>
              <a:rPr lang="en-US" sz="3300" dirty="0"/>
              <a:t>	- ./configure</a:t>
            </a:r>
          </a:p>
          <a:p>
            <a:pPr marL="0" indent="0">
              <a:buNone/>
            </a:pPr>
            <a:r>
              <a:rPr lang="en-US" sz="3300" dirty="0"/>
              <a:t>Compile source distribution</a:t>
            </a:r>
          </a:p>
          <a:p>
            <a:pPr marL="0" indent="0">
              <a:buNone/>
            </a:pPr>
            <a:r>
              <a:rPr lang="en-US" sz="3300" dirty="0"/>
              <a:t>	- make</a:t>
            </a:r>
          </a:p>
          <a:p>
            <a:pPr marL="0" indent="0">
              <a:buNone/>
            </a:pPr>
            <a:r>
              <a:rPr lang="en-US" sz="3300" dirty="0"/>
              <a:t>Install executables</a:t>
            </a:r>
          </a:p>
          <a:p>
            <a:pPr marL="0" indent="0">
              <a:buNone/>
            </a:pPr>
            <a:r>
              <a:rPr lang="en-US" sz="3300" dirty="0"/>
              <a:t>	- make install</a:t>
            </a:r>
          </a:p>
          <a:p>
            <a:pPr marL="0" indent="0">
              <a:buNone/>
            </a:pP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385410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060"/>
            <a:ext cx="10515600" cy="13046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/>
              <a:t>University of Texas Rio Grande Valley Systems Administration</a:t>
            </a:r>
            <a:br>
              <a:rPr lang="en-US" sz="3600" b="1" dirty="0" smtClean="0"/>
            </a:br>
            <a:r>
              <a:rPr lang="en-US" sz="3600" b="1" dirty="0" smtClean="0"/>
              <a:t>CSCI 6175.01 Fall 2016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2753"/>
            <a:ext cx="10515600" cy="5386038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Q&amp;A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77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060"/>
            <a:ext cx="10515600" cy="13046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/>
              <a:t>University of Texas Rio Grande Valley Systems Administration</a:t>
            </a:r>
            <a:br>
              <a:rPr lang="en-US" sz="3600" b="1" dirty="0" smtClean="0"/>
            </a:br>
            <a:r>
              <a:rPr lang="en-US" sz="3600" b="1" dirty="0" smtClean="0"/>
              <a:t>CSCI 6175.01 Fall 2016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2753"/>
            <a:ext cx="10515600" cy="5386038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Applications and Package management systems</a:t>
            </a:r>
          </a:p>
          <a:p>
            <a:r>
              <a:rPr lang="en-US" dirty="0" smtClean="0"/>
              <a:t>Application and Package management also known as software management is a collection of tools involved with application and software installation, removal, upgrades, package formats and repositories, such that the OS is maintained in a consistent state.</a:t>
            </a:r>
          </a:p>
          <a:p>
            <a:r>
              <a:rPr lang="en-US" dirty="0" smtClean="0"/>
              <a:t>These managers deal with distributions, metadata, dependencies, archives and checksums. Package managers usually eliminate the need for manual installation of software.</a:t>
            </a:r>
          </a:p>
          <a:p>
            <a:r>
              <a:rPr lang="en-US" dirty="0" smtClean="0"/>
              <a:t>On the other hand source code applications need to be compiled and built manually. These applications must be manually synchronized with the systems application database, </a:t>
            </a:r>
            <a:r>
              <a:rPr lang="en-US" smtClean="0"/>
              <a:t>where applicable.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667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060"/>
            <a:ext cx="10515600" cy="13046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/>
              <a:t>University of Texas Rio Grande Valley Systems Administration</a:t>
            </a:r>
            <a:br>
              <a:rPr lang="en-US" sz="3600" b="1" dirty="0" smtClean="0"/>
            </a:br>
            <a:r>
              <a:rPr lang="en-US" sz="3600" b="1" dirty="0" smtClean="0"/>
              <a:t>CSCI 6175.01 Fall 2016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2753"/>
            <a:ext cx="10515600" cy="53860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 smtClean="0"/>
              <a:t>Applications and Package management systems</a:t>
            </a:r>
          </a:p>
          <a:p>
            <a:r>
              <a:rPr lang="en-US" dirty="0" smtClean="0"/>
              <a:t>Windows Application Manager:</a:t>
            </a:r>
          </a:p>
          <a:p>
            <a:pPr marL="0" indent="0">
              <a:buNone/>
            </a:pPr>
            <a:r>
              <a:rPr lang="en-US" dirty="0" smtClean="0"/>
              <a:t>	- Windows </a:t>
            </a:r>
            <a:r>
              <a:rPr lang="en-US" dirty="0"/>
              <a:t>I</a:t>
            </a:r>
            <a:r>
              <a:rPr lang="en-US" dirty="0" smtClean="0"/>
              <a:t>nstaller is used for installation, maintenance and removal of windows applications. Installation files and information are packaged into installation packages, COM files and MSI  (MS Installer) files.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Packages have a structure consisting of Products, features, components and Key Paths.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Package Setup consists of several phases, these are:  User interface, execution, and rollback.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Windows Installer can advertise rather than install a package, install on demand, allow administrative installation, merge applications, interoperate with other Windows features, extract files and custom install.</a:t>
            </a:r>
          </a:p>
          <a:p>
            <a:pPr marL="0" indent="0">
              <a:buNone/>
            </a:pPr>
            <a:r>
              <a:rPr lang="en-US" dirty="0" smtClean="0"/>
              <a:t>	- installer packages can be created using Visual studio and must interact with pertinent DLL’s and the registry.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64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060"/>
            <a:ext cx="10515600" cy="13046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/>
              <a:t>University of Texas Rio Grande Valley </a:t>
            </a:r>
            <a:br>
              <a:rPr lang="en-US" sz="3600" b="1" dirty="0" smtClean="0"/>
            </a:br>
            <a:r>
              <a:rPr lang="en-US" sz="3600" b="1" dirty="0" smtClean="0"/>
              <a:t>Systems Administration</a:t>
            </a:r>
            <a:br>
              <a:rPr lang="en-US" sz="3600" b="1" dirty="0" smtClean="0"/>
            </a:br>
            <a:r>
              <a:rPr lang="en-US" sz="3600" b="1" dirty="0" smtClean="0"/>
              <a:t>CSCI 6175.01 Fall 2016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2753"/>
            <a:ext cx="10515600" cy="53860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 smtClean="0"/>
              <a:t>Applications and Package management systems</a:t>
            </a:r>
          </a:p>
          <a:p>
            <a:r>
              <a:rPr lang="en-US" b="1" dirty="0" smtClean="0"/>
              <a:t>Windows Package management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creating a windows MSI package</a:t>
            </a:r>
          </a:p>
          <a:p>
            <a:pPr marL="0" indent="0">
              <a:buNone/>
            </a:pPr>
            <a:r>
              <a:rPr lang="en-US" dirty="0"/>
              <a:t>	1. </a:t>
            </a:r>
            <a:r>
              <a:rPr lang="en-US" dirty="0">
                <a:hlinkClick r:id="rId2"/>
              </a:rPr>
              <a:t>Create project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>
                <a:hlinkClick r:id="rId3"/>
              </a:rPr>
              <a:t>Add files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3</a:t>
            </a:r>
            <a:r>
              <a:rPr lang="en-US" dirty="0"/>
              <a:t>. </a:t>
            </a:r>
            <a:r>
              <a:rPr lang="en-US" dirty="0">
                <a:hlinkClick r:id="rId4"/>
              </a:rPr>
              <a:t>Build and install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4</a:t>
            </a:r>
            <a:r>
              <a:rPr lang="en-US" dirty="0"/>
              <a:t>. </a:t>
            </a:r>
            <a:r>
              <a:rPr lang="en-US" dirty="0">
                <a:hlinkClick r:id="rId5"/>
              </a:rPr>
              <a:t>Remove installed file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5</a:t>
            </a:r>
            <a:r>
              <a:rPr lang="en-US" dirty="0"/>
              <a:t>. </a:t>
            </a:r>
            <a:r>
              <a:rPr lang="en-US" dirty="0">
                <a:hlinkClick r:id="rId6"/>
              </a:rPr>
              <a:t>Edit product and company names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6</a:t>
            </a:r>
            <a:r>
              <a:rPr lang="en-US" dirty="0"/>
              <a:t>. </a:t>
            </a:r>
            <a:r>
              <a:rPr lang="en-US" dirty="0">
                <a:hlinkClick r:id="rId7"/>
              </a:rPr>
              <a:t>Create shortcuts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7</a:t>
            </a:r>
            <a:r>
              <a:rPr lang="en-US" dirty="0"/>
              <a:t>. </a:t>
            </a:r>
            <a:r>
              <a:rPr lang="en-US" dirty="0">
                <a:hlinkClick r:id="rId8"/>
              </a:rPr>
              <a:t>Change product version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- see: </a:t>
            </a:r>
            <a:r>
              <a:rPr lang="en-US" dirty="0">
                <a:hlinkClick r:id="rId9"/>
              </a:rPr>
              <a:t>http://</a:t>
            </a:r>
            <a:r>
              <a:rPr lang="en-US" dirty="0" smtClean="0">
                <a:hlinkClick r:id="rId9"/>
              </a:rPr>
              <a:t>www.advancedinstaller.com/user-guide/tutorial-simple.html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62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060"/>
            <a:ext cx="10515600" cy="13046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/>
              <a:t>University of Texas Rio Grande Valley </a:t>
            </a:r>
            <a:br>
              <a:rPr lang="en-US" sz="3600" b="1" dirty="0" smtClean="0"/>
            </a:br>
            <a:r>
              <a:rPr lang="en-US" sz="3600" b="1" dirty="0" smtClean="0"/>
              <a:t>Systems Administration</a:t>
            </a:r>
            <a:br>
              <a:rPr lang="en-US" sz="3600" b="1" dirty="0" smtClean="0"/>
            </a:br>
            <a:r>
              <a:rPr lang="en-US" sz="3600" b="1" dirty="0" smtClean="0"/>
              <a:t>CSCI 6175.01 Fall 2016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2753"/>
            <a:ext cx="10515600" cy="5386038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en-US" b="1" dirty="0" smtClean="0"/>
              <a:t>Applications and </a:t>
            </a:r>
            <a:r>
              <a:rPr lang="en-US" dirty="0" smtClean="0"/>
              <a:t>Package</a:t>
            </a:r>
            <a:r>
              <a:rPr lang="en-US" b="1" dirty="0" smtClean="0"/>
              <a:t> management systems</a:t>
            </a:r>
          </a:p>
          <a:p>
            <a:r>
              <a:rPr lang="en-US" sz="3400" b="1" dirty="0" smtClean="0"/>
              <a:t>Windows Package management</a:t>
            </a:r>
          </a:p>
          <a:p>
            <a:r>
              <a:rPr lang="en-US" sz="3400" b="1" dirty="0" smtClean="0"/>
              <a:t>creating an application from source </a:t>
            </a:r>
          </a:p>
          <a:p>
            <a:pPr marL="0" indent="0">
              <a:buNone/>
            </a:pPr>
            <a:r>
              <a:rPr lang="en-US" sz="3400" dirty="0"/>
              <a:t>To write your </a:t>
            </a:r>
            <a:r>
              <a:rPr lang="en-US" sz="3400" dirty="0" smtClean="0"/>
              <a:t>program</a:t>
            </a:r>
            <a:r>
              <a:rPr lang="en-US" sz="3400" dirty="0"/>
              <a:t>, you'll need:</a:t>
            </a:r>
          </a:p>
          <a:p>
            <a:pPr marL="0" indent="0">
              <a:buNone/>
            </a:pPr>
            <a:r>
              <a:rPr lang="en-US" sz="3400" b="1" dirty="0" smtClean="0"/>
              <a:t>1) The </a:t>
            </a:r>
            <a:r>
              <a:rPr lang="en-US" sz="3400" b="1" dirty="0"/>
              <a:t>Java SE Development Kit 8 (JDK 8)</a:t>
            </a:r>
          </a:p>
          <a:p>
            <a:pPr marL="0" indent="0">
              <a:buNone/>
            </a:pPr>
            <a:r>
              <a:rPr lang="en-US" sz="3400" dirty="0"/>
              <a:t>You can download the Windows version now. (Make sure you download the JDK, not the JRE.) Consult the installation instructions.</a:t>
            </a:r>
          </a:p>
          <a:p>
            <a:pPr marL="0" indent="0">
              <a:buNone/>
            </a:pPr>
            <a:r>
              <a:rPr lang="en-US" sz="3400" b="1" dirty="0" smtClean="0"/>
              <a:t>2) A </a:t>
            </a:r>
            <a:r>
              <a:rPr lang="en-US" sz="3400" b="1" dirty="0"/>
              <a:t>text </a:t>
            </a:r>
            <a:r>
              <a:rPr lang="en-US" sz="3400" b="1" dirty="0" smtClean="0"/>
              <a:t>editor (notepad will do)</a:t>
            </a:r>
          </a:p>
          <a:p>
            <a:pPr marL="0" indent="0">
              <a:buNone/>
            </a:pPr>
            <a:r>
              <a:rPr lang="en-US" sz="3400" b="1" dirty="0" smtClean="0"/>
              <a:t>3) </a:t>
            </a:r>
            <a:r>
              <a:rPr lang="en-US" sz="3400" b="1" dirty="0"/>
              <a:t>Create a source </a:t>
            </a:r>
            <a:r>
              <a:rPr lang="en-US" sz="3400" b="1" dirty="0" smtClean="0"/>
              <a:t>file</a:t>
            </a:r>
          </a:p>
          <a:p>
            <a:pPr marL="0" indent="0">
              <a:buNone/>
            </a:pPr>
            <a:r>
              <a:rPr lang="en-US" sz="3400" dirty="0" smtClean="0"/>
              <a:t>/**</a:t>
            </a:r>
            <a:endParaRPr lang="en-US" sz="3400" dirty="0"/>
          </a:p>
          <a:p>
            <a:pPr marL="0" indent="0">
              <a:buNone/>
            </a:pPr>
            <a:r>
              <a:rPr lang="en-US" sz="3400" dirty="0"/>
              <a:t> * The </a:t>
            </a:r>
            <a:r>
              <a:rPr lang="en-US" sz="3400" dirty="0" err="1"/>
              <a:t>HelloWorldApp</a:t>
            </a:r>
            <a:r>
              <a:rPr lang="en-US" sz="3400" dirty="0"/>
              <a:t> class implements an application that</a:t>
            </a:r>
          </a:p>
          <a:p>
            <a:pPr marL="0" indent="0">
              <a:buNone/>
            </a:pPr>
            <a:r>
              <a:rPr lang="en-US" sz="3400" dirty="0"/>
              <a:t> * simply prints "Hello World!" to standard output.</a:t>
            </a:r>
          </a:p>
          <a:p>
            <a:pPr marL="0" indent="0">
              <a:buNone/>
            </a:pPr>
            <a:r>
              <a:rPr lang="en-US" sz="3400" dirty="0"/>
              <a:t> */</a:t>
            </a:r>
          </a:p>
          <a:p>
            <a:pPr marL="0" indent="0">
              <a:buNone/>
            </a:pPr>
            <a:r>
              <a:rPr lang="en-US" sz="3400" dirty="0"/>
              <a:t>class </a:t>
            </a:r>
            <a:r>
              <a:rPr lang="en-US" sz="3400" dirty="0" err="1"/>
              <a:t>HelloWorldApp</a:t>
            </a:r>
            <a:r>
              <a:rPr lang="en-US" sz="3400" dirty="0"/>
              <a:t> {</a:t>
            </a:r>
          </a:p>
          <a:p>
            <a:pPr marL="0" indent="0">
              <a:buNone/>
            </a:pPr>
            <a:r>
              <a:rPr lang="en-US" sz="3400" dirty="0"/>
              <a:t>    public static void main(String[] </a:t>
            </a:r>
            <a:r>
              <a:rPr lang="en-US" sz="3400" dirty="0" err="1"/>
              <a:t>args</a:t>
            </a:r>
            <a:r>
              <a:rPr lang="en-US" sz="3400" dirty="0"/>
              <a:t>) {</a:t>
            </a:r>
          </a:p>
          <a:p>
            <a:pPr marL="0" indent="0">
              <a:buNone/>
            </a:pPr>
            <a:r>
              <a:rPr lang="en-US" sz="3400" dirty="0"/>
              <a:t>        </a:t>
            </a:r>
            <a:r>
              <a:rPr lang="en-US" sz="3400" dirty="0" err="1"/>
              <a:t>System.out.println</a:t>
            </a:r>
            <a:r>
              <a:rPr lang="en-US" sz="3400" dirty="0"/>
              <a:t>("Hello World!"); // Display the string.</a:t>
            </a:r>
          </a:p>
          <a:p>
            <a:pPr marL="0" indent="0">
              <a:buNone/>
            </a:pPr>
            <a:r>
              <a:rPr lang="en-US" sz="3400" dirty="0"/>
              <a:t>    }</a:t>
            </a:r>
          </a:p>
          <a:p>
            <a:pPr marL="0" indent="0">
              <a:buNone/>
            </a:pPr>
            <a:r>
              <a:rPr lang="en-US" sz="3400" dirty="0" smtClean="0"/>
              <a:t>}</a:t>
            </a:r>
          </a:p>
          <a:p>
            <a:pPr marL="0" indent="0">
              <a:buNone/>
            </a:pPr>
            <a:r>
              <a:rPr lang="en-US" sz="3400" b="1" dirty="0"/>
              <a:t>4</a:t>
            </a:r>
            <a:r>
              <a:rPr lang="en-US" sz="3400" b="1" dirty="0" smtClean="0"/>
              <a:t>) Save file as HelloWorldApp.txt, with encoding  as ANSI.</a:t>
            </a:r>
          </a:p>
          <a:p>
            <a:pPr marL="0" indent="0">
              <a:buNone/>
            </a:pPr>
            <a:r>
              <a:rPr lang="en-US" sz="3400" b="1" dirty="0" smtClean="0"/>
              <a:t>5) </a:t>
            </a:r>
            <a:r>
              <a:rPr lang="en-US" sz="3400" b="1" dirty="0"/>
              <a:t>Compile the source file into a .class </a:t>
            </a:r>
            <a:r>
              <a:rPr lang="en-US" sz="3400" b="1" dirty="0" smtClean="0"/>
              <a:t>file</a:t>
            </a:r>
          </a:p>
          <a:p>
            <a:pPr marL="0" indent="0">
              <a:buNone/>
            </a:pPr>
            <a:r>
              <a:rPr lang="en-US" sz="3400" dirty="0" smtClean="0"/>
              <a:t>In a </a:t>
            </a:r>
            <a:r>
              <a:rPr lang="en-US" sz="3400" dirty="0"/>
              <a:t>CMD window type: </a:t>
            </a:r>
            <a:r>
              <a:rPr lang="en-US" sz="3400" dirty="0" err="1"/>
              <a:t>javac</a:t>
            </a:r>
            <a:r>
              <a:rPr lang="en-US" sz="3400" dirty="0"/>
              <a:t> </a:t>
            </a:r>
            <a:r>
              <a:rPr lang="en-US" sz="3400" dirty="0" smtClean="0"/>
              <a:t>HelloWorldApp.java</a:t>
            </a:r>
          </a:p>
          <a:p>
            <a:pPr marL="0" indent="0">
              <a:buNone/>
            </a:pPr>
            <a:r>
              <a:rPr lang="en-US" sz="3400" b="1" dirty="0" smtClean="0"/>
              <a:t>6) Run compiled java application</a:t>
            </a:r>
          </a:p>
          <a:p>
            <a:pPr marL="0" indent="0">
              <a:buNone/>
            </a:pPr>
            <a:r>
              <a:rPr lang="en-US" sz="3400" dirty="0" smtClean="0"/>
              <a:t>In </a:t>
            </a:r>
            <a:r>
              <a:rPr lang="en-US" sz="3400" dirty="0"/>
              <a:t>CMD window type: java -</a:t>
            </a:r>
            <a:r>
              <a:rPr lang="en-US" sz="3400" dirty="0" err="1"/>
              <a:t>cp</a:t>
            </a:r>
            <a:r>
              <a:rPr lang="en-US" sz="3400" dirty="0"/>
              <a:t> . </a:t>
            </a:r>
            <a:r>
              <a:rPr lang="en-US" sz="3400" dirty="0" err="1"/>
              <a:t>HelloWorldApp</a:t>
            </a:r>
            <a:endParaRPr lang="en-US" sz="3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81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060"/>
            <a:ext cx="10515600" cy="13046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/>
              <a:t>University of Texas Rio Grande Valley </a:t>
            </a:r>
            <a:br>
              <a:rPr lang="en-US" sz="3600" b="1" dirty="0" smtClean="0"/>
            </a:br>
            <a:r>
              <a:rPr lang="en-US" sz="3600" b="1" dirty="0" smtClean="0"/>
              <a:t>Systems Administration</a:t>
            </a:r>
            <a:br>
              <a:rPr lang="en-US" sz="3600" b="1" dirty="0" smtClean="0"/>
            </a:br>
            <a:r>
              <a:rPr lang="en-US" sz="3600" b="1" dirty="0" smtClean="0"/>
              <a:t>CSCI 6175.01 Fall 2016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2753"/>
            <a:ext cx="10515600" cy="538603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b="1" dirty="0" smtClean="0"/>
              <a:t>Applications and Package management systems</a:t>
            </a:r>
          </a:p>
          <a:p>
            <a:r>
              <a:rPr lang="en-US" sz="9600" b="1" dirty="0" smtClean="0"/>
              <a:t>Linux Application Management</a:t>
            </a:r>
          </a:p>
          <a:p>
            <a:pPr marL="0" indent="0">
              <a:buNone/>
            </a:pPr>
            <a:r>
              <a:rPr lang="en-US" sz="9600" dirty="0"/>
              <a:t>	</a:t>
            </a:r>
            <a:r>
              <a:rPr lang="en-US" sz="9600" dirty="0" smtClean="0"/>
              <a:t>- for RHEL use yum, rpm or manual tools, to install, upgrade and remove applications.</a:t>
            </a:r>
          </a:p>
          <a:p>
            <a:r>
              <a:rPr lang="en-US" sz="9600" dirty="0" smtClean="0"/>
              <a:t>The </a:t>
            </a:r>
            <a:r>
              <a:rPr lang="en-US" sz="9600" dirty="0"/>
              <a:t>following is a list of the most commonly-used yum commands. For a complete list of available yum commands, refer to </a:t>
            </a:r>
            <a:r>
              <a:rPr lang="en-US" sz="9600" b="1" dirty="0"/>
              <a:t>man yum</a:t>
            </a:r>
            <a:r>
              <a:rPr lang="en-US" sz="9600" dirty="0"/>
              <a:t>. </a:t>
            </a:r>
          </a:p>
          <a:p>
            <a:pPr marL="0" indent="0">
              <a:buNone/>
            </a:pPr>
            <a:r>
              <a:rPr lang="en-US" sz="9600" dirty="0" smtClean="0"/>
              <a:t>	- yum </a:t>
            </a:r>
            <a:r>
              <a:rPr lang="en-US" sz="9600" dirty="0"/>
              <a:t>install &lt;package name/s&gt; </a:t>
            </a:r>
            <a:endParaRPr lang="en-US" sz="9600" dirty="0" smtClean="0"/>
          </a:p>
          <a:p>
            <a:pPr marL="0" indent="0">
              <a:buNone/>
            </a:pPr>
            <a:r>
              <a:rPr lang="en-US" sz="9600" dirty="0"/>
              <a:t>	- yum update &lt;package name/s</a:t>
            </a:r>
            <a:r>
              <a:rPr lang="en-US" sz="9600" dirty="0" smtClean="0"/>
              <a:t>&gt;</a:t>
            </a:r>
          </a:p>
          <a:p>
            <a:pPr marL="0" indent="0">
              <a:buNone/>
            </a:pPr>
            <a:r>
              <a:rPr lang="en-US" sz="9600" dirty="0"/>
              <a:t>	- yum check-update </a:t>
            </a:r>
          </a:p>
          <a:p>
            <a:pPr marL="0" indent="0">
              <a:buNone/>
            </a:pPr>
            <a:r>
              <a:rPr lang="en-US" sz="9600" dirty="0" smtClean="0"/>
              <a:t>	</a:t>
            </a:r>
            <a:r>
              <a:rPr lang="en-US" sz="9600" dirty="0"/>
              <a:t>- yum remove &lt;package name/s&gt; </a:t>
            </a:r>
            <a:endParaRPr lang="en-US" sz="9600" dirty="0" smtClean="0"/>
          </a:p>
          <a:p>
            <a:pPr marL="0" indent="0">
              <a:buNone/>
            </a:pPr>
            <a:r>
              <a:rPr lang="en-US" sz="9600" dirty="0"/>
              <a:t>	- yum provides &lt;file name&gt; </a:t>
            </a:r>
            <a:endParaRPr lang="en-US" sz="9600" dirty="0" smtClean="0"/>
          </a:p>
          <a:p>
            <a:pPr marL="0" indent="0">
              <a:buNone/>
            </a:pPr>
            <a:r>
              <a:rPr lang="en-US" sz="9600" dirty="0"/>
              <a:t>	- yum search &lt;keyword</a:t>
            </a:r>
            <a:r>
              <a:rPr lang="en-US" sz="9600" dirty="0" smtClean="0"/>
              <a:t>&gt;</a:t>
            </a:r>
          </a:p>
          <a:p>
            <a:pPr marL="0" indent="0">
              <a:buNone/>
            </a:pPr>
            <a:r>
              <a:rPr lang="en-US" sz="9600" dirty="0"/>
              <a:t>	- yum </a:t>
            </a:r>
            <a:r>
              <a:rPr lang="en-US" sz="9600" dirty="0" err="1"/>
              <a:t>localinstall</a:t>
            </a:r>
            <a:r>
              <a:rPr lang="en-US" sz="9600" dirty="0"/>
              <a:t> &lt;absolute path to package name/s&gt; </a:t>
            </a:r>
          </a:p>
          <a:p>
            <a:r>
              <a:rPr lang="en-US" sz="9600" dirty="0"/>
              <a:t>By default, yum is configured through /</a:t>
            </a:r>
            <a:r>
              <a:rPr lang="en-US" sz="9600" dirty="0" err="1"/>
              <a:t>etc</a:t>
            </a:r>
            <a:r>
              <a:rPr lang="en-US" sz="9600" dirty="0"/>
              <a:t>/</a:t>
            </a:r>
            <a:r>
              <a:rPr lang="en-US" sz="9600" dirty="0" err="1"/>
              <a:t>yum.conf</a:t>
            </a:r>
            <a:endParaRPr lang="en-US" sz="9600" dirty="0" smtClean="0"/>
          </a:p>
          <a:p>
            <a:pPr marL="0" indent="0">
              <a:buNone/>
            </a:pPr>
            <a:endParaRPr lang="en-US" sz="9600" dirty="0" smtClean="0"/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8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060"/>
            <a:ext cx="10515600" cy="13046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/>
              <a:t>University of Texas Rio Grande Valley </a:t>
            </a:r>
            <a:br>
              <a:rPr lang="en-US" sz="3600" b="1" dirty="0" smtClean="0"/>
            </a:br>
            <a:r>
              <a:rPr lang="en-US" sz="3600" b="1" dirty="0" smtClean="0"/>
              <a:t>Systems Administration</a:t>
            </a:r>
            <a:br>
              <a:rPr lang="en-US" sz="3600" b="1" dirty="0" smtClean="0"/>
            </a:br>
            <a:r>
              <a:rPr lang="en-US" sz="3600" b="1" dirty="0" smtClean="0"/>
              <a:t>CSCI 6175.01 Fall 2016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2753"/>
            <a:ext cx="10515600" cy="538603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4500" b="1" dirty="0" smtClean="0"/>
              <a:t>Applications and Package management systems</a:t>
            </a:r>
          </a:p>
          <a:p>
            <a:r>
              <a:rPr lang="en-US" sz="4500" b="1" dirty="0" smtClean="0"/>
              <a:t>Linux Application Management</a:t>
            </a:r>
          </a:p>
          <a:p>
            <a:pPr marL="0" indent="0">
              <a:buNone/>
            </a:pPr>
            <a:r>
              <a:rPr lang="en-US" sz="4500" b="1" dirty="0" smtClean="0"/>
              <a:t>Sample /</a:t>
            </a:r>
            <a:r>
              <a:rPr lang="en-US" sz="4500" b="1" dirty="0" err="1" smtClean="0"/>
              <a:t>etc</a:t>
            </a:r>
            <a:r>
              <a:rPr lang="en-US" sz="4500" b="1" dirty="0" smtClean="0"/>
              <a:t>/yum/</a:t>
            </a:r>
            <a:r>
              <a:rPr lang="en-US" sz="4500" b="1" dirty="0" err="1" smtClean="0"/>
              <a:t>conf</a:t>
            </a:r>
            <a:endParaRPr lang="en-US" sz="4500" b="1" dirty="0" smtClean="0"/>
          </a:p>
          <a:p>
            <a:pPr marL="0" indent="0">
              <a:buNone/>
            </a:pPr>
            <a:r>
              <a:rPr lang="en-US" sz="4800" dirty="0" smtClean="0"/>
              <a:t>[</a:t>
            </a:r>
            <a:r>
              <a:rPr lang="en-US" sz="4800" dirty="0"/>
              <a:t>main]</a:t>
            </a:r>
          </a:p>
          <a:p>
            <a:pPr marL="0" indent="0">
              <a:buNone/>
            </a:pPr>
            <a:r>
              <a:rPr lang="en-US" sz="4800" dirty="0" err="1"/>
              <a:t>cachedir</a:t>
            </a:r>
            <a:r>
              <a:rPr lang="en-US" sz="4800" dirty="0"/>
              <a:t>=/</a:t>
            </a:r>
            <a:r>
              <a:rPr lang="en-US" sz="4800" dirty="0" err="1"/>
              <a:t>var</a:t>
            </a:r>
            <a:r>
              <a:rPr lang="en-US" sz="4800" dirty="0"/>
              <a:t>/cache/yum</a:t>
            </a:r>
          </a:p>
          <a:p>
            <a:pPr marL="0" indent="0">
              <a:buNone/>
            </a:pPr>
            <a:r>
              <a:rPr lang="en-US" sz="4800" dirty="0" err="1"/>
              <a:t>keepcache</a:t>
            </a:r>
            <a:r>
              <a:rPr lang="en-US" sz="4800" dirty="0"/>
              <a:t>=0</a:t>
            </a:r>
          </a:p>
          <a:p>
            <a:pPr marL="0" indent="0">
              <a:buNone/>
            </a:pPr>
            <a:r>
              <a:rPr lang="en-US" sz="4800" dirty="0" err="1"/>
              <a:t>debuglevel</a:t>
            </a:r>
            <a:r>
              <a:rPr lang="en-US" sz="4800" dirty="0"/>
              <a:t>=2</a:t>
            </a:r>
          </a:p>
          <a:p>
            <a:pPr marL="0" indent="0">
              <a:buNone/>
            </a:pPr>
            <a:r>
              <a:rPr lang="en-US" sz="4800" dirty="0" err="1"/>
              <a:t>logfile</a:t>
            </a:r>
            <a:r>
              <a:rPr lang="en-US" sz="4800" dirty="0"/>
              <a:t>=/</a:t>
            </a:r>
            <a:r>
              <a:rPr lang="en-US" sz="4800" dirty="0" err="1"/>
              <a:t>var</a:t>
            </a:r>
            <a:r>
              <a:rPr lang="en-US" sz="4800" dirty="0"/>
              <a:t>/log/yum.log</a:t>
            </a:r>
          </a:p>
          <a:p>
            <a:pPr marL="0" indent="0">
              <a:buNone/>
            </a:pPr>
            <a:r>
              <a:rPr lang="en-US" sz="4800" dirty="0" err="1"/>
              <a:t>pkgpolicy</a:t>
            </a:r>
            <a:r>
              <a:rPr lang="en-US" sz="4800" dirty="0"/>
              <a:t>=newest</a:t>
            </a:r>
          </a:p>
          <a:p>
            <a:pPr marL="0" indent="0">
              <a:buNone/>
            </a:pPr>
            <a:r>
              <a:rPr lang="en-US" sz="4800" dirty="0" err="1"/>
              <a:t>distroverpkg</a:t>
            </a:r>
            <a:r>
              <a:rPr lang="en-US" sz="4800" dirty="0"/>
              <a:t>=</a:t>
            </a:r>
            <a:r>
              <a:rPr lang="en-US" sz="4800" dirty="0" err="1"/>
              <a:t>redhat</a:t>
            </a:r>
            <a:r>
              <a:rPr lang="en-US" sz="4800" dirty="0"/>
              <a:t>-release</a:t>
            </a:r>
          </a:p>
          <a:p>
            <a:pPr marL="0" indent="0">
              <a:buNone/>
            </a:pPr>
            <a:r>
              <a:rPr lang="en-US" sz="4800" dirty="0"/>
              <a:t>tolerant=1</a:t>
            </a:r>
          </a:p>
          <a:p>
            <a:pPr marL="0" indent="0">
              <a:buNone/>
            </a:pPr>
            <a:r>
              <a:rPr lang="en-US" sz="4800" dirty="0" err="1"/>
              <a:t>exactarch</a:t>
            </a:r>
            <a:r>
              <a:rPr lang="en-US" sz="4800" dirty="0"/>
              <a:t>=1</a:t>
            </a:r>
          </a:p>
          <a:p>
            <a:pPr marL="0" indent="0">
              <a:buNone/>
            </a:pPr>
            <a:r>
              <a:rPr lang="en-US" sz="4800" dirty="0"/>
              <a:t>obsoletes=1</a:t>
            </a:r>
          </a:p>
          <a:p>
            <a:pPr marL="0" indent="0">
              <a:buNone/>
            </a:pPr>
            <a:r>
              <a:rPr lang="en-US" sz="4800" dirty="0" err="1"/>
              <a:t>gpgcheck</a:t>
            </a:r>
            <a:r>
              <a:rPr lang="en-US" sz="4800" dirty="0"/>
              <a:t>=1</a:t>
            </a:r>
          </a:p>
          <a:p>
            <a:pPr marL="0" indent="0">
              <a:buNone/>
            </a:pPr>
            <a:r>
              <a:rPr lang="en-US" sz="4800" dirty="0"/>
              <a:t>plugins=1</a:t>
            </a:r>
          </a:p>
          <a:p>
            <a:pPr marL="0" indent="0">
              <a:buNone/>
            </a:pPr>
            <a:r>
              <a:rPr lang="en-US" sz="4800" dirty="0" err="1"/>
              <a:t>metadata_expire</a:t>
            </a:r>
            <a:r>
              <a:rPr lang="en-US" sz="4800" dirty="0"/>
              <a:t>=1800</a:t>
            </a:r>
          </a:p>
          <a:p>
            <a:pPr marL="0" indent="0">
              <a:buNone/>
            </a:pPr>
            <a:endParaRPr lang="en-US" sz="4800" dirty="0" smtClean="0"/>
          </a:p>
          <a:p>
            <a:pPr marL="0" indent="0">
              <a:buNone/>
            </a:pPr>
            <a:r>
              <a:rPr lang="en-US" sz="4800" dirty="0" smtClean="0"/>
              <a:t>[</a:t>
            </a:r>
            <a:r>
              <a:rPr lang="en-US" sz="4800" dirty="0" err="1"/>
              <a:t>myrepo</a:t>
            </a:r>
            <a:r>
              <a:rPr lang="en-US" sz="4800" dirty="0"/>
              <a:t>]</a:t>
            </a:r>
          </a:p>
          <a:p>
            <a:pPr marL="0" indent="0">
              <a:buNone/>
            </a:pPr>
            <a:r>
              <a:rPr lang="en-US" sz="4800" dirty="0"/>
              <a:t>name=RHEL 5 $</a:t>
            </a:r>
            <a:r>
              <a:rPr lang="en-US" sz="4800" dirty="0" err="1"/>
              <a:t>releasever</a:t>
            </a:r>
            <a:r>
              <a:rPr lang="en-US" sz="4800" dirty="0"/>
              <a:t> - $</a:t>
            </a:r>
            <a:r>
              <a:rPr lang="en-US" sz="4800" dirty="0" err="1"/>
              <a:t>basearch</a:t>
            </a:r>
            <a:endParaRPr lang="en-US" sz="4800" dirty="0"/>
          </a:p>
          <a:p>
            <a:pPr marL="0" indent="0">
              <a:buNone/>
            </a:pPr>
            <a:r>
              <a:rPr lang="en-US" sz="4800" dirty="0" err="1"/>
              <a:t>baseurl</a:t>
            </a:r>
            <a:r>
              <a:rPr lang="en-US" sz="4800" dirty="0"/>
              <a:t>=http://local/path/to/yum/repository/</a:t>
            </a:r>
          </a:p>
          <a:p>
            <a:pPr marL="0" indent="0">
              <a:buNone/>
            </a:pPr>
            <a:r>
              <a:rPr lang="en-US" sz="4800" dirty="0"/>
              <a:t>enabled=1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8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060"/>
            <a:ext cx="10515600" cy="13046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/>
              <a:t>University of Texas Rio Grande Valley </a:t>
            </a:r>
            <a:br>
              <a:rPr lang="en-US" sz="3600" b="1" dirty="0" smtClean="0"/>
            </a:br>
            <a:r>
              <a:rPr lang="en-US" sz="3600" b="1" dirty="0" smtClean="0"/>
              <a:t>Systems Administration</a:t>
            </a:r>
            <a:br>
              <a:rPr lang="en-US" sz="3600" b="1" dirty="0" smtClean="0"/>
            </a:br>
            <a:r>
              <a:rPr lang="en-US" sz="3600" b="1" dirty="0" smtClean="0"/>
              <a:t>CSCI 6175.01 Fall 2016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2753"/>
            <a:ext cx="10515600" cy="53860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500" b="1" dirty="0" smtClean="0"/>
              <a:t>Applications and Package management systems</a:t>
            </a:r>
          </a:p>
          <a:p>
            <a:r>
              <a:rPr lang="en-US" sz="3500" b="1" dirty="0" smtClean="0"/>
              <a:t>Linux Application Management</a:t>
            </a:r>
          </a:p>
          <a:p>
            <a:pPr marL="0" indent="0">
              <a:buNone/>
            </a:pPr>
            <a:r>
              <a:rPr lang="en-US" sz="3500" dirty="0" smtClean="0"/>
              <a:t>Sample /</a:t>
            </a:r>
            <a:r>
              <a:rPr lang="en-US" sz="3500" dirty="0" err="1" smtClean="0"/>
              <a:t>etc</a:t>
            </a:r>
            <a:r>
              <a:rPr lang="en-US" sz="3500" dirty="0" smtClean="0"/>
              <a:t>/yum/</a:t>
            </a:r>
            <a:r>
              <a:rPr lang="en-US" sz="3500" dirty="0" err="1" smtClean="0"/>
              <a:t>conf</a:t>
            </a:r>
            <a:endParaRPr lang="en-US" sz="3500" dirty="0" smtClean="0"/>
          </a:p>
          <a:p>
            <a:pPr marL="0" indent="0">
              <a:buNone/>
            </a:pPr>
            <a:r>
              <a:rPr lang="en-US" dirty="0"/>
              <a:t>The [repository] section of the 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yum.conf</a:t>
            </a:r>
            <a:r>
              <a:rPr lang="en-US" dirty="0"/>
              <a:t> file contains information about a repository yum can use to find packages during package installation, updating and dependency resolution. A repository entry takes the following form: </a:t>
            </a:r>
          </a:p>
          <a:p>
            <a:pPr marL="0" indent="0">
              <a:buNone/>
            </a:pPr>
            <a:r>
              <a:rPr lang="en-US" dirty="0"/>
              <a:t>[repository ID]</a:t>
            </a:r>
          </a:p>
          <a:p>
            <a:pPr marL="0" indent="0">
              <a:buNone/>
            </a:pPr>
            <a:r>
              <a:rPr lang="en-US" dirty="0"/>
              <a:t>name=repository name</a:t>
            </a:r>
          </a:p>
          <a:p>
            <a:pPr marL="0" indent="0">
              <a:buNone/>
            </a:pPr>
            <a:r>
              <a:rPr lang="en-US" dirty="0" err="1"/>
              <a:t>baseurl</a:t>
            </a:r>
            <a:r>
              <a:rPr lang="en-US" dirty="0"/>
              <a:t>=</a:t>
            </a:r>
            <a:r>
              <a:rPr lang="en-US" dirty="0" err="1"/>
              <a:t>url</a:t>
            </a:r>
            <a:r>
              <a:rPr lang="en-US" dirty="0"/>
              <a:t>, file or ftp://path to repository</a:t>
            </a:r>
          </a:p>
        </p:txBody>
      </p:sp>
    </p:spTree>
    <p:extLst>
      <p:ext uri="{BB962C8B-B14F-4D97-AF65-F5344CB8AC3E}">
        <p14:creationId xmlns:p14="http://schemas.microsoft.com/office/powerpoint/2010/main" val="207213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060"/>
            <a:ext cx="10515600" cy="13046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/>
              <a:t>University of Texas Rio Grande Valley </a:t>
            </a:r>
            <a:br>
              <a:rPr lang="en-US" sz="3600" b="1" dirty="0" smtClean="0"/>
            </a:br>
            <a:r>
              <a:rPr lang="en-US" sz="3600" b="1" dirty="0" smtClean="0"/>
              <a:t>Systems Administration</a:t>
            </a:r>
            <a:br>
              <a:rPr lang="en-US" sz="3600" b="1" dirty="0" smtClean="0"/>
            </a:br>
            <a:r>
              <a:rPr lang="en-US" sz="3600" b="1" dirty="0" smtClean="0"/>
              <a:t>CSCI 6175.01 Fall 2016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2753"/>
            <a:ext cx="10515600" cy="538603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2400" b="1" dirty="0" smtClean="0"/>
              <a:t>Applications and Package management systems</a:t>
            </a:r>
          </a:p>
          <a:p>
            <a:r>
              <a:rPr lang="en-US" sz="2000" b="1" dirty="0" smtClean="0"/>
              <a:t>Linux Application Management</a:t>
            </a:r>
          </a:p>
          <a:p>
            <a:pPr marL="0" indent="0">
              <a:buNone/>
            </a:pPr>
            <a:r>
              <a:rPr lang="en-US" sz="2000" dirty="0" smtClean="0"/>
              <a:t>Using rpm (RPM Package Manager) refer to </a:t>
            </a:r>
            <a:r>
              <a:rPr lang="en-US" sz="2000" b="1" dirty="0" smtClean="0"/>
              <a:t>man rpm </a:t>
            </a:r>
            <a:r>
              <a:rPr lang="en-US" sz="2000" dirty="0" smtClean="0"/>
              <a:t>for information:</a:t>
            </a:r>
          </a:p>
          <a:p>
            <a:r>
              <a:rPr lang="en-US" sz="2000" dirty="0"/>
              <a:t>install a RPM </a:t>
            </a:r>
            <a:r>
              <a:rPr lang="en-US" sz="2000" dirty="0" smtClean="0"/>
              <a:t>package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/>
              <a:t> </a:t>
            </a:r>
            <a:r>
              <a:rPr lang="en-US" sz="2000" dirty="0"/>
              <a:t>rpm -</a:t>
            </a:r>
            <a:r>
              <a:rPr lang="en-US" sz="2000" dirty="0" err="1"/>
              <a:t>ivh</a:t>
            </a:r>
            <a:r>
              <a:rPr lang="en-US" sz="2000" dirty="0"/>
              <a:t> </a:t>
            </a:r>
            <a:r>
              <a:rPr lang="en-US" sz="2000" dirty="0" smtClean="0"/>
              <a:t>foo-1.0-2.i386.rpm</a:t>
            </a:r>
          </a:p>
          <a:p>
            <a:r>
              <a:rPr lang="en-US" sz="2000" dirty="0"/>
              <a:t>uninstall a RPM </a:t>
            </a:r>
            <a:r>
              <a:rPr lang="en-US" sz="2000" dirty="0" smtClean="0"/>
              <a:t>package</a:t>
            </a:r>
          </a:p>
          <a:p>
            <a:pPr marL="0" indent="0">
              <a:buNone/>
            </a:pPr>
            <a:r>
              <a:rPr lang="en-US" sz="2000" dirty="0"/>
              <a:t>	rpm </a:t>
            </a:r>
            <a:r>
              <a:rPr lang="en-US" sz="2000" dirty="0" smtClean="0"/>
              <a:t>–e </a:t>
            </a:r>
            <a:r>
              <a:rPr lang="en-US" sz="2000" dirty="0" err="1" smtClean="0"/>
              <a:t>some_package</a:t>
            </a:r>
            <a:endParaRPr lang="en-US" sz="2000" dirty="0" smtClean="0"/>
          </a:p>
          <a:p>
            <a:r>
              <a:rPr lang="en-US" sz="2000" dirty="0"/>
              <a:t>upgrade a RPM </a:t>
            </a:r>
            <a:r>
              <a:rPr lang="en-US" sz="2000" dirty="0" smtClean="0"/>
              <a:t>package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rpm –</a:t>
            </a:r>
            <a:r>
              <a:rPr lang="en-US" sz="2000" dirty="0" err="1" smtClean="0"/>
              <a:t>Uvh</a:t>
            </a:r>
            <a:r>
              <a:rPr lang="en-US" sz="2000" dirty="0" smtClean="0"/>
              <a:t> foo-2.2.3-x86_64.rpm</a:t>
            </a:r>
          </a:p>
          <a:p>
            <a:r>
              <a:rPr lang="en-US" sz="2000" dirty="0" smtClean="0"/>
              <a:t>Query a package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rpm –q foo</a:t>
            </a:r>
          </a:p>
          <a:p>
            <a:r>
              <a:rPr lang="en-US" sz="2000" dirty="0" smtClean="0"/>
              <a:t>Display package information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rpm –qi foo</a:t>
            </a:r>
          </a:p>
          <a:p>
            <a:r>
              <a:rPr lang="en-US" sz="2000" dirty="0" smtClean="0"/>
              <a:t>List files in a package</a:t>
            </a:r>
          </a:p>
          <a:p>
            <a:pPr marL="0" indent="0">
              <a:buNone/>
            </a:pPr>
            <a:r>
              <a:rPr lang="en-US" sz="2000" dirty="0" smtClean="0"/>
              <a:t>	rpm –</a:t>
            </a:r>
            <a:r>
              <a:rPr lang="en-US" sz="2000" dirty="0" err="1" smtClean="0"/>
              <a:t>ql</a:t>
            </a:r>
            <a:r>
              <a:rPr lang="en-US" sz="2000" dirty="0" smtClean="0"/>
              <a:t> foo</a:t>
            </a:r>
          </a:p>
          <a:p>
            <a:r>
              <a:rPr lang="en-US" sz="2000" dirty="0" smtClean="0"/>
              <a:t>Check dependencies of a package</a:t>
            </a:r>
          </a:p>
          <a:p>
            <a:pPr marL="0" indent="0">
              <a:buNone/>
            </a:pPr>
            <a:r>
              <a:rPr lang="en-US" sz="2000" dirty="0"/>
              <a:t>	rpm -</a:t>
            </a:r>
            <a:r>
              <a:rPr lang="en-US" sz="2000" dirty="0" err="1"/>
              <a:t>qpR</a:t>
            </a:r>
            <a:r>
              <a:rPr lang="en-US" sz="2000" dirty="0"/>
              <a:t> </a:t>
            </a:r>
            <a:r>
              <a:rPr lang="en-US" sz="2000" dirty="0" smtClean="0"/>
              <a:t>BitTorrent-5.2.2-1-Python2.4.noarch.rpm</a:t>
            </a:r>
          </a:p>
          <a:p>
            <a:pPr marL="0" indent="0">
              <a:buNone/>
            </a:pPr>
            <a:r>
              <a:rPr lang="en-US" sz="2000" dirty="0"/>
              <a:t>- See </a:t>
            </a:r>
            <a:r>
              <a:rPr lang="en-US" sz="2000" dirty="0">
                <a:hlinkClick r:id="rId2"/>
              </a:rPr>
              <a:t>http://www.tecmint.com/20-practical-examples-of-rpm-commands-in-linux</a:t>
            </a:r>
            <a:r>
              <a:rPr lang="en-US" sz="2000" dirty="0" smtClean="0">
                <a:hlinkClick r:id="rId2"/>
              </a:rPr>
              <a:t>/</a:t>
            </a:r>
            <a:r>
              <a:rPr lang="en-US" sz="2000" dirty="0" smtClean="0"/>
              <a:t> for more examples.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57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3126</TotalTime>
  <Words>531</Words>
  <Application>Microsoft Office PowerPoint</Application>
  <PresentationFormat>Custom</PresentationFormat>
  <Paragraphs>205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University of Texas Rio Grande Valley  Systems Administration CSCI 6175.01 Fall 2016 </vt:lpstr>
      <vt:lpstr>University of Texas Rio Grande Valley Systems Administration CSCI 6175.01 Fall 2016</vt:lpstr>
      <vt:lpstr>University of Texas Rio Grande Valley Systems Administration CSCI 6175.01 Fall 2016</vt:lpstr>
      <vt:lpstr>University of Texas Rio Grande Valley  Systems Administration CSCI 6175.01 Fall 2016</vt:lpstr>
      <vt:lpstr>University of Texas Rio Grande Valley  Systems Administration CSCI 6175.01 Fall 2016</vt:lpstr>
      <vt:lpstr>University of Texas Rio Grande Valley  Systems Administration CSCI 6175.01 Fall 2016</vt:lpstr>
      <vt:lpstr>University of Texas Rio Grande Valley  Systems Administration CSCI 6175.01 Fall 2016</vt:lpstr>
      <vt:lpstr>University of Texas Rio Grande Valley  Systems Administration CSCI 6175.01 Fall 2016</vt:lpstr>
      <vt:lpstr>University of Texas Rio Grande Valley  Systems Administration CSCI 6175.01 Fall 2016</vt:lpstr>
      <vt:lpstr>University of Texas Rio Grande Valley  Systems Administration CSCI 6175.01 Fall 2016</vt:lpstr>
      <vt:lpstr>University of Texas Rio Grande Valley  Systems Administration CSCI 6175.01 Fall 2016</vt:lpstr>
      <vt:lpstr>University of Texas Rio Grande Valley  Systems Administration CSCI 6175.01 Fall 2016</vt:lpstr>
      <vt:lpstr>University of Texas Rio Grande Valley  Systems Administration CSCI 6175.01 Fall 2016</vt:lpstr>
      <vt:lpstr>University of Texas Rio Grande Valley Systems Administration CSCI 6175.01 Fall 2016</vt:lpstr>
    </vt:vector>
  </TitlesOfParts>
  <Company>UTPA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Texas Rio Grande Valley Systems Administration CSCI 6175.01 Fall 2016</dc:title>
  <dc:creator>Robert Jackson</dc:creator>
  <cp:lastModifiedBy>John Abraham</cp:lastModifiedBy>
  <cp:revision>24</cp:revision>
  <dcterms:created xsi:type="dcterms:W3CDTF">2016-10-03T16:25:21Z</dcterms:created>
  <dcterms:modified xsi:type="dcterms:W3CDTF">2016-10-10T17:24:17Z</dcterms:modified>
</cp:coreProperties>
</file>