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75" r:id="rId4"/>
    <p:sldId id="269" r:id="rId5"/>
    <p:sldId id="272" r:id="rId6"/>
    <p:sldId id="273" r:id="rId7"/>
    <p:sldId id="270" r:id="rId8"/>
    <p:sldId id="274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3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24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AC38E-8286-4A82-ADA3-855ABE405E56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3D296-F189-43AF-9A8B-1FE3689B6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493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AC38E-8286-4A82-ADA3-855ABE405E56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3D296-F189-43AF-9A8B-1FE3689B6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289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AC38E-8286-4A82-ADA3-855ABE405E56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3D296-F189-43AF-9A8B-1FE3689B6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942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AC38E-8286-4A82-ADA3-855ABE405E56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3D296-F189-43AF-9A8B-1FE3689B6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221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AC38E-8286-4A82-ADA3-855ABE405E56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3D296-F189-43AF-9A8B-1FE3689B6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838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AC38E-8286-4A82-ADA3-855ABE405E56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3D296-F189-43AF-9A8B-1FE3689B6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926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AC38E-8286-4A82-ADA3-855ABE405E56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3D296-F189-43AF-9A8B-1FE3689B6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538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AC38E-8286-4A82-ADA3-855ABE405E56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3D296-F189-43AF-9A8B-1FE3689B6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784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AC38E-8286-4A82-ADA3-855ABE405E56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3D296-F189-43AF-9A8B-1FE3689B6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150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AC38E-8286-4A82-ADA3-855ABE405E56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3D296-F189-43AF-9A8B-1FE3689B6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063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AC38E-8286-4A82-ADA3-855ABE405E56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3D296-F189-43AF-9A8B-1FE3689B6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043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AC38E-8286-4A82-ADA3-855ABE405E56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3D296-F189-43AF-9A8B-1FE3689B6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90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5925"/>
            <a:ext cx="10515600" cy="1554764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prstClr val="black"/>
                </a:solidFill>
              </a:rPr>
              <a:t>University of Texas Rio Grande Valley Systems Administration</a:t>
            </a:r>
            <a:r>
              <a:rPr lang="en-US" sz="6000" b="1" dirty="0">
                <a:solidFill>
                  <a:prstClr val="black"/>
                </a:solidFill>
              </a:rPr>
              <a:t/>
            </a:r>
            <a:br>
              <a:rPr lang="en-US" sz="6000" b="1" dirty="0">
                <a:solidFill>
                  <a:prstClr val="black"/>
                </a:solidFill>
              </a:rPr>
            </a:br>
            <a:r>
              <a:rPr lang="en-US" sz="4800" b="1" dirty="0">
                <a:solidFill>
                  <a:prstClr val="black"/>
                </a:solidFill>
              </a:rPr>
              <a:t>CSCI 6175.01 Fall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3600" dirty="0" smtClean="0"/>
          </a:p>
          <a:p>
            <a:pPr marL="0" indent="0" algn="ctr">
              <a:buNone/>
            </a:pPr>
            <a:r>
              <a:rPr lang="en-US" sz="3600" dirty="0"/>
              <a:t>Instructor Robert C. Jackson</a:t>
            </a:r>
          </a:p>
          <a:p>
            <a:endParaRPr lang="en-US" sz="3600" dirty="0"/>
          </a:p>
          <a:p>
            <a:pPr marL="0" indent="0" algn="ctr">
              <a:buNone/>
            </a:pPr>
            <a:r>
              <a:rPr lang="en-US" sz="3600" b="1" dirty="0" smtClean="0"/>
              <a:t>Process Management </a:t>
            </a:r>
            <a:r>
              <a:rPr lang="en-US" sz="3600" b="1" dirty="0"/>
              <a:t>and </a:t>
            </a:r>
            <a:r>
              <a:rPr lang="en-US" sz="3600" b="1" dirty="0" smtClean="0"/>
              <a:t>System Monitoring</a:t>
            </a:r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endParaRPr lang="en-US" sz="3600" dirty="0"/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499676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5925"/>
            <a:ext cx="10515600" cy="1554764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prstClr val="black"/>
                </a:solidFill>
              </a:rPr>
              <a:t>University of Texas Rio Grande Valley Systems Administration</a:t>
            </a:r>
            <a:r>
              <a:rPr lang="en-US" sz="6000" b="1" dirty="0">
                <a:solidFill>
                  <a:prstClr val="black"/>
                </a:solidFill>
              </a:rPr>
              <a:t/>
            </a:r>
            <a:br>
              <a:rPr lang="en-US" sz="6000" b="1" dirty="0">
                <a:solidFill>
                  <a:prstClr val="black"/>
                </a:solidFill>
              </a:rPr>
            </a:br>
            <a:r>
              <a:rPr lang="en-US" sz="4800" b="1" dirty="0">
                <a:solidFill>
                  <a:prstClr val="black"/>
                </a:solidFill>
              </a:rPr>
              <a:t>CSCI 6175.01 Fall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en-US" sz="4400" b="1" dirty="0"/>
              <a:t>Process </a:t>
            </a:r>
            <a:r>
              <a:rPr lang="en-US" sz="4400" b="1" dirty="0" smtClean="0"/>
              <a:t>Management </a:t>
            </a:r>
            <a:r>
              <a:rPr lang="en-US" sz="4400" b="1" dirty="0"/>
              <a:t>and </a:t>
            </a:r>
            <a:r>
              <a:rPr lang="en-US" sz="4400" b="1" dirty="0" smtClean="0"/>
              <a:t>System Monitoring</a:t>
            </a:r>
          </a:p>
          <a:p>
            <a:pPr marL="0" indent="0">
              <a:buNone/>
            </a:pPr>
            <a:r>
              <a:rPr lang="en-US" sz="4400" b="1" dirty="0" smtClean="0"/>
              <a:t>Monitoring and  viewing processes and, services</a:t>
            </a:r>
            <a:endParaRPr lang="en-US" sz="4400" b="1" dirty="0"/>
          </a:p>
          <a:p>
            <a:r>
              <a:rPr lang="en-US" sz="3600" b="1" dirty="0" smtClean="0"/>
              <a:t>Process</a:t>
            </a:r>
            <a:r>
              <a:rPr lang="en-US" sz="3600" dirty="0" smtClean="0"/>
              <a:t> – is an instance of a computer executable that is being executed, the actual execution of computer instructions.</a:t>
            </a:r>
          </a:p>
          <a:p>
            <a:r>
              <a:rPr lang="en-US" sz="3600" b="1" dirty="0" smtClean="0"/>
              <a:t>Processes are allocated </a:t>
            </a:r>
            <a:r>
              <a:rPr lang="en-US" sz="3600" dirty="0" smtClean="0"/>
              <a:t>their own set of </a:t>
            </a:r>
            <a:r>
              <a:rPr lang="en-US" sz="3600" dirty="0" err="1" smtClean="0"/>
              <a:t>resources</a:t>
            </a:r>
            <a:r>
              <a:rPr lang="en-US" sz="3600" dirty="0" err="1" smtClean="0">
                <a:sym typeface="Wingdings" panose="05000000000000000000" pitchFamily="2" charset="2"/>
              </a:rPr>
              <a:t>image</a:t>
            </a:r>
            <a:r>
              <a:rPr lang="en-US" sz="3600" dirty="0" smtClean="0">
                <a:sym typeface="Wingdings" panose="05000000000000000000" pitchFamily="2" charset="2"/>
              </a:rPr>
              <a:t> of executable, virtual memory space, OS data and code segments, security attributes, processor context, and threads.</a:t>
            </a:r>
          </a:p>
          <a:p>
            <a:r>
              <a:rPr lang="en-US" sz="3600" b="1" dirty="0" smtClean="0">
                <a:sym typeface="Wingdings" panose="05000000000000000000" pitchFamily="2" charset="2"/>
              </a:rPr>
              <a:t>Process Control Block </a:t>
            </a:r>
            <a:r>
              <a:rPr lang="en-US" sz="3600" dirty="0" smtClean="0">
                <a:sym typeface="Wingdings" panose="05000000000000000000" pitchFamily="2" charset="2"/>
              </a:rPr>
              <a:t>– is a ‘process data structure’ that keeps track of information regarding processes.</a:t>
            </a:r>
          </a:p>
          <a:p>
            <a:r>
              <a:rPr lang="en-US" sz="3600" b="1" dirty="0" smtClean="0">
                <a:sym typeface="Wingdings" panose="05000000000000000000" pitchFamily="2" charset="2"/>
              </a:rPr>
              <a:t>Processes Spawned </a:t>
            </a:r>
            <a:r>
              <a:rPr lang="en-US" sz="3600" dirty="0" smtClean="0">
                <a:sym typeface="Wingdings" panose="05000000000000000000" pitchFamily="2" charset="2"/>
              </a:rPr>
              <a:t>from other processes are known as </a:t>
            </a:r>
            <a:r>
              <a:rPr lang="en-US" sz="3600" b="1" dirty="0" smtClean="0">
                <a:sym typeface="Wingdings" panose="05000000000000000000" pitchFamily="2" charset="2"/>
              </a:rPr>
              <a:t>child processes</a:t>
            </a:r>
            <a:r>
              <a:rPr lang="en-US" sz="3600" dirty="0" smtClean="0">
                <a:sym typeface="Wingdings" panose="05000000000000000000" pitchFamily="2" charset="2"/>
              </a:rPr>
              <a:t>, the spawning process is the </a:t>
            </a:r>
            <a:r>
              <a:rPr lang="en-US" sz="3600" b="1" dirty="0" smtClean="0">
                <a:sym typeface="Wingdings" panose="05000000000000000000" pitchFamily="2" charset="2"/>
              </a:rPr>
              <a:t>parent process</a:t>
            </a:r>
            <a:r>
              <a:rPr lang="en-US" sz="3600" dirty="0" smtClean="0">
                <a:sym typeface="Wingdings" panose="05000000000000000000" pitchFamily="2" charset="2"/>
              </a:rPr>
              <a:t>.</a:t>
            </a:r>
          </a:p>
          <a:p>
            <a:r>
              <a:rPr lang="en-US" sz="3600" b="1" dirty="0" smtClean="0">
                <a:sym typeface="Wingdings" panose="05000000000000000000" pitchFamily="2" charset="2"/>
              </a:rPr>
              <a:t>Processes</a:t>
            </a:r>
            <a:r>
              <a:rPr lang="en-US" sz="3600" dirty="0" smtClean="0">
                <a:sym typeface="Wingdings" panose="05000000000000000000" pitchFamily="2" charset="2"/>
              </a:rPr>
              <a:t> go thru </a:t>
            </a:r>
            <a:r>
              <a:rPr lang="en-US" sz="3600" b="1" dirty="0" smtClean="0">
                <a:sym typeface="Wingdings" panose="05000000000000000000" pitchFamily="2" charset="2"/>
              </a:rPr>
              <a:t>different states of execution</a:t>
            </a:r>
            <a:r>
              <a:rPr lang="en-US" sz="3600" dirty="0" smtClean="0">
                <a:sym typeface="Wingdings" panose="05000000000000000000" pitchFamily="2" charset="2"/>
              </a:rPr>
              <a:t>1) created when loaded into main memory2) in wait state waiting for scheduler load into a processor3) in blocked state waiting for user input or other resources4) back to wait state after user input or resources acquired5) process terminated upon completion</a:t>
            </a:r>
          </a:p>
          <a:p>
            <a:r>
              <a:rPr lang="en-US" sz="3600" b="1" dirty="0" smtClean="0">
                <a:sym typeface="Wingdings" panose="05000000000000000000" pitchFamily="2" charset="2"/>
              </a:rPr>
              <a:t>Process to process </a:t>
            </a:r>
            <a:r>
              <a:rPr lang="en-US" sz="3600" dirty="0" smtClean="0">
                <a:sym typeface="Wingdings" panose="05000000000000000000" pitchFamily="2" charset="2"/>
              </a:rPr>
              <a:t>communication is accomplished by </a:t>
            </a:r>
            <a:r>
              <a:rPr lang="en-US" sz="3600" b="1" dirty="0" smtClean="0">
                <a:sym typeface="Wingdings" panose="05000000000000000000" pitchFamily="2" charset="2"/>
              </a:rPr>
              <a:t>Inter-Process Communication </a:t>
            </a:r>
            <a:r>
              <a:rPr lang="en-US" sz="3600" dirty="0" smtClean="0">
                <a:sym typeface="Wingdings" panose="05000000000000000000" pitchFamily="2" charset="2"/>
              </a:rPr>
              <a:t>(IPC) mechanisms.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282879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5925"/>
            <a:ext cx="10515600" cy="1554764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prstClr val="black"/>
                </a:solidFill>
              </a:rPr>
              <a:t>University of Texas Rio Grande Valley Systems Administration</a:t>
            </a:r>
            <a:r>
              <a:rPr lang="en-US" sz="6000" b="1" dirty="0">
                <a:solidFill>
                  <a:prstClr val="black"/>
                </a:solidFill>
              </a:rPr>
              <a:t/>
            </a:r>
            <a:br>
              <a:rPr lang="en-US" sz="6000" b="1" dirty="0">
                <a:solidFill>
                  <a:prstClr val="black"/>
                </a:solidFill>
              </a:rPr>
            </a:br>
            <a:r>
              <a:rPr lang="en-US" sz="4800" b="1" dirty="0">
                <a:solidFill>
                  <a:prstClr val="black"/>
                </a:solidFill>
              </a:rPr>
              <a:t>CSCI 6175.01 Fall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US" sz="4400" b="1" dirty="0"/>
              <a:t>Process </a:t>
            </a:r>
            <a:r>
              <a:rPr lang="en-US" sz="4400" b="1" dirty="0" smtClean="0"/>
              <a:t>Management </a:t>
            </a:r>
            <a:r>
              <a:rPr lang="en-US" sz="4400" b="1" dirty="0"/>
              <a:t>and </a:t>
            </a:r>
            <a:r>
              <a:rPr lang="en-US" sz="4400" b="1" dirty="0" smtClean="0"/>
              <a:t>System Monitoring</a:t>
            </a:r>
          </a:p>
          <a:p>
            <a:pPr marL="0" indent="0">
              <a:buNone/>
            </a:pPr>
            <a:r>
              <a:rPr lang="en-US" sz="4400" b="1" dirty="0" smtClean="0"/>
              <a:t>Monitoring and  viewing processes and, services</a:t>
            </a:r>
            <a:endParaRPr lang="en-US" sz="4400" b="1" dirty="0"/>
          </a:p>
          <a:p>
            <a:r>
              <a:rPr lang="en-US" sz="3600" b="1" dirty="0" smtClean="0"/>
              <a:t>Process</a:t>
            </a:r>
            <a:r>
              <a:rPr lang="en-US" sz="3600" dirty="0" smtClean="0"/>
              <a:t>  </a:t>
            </a:r>
            <a:r>
              <a:rPr lang="en-US" sz="3600" b="1" dirty="0" smtClean="0"/>
              <a:t>levels </a:t>
            </a:r>
            <a:r>
              <a:rPr lang="en-US" sz="3600" dirty="0" smtClean="0"/>
              <a:t>– Every Windows and Linux process has a priority assigned to it, the higher the number the higher the priority (Win: 0-30, Linux: 0-15).</a:t>
            </a:r>
          </a:p>
          <a:p>
            <a:r>
              <a:rPr lang="en-US" sz="3600" b="1" dirty="0" smtClean="0"/>
              <a:t>Processes</a:t>
            </a:r>
            <a:r>
              <a:rPr lang="en-US" sz="3600" dirty="0" smtClean="0"/>
              <a:t> are scheduled by a </a:t>
            </a:r>
            <a:r>
              <a:rPr lang="en-US" sz="3600" b="1" dirty="0" smtClean="0"/>
              <a:t>process scheduler </a:t>
            </a:r>
            <a:r>
              <a:rPr lang="en-US" sz="3600" dirty="0" smtClean="0"/>
              <a:t>that schedules execution and assigns resources based on the </a:t>
            </a:r>
            <a:r>
              <a:rPr lang="en-US" sz="3600" b="1" dirty="0" smtClean="0"/>
              <a:t>processes priority </a:t>
            </a:r>
            <a:r>
              <a:rPr lang="en-US" sz="3600" dirty="0" smtClean="0"/>
              <a:t>and </a:t>
            </a:r>
            <a:r>
              <a:rPr lang="en-US" sz="3600" b="1" dirty="0" smtClean="0"/>
              <a:t>scheduling policy</a:t>
            </a:r>
            <a:r>
              <a:rPr lang="en-US" sz="3600" dirty="0" smtClean="0"/>
              <a:t>.</a:t>
            </a:r>
          </a:p>
          <a:p>
            <a:r>
              <a:rPr lang="en-US" sz="3600" b="1" dirty="0" smtClean="0"/>
              <a:t>Display process priority levels:</a:t>
            </a:r>
          </a:p>
          <a:p>
            <a:pPr marL="0" indent="0">
              <a:buNone/>
            </a:pPr>
            <a:r>
              <a:rPr lang="en-US" sz="3600" dirty="0"/>
              <a:t>	</a:t>
            </a:r>
            <a:r>
              <a:rPr lang="en-US" sz="3600" dirty="0" smtClean="0"/>
              <a:t>- $ </a:t>
            </a:r>
            <a:r>
              <a:rPr lang="en-US" sz="3600" dirty="0" err="1" smtClean="0"/>
              <a:t>ps</a:t>
            </a:r>
            <a:r>
              <a:rPr lang="en-US" sz="3600" dirty="0" smtClean="0"/>
              <a:t> –</a:t>
            </a:r>
            <a:r>
              <a:rPr lang="en-US" sz="3600" dirty="0" err="1" smtClean="0"/>
              <a:t>ef</a:t>
            </a:r>
            <a:r>
              <a:rPr lang="en-US" sz="3600" dirty="0" smtClean="0"/>
              <a:t> | grep </a:t>
            </a:r>
            <a:r>
              <a:rPr lang="en-US" sz="3600" dirty="0" err="1" smtClean="0"/>
              <a:t>some_process</a:t>
            </a:r>
            <a:r>
              <a:rPr lang="en-US" sz="3600" dirty="0" smtClean="0"/>
              <a:t> </a:t>
            </a:r>
          </a:p>
          <a:p>
            <a:r>
              <a:rPr lang="en-US" sz="3600" b="1" dirty="0" smtClean="0"/>
              <a:t>Launch an application with a lower priority:</a:t>
            </a:r>
          </a:p>
          <a:p>
            <a:pPr marL="0" indent="0">
              <a:buNone/>
            </a:pPr>
            <a:r>
              <a:rPr lang="en-US" sz="3600" dirty="0" smtClean="0"/>
              <a:t>	- $ nice -10 </a:t>
            </a:r>
            <a:r>
              <a:rPr lang="en-US" sz="3600" dirty="0" err="1" smtClean="0"/>
              <a:t>some_app</a:t>
            </a:r>
            <a:endParaRPr lang="en-US" sz="3600" dirty="0" smtClean="0"/>
          </a:p>
          <a:p>
            <a:r>
              <a:rPr lang="en-US" sz="3600" b="1" dirty="0" smtClean="0"/>
              <a:t>Lower the priority of a running process:</a:t>
            </a:r>
          </a:p>
          <a:p>
            <a:pPr marL="0" indent="0">
              <a:buNone/>
            </a:pPr>
            <a:r>
              <a:rPr lang="en-US" sz="3600" dirty="0"/>
              <a:t>	</a:t>
            </a:r>
            <a:r>
              <a:rPr lang="en-US" sz="3600" dirty="0" smtClean="0"/>
              <a:t>- $ </a:t>
            </a:r>
            <a:r>
              <a:rPr lang="en-US" sz="3600" dirty="0" err="1" smtClean="0"/>
              <a:t>renice</a:t>
            </a:r>
            <a:r>
              <a:rPr lang="en-US" sz="3600" dirty="0" smtClean="0"/>
              <a:t> -10 </a:t>
            </a:r>
            <a:r>
              <a:rPr lang="en-US" sz="3600" dirty="0" err="1" smtClean="0"/>
              <a:t>some_running_process</a:t>
            </a:r>
            <a:endParaRPr lang="en-US" sz="3600" dirty="0" smtClean="0"/>
          </a:p>
          <a:p>
            <a:r>
              <a:rPr lang="en-US" sz="3600" b="1" dirty="0" smtClean="0"/>
              <a:t>Only </a:t>
            </a:r>
            <a:r>
              <a:rPr lang="en-US" sz="3600" b="1" i="1" dirty="0" smtClean="0"/>
              <a:t>root</a:t>
            </a:r>
            <a:r>
              <a:rPr lang="en-US" sz="3600" b="1" dirty="0" smtClean="0"/>
              <a:t> can raise the priority of processes:</a:t>
            </a:r>
          </a:p>
          <a:p>
            <a:pPr marL="0" indent="0">
              <a:buNone/>
            </a:pPr>
            <a:r>
              <a:rPr lang="en-US" sz="3600" dirty="0"/>
              <a:t>	</a:t>
            </a:r>
            <a:r>
              <a:rPr lang="en-US" sz="3600" dirty="0" smtClean="0"/>
              <a:t>- # </a:t>
            </a:r>
            <a:r>
              <a:rPr lang="en-US" sz="3600" dirty="0" err="1" smtClean="0"/>
              <a:t>renice</a:t>
            </a:r>
            <a:r>
              <a:rPr lang="en-US" sz="3600" dirty="0" smtClean="0"/>
              <a:t> - -10 </a:t>
            </a:r>
            <a:r>
              <a:rPr lang="en-US" sz="3600" dirty="0" err="1" smtClean="0"/>
              <a:t>some_runnining_proccess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582358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5925"/>
            <a:ext cx="10515600" cy="1554764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prstClr val="black"/>
                </a:solidFill>
              </a:rPr>
              <a:t>University of Texas Rio Grande Valley Systems Administration</a:t>
            </a:r>
            <a:r>
              <a:rPr lang="en-US" sz="6000" b="1" dirty="0">
                <a:solidFill>
                  <a:prstClr val="black"/>
                </a:solidFill>
              </a:rPr>
              <a:t/>
            </a:r>
            <a:br>
              <a:rPr lang="en-US" sz="6000" b="1" dirty="0">
                <a:solidFill>
                  <a:prstClr val="black"/>
                </a:solidFill>
              </a:rPr>
            </a:br>
            <a:r>
              <a:rPr lang="en-US" sz="4800" b="1" dirty="0">
                <a:solidFill>
                  <a:prstClr val="black"/>
                </a:solidFill>
              </a:rPr>
              <a:t>CSCI 6175.01 Fall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08807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3600" dirty="0"/>
              <a:t>Process </a:t>
            </a:r>
            <a:r>
              <a:rPr lang="en-US" sz="3600" dirty="0" smtClean="0"/>
              <a:t>Management </a:t>
            </a:r>
            <a:r>
              <a:rPr lang="en-US" sz="3600" dirty="0"/>
              <a:t>and </a:t>
            </a:r>
            <a:r>
              <a:rPr lang="en-US" sz="3600" dirty="0" smtClean="0"/>
              <a:t>System Monitoring</a:t>
            </a:r>
          </a:p>
          <a:p>
            <a:pPr marL="0" indent="0">
              <a:buNone/>
            </a:pPr>
            <a:r>
              <a:rPr lang="en-US" b="1" dirty="0" smtClean="0"/>
              <a:t>Monitoring and  viewing processes and, services</a:t>
            </a:r>
            <a:endParaRPr lang="en-US" b="1" dirty="0"/>
          </a:p>
          <a:p>
            <a:r>
              <a:rPr lang="en-US" b="1" dirty="0" smtClean="0"/>
              <a:t>Windows Process tools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	- </a:t>
            </a:r>
            <a:r>
              <a:rPr lang="en-US" b="1" dirty="0" smtClean="0"/>
              <a:t>taskmgr.exe</a:t>
            </a:r>
            <a:r>
              <a:rPr lang="en-US" dirty="0" smtClean="0"/>
              <a:t>: Windows Task Manager, view, modify and stop processes.</a:t>
            </a:r>
          </a:p>
          <a:p>
            <a:r>
              <a:rPr lang="en-US" dirty="0"/>
              <a:t> </a:t>
            </a:r>
            <a:r>
              <a:rPr lang="en-US" b="1" dirty="0" smtClean="0"/>
              <a:t>Windows </a:t>
            </a:r>
            <a:r>
              <a:rPr lang="en-US" b="1" dirty="0" err="1"/>
              <a:t>S</a:t>
            </a:r>
            <a:r>
              <a:rPr lang="en-US" b="1" dirty="0" err="1" smtClean="0"/>
              <a:t>ysInternals</a:t>
            </a:r>
            <a:r>
              <a:rPr lang="en-US" b="1" dirty="0" smtClean="0"/>
              <a:t> tools:</a:t>
            </a:r>
          </a:p>
          <a:p>
            <a:pPr marL="0" indent="0">
              <a:buNone/>
            </a:pPr>
            <a:r>
              <a:rPr lang="en-US" dirty="0" smtClean="0"/>
              <a:t>	- </a:t>
            </a:r>
            <a:r>
              <a:rPr lang="en-US" b="1" dirty="0" smtClean="0"/>
              <a:t>handle.exe</a:t>
            </a:r>
            <a:r>
              <a:rPr lang="en-US" dirty="0" smtClean="0"/>
              <a:t>: displays files and processes that opened them.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b="1" dirty="0" smtClean="0"/>
              <a:t>procmon.exe</a:t>
            </a:r>
            <a:r>
              <a:rPr lang="en-US" dirty="0" smtClean="0"/>
              <a:t>: Process Monitor, shows registry and process/thread activity.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in a CMD window type: </a:t>
            </a:r>
            <a:r>
              <a:rPr lang="en-US" b="1" dirty="0" err="1" smtClean="0"/>
              <a:t>pslist</a:t>
            </a:r>
            <a:r>
              <a:rPr lang="en-US" b="1" dirty="0" smtClean="0"/>
              <a:t> /? </a:t>
            </a:r>
            <a:r>
              <a:rPr lang="en-US" dirty="0" smtClean="0">
                <a:sym typeface="Wingdings" panose="05000000000000000000" pitchFamily="2" charset="2"/>
              </a:rPr>
              <a:t> </a:t>
            </a:r>
            <a:r>
              <a:rPr lang="en-US" dirty="0" err="1" smtClean="0">
                <a:sym typeface="Wingdings" panose="05000000000000000000" pitchFamily="2" charset="2"/>
              </a:rPr>
              <a:t>pslist</a:t>
            </a:r>
            <a:r>
              <a:rPr lang="en-US" dirty="0" smtClean="0">
                <a:sym typeface="Wingdings" panose="05000000000000000000" pitchFamily="2" charset="2"/>
              </a:rPr>
              <a:t> command help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b="1" dirty="0" smtClean="0"/>
              <a:t>pslist.exe</a:t>
            </a:r>
            <a:r>
              <a:rPr lang="en-US" dirty="0" smtClean="0"/>
              <a:t>: lists process information.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5925"/>
            <a:ext cx="10515600" cy="142102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prstClr val="black"/>
                </a:solidFill>
              </a:rPr>
              <a:t>University of Texas Rio Grande Valley Systems Administration</a:t>
            </a:r>
            <a:r>
              <a:rPr lang="en-US" sz="6000" b="1" dirty="0">
                <a:solidFill>
                  <a:prstClr val="black"/>
                </a:solidFill>
              </a:rPr>
              <a:t/>
            </a:r>
            <a:br>
              <a:rPr lang="en-US" sz="6000" b="1" dirty="0">
                <a:solidFill>
                  <a:prstClr val="black"/>
                </a:solidFill>
              </a:rPr>
            </a:br>
            <a:r>
              <a:rPr lang="en-US" sz="4800" b="1" dirty="0">
                <a:solidFill>
                  <a:prstClr val="black"/>
                </a:solidFill>
              </a:rPr>
              <a:t>CSCI 6175.01 Fall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43449"/>
            <a:ext cx="10515600" cy="5103340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9600" b="1" dirty="0"/>
              <a:t>Process </a:t>
            </a:r>
            <a:r>
              <a:rPr lang="en-US" sz="9600" b="1" dirty="0" smtClean="0"/>
              <a:t>Management </a:t>
            </a:r>
            <a:r>
              <a:rPr lang="en-US" sz="9600" b="1" dirty="0"/>
              <a:t>and </a:t>
            </a:r>
            <a:r>
              <a:rPr lang="en-US" sz="9600" b="1" dirty="0" smtClean="0"/>
              <a:t>System Monitoring</a:t>
            </a:r>
          </a:p>
          <a:p>
            <a:pPr marL="0" indent="0">
              <a:buNone/>
            </a:pPr>
            <a:r>
              <a:rPr lang="en-US" sz="8000" b="1" dirty="0" smtClean="0"/>
              <a:t>Monitoring and  viewing processes and, services</a:t>
            </a:r>
            <a:endParaRPr lang="en-US" sz="8000" b="1" dirty="0"/>
          </a:p>
          <a:p>
            <a:r>
              <a:rPr lang="en-US" sz="8000" b="1" dirty="0" smtClean="0"/>
              <a:t>Linux Process tools:</a:t>
            </a:r>
          </a:p>
          <a:p>
            <a:pPr marL="0" indent="0">
              <a:buNone/>
            </a:pPr>
            <a:r>
              <a:rPr lang="en-US" sz="7200" dirty="0" smtClean="0"/>
              <a:t>/proc virtual filesystem holds files corresponding to Kernel state including hardware information and the currently running processes.</a:t>
            </a:r>
          </a:p>
          <a:p>
            <a:pPr marL="0" indent="0">
              <a:buNone/>
            </a:pPr>
            <a:r>
              <a:rPr lang="en-US" sz="7200" dirty="0" smtClean="0"/>
              <a:t>	- open a terminal, type: </a:t>
            </a:r>
            <a:r>
              <a:rPr lang="en-US" sz="7200" b="1" dirty="0" smtClean="0"/>
              <a:t>cat /proc/</a:t>
            </a:r>
            <a:r>
              <a:rPr lang="en-US" sz="7200" b="1" dirty="0" err="1" smtClean="0"/>
              <a:t>cpuinfo</a:t>
            </a:r>
            <a:r>
              <a:rPr lang="en-US" sz="7200" b="1" dirty="0" smtClean="0"/>
              <a:t> </a:t>
            </a:r>
            <a:r>
              <a:rPr lang="en-US" sz="7200" b="1" dirty="0" smtClean="0">
                <a:sym typeface="Wingdings" panose="05000000000000000000" pitchFamily="2" charset="2"/>
              </a:rPr>
              <a:t> </a:t>
            </a:r>
            <a:r>
              <a:rPr lang="en-US" sz="7200" dirty="0" smtClean="0">
                <a:sym typeface="Wingdings" panose="05000000000000000000" pitchFamily="2" charset="2"/>
              </a:rPr>
              <a:t>displays CPU information.</a:t>
            </a:r>
            <a:endParaRPr lang="en-US" sz="7200" b="1" dirty="0"/>
          </a:p>
          <a:p>
            <a:pPr marL="0" indent="0">
              <a:buNone/>
            </a:pPr>
            <a:r>
              <a:rPr lang="en-US" sz="7200" b="1" dirty="0" smtClean="0"/>
              <a:t>	</a:t>
            </a:r>
            <a:r>
              <a:rPr lang="en-US" sz="7200" dirty="0" smtClean="0"/>
              <a:t>- type: </a:t>
            </a:r>
            <a:r>
              <a:rPr lang="en-US" sz="7200" b="1" dirty="0" smtClean="0"/>
              <a:t>cat /proc/</a:t>
            </a:r>
            <a:r>
              <a:rPr lang="en-US" sz="7200" b="1" dirty="0" err="1" smtClean="0"/>
              <a:t>meminfo</a:t>
            </a:r>
            <a:r>
              <a:rPr lang="en-US" sz="7200" b="1" dirty="0" smtClean="0"/>
              <a:t> </a:t>
            </a:r>
            <a:r>
              <a:rPr lang="en-US" sz="7200" b="1" dirty="0" smtClean="0">
                <a:sym typeface="Wingdings" panose="05000000000000000000" pitchFamily="2" charset="2"/>
              </a:rPr>
              <a:t> </a:t>
            </a:r>
            <a:r>
              <a:rPr lang="en-US" sz="7200" dirty="0" smtClean="0">
                <a:sym typeface="Wingdings" panose="05000000000000000000" pitchFamily="2" charset="2"/>
              </a:rPr>
              <a:t>displays memory information.</a:t>
            </a:r>
            <a:endParaRPr lang="en-US" sz="7200" b="1" dirty="0" smtClean="0"/>
          </a:p>
          <a:p>
            <a:pPr marL="0" indent="0">
              <a:buNone/>
            </a:pPr>
            <a:r>
              <a:rPr lang="en-US" sz="7200" b="1" dirty="0"/>
              <a:t>	</a:t>
            </a:r>
            <a:r>
              <a:rPr lang="en-US" sz="7200" dirty="0" smtClean="0"/>
              <a:t>- type: </a:t>
            </a:r>
            <a:r>
              <a:rPr lang="en-US" sz="7200" b="1" dirty="0" err="1" smtClean="0"/>
              <a:t>ps</a:t>
            </a:r>
            <a:r>
              <a:rPr lang="en-US" sz="7200" b="1" dirty="0" smtClean="0"/>
              <a:t> aux | less </a:t>
            </a:r>
            <a:r>
              <a:rPr lang="en-US" sz="7200" dirty="0" smtClean="0">
                <a:sym typeface="Wingdings" panose="05000000000000000000" pitchFamily="2" charset="2"/>
              </a:rPr>
              <a:t> display all processes a page at a time.</a:t>
            </a:r>
          </a:p>
          <a:p>
            <a:pPr marL="0" indent="0">
              <a:buNone/>
            </a:pPr>
            <a:r>
              <a:rPr lang="en-US" sz="7200" dirty="0">
                <a:sym typeface="Wingdings" panose="05000000000000000000" pitchFamily="2" charset="2"/>
              </a:rPr>
              <a:t>	</a:t>
            </a:r>
            <a:r>
              <a:rPr lang="en-US" sz="7200" dirty="0" smtClean="0">
                <a:sym typeface="Wingdings" panose="05000000000000000000" pitchFamily="2" charset="2"/>
              </a:rPr>
              <a:t>- type: </a:t>
            </a:r>
            <a:r>
              <a:rPr lang="en-US" sz="7200" b="1" dirty="0" err="1" smtClean="0">
                <a:sym typeface="Wingdings" panose="05000000000000000000" pitchFamily="2" charset="2"/>
              </a:rPr>
              <a:t>ps</a:t>
            </a:r>
            <a:r>
              <a:rPr lang="en-US" sz="7200" b="1" dirty="0" smtClean="0">
                <a:sym typeface="Wingdings" panose="05000000000000000000" pitchFamily="2" charset="2"/>
              </a:rPr>
              <a:t> –</a:t>
            </a:r>
            <a:r>
              <a:rPr lang="en-US" sz="7200" b="1" dirty="0" err="1" smtClean="0">
                <a:sym typeface="Wingdings" panose="05000000000000000000" pitchFamily="2" charset="2"/>
              </a:rPr>
              <a:t>aef</a:t>
            </a:r>
            <a:r>
              <a:rPr lang="en-US" sz="7200" b="1" dirty="0" smtClean="0">
                <a:sym typeface="Wingdings" panose="05000000000000000000" pitchFamily="2" charset="2"/>
              </a:rPr>
              <a:t> | grep more </a:t>
            </a:r>
            <a:r>
              <a:rPr lang="en-US" sz="7200" dirty="0" smtClean="0">
                <a:sym typeface="Wingdings" panose="05000000000000000000" pitchFamily="2" charset="2"/>
              </a:rPr>
              <a:t> display detailed process info.</a:t>
            </a:r>
          </a:p>
          <a:p>
            <a:pPr marL="0" indent="0">
              <a:buNone/>
            </a:pPr>
            <a:r>
              <a:rPr lang="en-US" sz="7200" dirty="0">
                <a:sym typeface="Wingdings" panose="05000000000000000000" pitchFamily="2" charset="2"/>
              </a:rPr>
              <a:t>	</a:t>
            </a:r>
            <a:r>
              <a:rPr lang="en-US" sz="7200" dirty="0" smtClean="0">
                <a:sym typeface="Wingdings" panose="05000000000000000000" pitchFamily="2" charset="2"/>
              </a:rPr>
              <a:t>- type: </a:t>
            </a:r>
            <a:r>
              <a:rPr lang="en-US" sz="7200" b="1" dirty="0" err="1" smtClean="0">
                <a:sym typeface="Wingdings" panose="05000000000000000000" pitchFamily="2" charset="2"/>
              </a:rPr>
              <a:t>pstree</a:t>
            </a:r>
            <a:r>
              <a:rPr lang="en-US" sz="7200" dirty="0" smtClean="0">
                <a:sym typeface="Wingdings" panose="05000000000000000000" pitchFamily="2" charset="2"/>
              </a:rPr>
              <a:t>  displays all processes in a hierarchical form.</a:t>
            </a:r>
          </a:p>
          <a:p>
            <a:pPr marL="0" indent="0">
              <a:buNone/>
            </a:pPr>
            <a:r>
              <a:rPr lang="en-US" sz="7200" dirty="0">
                <a:sym typeface="Wingdings" panose="05000000000000000000" pitchFamily="2" charset="2"/>
              </a:rPr>
              <a:t>	</a:t>
            </a:r>
            <a:r>
              <a:rPr lang="en-US" sz="7200" dirty="0" smtClean="0">
                <a:sym typeface="Wingdings" panose="05000000000000000000" pitchFamily="2" charset="2"/>
              </a:rPr>
              <a:t>- type: </a:t>
            </a:r>
            <a:r>
              <a:rPr lang="en-US" sz="7200" b="1" dirty="0" smtClean="0">
                <a:sym typeface="Wingdings" panose="05000000000000000000" pitchFamily="2" charset="2"/>
              </a:rPr>
              <a:t>man </a:t>
            </a:r>
            <a:r>
              <a:rPr lang="en-US" sz="7200" b="1" dirty="0" err="1" smtClean="0">
                <a:sym typeface="Wingdings" panose="05000000000000000000" pitchFamily="2" charset="2"/>
              </a:rPr>
              <a:t>pgrep</a:t>
            </a:r>
            <a:r>
              <a:rPr lang="en-US" sz="7200" b="1" dirty="0" smtClean="0">
                <a:sym typeface="Wingdings" panose="05000000000000000000" pitchFamily="2" charset="2"/>
              </a:rPr>
              <a:t> </a:t>
            </a:r>
            <a:r>
              <a:rPr lang="en-US" sz="7200" dirty="0" smtClean="0">
                <a:sym typeface="Wingdings" panose="05000000000000000000" pitchFamily="2" charset="2"/>
              </a:rPr>
              <a:t> displays help for the </a:t>
            </a:r>
            <a:r>
              <a:rPr lang="en-US" sz="7200" dirty="0" err="1" smtClean="0">
                <a:sym typeface="Wingdings" panose="05000000000000000000" pitchFamily="2" charset="2"/>
              </a:rPr>
              <a:t>pgrep</a:t>
            </a:r>
            <a:r>
              <a:rPr lang="en-US" sz="7200" dirty="0" smtClean="0">
                <a:sym typeface="Wingdings" panose="05000000000000000000" pitchFamily="2" charset="2"/>
              </a:rPr>
              <a:t> command.</a:t>
            </a:r>
          </a:p>
          <a:p>
            <a:pPr marL="0" indent="0">
              <a:buNone/>
            </a:pPr>
            <a:r>
              <a:rPr lang="en-US" sz="7200" dirty="0">
                <a:sym typeface="Wingdings" panose="05000000000000000000" pitchFamily="2" charset="2"/>
              </a:rPr>
              <a:t>	</a:t>
            </a:r>
            <a:r>
              <a:rPr lang="en-US" sz="7200" dirty="0" smtClean="0">
                <a:sym typeface="Wingdings" panose="05000000000000000000" pitchFamily="2" charset="2"/>
              </a:rPr>
              <a:t>- type: </a:t>
            </a:r>
            <a:r>
              <a:rPr lang="en-US" sz="7200" b="1" dirty="0" err="1" smtClean="0">
                <a:sym typeface="Wingdings" panose="05000000000000000000" pitchFamily="2" charset="2"/>
              </a:rPr>
              <a:t>pgrep</a:t>
            </a:r>
            <a:r>
              <a:rPr lang="en-US" sz="7200" b="1" dirty="0" smtClean="0">
                <a:sym typeface="Wingdings" panose="05000000000000000000" pitchFamily="2" charset="2"/>
              </a:rPr>
              <a:t> –u root </a:t>
            </a:r>
            <a:r>
              <a:rPr lang="en-US" sz="7200" b="1" dirty="0" err="1" smtClean="0">
                <a:sym typeface="Wingdings" panose="05000000000000000000" pitchFamily="2" charset="2"/>
              </a:rPr>
              <a:t>sshd</a:t>
            </a:r>
            <a:r>
              <a:rPr lang="en-US" sz="7200" b="1" dirty="0" smtClean="0">
                <a:sym typeface="Wingdings" panose="05000000000000000000" pitchFamily="2" charset="2"/>
              </a:rPr>
              <a:t> </a:t>
            </a:r>
            <a:r>
              <a:rPr lang="en-US" sz="7200" dirty="0" smtClean="0">
                <a:sym typeface="Wingdings" panose="05000000000000000000" pitchFamily="2" charset="2"/>
              </a:rPr>
              <a:t> displays process info for </a:t>
            </a:r>
            <a:r>
              <a:rPr lang="en-US" sz="7200" dirty="0" err="1" smtClean="0">
                <a:sym typeface="Wingdings" panose="05000000000000000000" pitchFamily="2" charset="2"/>
              </a:rPr>
              <a:t>sshd</a:t>
            </a:r>
            <a:r>
              <a:rPr lang="en-US" sz="7200" dirty="0" smtClean="0">
                <a:sym typeface="Wingdings" panose="05000000000000000000" pitchFamily="2" charset="2"/>
              </a:rPr>
              <a:t> as root user.</a:t>
            </a:r>
          </a:p>
          <a:p>
            <a:pPr marL="0" indent="0">
              <a:buNone/>
            </a:pPr>
            <a:r>
              <a:rPr lang="en-US" sz="7200" dirty="0">
                <a:sym typeface="Wingdings" panose="05000000000000000000" pitchFamily="2" charset="2"/>
              </a:rPr>
              <a:t>	</a:t>
            </a:r>
            <a:r>
              <a:rPr lang="en-US" sz="7200" dirty="0" smtClean="0">
                <a:sym typeface="Wingdings" panose="05000000000000000000" pitchFamily="2" charset="2"/>
              </a:rPr>
              <a:t>- type: </a:t>
            </a:r>
            <a:r>
              <a:rPr lang="en-US" sz="7200" b="1" dirty="0" err="1" smtClean="0">
                <a:sym typeface="Wingdings" panose="05000000000000000000" pitchFamily="2" charset="2"/>
              </a:rPr>
              <a:t>pkill</a:t>
            </a:r>
            <a:r>
              <a:rPr lang="en-US" sz="7200" b="1" dirty="0" smtClean="0">
                <a:sym typeface="Wingdings" panose="05000000000000000000" pitchFamily="2" charset="2"/>
              </a:rPr>
              <a:t> </a:t>
            </a:r>
            <a:r>
              <a:rPr lang="en-US" sz="7200" b="1" dirty="0" err="1" smtClean="0">
                <a:sym typeface="Wingdings" panose="05000000000000000000" pitchFamily="2" charset="2"/>
              </a:rPr>
              <a:t>sshd</a:t>
            </a:r>
            <a:r>
              <a:rPr lang="en-US" sz="7200" b="1" dirty="0" smtClean="0">
                <a:sym typeface="Wingdings" panose="05000000000000000000" pitchFamily="2" charset="2"/>
              </a:rPr>
              <a:t> </a:t>
            </a:r>
            <a:r>
              <a:rPr lang="en-US" sz="7200" dirty="0" smtClean="0">
                <a:sym typeface="Wingdings" panose="05000000000000000000" pitchFamily="2" charset="2"/>
              </a:rPr>
              <a:t> stop the </a:t>
            </a:r>
            <a:r>
              <a:rPr lang="en-US" sz="7200" dirty="0" err="1" smtClean="0">
                <a:sym typeface="Wingdings" panose="05000000000000000000" pitchFamily="2" charset="2"/>
              </a:rPr>
              <a:t>ssh</a:t>
            </a:r>
            <a:r>
              <a:rPr lang="en-US" sz="7200" dirty="0" smtClean="0">
                <a:sym typeface="Wingdings" panose="05000000000000000000" pitchFamily="2" charset="2"/>
              </a:rPr>
              <a:t> daemon process.</a:t>
            </a:r>
          </a:p>
          <a:p>
            <a:pPr marL="0" indent="0">
              <a:buNone/>
            </a:pPr>
            <a:r>
              <a:rPr lang="en-US" sz="7200" dirty="0">
                <a:sym typeface="Wingdings" panose="05000000000000000000" pitchFamily="2" charset="2"/>
              </a:rPr>
              <a:t>	</a:t>
            </a:r>
            <a:r>
              <a:rPr lang="en-US" sz="7200" dirty="0" smtClean="0">
                <a:sym typeface="Wingdings" panose="05000000000000000000" pitchFamily="2" charset="2"/>
              </a:rPr>
              <a:t>- type: </a:t>
            </a:r>
            <a:r>
              <a:rPr lang="en-US" sz="7200" b="1" dirty="0" smtClean="0">
                <a:sym typeface="Wingdings" panose="05000000000000000000" pitchFamily="2" charset="2"/>
              </a:rPr>
              <a:t>kill -9 PID </a:t>
            </a:r>
            <a:r>
              <a:rPr lang="en-US" sz="7200" dirty="0" smtClean="0">
                <a:sym typeface="Wingdings" panose="05000000000000000000" pitchFamily="2" charset="2"/>
              </a:rPr>
              <a:t> stop process using Process ID.</a:t>
            </a:r>
          </a:p>
          <a:p>
            <a:pPr marL="0" indent="0">
              <a:buNone/>
            </a:pPr>
            <a:r>
              <a:rPr lang="en-US" sz="7200" dirty="0">
                <a:sym typeface="Wingdings" panose="05000000000000000000" pitchFamily="2" charset="2"/>
              </a:rPr>
              <a:t>	</a:t>
            </a:r>
            <a:r>
              <a:rPr lang="en-US" sz="7200" dirty="0" smtClean="0">
                <a:sym typeface="Wingdings" panose="05000000000000000000" pitchFamily="2" charset="2"/>
              </a:rPr>
              <a:t>- type: </a:t>
            </a:r>
            <a:r>
              <a:rPr lang="en-US" sz="7200" b="1" dirty="0" err="1" smtClean="0">
                <a:sym typeface="Wingdings" panose="05000000000000000000" pitchFamily="2" charset="2"/>
              </a:rPr>
              <a:t>pkill</a:t>
            </a:r>
            <a:r>
              <a:rPr lang="en-US" sz="7200" b="1" dirty="0" smtClean="0">
                <a:sym typeface="Wingdings" panose="05000000000000000000" pitchFamily="2" charset="2"/>
              </a:rPr>
              <a:t> –HUP PID </a:t>
            </a:r>
            <a:r>
              <a:rPr lang="en-US" sz="7200" dirty="0" smtClean="0">
                <a:sym typeface="Wingdings" panose="05000000000000000000" pitchFamily="2" charset="2"/>
              </a:rPr>
              <a:t> stop process using the SIGHUP (</a:t>
            </a:r>
            <a:r>
              <a:rPr lang="en-US" sz="7200" dirty="0" err="1" smtClean="0">
                <a:sym typeface="Wingdings" panose="05000000000000000000" pitchFamily="2" charset="2"/>
              </a:rPr>
              <a:t>hangup</a:t>
            </a:r>
            <a:r>
              <a:rPr lang="en-US" sz="7200" dirty="0" smtClean="0">
                <a:sym typeface="Wingdings" panose="05000000000000000000" pitchFamily="2" charset="2"/>
              </a:rPr>
              <a:t>) signal. </a:t>
            </a:r>
            <a:endParaRPr lang="en-US" sz="72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7200" dirty="0" smtClean="0">
                <a:sym typeface="Wingdings" panose="05000000000000000000" pitchFamily="2" charset="2"/>
              </a:rPr>
              <a:t>	- type: </a:t>
            </a:r>
            <a:r>
              <a:rPr lang="en-US" sz="7200" b="1" dirty="0" smtClean="0">
                <a:sym typeface="Wingdings" panose="05000000000000000000" pitchFamily="2" charset="2"/>
              </a:rPr>
              <a:t>top</a:t>
            </a:r>
            <a:r>
              <a:rPr lang="en-US" sz="7200" dirty="0" smtClean="0">
                <a:sym typeface="Wingdings" panose="05000000000000000000" pitchFamily="2" charset="2"/>
              </a:rPr>
              <a:t>  observe system processes </a:t>
            </a:r>
            <a:r>
              <a:rPr lang="en-US" sz="7200" dirty="0" err="1" smtClean="0">
                <a:sym typeface="Wingdings" panose="05000000000000000000" pitchFamily="2" charset="2"/>
              </a:rPr>
              <a:t>realtime</a:t>
            </a:r>
            <a:r>
              <a:rPr lang="en-US" sz="7200" dirty="0" smtClean="0">
                <a:sym typeface="Wingdings" panose="05000000000000000000" pitchFamily="2" charset="2"/>
              </a:rPr>
              <a:t>.</a:t>
            </a:r>
          </a:p>
          <a:p>
            <a:pPr marL="0" indent="0">
              <a:buNone/>
            </a:pPr>
            <a:r>
              <a:rPr lang="en-US" sz="8000" dirty="0">
                <a:sym typeface="Wingdings" panose="05000000000000000000" pitchFamily="2" charset="2"/>
              </a:rPr>
              <a:t>	</a:t>
            </a:r>
            <a:endParaRPr lang="en-US" sz="80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8000" dirty="0" smtClean="0">
                <a:sym typeface="Wingdings" panose="05000000000000000000" pitchFamily="2" charset="2"/>
              </a:rPr>
              <a:t> </a:t>
            </a:r>
          </a:p>
          <a:p>
            <a:pPr marL="0" indent="0">
              <a:buNone/>
            </a:pPr>
            <a:endParaRPr lang="en-US" sz="8000" dirty="0" smtClean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29513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5925"/>
            <a:ext cx="10515600" cy="1554764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prstClr val="black"/>
                </a:solidFill>
              </a:rPr>
              <a:t>University of Texas Rio Grande Valley Systems Administration</a:t>
            </a:r>
            <a:r>
              <a:rPr lang="en-US" sz="6000" b="1" dirty="0">
                <a:solidFill>
                  <a:prstClr val="black"/>
                </a:solidFill>
              </a:rPr>
              <a:t/>
            </a:r>
            <a:br>
              <a:rPr lang="en-US" sz="6000" b="1" dirty="0">
                <a:solidFill>
                  <a:prstClr val="black"/>
                </a:solidFill>
              </a:rPr>
            </a:br>
            <a:r>
              <a:rPr lang="en-US" sz="4800" b="1" dirty="0">
                <a:solidFill>
                  <a:prstClr val="black"/>
                </a:solidFill>
              </a:rPr>
              <a:t>CSCI 6175.01 Fall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21164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8000" b="1" dirty="0"/>
              <a:t>Process </a:t>
            </a:r>
            <a:r>
              <a:rPr lang="en-US" sz="8000" b="1" dirty="0" smtClean="0"/>
              <a:t>Management </a:t>
            </a:r>
            <a:r>
              <a:rPr lang="en-US" sz="8000" b="1" dirty="0"/>
              <a:t>and </a:t>
            </a:r>
            <a:r>
              <a:rPr lang="en-US" sz="8000" b="1" dirty="0" smtClean="0"/>
              <a:t>System Monitoring</a:t>
            </a:r>
          </a:p>
          <a:p>
            <a:pPr marL="0" indent="0">
              <a:buNone/>
            </a:pPr>
            <a:r>
              <a:rPr lang="en-US" sz="7200" b="1" dirty="0" smtClean="0"/>
              <a:t>Monitoring and  viewing processes and, services</a:t>
            </a:r>
            <a:endParaRPr lang="en-US" sz="7200" b="1" dirty="0"/>
          </a:p>
          <a:p>
            <a:r>
              <a:rPr lang="en-US" sz="7200" b="1" dirty="0" smtClean="0"/>
              <a:t>Linux Signals:</a:t>
            </a:r>
          </a:p>
          <a:p>
            <a:pPr marL="0" indent="0">
              <a:buNone/>
            </a:pPr>
            <a:r>
              <a:rPr lang="en-US" sz="7200" dirty="0"/>
              <a:t> </a:t>
            </a:r>
            <a:r>
              <a:rPr lang="en-US" sz="7200" dirty="0" smtClean="0"/>
              <a:t>      </a:t>
            </a:r>
            <a:r>
              <a:rPr lang="en-US" sz="7200" b="1" dirty="0" smtClean="0"/>
              <a:t>Signal	Value     	Action   		Comment</a:t>
            </a:r>
            <a:endParaRPr lang="en-US" sz="7200" b="1" dirty="0"/>
          </a:p>
          <a:p>
            <a:pPr marL="0" indent="0">
              <a:buNone/>
            </a:pPr>
            <a:r>
              <a:rPr lang="en-US" sz="7200" dirty="0" smtClean="0"/>
              <a:t>    ──────────────────────────────────────────────────────────────────────------------------------------</a:t>
            </a:r>
          </a:p>
          <a:p>
            <a:pPr marL="0" indent="0">
              <a:buNone/>
            </a:pPr>
            <a:r>
              <a:rPr lang="en-US" sz="7200" dirty="0" smtClean="0"/>
              <a:t>       </a:t>
            </a:r>
            <a:r>
              <a:rPr lang="en-US" sz="7200" dirty="0"/>
              <a:t>SIGHUP        </a:t>
            </a:r>
            <a:r>
              <a:rPr lang="en-US" sz="7200" dirty="0" smtClean="0"/>
              <a:t>	1       	Term    		</a:t>
            </a:r>
            <a:r>
              <a:rPr lang="en-US" sz="7200" dirty="0" err="1" smtClean="0"/>
              <a:t>Hangup</a:t>
            </a:r>
            <a:r>
              <a:rPr lang="en-US" sz="7200" dirty="0" smtClean="0"/>
              <a:t> </a:t>
            </a:r>
            <a:r>
              <a:rPr lang="en-US" sz="7200" dirty="0"/>
              <a:t>detected on controlling </a:t>
            </a:r>
            <a:r>
              <a:rPr lang="en-US" sz="7200" dirty="0" smtClean="0"/>
              <a:t>terminal </a:t>
            </a:r>
            <a:r>
              <a:rPr lang="en-US" sz="7200" dirty="0"/>
              <a:t>or death of controlling process</a:t>
            </a:r>
          </a:p>
          <a:p>
            <a:pPr marL="0" indent="0">
              <a:buNone/>
            </a:pPr>
            <a:r>
              <a:rPr lang="en-US" sz="7200" dirty="0"/>
              <a:t>       SIGINT        </a:t>
            </a:r>
            <a:r>
              <a:rPr lang="en-US" sz="7200" dirty="0" smtClean="0"/>
              <a:t>	2       	Term    		Interrupt </a:t>
            </a:r>
            <a:r>
              <a:rPr lang="en-US" sz="7200" dirty="0"/>
              <a:t>from keyboard</a:t>
            </a:r>
          </a:p>
          <a:p>
            <a:pPr marL="0" indent="0">
              <a:buNone/>
            </a:pPr>
            <a:r>
              <a:rPr lang="en-US" sz="7200" dirty="0"/>
              <a:t>       SIGQUIT       </a:t>
            </a:r>
            <a:r>
              <a:rPr lang="en-US" sz="7200" dirty="0" smtClean="0"/>
              <a:t>	3       	Core    		Quit </a:t>
            </a:r>
            <a:r>
              <a:rPr lang="en-US" sz="7200" dirty="0"/>
              <a:t>from keyboard</a:t>
            </a:r>
          </a:p>
          <a:p>
            <a:pPr marL="0" indent="0">
              <a:buNone/>
            </a:pPr>
            <a:r>
              <a:rPr lang="en-US" sz="7200" dirty="0"/>
              <a:t>       SIGILL        </a:t>
            </a:r>
            <a:r>
              <a:rPr lang="en-US" sz="7200" dirty="0" smtClean="0"/>
              <a:t>	4      	Core    		Illegal </a:t>
            </a:r>
            <a:r>
              <a:rPr lang="en-US" sz="7200" dirty="0"/>
              <a:t>Instruction</a:t>
            </a:r>
          </a:p>
          <a:p>
            <a:pPr marL="0" indent="0">
              <a:buNone/>
            </a:pPr>
            <a:r>
              <a:rPr lang="en-US" sz="7200" dirty="0"/>
              <a:t>       SIGABRT       </a:t>
            </a:r>
            <a:r>
              <a:rPr lang="en-US" sz="7200" dirty="0" smtClean="0"/>
              <a:t>	6       	Core    		Abort </a:t>
            </a:r>
            <a:r>
              <a:rPr lang="en-US" sz="7200" dirty="0"/>
              <a:t>signal from abort(3)</a:t>
            </a:r>
          </a:p>
          <a:p>
            <a:pPr marL="0" indent="0">
              <a:buNone/>
            </a:pPr>
            <a:r>
              <a:rPr lang="en-US" sz="7200" dirty="0"/>
              <a:t>       SIGFPE        </a:t>
            </a:r>
            <a:r>
              <a:rPr lang="en-US" sz="7200" dirty="0" smtClean="0"/>
              <a:t>	8       	Core    		Floating </a:t>
            </a:r>
            <a:r>
              <a:rPr lang="en-US" sz="7200" dirty="0"/>
              <a:t>point exception</a:t>
            </a:r>
          </a:p>
          <a:p>
            <a:pPr marL="0" indent="0">
              <a:buNone/>
            </a:pPr>
            <a:r>
              <a:rPr lang="en-US" sz="7200" dirty="0"/>
              <a:t>       SIGKILL       </a:t>
            </a:r>
            <a:r>
              <a:rPr lang="en-US" sz="7200" dirty="0" smtClean="0"/>
              <a:t>	9       	Term    		Kill </a:t>
            </a:r>
            <a:r>
              <a:rPr lang="en-US" sz="7200" dirty="0"/>
              <a:t>signal</a:t>
            </a:r>
          </a:p>
          <a:p>
            <a:pPr marL="0" indent="0">
              <a:buNone/>
            </a:pPr>
            <a:r>
              <a:rPr lang="en-US" sz="7200" dirty="0"/>
              <a:t>       SIGSEGV      </a:t>
            </a:r>
            <a:r>
              <a:rPr lang="en-US" sz="7200" dirty="0" smtClean="0"/>
              <a:t>	11       	Core    		Invalid </a:t>
            </a:r>
            <a:r>
              <a:rPr lang="en-US" sz="7200" dirty="0"/>
              <a:t>memory reference</a:t>
            </a:r>
          </a:p>
          <a:p>
            <a:pPr marL="0" indent="0">
              <a:buNone/>
            </a:pPr>
            <a:r>
              <a:rPr lang="en-US" sz="7200" dirty="0"/>
              <a:t>       SIGPIPE      </a:t>
            </a:r>
            <a:r>
              <a:rPr lang="en-US" sz="7200" dirty="0" smtClean="0"/>
              <a:t>	13       	Term    		Broken </a:t>
            </a:r>
            <a:r>
              <a:rPr lang="en-US" sz="7200" dirty="0"/>
              <a:t>pipe: write to pipe with </a:t>
            </a:r>
            <a:r>
              <a:rPr lang="en-US" sz="7200" dirty="0" smtClean="0"/>
              <a:t>no readers</a:t>
            </a:r>
            <a:endParaRPr lang="en-US" sz="7200" dirty="0"/>
          </a:p>
          <a:p>
            <a:endParaRPr lang="en-US" sz="72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56946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5925"/>
            <a:ext cx="10515600" cy="1554764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prstClr val="black"/>
                </a:solidFill>
              </a:rPr>
              <a:t>University of Texas Rio Grande Valley Systems Administration</a:t>
            </a:r>
            <a:r>
              <a:rPr lang="en-US" sz="6000" b="1" dirty="0">
                <a:solidFill>
                  <a:prstClr val="black"/>
                </a:solidFill>
              </a:rPr>
              <a:t/>
            </a:r>
            <a:br>
              <a:rPr lang="en-US" sz="6000" b="1" dirty="0">
                <a:solidFill>
                  <a:prstClr val="black"/>
                </a:solidFill>
              </a:rPr>
            </a:br>
            <a:r>
              <a:rPr lang="en-US" sz="4800" b="1" dirty="0">
                <a:solidFill>
                  <a:prstClr val="black"/>
                </a:solidFill>
              </a:rPr>
              <a:t>CSCI 6175.01 Fall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3600" b="1" dirty="0"/>
              <a:t>Process </a:t>
            </a:r>
            <a:r>
              <a:rPr lang="en-US" sz="3600" b="1" dirty="0" smtClean="0"/>
              <a:t>Management </a:t>
            </a:r>
            <a:r>
              <a:rPr lang="en-US" sz="3600" b="1" dirty="0"/>
              <a:t>and </a:t>
            </a:r>
            <a:r>
              <a:rPr lang="en-US" sz="3600" b="1" dirty="0" smtClean="0"/>
              <a:t>System Monitoring</a:t>
            </a:r>
          </a:p>
          <a:p>
            <a:pPr marL="0" indent="0">
              <a:buNone/>
            </a:pPr>
            <a:r>
              <a:rPr lang="en-US" sz="2000" b="1" dirty="0" smtClean="0"/>
              <a:t>Monitoring and  viewing processes and, services</a:t>
            </a:r>
            <a:endParaRPr lang="en-US" sz="2000" b="1" dirty="0"/>
          </a:p>
          <a:p>
            <a:r>
              <a:rPr lang="en-US" b="1" dirty="0" smtClean="0"/>
              <a:t>Service</a:t>
            </a:r>
            <a:r>
              <a:rPr lang="en-US" dirty="0" smtClean="0"/>
              <a:t> – is an application that usually runs in the background offering core OS features and events. An Operating System (OS) is a set of services which allow for the creation, and execution of application and system programs.</a:t>
            </a:r>
          </a:p>
          <a:p>
            <a:r>
              <a:rPr lang="en-US" b="1" dirty="0" smtClean="0"/>
              <a:t>To observe </a:t>
            </a:r>
            <a:r>
              <a:rPr lang="en-US" b="1" dirty="0"/>
              <a:t>W</a:t>
            </a:r>
            <a:r>
              <a:rPr lang="en-US" b="1" dirty="0" smtClean="0"/>
              <a:t>indows services: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in a </a:t>
            </a:r>
            <a:r>
              <a:rPr lang="en-US" b="1" dirty="0" err="1" smtClean="0"/>
              <a:t>cmd</a:t>
            </a:r>
            <a:r>
              <a:rPr lang="en-US" b="1" dirty="0" smtClean="0"/>
              <a:t> window </a:t>
            </a:r>
            <a:r>
              <a:rPr lang="en-US" dirty="0" smtClean="0"/>
              <a:t>type: </a:t>
            </a:r>
            <a:r>
              <a:rPr lang="en-US" b="1" dirty="0" err="1" smtClean="0"/>
              <a:t>services.msc</a:t>
            </a:r>
            <a:r>
              <a:rPr lang="en-US" dirty="0" smtClean="0"/>
              <a:t>, observe and scroll the services pane (left). </a:t>
            </a:r>
          </a:p>
          <a:p>
            <a:r>
              <a:rPr lang="en-US" b="1" dirty="0" smtClean="0"/>
              <a:t>To observe Linux services: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in a </a:t>
            </a:r>
            <a:r>
              <a:rPr lang="en-US" b="1" dirty="0" smtClean="0"/>
              <a:t>terminal window </a:t>
            </a:r>
            <a:r>
              <a:rPr lang="en-US" dirty="0" smtClean="0"/>
              <a:t>type: </a:t>
            </a:r>
            <a:r>
              <a:rPr lang="en-US" b="1" dirty="0" err="1" smtClean="0"/>
              <a:t>chkconfig</a:t>
            </a:r>
            <a:r>
              <a:rPr lang="en-US" b="1" dirty="0" smtClean="0"/>
              <a:t> –list | less</a:t>
            </a:r>
            <a:r>
              <a:rPr lang="en-US" dirty="0" smtClean="0"/>
              <a:t>, observe the services that are listed.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603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5925"/>
            <a:ext cx="10515600" cy="138395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prstClr val="black"/>
                </a:solidFill>
              </a:rPr>
              <a:t>University of Texas Rio Grande Valley Systems Administration</a:t>
            </a:r>
            <a:r>
              <a:rPr lang="en-US" sz="6000" b="1" dirty="0">
                <a:solidFill>
                  <a:prstClr val="black"/>
                </a:solidFill>
              </a:rPr>
              <a:t/>
            </a:r>
            <a:br>
              <a:rPr lang="en-US" sz="6000" b="1" dirty="0">
                <a:solidFill>
                  <a:prstClr val="black"/>
                </a:solidFill>
              </a:rPr>
            </a:br>
            <a:r>
              <a:rPr lang="en-US" sz="4800" b="1" dirty="0">
                <a:solidFill>
                  <a:prstClr val="black"/>
                </a:solidFill>
              </a:rPr>
              <a:t>CSCI 6175.01 Fall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55806"/>
            <a:ext cx="10515600" cy="5078626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sz="3600" b="1" dirty="0"/>
              <a:t>Process </a:t>
            </a:r>
            <a:r>
              <a:rPr lang="en-US" sz="3600" b="1" dirty="0" smtClean="0"/>
              <a:t>Management </a:t>
            </a:r>
            <a:r>
              <a:rPr lang="en-US" sz="3600" b="1" dirty="0"/>
              <a:t>and </a:t>
            </a:r>
            <a:r>
              <a:rPr lang="en-US" sz="3600" b="1" dirty="0" smtClean="0"/>
              <a:t>System Monitoring</a:t>
            </a:r>
          </a:p>
          <a:p>
            <a:pPr marL="0" indent="0">
              <a:buNone/>
            </a:pPr>
            <a:r>
              <a:rPr lang="en-US" sz="3100" b="1" dirty="0" smtClean="0"/>
              <a:t>Monitoring and  viewing processes and, services</a:t>
            </a:r>
            <a:endParaRPr lang="en-US" sz="3100" b="1" dirty="0"/>
          </a:p>
          <a:p>
            <a:r>
              <a:rPr lang="en-US" sz="3100" b="1" dirty="0" smtClean="0"/>
              <a:t>To stop Windows services:</a:t>
            </a:r>
          </a:p>
          <a:p>
            <a:pPr marL="0" indent="0">
              <a:buNone/>
            </a:pPr>
            <a:r>
              <a:rPr lang="en-US" sz="3100" dirty="0"/>
              <a:t>	</a:t>
            </a:r>
            <a:r>
              <a:rPr lang="en-US" sz="3100" dirty="0" smtClean="0"/>
              <a:t>- in a </a:t>
            </a:r>
            <a:r>
              <a:rPr lang="en-US" sz="3100" b="1" dirty="0" err="1" smtClean="0"/>
              <a:t>cmd</a:t>
            </a:r>
            <a:r>
              <a:rPr lang="en-US" sz="3100" b="1" dirty="0" smtClean="0"/>
              <a:t> window </a:t>
            </a:r>
            <a:r>
              <a:rPr lang="en-US" sz="3100" dirty="0" smtClean="0"/>
              <a:t>type: </a:t>
            </a:r>
            <a:r>
              <a:rPr lang="en-US" sz="3100" b="1" dirty="0" err="1" smtClean="0"/>
              <a:t>services.msc</a:t>
            </a:r>
            <a:r>
              <a:rPr lang="en-US" sz="3100" dirty="0" smtClean="0"/>
              <a:t>, observe and scroll the services pane (left). </a:t>
            </a:r>
            <a:r>
              <a:rPr lang="en-US" sz="3100" b="1" dirty="0" smtClean="0"/>
              <a:t>Right Click </a:t>
            </a:r>
            <a:r>
              <a:rPr lang="en-US" sz="3100" dirty="0" smtClean="0"/>
              <a:t>on a running </a:t>
            </a:r>
            <a:r>
              <a:rPr lang="en-US" sz="3100" b="1" dirty="0" err="1" smtClean="0"/>
              <a:t>service</a:t>
            </a:r>
            <a:r>
              <a:rPr lang="en-US" sz="3100" dirty="0" err="1" smtClean="0">
                <a:sym typeface="Wingdings" panose="05000000000000000000" pitchFamily="2" charset="2"/>
              </a:rPr>
              <a:t></a:t>
            </a:r>
            <a:r>
              <a:rPr lang="en-US" sz="3100" b="1" dirty="0" err="1" smtClean="0">
                <a:sym typeface="Wingdings" panose="05000000000000000000" pitchFamily="2" charset="2"/>
              </a:rPr>
              <a:t>click</a:t>
            </a:r>
            <a:r>
              <a:rPr lang="en-US" sz="3100" b="1" dirty="0" smtClean="0">
                <a:sym typeface="Wingdings" panose="05000000000000000000" pitchFamily="2" charset="2"/>
              </a:rPr>
              <a:t> stop</a:t>
            </a:r>
          </a:p>
          <a:p>
            <a:r>
              <a:rPr lang="en-US" sz="3100" b="1" dirty="0" smtClean="0"/>
              <a:t> To start Windows services:</a:t>
            </a:r>
          </a:p>
          <a:p>
            <a:pPr marL="0" indent="0">
              <a:buNone/>
            </a:pPr>
            <a:r>
              <a:rPr lang="en-US" sz="3100" dirty="0"/>
              <a:t>in a </a:t>
            </a:r>
            <a:r>
              <a:rPr lang="en-US" sz="3100" b="1" dirty="0" err="1"/>
              <a:t>cmd</a:t>
            </a:r>
            <a:r>
              <a:rPr lang="en-US" sz="3100" b="1" dirty="0"/>
              <a:t> window </a:t>
            </a:r>
            <a:r>
              <a:rPr lang="en-US" sz="3100" dirty="0"/>
              <a:t>type: </a:t>
            </a:r>
            <a:r>
              <a:rPr lang="en-US" sz="3100" b="1" dirty="0" err="1"/>
              <a:t>services.msc</a:t>
            </a:r>
            <a:r>
              <a:rPr lang="en-US" sz="3100" dirty="0"/>
              <a:t>, observe and scroll the services pane (left). </a:t>
            </a:r>
            <a:r>
              <a:rPr lang="en-US" sz="3100" b="1" dirty="0"/>
              <a:t>Right Click </a:t>
            </a:r>
            <a:r>
              <a:rPr lang="en-US" sz="3100" dirty="0"/>
              <a:t>on </a:t>
            </a:r>
            <a:r>
              <a:rPr lang="en-US" sz="3100" dirty="0" smtClean="0"/>
              <a:t>a stopped </a:t>
            </a:r>
            <a:r>
              <a:rPr lang="en-US" sz="3100" b="1" dirty="0" err="1"/>
              <a:t>service</a:t>
            </a:r>
            <a:r>
              <a:rPr lang="en-US" sz="3100" dirty="0" err="1">
                <a:sym typeface="Wingdings" panose="05000000000000000000" pitchFamily="2" charset="2"/>
              </a:rPr>
              <a:t></a:t>
            </a:r>
            <a:r>
              <a:rPr lang="en-US" sz="3100" b="1" dirty="0" err="1">
                <a:sym typeface="Wingdings" panose="05000000000000000000" pitchFamily="2" charset="2"/>
              </a:rPr>
              <a:t>click</a:t>
            </a:r>
            <a:r>
              <a:rPr lang="en-US" sz="3100" b="1" dirty="0">
                <a:sym typeface="Wingdings" panose="05000000000000000000" pitchFamily="2" charset="2"/>
              </a:rPr>
              <a:t> </a:t>
            </a:r>
            <a:r>
              <a:rPr lang="en-US" sz="3100" b="1" dirty="0" smtClean="0">
                <a:sym typeface="Wingdings" panose="05000000000000000000" pitchFamily="2" charset="2"/>
              </a:rPr>
              <a:t>start</a:t>
            </a:r>
            <a:endParaRPr lang="en-US" sz="3100" b="1" dirty="0" smtClean="0"/>
          </a:p>
          <a:p>
            <a:r>
              <a:rPr lang="en-US" sz="3100" b="1" dirty="0" smtClean="0"/>
              <a:t>To stop Linux services:</a:t>
            </a:r>
          </a:p>
          <a:p>
            <a:pPr marL="0" indent="0">
              <a:buNone/>
            </a:pPr>
            <a:r>
              <a:rPr lang="en-US" sz="3100" dirty="0"/>
              <a:t>	</a:t>
            </a:r>
            <a:r>
              <a:rPr lang="en-US" sz="3100" dirty="0" smtClean="0"/>
              <a:t>- in a </a:t>
            </a:r>
            <a:r>
              <a:rPr lang="en-US" sz="3100" b="1" dirty="0" smtClean="0"/>
              <a:t>terminal window </a:t>
            </a:r>
            <a:r>
              <a:rPr lang="en-US" sz="3100" dirty="0" smtClean="0"/>
              <a:t>type: </a:t>
            </a:r>
            <a:r>
              <a:rPr lang="en-US" sz="3100" b="1" dirty="0" err="1" smtClean="0"/>
              <a:t>chkconfig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service_name</a:t>
            </a:r>
            <a:r>
              <a:rPr lang="en-US" sz="3100" b="1" dirty="0" smtClean="0"/>
              <a:t> off</a:t>
            </a:r>
            <a:r>
              <a:rPr lang="en-US" sz="3100" dirty="0" smtClean="0"/>
              <a:t>, check the service type: </a:t>
            </a:r>
            <a:r>
              <a:rPr lang="en-US" sz="3100" b="1" dirty="0" err="1" smtClean="0"/>
              <a:t>chkconfig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service_name</a:t>
            </a:r>
            <a:r>
              <a:rPr lang="en-US" sz="3100" b="1" dirty="0" smtClean="0"/>
              <a:t> status, </a:t>
            </a:r>
            <a:r>
              <a:rPr lang="en-US" sz="3100" dirty="0" smtClean="0"/>
              <a:t>kill running process of service type: </a:t>
            </a:r>
            <a:r>
              <a:rPr lang="en-US" sz="3100" b="1" dirty="0" smtClean="0"/>
              <a:t>service </a:t>
            </a:r>
            <a:r>
              <a:rPr lang="en-US" sz="3100" b="1" dirty="0" err="1" smtClean="0"/>
              <a:t>service_name</a:t>
            </a:r>
            <a:r>
              <a:rPr lang="en-US" sz="3100" b="1" dirty="0" smtClean="0"/>
              <a:t> stop</a:t>
            </a:r>
            <a:r>
              <a:rPr lang="en-US" sz="3100" dirty="0" smtClean="0"/>
              <a:t>.</a:t>
            </a:r>
          </a:p>
          <a:p>
            <a:r>
              <a:rPr lang="en-US" sz="3100" b="1" dirty="0" smtClean="0"/>
              <a:t>To start Linux services:</a:t>
            </a:r>
          </a:p>
          <a:p>
            <a:pPr marL="0" indent="0">
              <a:buNone/>
            </a:pPr>
            <a:r>
              <a:rPr lang="en-US" sz="3100" dirty="0"/>
              <a:t>	- in a </a:t>
            </a:r>
            <a:r>
              <a:rPr lang="en-US" sz="3100" b="1" dirty="0"/>
              <a:t>terminal window </a:t>
            </a:r>
            <a:r>
              <a:rPr lang="en-US" sz="3100" dirty="0"/>
              <a:t>type: </a:t>
            </a:r>
            <a:r>
              <a:rPr lang="en-US" sz="3100" b="1" dirty="0" err="1"/>
              <a:t>chkconfig</a:t>
            </a:r>
            <a:r>
              <a:rPr lang="en-US" sz="3100" b="1" dirty="0"/>
              <a:t> </a:t>
            </a:r>
            <a:r>
              <a:rPr lang="en-US" sz="3100" b="1" dirty="0" err="1"/>
              <a:t>service_name</a:t>
            </a:r>
            <a:r>
              <a:rPr lang="en-US" sz="3100" b="1" dirty="0"/>
              <a:t> </a:t>
            </a:r>
            <a:r>
              <a:rPr lang="en-US" sz="3100" b="1" dirty="0" smtClean="0"/>
              <a:t>on</a:t>
            </a:r>
            <a:r>
              <a:rPr lang="en-US" sz="3100" dirty="0" smtClean="0"/>
              <a:t>, </a:t>
            </a:r>
            <a:r>
              <a:rPr lang="en-US" sz="3100" dirty="0"/>
              <a:t>check the service type: </a:t>
            </a:r>
            <a:r>
              <a:rPr lang="en-US" sz="3100" b="1" dirty="0" err="1"/>
              <a:t>chkconfig</a:t>
            </a:r>
            <a:r>
              <a:rPr lang="en-US" sz="3100" b="1" dirty="0"/>
              <a:t> </a:t>
            </a:r>
            <a:r>
              <a:rPr lang="en-US" sz="3100" b="1" dirty="0" err="1"/>
              <a:t>service_name</a:t>
            </a:r>
            <a:r>
              <a:rPr lang="en-US" sz="3100" b="1" dirty="0"/>
              <a:t> status, </a:t>
            </a:r>
            <a:r>
              <a:rPr lang="en-US" sz="3100" dirty="0" smtClean="0"/>
              <a:t>start process </a:t>
            </a:r>
            <a:r>
              <a:rPr lang="en-US" sz="3100" dirty="0"/>
              <a:t>of service type: </a:t>
            </a:r>
            <a:r>
              <a:rPr lang="en-US" sz="3100" b="1" dirty="0"/>
              <a:t>service </a:t>
            </a:r>
            <a:r>
              <a:rPr lang="en-US" sz="3100" b="1" dirty="0" err="1"/>
              <a:t>service_name</a:t>
            </a:r>
            <a:r>
              <a:rPr lang="en-US" sz="3100" b="1" dirty="0"/>
              <a:t> </a:t>
            </a:r>
            <a:r>
              <a:rPr lang="en-US" sz="3100" b="1" dirty="0" smtClean="0"/>
              <a:t>start</a:t>
            </a:r>
            <a:r>
              <a:rPr lang="en-US" sz="3100" dirty="0" smtClean="0"/>
              <a:t>.</a:t>
            </a:r>
            <a:endParaRPr lang="en-US" sz="3100" dirty="0"/>
          </a:p>
          <a:p>
            <a:pPr marL="0" indent="0">
              <a:buNone/>
            </a:pP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3611340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5925"/>
            <a:ext cx="10515600" cy="140867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prstClr val="black"/>
                </a:solidFill>
              </a:rPr>
              <a:t>University of Texas Rio Grande Valley Systems Administration</a:t>
            </a:r>
            <a:br>
              <a:rPr lang="en-US" sz="3600" b="1" dirty="0">
                <a:solidFill>
                  <a:prstClr val="black"/>
                </a:solidFill>
              </a:rPr>
            </a:br>
            <a:r>
              <a:rPr lang="en-US" sz="3600" b="1" dirty="0">
                <a:solidFill>
                  <a:prstClr val="black"/>
                </a:solidFill>
              </a:rPr>
              <a:t>CSCI 6175.01 Fall 2016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05232"/>
            <a:ext cx="10515600" cy="5029199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Q&amp;A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7353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752</TotalTime>
  <Words>478</Words>
  <Application>Microsoft Office PowerPoint</Application>
  <PresentationFormat>Custom</PresentationFormat>
  <Paragraphs>97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University of Texas Rio Grande Valley Systems Administration CSCI 6175.01 Fall 2016</vt:lpstr>
      <vt:lpstr>University of Texas Rio Grande Valley Systems Administration CSCI 6175.01 Fall 2016</vt:lpstr>
      <vt:lpstr>University of Texas Rio Grande Valley Systems Administration CSCI 6175.01 Fall 2016</vt:lpstr>
      <vt:lpstr>University of Texas Rio Grande Valley Systems Administration CSCI 6175.01 Fall 2016</vt:lpstr>
      <vt:lpstr>University of Texas Rio Grande Valley Systems Administration CSCI 6175.01 Fall 2016</vt:lpstr>
      <vt:lpstr>University of Texas Rio Grande Valley Systems Administration CSCI 6175.01 Fall 2016</vt:lpstr>
      <vt:lpstr>University of Texas Rio Grande Valley Systems Administration CSCI 6175.01 Fall 2016</vt:lpstr>
      <vt:lpstr>University of Texas Rio Grande Valley Systems Administration CSCI 6175.01 Fall 2016</vt:lpstr>
      <vt:lpstr>University of Texas Rio Grande Valley Systems Administration CSCI 6175.01 Fall 2016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Texas Rio Grande Valley Systems Administration CSCI 6175.01 Fall 2016</dc:title>
  <dc:creator>Robert Jackson</dc:creator>
  <cp:lastModifiedBy>John Abraham</cp:lastModifiedBy>
  <cp:revision>40</cp:revision>
  <dcterms:created xsi:type="dcterms:W3CDTF">2016-10-01T17:48:42Z</dcterms:created>
  <dcterms:modified xsi:type="dcterms:W3CDTF">2016-10-03T15:11:20Z</dcterms:modified>
</cp:coreProperties>
</file>