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68" r:id="rId4"/>
    <p:sldId id="275" r:id="rId5"/>
    <p:sldId id="274" r:id="rId6"/>
    <p:sldId id="276" r:id="rId7"/>
    <p:sldId id="290" r:id="rId8"/>
    <p:sldId id="291" r:id="rId9"/>
    <p:sldId id="293" r:id="rId10"/>
    <p:sldId id="295" r:id="rId11"/>
    <p:sldId id="296" r:id="rId12"/>
    <p:sldId id="285" r:id="rId13"/>
    <p:sldId id="297" r:id="rId14"/>
    <p:sldId id="284" r:id="rId15"/>
    <p:sldId id="279" r:id="rId16"/>
    <p:sldId id="301" r:id="rId17"/>
    <p:sldId id="298" r:id="rId18"/>
    <p:sldId id="278" r:id="rId19"/>
    <p:sldId id="299" r:id="rId20"/>
    <p:sldId id="300" r:id="rId21"/>
    <p:sldId id="302" r:id="rId22"/>
    <p:sldId id="288" r:id="rId23"/>
    <p:sldId id="28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3" autoAdjust="0"/>
    <p:restoredTop sz="94660"/>
  </p:normalViewPr>
  <p:slideViewPr>
    <p:cSldViewPr snapToGrid="0">
      <p:cViewPr varScale="1">
        <p:scale>
          <a:sx n="117" d="100"/>
          <a:sy n="117" d="100"/>
        </p:scale>
        <p:origin x="-240" y="-1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C85137-E009-4629-AF98-C23F68022496}"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279B6-4126-4D5A-B052-474B74AB0F80}" type="slidenum">
              <a:rPr lang="en-US" smtClean="0"/>
              <a:t>‹#›</a:t>
            </a:fld>
            <a:endParaRPr lang="en-US"/>
          </a:p>
        </p:txBody>
      </p:sp>
    </p:spTree>
    <p:extLst>
      <p:ext uri="{BB962C8B-B14F-4D97-AF65-F5344CB8AC3E}">
        <p14:creationId xmlns:p14="http://schemas.microsoft.com/office/powerpoint/2010/main" val="2137360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C85137-E009-4629-AF98-C23F68022496}"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279B6-4126-4D5A-B052-474B74AB0F80}" type="slidenum">
              <a:rPr lang="en-US" smtClean="0"/>
              <a:t>‹#›</a:t>
            </a:fld>
            <a:endParaRPr lang="en-US"/>
          </a:p>
        </p:txBody>
      </p:sp>
    </p:spTree>
    <p:extLst>
      <p:ext uri="{BB962C8B-B14F-4D97-AF65-F5344CB8AC3E}">
        <p14:creationId xmlns:p14="http://schemas.microsoft.com/office/powerpoint/2010/main" val="3266561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C85137-E009-4629-AF98-C23F68022496}"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279B6-4126-4D5A-B052-474B74AB0F80}" type="slidenum">
              <a:rPr lang="en-US" smtClean="0"/>
              <a:t>‹#›</a:t>
            </a:fld>
            <a:endParaRPr lang="en-US"/>
          </a:p>
        </p:txBody>
      </p:sp>
    </p:spTree>
    <p:extLst>
      <p:ext uri="{BB962C8B-B14F-4D97-AF65-F5344CB8AC3E}">
        <p14:creationId xmlns:p14="http://schemas.microsoft.com/office/powerpoint/2010/main" val="785256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C85137-E009-4629-AF98-C23F68022496}"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279B6-4126-4D5A-B052-474B74AB0F80}" type="slidenum">
              <a:rPr lang="en-US" smtClean="0"/>
              <a:t>‹#›</a:t>
            </a:fld>
            <a:endParaRPr lang="en-US"/>
          </a:p>
        </p:txBody>
      </p:sp>
    </p:spTree>
    <p:extLst>
      <p:ext uri="{BB962C8B-B14F-4D97-AF65-F5344CB8AC3E}">
        <p14:creationId xmlns:p14="http://schemas.microsoft.com/office/powerpoint/2010/main" val="2019087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C85137-E009-4629-AF98-C23F68022496}"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279B6-4126-4D5A-B052-474B74AB0F80}" type="slidenum">
              <a:rPr lang="en-US" smtClean="0"/>
              <a:t>‹#›</a:t>
            </a:fld>
            <a:endParaRPr lang="en-US"/>
          </a:p>
        </p:txBody>
      </p:sp>
    </p:spTree>
    <p:extLst>
      <p:ext uri="{BB962C8B-B14F-4D97-AF65-F5344CB8AC3E}">
        <p14:creationId xmlns:p14="http://schemas.microsoft.com/office/powerpoint/2010/main" val="2841400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C85137-E009-4629-AF98-C23F68022496}"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7279B6-4126-4D5A-B052-474B74AB0F80}" type="slidenum">
              <a:rPr lang="en-US" smtClean="0"/>
              <a:t>‹#›</a:t>
            </a:fld>
            <a:endParaRPr lang="en-US"/>
          </a:p>
        </p:txBody>
      </p:sp>
    </p:spTree>
    <p:extLst>
      <p:ext uri="{BB962C8B-B14F-4D97-AF65-F5344CB8AC3E}">
        <p14:creationId xmlns:p14="http://schemas.microsoft.com/office/powerpoint/2010/main" val="2441426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C85137-E009-4629-AF98-C23F68022496}"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7279B6-4126-4D5A-B052-474B74AB0F80}" type="slidenum">
              <a:rPr lang="en-US" smtClean="0"/>
              <a:t>‹#›</a:t>
            </a:fld>
            <a:endParaRPr lang="en-US"/>
          </a:p>
        </p:txBody>
      </p:sp>
    </p:spTree>
    <p:extLst>
      <p:ext uri="{BB962C8B-B14F-4D97-AF65-F5344CB8AC3E}">
        <p14:creationId xmlns:p14="http://schemas.microsoft.com/office/powerpoint/2010/main" val="1921742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C85137-E009-4629-AF98-C23F68022496}"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7279B6-4126-4D5A-B052-474B74AB0F80}" type="slidenum">
              <a:rPr lang="en-US" smtClean="0"/>
              <a:t>‹#›</a:t>
            </a:fld>
            <a:endParaRPr lang="en-US"/>
          </a:p>
        </p:txBody>
      </p:sp>
    </p:spTree>
    <p:extLst>
      <p:ext uri="{BB962C8B-B14F-4D97-AF65-F5344CB8AC3E}">
        <p14:creationId xmlns:p14="http://schemas.microsoft.com/office/powerpoint/2010/main" val="3132139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C85137-E009-4629-AF98-C23F68022496}"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7279B6-4126-4D5A-B052-474B74AB0F80}" type="slidenum">
              <a:rPr lang="en-US" smtClean="0"/>
              <a:t>‹#›</a:t>
            </a:fld>
            <a:endParaRPr lang="en-US"/>
          </a:p>
        </p:txBody>
      </p:sp>
    </p:spTree>
    <p:extLst>
      <p:ext uri="{BB962C8B-B14F-4D97-AF65-F5344CB8AC3E}">
        <p14:creationId xmlns:p14="http://schemas.microsoft.com/office/powerpoint/2010/main" val="969638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C85137-E009-4629-AF98-C23F68022496}"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7279B6-4126-4D5A-B052-474B74AB0F80}" type="slidenum">
              <a:rPr lang="en-US" smtClean="0"/>
              <a:t>‹#›</a:t>
            </a:fld>
            <a:endParaRPr lang="en-US"/>
          </a:p>
        </p:txBody>
      </p:sp>
    </p:spTree>
    <p:extLst>
      <p:ext uri="{BB962C8B-B14F-4D97-AF65-F5344CB8AC3E}">
        <p14:creationId xmlns:p14="http://schemas.microsoft.com/office/powerpoint/2010/main" val="2179634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C85137-E009-4629-AF98-C23F68022496}"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7279B6-4126-4D5A-B052-474B74AB0F80}" type="slidenum">
              <a:rPr lang="en-US" smtClean="0"/>
              <a:t>‹#›</a:t>
            </a:fld>
            <a:endParaRPr lang="en-US"/>
          </a:p>
        </p:txBody>
      </p:sp>
    </p:spTree>
    <p:extLst>
      <p:ext uri="{BB962C8B-B14F-4D97-AF65-F5344CB8AC3E}">
        <p14:creationId xmlns:p14="http://schemas.microsoft.com/office/powerpoint/2010/main" val="4108160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C85137-E009-4629-AF98-C23F68022496}"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279B6-4126-4D5A-B052-474B74AB0F80}" type="slidenum">
              <a:rPr lang="en-US" smtClean="0"/>
              <a:t>‹#›</a:t>
            </a:fld>
            <a:endParaRPr lang="en-US"/>
          </a:p>
        </p:txBody>
      </p:sp>
    </p:spTree>
    <p:extLst>
      <p:ext uri="{BB962C8B-B14F-4D97-AF65-F5344CB8AC3E}">
        <p14:creationId xmlns:p14="http://schemas.microsoft.com/office/powerpoint/2010/main" val="3064430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8078" y="825190"/>
            <a:ext cx="9039922" cy="2684773"/>
          </a:xfrm>
        </p:spPr>
        <p:txBody>
          <a:bodyPr>
            <a:normAutofit fontScale="90000"/>
          </a:bodyPr>
          <a:lstStyle/>
          <a:p>
            <a:r>
              <a:rPr lang="en-US" sz="4800" b="1" dirty="0" smtClean="0"/>
              <a:t>University of Texas Rio Grande Valley Systems Administration</a:t>
            </a:r>
            <a:r>
              <a:rPr lang="en-US" b="1" dirty="0" smtClean="0"/>
              <a:t/>
            </a:r>
            <a:br>
              <a:rPr lang="en-US" b="1" dirty="0" smtClean="0"/>
            </a:br>
            <a:r>
              <a:rPr lang="en-US" sz="4900" b="1" dirty="0" smtClean="0"/>
              <a:t>CSCI 6175.01 Fall 2016</a:t>
            </a: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r>
              <a:rPr lang="en-US" sz="3600" dirty="0" smtClean="0"/>
              <a:t>Instructor Robert C. Jackson</a:t>
            </a:r>
            <a:endParaRPr lang="en-US" sz="3600" dirty="0"/>
          </a:p>
        </p:txBody>
      </p:sp>
    </p:spTree>
    <p:extLst>
      <p:ext uri="{BB962C8B-B14F-4D97-AF65-F5344CB8AC3E}">
        <p14:creationId xmlns:p14="http://schemas.microsoft.com/office/powerpoint/2010/main" val="3700120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lstStyle/>
          <a:p>
            <a:r>
              <a:rPr lang="en-US" b="1" dirty="0" smtClean="0"/>
              <a:t>Disk Drives Connections </a:t>
            </a:r>
            <a:r>
              <a:rPr lang="en-US" b="1" dirty="0" err="1" smtClean="0"/>
              <a:t>Con’t</a:t>
            </a:r>
            <a:r>
              <a:rPr lang="en-US" b="1" dirty="0" smtClean="0"/>
              <a:t>:</a:t>
            </a:r>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pPr marL="0" indent="0">
              <a:buNone/>
            </a:pPr>
            <a:r>
              <a:rPr lang="en-US" b="1" dirty="0" smtClean="0"/>
              <a:t>      Fig. 5A PATA Connections		Fig. 5B PATA Connectors </a:t>
            </a:r>
          </a:p>
          <a:p>
            <a:pPr marL="0" indent="0">
              <a:buNone/>
            </a:pPr>
            <a:endParaRPr lang="en-US" b="1" dirty="0" smtClean="0"/>
          </a:p>
          <a:p>
            <a:pPr marL="0" indent="0">
              <a:buNone/>
            </a:pPr>
            <a:endParaRPr lang="en-US" sz="2000" dirty="0" smtClean="0"/>
          </a:p>
          <a:p>
            <a:pPr marL="0" indent="0">
              <a:buNone/>
            </a:pPr>
            <a:endParaRPr lang="en-US" sz="2000" dirty="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9837" y="1799065"/>
            <a:ext cx="3735859" cy="3798546"/>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1510" y="1799066"/>
            <a:ext cx="3638035" cy="3798545"/>
          </a:xfrm>
          <a:prstGeom prst="rect">
            <a:avLst/>
          </a:prstGeom>
        </p:spPr>
      </p:pic>
    </p:spTree>
    <p:extLst>
      <p:ext uri="{BB962C8B-B14F-4D97-AF65-F5344CB8AC3E}">
        <p14:creationId xmlns:p14="http://schemas.microsoft.com/office/powerpoint/2010/main" val="3650172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lstStyle/>
          <a:p>
            <a:r>
              <a:rPr lang="en-US" b="1" dirty="0" smtClean="0"/>
              <a:t>Disk Drives Connections </a:t>
            </a:r>
            <a:r>
              <a:rPr lang="en-US" b="1" dirty="0" err="1" smtClean="0"/>
              <a:t>Con’t</a:t>
            </a:r>
            <a:r>
              <a:rPr lang="en-US" b="1" dirty="0" smtClean="0"/>
              <a:t>:</a:t>
            </a:r>
          </a:p>
          <a:p>
            <a:pPr marL="0" indent="0">
              <a:buNone/>
            </a:pPr>
            <a:endParaRPr lang="en-US" b="1" dirty="0" smtClean="0"/>
          </a:p>
          <a:p>
            <a:pPr marL="0" indent="0">
              <a:buNone/>
            </a:pPr>
            <a:r>
              <a:rPr lang="en-US" b="1" dirty="0"/>
              <a:t>	</a:t>
            </a:r>
            <a:r>
              <a:rPr lang="en-US" b="1" dirty="0" smtClean="0"/>
              <a:t>						</a:t>
            </a:r>
            <a:r>
              <a:rPr lang="en-US" dirty="0" smtClean="0"/>
              <a:t>SAS and SATA drive pins 								the same. The connectors							are slightly different.</a:t>
            </a:r>
          </a:p>
          <a:p>
            <a:pPr marL="0" indent="0">
              <a:buNone/>
            </a:pPr>
            <a:endParaRPr lang="en-US" b="1" dirty="0"/>
          </a:p>
          <a:p>
            <a:pPr marL="0" indent="0">
              <a:buNone/>
            </a:pPr>
            <a:endParaRPr lang="en-US" b="1" dirty="0" smtClean="0"/>
          </a:p>
          <a:p>
            <a:pPr marL="0" indent="0">
              <a:buNone/>
            </a:pPr>
            <a:endParaRPr lang="en-US" b="1" dirty="0"/>
          </a:p>
          <a:p>
            <a:pPr marL="0" indent="0">
              <a:buNone/>
            </a:pPr>
            <a:endParaRPr lang="en-US" b="1" dirty="0" smtClean="0"/>
          </a:p>
          <a:p>
            <a:pPr marL="0" indent="0">
              <a:buNone/>
            </a:pPr>
            <a:endParaRPr lang="en-US" b="1" dirty="0"/>
          </a:p>
          <a:p>
            <a:pPr marL="0" indent="0">
              <a:buNone/>
            </a:pPr>
            <a:r>
              <a:rPr lang="en-US" b="1" dirty="0" smtClean="0"/>
              <a:t>Figure 6 SATA vs SAS Connections		</a:t>
            </a:r>
          </a:p>
          <a:p>
            <a:pPr marL="0" indent="0">
              <a:buNone/>
            </a:pPr>
            <a:endParaRPr lang="en-US" sz="2000" dirty="0" smtClean="0"/>
          </a:p>
          <a:p>
            <a:pPr marL="0" indent="0">
              <a:buNone/>
            </a:pPr>
            <a:endParaRPr lang="en-US" sz="2000" dirty="0"/>
          </a:p>
          <a:p>
            <a:pPr marL="0" indent="0">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7456" y="1964980"/>
            <a:ext cx="4619625" cy="3817981"/>
          </a:xfrm>
          <a:prstGeom prst="rect">
            <a:avLst/>
          </a:prstGeom>
        </p:spPr>
      </p:pic>
    </p:spTree>
    <p:extLst>
      <p:ext uri="{BB962C8B-B14F-4D97-AF65-F5344CB8AC3E}">
        <p14:creationId xmlns:p14="http://schemas.microsoft.com/office/powerpoint/2010/main" val="268180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normAutofit fontScale="92500" lnSpcReduction="20000"/>
          </a:bodyPr>
          <a:lstStyle/>
          <a:p>
            <a:r>
              <a:rPr lang="en-US" dirty="0" smtClean="0"/>
              <a:t>Storage Arrays (array of disks)</a:t>
            </a:r>
          </a:p>
          <a:p>
            <a:pPr marL="0" indent="0">
              <a:buNone/>
            </a:pPr>
            <a:r>
              <a:rPr lang="en-US" dirty="0" smtClean="0"/>
              <a:t>Disk Arrays come in 2-primary types: Storage Area Networks  (SAN) and Network Attached Storage (NAS). RAID controllers manage arrays of disks and can group them logically in volumes, or manage them as individual disks. SAS and SATA expanders can also manage arrays of disks.</a:t>
            </a:r>
            <a:endParaRPr lang="en-US" dirty="0"/>
          </a:p>
          <a:p>
            <a:r>
              <a:rPr lang="en-US" dirty="0" smtClean="0"/>
              <a:t>Hardware RAID – HW Redundant Array of Independent Disks, is a hardware mechanism with it’s own processor and memory that virtualizes multiple physical disk drives into a larger logical disk drive or volume.</a:t>
            </a:r>
          </a:p>
          <a:p>
            <a:endParaRPr lang="en-US" dirty="0"/>
          </a:p>
          <a:p>
            <a:r>
              <a:rPr lang="en-US" dirty="0" smtClean="0"/>
              <a:t>Software RAID – </a:t>
            </a:r>
            <a:r>
              <a:rPr lang="en-US" dirty="0"/>
              <a:t>SW Redundant Array of Independent </a:t>
            </a:r>
            <a:r>
              <a:rPr lang="en-US" dirty="0" smtClean="0"/>
              <a:t>Disks, is implemented by the system OS or Kernel. Linux has a command ‘</a:t>
            </a:r>
            <a:r>
              <a:rPr lang="en-US" dirty="0" err="1" smtClean="0"/>
              <a:t>mdadm</a:t>
            </a:r>
            <a:r>
              <a:rPr lang="en-US" dirty="0" smtClean="0"/>
              <a:t>’ which manages Software RAID. GPFS and ZFS filesystems have SW RAID components added to their capabilities.</a:t>
            </a:r>
          </a:p>
          <a:p>
            <a:r>
              <a:rPr lang="en-US" dirty="0" smtClean="0"/>
              <a:t>Firmware RAID – RAID which is managed and controlled by the firmware on inexpensive add-on RAID controllers which pass on RAID control to the OS after a certain phase in the boot cycle.</a:t>
            </a:r>
            <a:endParaRPr lang="en-US" dirty="0"/>
          </a:p>
          <a:p>
            <a:endParaRPr lang="en-US" dirty="0"/>
          </a:p>
          <a:p>
            <a:endParaRPr lang="en-US" dirty="0"/>
          </a:p>
        </p:txBody>
      </p:sp>
    </p:spTree>
    <p:extLst>
      <p:ext uri="{BB962C8B-B14F-4D97-AF65-F5344CB8AC3E}">
        <p14:creationId xmlns:p14="http://schemas.microsoft.com/office/powerpoint/2010/main" val="1584551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normAutofit fontScale="92500" lnSpcReduction="10000"/>
          </a:bodyPr>
          <a:lstStyle/>
          <a:p>
            <a:r>
              <a:rPr lang="en-US" b="1" dirty="0" smtClean="0"/>
              <a:t>Storage Arrays (array of disks)</a:t>
            </a:r>
          </a:p>
          <a:p>
            <a:pPr marL="0" indent="0">
              <a:buNone/>
            </a:pPr>
            <a:r>
              <a:rPr lang="en-US" b="1" dirty="0" smtClean="0"/>
              <a:t>RAID Types:</a:t>
            </a:r>
          </a:p>
          <a:p>
            <a:pPr>
              <a:buFontTx/>
              <a:buChar char="-"/>
            </a:pPr>
            <a:r>
              <a:rPr lang="en-US" dirty="0" smtClean="0"/>
              <a:t>RAID 0: striping – consecutive data is sequentially located across different disks, data can be accessed concurrently increasing throughput. </a:t>
            </a:r>
          </a:p>
          <a:p>
            <a:pPr>
              <a:buFontTx/>
              <a:buChar char="-"/>
            </a:pPr>
            <a:r>
              <a:rPr lang="en-US" dirty="0" smtClean="0"/>
              <a:t>RAID 1: mirroring – same data is written to more than one drive, read is faster than write, only one drive of the set needs to be functional.</a:t>
            </a:r>
          </a:p>
          <a:p>
            <a:pPr>
              <a:buFontTx/>
              <a:buChar char="-"/>
            </a:pPr>
            <a:r>
              <a:rPr lang="en-US" dirty="0" smtClean="0"/>
              <a:t>RAID 2: bit level striping with parity.</a:t>
            </a:r>
          </a:p>
          <a:p>
            <a:pPr>
              <a:buFontTx/>
              <a:buChar char="-"/>
            </a:pPr>
            <a:r>
              <a:rPr lang="en-US" dirty="0" smtClean="0"/>
              <a:t>RAID 3: Byte level striping with parity.</a:t>
            </a:r>
          </a:p>
          <a:p>
            <a:pPr>
              <a:buFontTx/>
              <a:buChar char="-"/>
            </a:pPr>
            <a:r>
              <a:rPr lang="en-US" dirty="0" smtClean="0"/>
              <a:t>RAID 4: Block level striping with parity.</a:t>
            </a:r>
          </a:p>
          <a:p>
            <a:pPr>
              <a:buFontTx/>
              <a:buChar char="-"/>
            </a:pPr>
            <a:r>
              <a:rPr lang="en-US" dirty="0" smtClean="0"/>
              <a:t>RAID 5: Block level striping with distributed parity, needs at least 3 physical drives, provides fault tolerance to one drive only.</a:t>
            </a:r>
          </a:p>
          <a:p>
            <a:pPr>
              <a:buFontTx/>
              <a:buChar char="-"/>
            </a:pPr>
            <a:r>
              <a:rPr lang="en-US" dirty="0" smtClean="0"/>
              <a:t>RAID 6: </a:t>
            </a:r>
            <a:r>
              <a:rPr lang="en-US" dirty="0"/>
              <a:t>Block level striping with </a:t>
            </a:r>
            <a:r>
              <a:rPr lang="en-US" dirty="0" smtClean="0"/>
              <a:t>double distributed parity, requires 4 disks, provides </a:t>
            </a:r>
            <a:r>
              <a:rPr lang="en-US" dirty="0"/>
              <a:t>fault tolerance </a:t>
            </a:r>
            <a:r>
              <a:rPr lang="en-US" dirty="0" smtClean="0"/>
              <a:t>for two drives </a:t>
            </a:r>
            <a:r>
              <a:rPr lang="en-US" dirty="0"/>
              <a:t>only</a:t>
            </a:r>
            <a:r>
              <a:rPr lang="en-US" dirty="0" smtClean="0"/>
              <a:t>.</a:t>
            </a:r>
            <a:endParaRPr lang="en-US" dirty="0"/>
          </a:p>
          <a:p>
            <a:endParaRPr lang="en-US" dirty="0"/>
          </a:p>
          <a:p>
            <a:endParaRPr lang="en-US" dirty="0"/>
          </a:p>
        </p:txBody>
      </p:sp>
    </p:spTree>
    <p:extLst>
      <p:ext uri="{BB962C8B-B14F-4D97-AF65-F5344CB8AC3E}">
        <p14:creationId xmlns:p14="http://schemas.microsoft.com/office/powerpoint/2010/main" val="807264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normAutofit fontScale="70000" lnSpcReduction="20000"/>
          </a:bodyPr>
          <a:lstStyle/>
          <a:p>
            <a:r>
              <a:rPr lang="en-US" b="1" dirty="0" smtClean="0"/>
              <a:t>Disk Drives – device drivers</a:t>
            </a:r>
          </a:p>
          <a:p>
            <a:r>
              <a:rPr lang="en-US" dirty="0" smtClean="0"/>
              <a:t>Device Driver – is a computer program (software interface) that acts as a translator between the OS and hardware devices. Applications communicate with devices via systems calls to the OS Kernel, which in-turn engage a device drive to fulfill the request.</a:t>
            </a:r>
          </a:p>
          <a:p>
            <a:r>
              <a:rPr lang="en-US" b="1" dirty="0" smtClean="0"/>
              <a:t>Hard Drive Specifiers:</a:t>
            </a:r>
          </a:p>
          <a:p>
            <a:pPr marL="0" indent="0">
              <a:buNone/>
            </a:pPr>
            <a:r>
              <a:rPr lang="en-US" b="1" dirty="0" smtClean="0"/>
              <a:t>- </a:t>
            </a:r>
            <a:r>
              <a:rPr lang="en-US" dirty="0" smtClean="0"/>
              <a:t>Linux:</a:t>
            </a:r>
          </a:p>
          <a:p>
            <a:pPr marL="0" indent="0">
              <a:buNone/>
            </a:pPr>
            <a:r>
              <a:rPr lang="en-US" dirty="0" smtClean="0"/>
              <a:t>/dev/sda1 – 1</a:t>
            </a:r>
            <a:r>
              <a:rPr lang="en-US" baseline="30000" dirty="0" smtClean="0"/>
              <a:t>st</a:t>
            </a:r>
            <a:r>
              <a:rPr lang="en-US" dirty="0" smtClean="0"/>
              <a:t> SATA HD, /dev/hda3 – 3</a:t>
            </a:r>
            <a:r>
              <a:rPr lang="en-US" baseline="30000" dirty="0" smtClean="0"/>
              <a:t>rd</a:t>
            </a:r>
            <a:r>
              <a:rPr lang="en-US" dirty="0" smtClean="0"/>
              <a:t> IDE HD</a:t>
            </a:r>
          </a:p>
          <a:p>
            <a:pPr>
              <a:buFontTx/>
              <a:buChar char="-"/>
            </a:pPr>
            <a:r>
              <a:rPr lang="en-US" dirty="0" smtClean="0"/>
              <a:t>Windows:</a:t>
            </a:r>
          </a:p>
          <a:p>
            <a:pPr marL="0" indent="0">
              <a:buNone/>
            </a:pPr>
            <a:r>
              <a:rPr lang="en-US" dirty="0" smtClean="0"/>
              <a:t>C:, D:, E:, -  1</a:t>
            </a:r>
            <a:r>
              <a:rPr lang="en-US" baseline="30000" dirty="0" smtClean="0"/>
              <a:t>st</a:t>
            </a:r>
            <a:r>
              <a:rPr lang="en-US" dirty="0" smtClean="0"/>
              <a:t> , 2</a:t>
            </a:r>
            <a:r>
              <a:rPr lang="en-US" baseline="30000" dirty="0" smtClean="0"/>
              <a:t>nd</a:t>
            </a:r>
            <a:r>
              <a:rPr lang="en-US" dirty="0" smtClean="0"/>
              <a:t>, and 3</a:t>
            </a:r>
            <a:r>
              <a:rPr lang="en-US" baseline="30000" dirty="0" smtClean="0"/>
              <a:t>rd</a:t>
            </a:r>
            <a:r>
              <a:rPr lang="en-US" dirty="0" smtClean="0"/>
              <a:t> HD’s.</a:t>
            </a:r>
          </a:p>
          <a:p>
            <a:r>
              <a:rPr lang="en-US" dirty="0" smtClean="0"/>
              <a:t> </a:t>
            </a:r>
            <a:r>
              <a:rPr lang="en-US" b="1" dirty="0" smtClean="0"/>
              <a:t>Disk </a:t>
            </a:r>
            <a:r>
              <a:rPr lang="en-US" b="1" dirty="0"/>
              <a:t>d</a:t>
            </a:r>
            <a:r>
              <a:rPr lang="en-US" b="1" dirty="0" smtClean="0"/>
              <a:t>evice driver </a:t>
            </a:r>
            <a:r>
              <a:rPr lang="en-US" b="1" dirty="0"/>
              <a:t>tools</a:t>
            </a:r>
          </a:p>
          <a:p>
            <a:pPr marL="0" indent="0">
              <a:buNone/>
            </a:pPr>
            <a:r>
              <a:rPr lang="en-US" dirty="0" smtClean="0"/>
              <a:t>- Linux :</a:t>
            </a:r>
          </a:p>
          <a:p>
            <a:pPr marL="0" indent="0">
              <a:buNone/>
            </a:pPr>
            <a:r>
              <a:rPr lang="en-US" dirty="0" err="1" smtClean="0"/>
              <a:t>lsmod</a:t>
            </a:r>
            <a:r>
              <a:rPr lang="en-US" dirty="0" smtClean="0"/>
              <a:t> – list kernel modules</a:t>
            </a:r>
          </a:p>
          <a:p>
            <a:pPr marL="0" indent="0">
              <a:buNone/>
            </a:pPr>
            <a:r>
              <a:rPr lang="en-US" dirty="0" err="1"/>
              <a:t>m</a:t>
            </a:r>
            <a:r>
              <a:rPr lang="en-US" dirty="0" err="1" smtClean="0"/>
              <a:t>odprobe</a:t>
            </a:r>
            <a:r>
              <a:rPr lang="en-US" dirty="0" smtClean="0"/>
              <a:t> – load and unload kernel modules</a:t>
            </a:r>
          </a:p>
          <a:p>
            <a:pPr marL="0" indent="0">
              <a:buNone/>
            </a:pPr>
            <a:r>
              <a:rPr lang="en-US" dirty="0" err="1"/>
              <a:t>m</a:t>
            </a:r>
            <a:r>
              <a:rPr lang="en-US" dirty="0" err="1" smtClean="0"/>
              <a:t>odinfo</a:t>
            </a:r>
            <a:r>
              <a:rPr lang="en-US" dirty="0" smtClean="0"/>
              <a:t> – get module information e.g. </a:t>
            </a:r>
            <a:r>
              <a:rPr lang="en-US" dirty="0" err="1" smtClean="0"/>
              <a:t>modinfo</a:t>
            </a:r>
            <a:r>
              <a:rPr lang="en-US" dirty="0" smtClean="0"/>
              <a:t> </a:t>
            </a:r>
            <a:r>
              <a:rPr lang="en-US" dirty="0" err="1" smtClean="0"/>
              <a:t>modulename</a:t>
            </a:r>
            <a:endParaRPr lang="en-US" dirty="0" smtClean="0"/>
          </a:p>
          <a:p>
            <a:pPr marL="0" indent="0">
              <a:buNone/>
            </a:pPr>
            <a:r>
              <a:rPr lang="en-US" dirty="0" smtClean="0"/>
              <a:t>- Windows :</a:t>
            </a:r>
          </a:p>
          <a:p>
            <a:pPr marL="0" indent="0">
              <a:buNone/>
            </a:pPr>
            <a:r>
              <a:rPr lang="en-US" dirty="0" smtClean="0"/>
              <a:t>Msinfo32 – e.g. press </a:t>
            </a:r>
            <a:r>
              <a:rPr lang="en-US" dirty="0" err="1" smtClean="0"/>
              <a:t>cntrl+esc</a:t>
            </a:r>
            <a:r>
              <a:rPr lang="en-US" dirty="0" err="1" smtClean="0">
                <a:sym typeface="Wingdings" panose="05000000000000000000" pitchFamily="2" charset="2"/>
              </a:rPr>
              <a:t></a:t>
            </a:r>
            <a:r>
              <a:rPr lang="en-US" dirty="0" err="1" smtClean="0"/>
              <a:t>type</a:t>
            </a:r>
            <a:r>
              <a:rPr lang="en-US" dirty="0" smtClean="0"/>
              <a:t> ‘msinfo32’</a:t>
            </a:r>
            <a:r>
              <a:rPr lang="en-US" dirty="0" smtClean="0">
                <a:sym typeface="Wingdings" panose="05000000000000000000" pitchFamily="2" charset="2"/>
              </a:rPr>
              <a:t></a:t>
            </a:r>
            <a:r>
              <a:rPr lang="en-US" dirty="0" smtClean="0"/>
              <a:t>click System </a:t>
            </a:r>
            <a:r>
              <a:rPr lang="en-US" dirty="0" err="1" smtClean="0"/>
              <a:t>Information</a:t>
            </a:r>
            <a:r>
              <a:rPr lang="en-US" dirty="0" err="1" smtClean="0">
                <a:sym typeface="Wingdings" panose="05000000000000000000" pitchFamily="2" charset="2"/>
              </a:rPr>
              <a:t>expand</a:t>
            </a:r>
            <a:r>
              <a:rPr lang="en-US" dirty="0" smtClean="0">
                <a:sym typeface="Wingdings" panose="05000000000000000000" pitchFamily="2" charset="2"/>
              </a:rPr>
              <a:t> Software </a:t>
            </a:r>
            <a:r>
              <a:rPr lang="en-US" dirty="0" err="1" smtClean="0">
                <a:sym typeface="Wingdings" panose="05000000000000000000" pitchFamily="2" charset="2"/>
              </a:rPr>
              <a:t>Environmentclick</a:t>
            </a:r>
            <a:r>
              <a:rPr lang="en-US" dirty="0" smtClean="0">
                <a:sym typeface="Wingdings" panose="05000000000000000000" pitchFamily="2" charset="2"/>
              </a:rPr>
              <a:t> System Drivers</a:t>
            </a: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2674951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774357" y="1198605"/>
            <a:ext cx="10515600" cy="5560541"/>
          </a:xfrm>
        </p:spPr>
        <p:txBody>
          <a:bodyPr>
            <a:normAutofit fontScale="85000" lnSpcReduction="20000"/>
          </a:bodyPr>
          <a:lstStyle/>
          <a:p>
            <a:r>
              <a:rPr lang="en-US" b="1" dirty="0" smtClean="0"/>
              <a:t>Filesystems:</a:t>
            </a:r>
          </a:p>
          <a:p>
            <a:pPr marL="0" indent="0">
              <a:buNone/>
            </a:pPr>
            <a:r>
              <a:rPr lang="en-US" dirty="0" smtClean="0"/>
              <a:t>Filesystem (FS) - is just a </a:t>
            </a:r>
            <a:r>
              <a:rPr lang="en-US" i="1" dirty="0" smtClean="0"/>
              <a:t>computer filing system</a:t>
            </a:r>
            <a:r>
              <a:rPr lang="en-US" dirty="0" smtClean="0"/>
              <a:t> used to categorize, store and retrieve information. Several Different filesystem types are currently used:</a:t>
            </a:r>
          </a:p>
          <a:p>
            <a:pPr marL="0" indent="0">
              <a:buNone/>
            </a:pPr>
            <a:r>
              <a:rPr lang="en-US" dirty="0"/>
              <a:t>	</a:t>
            </a:r>
            <a:r>
              <a:rPr lang="en-US" dirty="0" smtClean="0"/>
              <a:t>- </a:t>
            </a:r>
            <a:r>
              <a:rPr lang="en-US" b="1" dirty="0" smtClean="0"/>
              <a:t>FAT</a:t>
            </a:r>
            <a:r>
              <a:rPr lang="en-US" dirty="0" smtClean="0"/>
              <a:t>: DOS/Windows, File Allocation Table is a legacy 16 bit filesystem.</a:t>
            </a:r>
          </a:p>
          <a:p>
            <a:pPr marL="0" indent="0">
              <a:buNone/>
            </a:pPr>
            <a:r>
              <a:rPr lang="en-US" dirty="0"/>
              <a:t>	</a:t>
            </a:r>
            <a:r>
              <a:rPr lang="en-US" dirty="0" smtClean="0"/>
              <a:t>- </a:t>
            </a:r>
            <a:r>
              <a:rPr lang="en-US" b="1" dirty="0" smtClean="0"/>
              <a:t>FAT32</a:t>
            </a:r>
            <a:r>
              <a:rPr lang="en-US" dirty="0" smtClean="0"/>
              <a:t>: DOS/Windows, File Allocation Table 32bit filesystem.</a:t>
            </a:r>
          </a:p>
          <a:p>
            <a:pPr marL="0" indent="0">
              <a:buNone/>
            </a:pPr>
            <a:r>
              <a:rPr lang="en-US" dirty="0"/>
              <a:t>	</a:t>
            </a:r>
            <a:r>
              <a:rPr lang="en-US" dirty="0" smtClean="0"/>
              <a:t>- </a:t>
            </a:r>
            <a:r>
              <a:rPr lang="en-US" b="1" dirty="0" smtClean="0"/>
              <a:t>ext2,3,4</a:t>
            </a:r>
            <a:r>
              <a:rPr lang="en-US" dirty="0" smtClean="0"/>
              <a:t>: 2</a:t>
            </a:r>
            <a:r>
              <a:rPr lang="en-US" baseline="30000" dirty="0" smtClean="0"/>
              <a:t>nd</a:t>
            </a:r>
            <a:r>
              <a:rPr lang="en-US" dirty="0" smtClean="0"/>
              <a:t>, 3</a:t>
            </a:r>
            <a:r>
              <a:rPr lang="en-US" baseline="30000" dirty="0" smtClean="0"/>
              <a:t>rd</a:t>
            </a:r>
            <a:r>
              <a:rPr lang="en-US" dirty="0" smtClean="0"/>
              <a:t>, 4</a:t>
            </a:r>
            <a:r>
              <a:rPr lang="en-US" baseline="30000" dirty="0" smtClean="0"/>
              <a:t>th</a:t>
            </a:r>
            <a:r>
              <a:rPr lang="en-US" dirty="0" smtClean="0"/>
              <a:t>, Linux extended filesystem, 3 and 4 are journaled 2 is not.</a:t>
            </a:r>
          </a:p>
          <a:p>
            <a:pPr marL="0" indent="0">
              <a:buNone/>
            </a:pPr>
            <a:r>
              <a:rPr lang="en-US" dirty="0"/>
              <a:t>	</a:t>
            </a:r>
            <a:r>
              <a:rPr lang="en-US" dirty="0" smtClean="0"/>
              <a:t>- </a:t>
            </a:r>
            <a:r>
              <a:rPr lang="en-US" b="1" dirty="0" smtClean="0"/>
              <a:t>UFS</a:t>
            </a:r>
            <a:r>
              <a:rPr lang="en-US" dirty="0" smtClean="0"/>
              <a:t>: UNIX File System.</a:t>
            </a:r>
          </a:p>
          <a:p>
            <a:pPr marL="0" indent="0">
              <a:buNone/>
            </a:pPr>
            <a:r>
              <a:rPr lang="en-US" dirty="0"/>
              <a:t>	</a:t>
            </a:r>
            <a:r>
              <a:rPr lang="en-US" dirty="0" smtClean="0"/>
              <a:t>- </a:t>
            </a:r>
            <a:r>
              <a:rPr lang="en-US" b="1" dirty="0" smtClean="0"/>
              <a:t>NTFS</a:t>
            </a:r>
            <a:r>
              <a:rPr lang="en-US" dirty="0" smtClean="0"/>
              <a:t>: New Technology File System, is a Micro Soft proprietary filesystem successor to FAT, that has improved metadata support and uses advanced data structures to improve performance.</a:t>
            </a:r>
          </a:p>
          <a:p>
            <a:pPr marL="0" indent="0">
              <a:buNone/>
            </a:pPr>
            <a:r>
              <a:rPr lang="en-US" dirty="0" smtClean="0"/>
              <a:t>	- </a:t>
            </a:r>
            <a:r>
              <a:rPr lang="en-US" b="1" dirty="0" smtClean="0"/>
              <a:t>GPFS</a:t>
            </a:r>
            <a:r>
              <a:rPr lang="en-US" dirty="0" smtClean="0"/>
              <a:t>: General Parallel File system is a high performance, clustered FS, deployed to shared disk or stateless distributed systems.   </a:t>
            </a:r>
          </a:p>
          <a:p>
            <a:pPr marL="0" indent="0">
              <a:buNone/>
            </a:pPr>
            <a:r>
              <a:rPr lang="en-US" dirty="0"/>
              <a:t>	</a:t>
            </a:r>
            <a:r>
              <a:rPr lang="en-US" dirty="0" smtClean="0"/>
              <a:t>- </a:t>
            </a:r>
            <a:r>
              <a:rPr lang="en-US" b="1" dirty="0" smtClean="0"/>
              <a:t>XFS</a:t>
            </a:r>
            <a:r>
              <a:rPr lang="en-US" dirty="0" smtClean="0"/>
              <a:t>: XFS is a 64bit, journaling FS. </a:t>
            </a:r>
          </a:p>
          <a:p>
            <a:pPr marL="0" indent="0">
              <a:buNone/>
            </a:pPr>
            <a:r>
              <a:rPr lang="en-US" dirty="0"/>
              <a:t>	</a:t>
            </a:r>
            <a:r>
              <a:rPr lang="en-US" dirty="0" smtClean="0"/>
              <a:t>- </a:t>
            </a:r>
            <a:r>
              <a:rPr lang="en-US" b="1" dirty="0" smtClean="0"/>
              <a:t>NFS</a:t>
            </a:r>
            <a:r>
              <a:rPr lang="en-US" dirty="0" smtClean="0"/>
              <a:t>: Network File system is a file system that allows remote system access over the network which behaves just like local storage.   </a:t>
            </a:r>
          </a:p>
          <a:p>
            <a:pPr marL="0" indent="0">
              <a:buNone/>
            </a:pPr>
            <a:endParaRPr lang="en-US" dirty="0"/>
          </a:p>
        </p:txBody>
      </p:sp>
    </p:spTree>
    <p:extLst>
      <p:ext uri="{BB962C8B-B14F-4D97-AF65-F5344CB8AC3E}">
        <p14:creationId xmlns:p14="http://schemas.microsoft.com/office/powerpoint/2010/main" val="2545317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774357" y="1198605"/>
            <a:ext cx="10515600" cy="5560541"/>
          </a:xfrm>
        </p:spPr>
        <p:txBody>
          <a:bodyPr>
            <a:normAutofit fontScale="70000" lnSpcReduction="20000"/>
          </a:bodyPr>
          <a:lstStyle/>
          <a:p>
            <a:r>
              <a:rPr lang="en-US" b="1" dirty="0" smtClean="0"/>
              <a:t>Filesystems:</a:t>
            </a:r>
          </a:p>
          <a:p>
            <a:pPr marL="0" indent="0">
              <a:buNone/>
            </a:pPr>
            <a:r>
              <a:rPr lang="en-US" dirty="0" smtClean="0"/>
              <a:t>Filesystem (FS) tools:</a:t>
            </a:r>
          </a:p>
          <a:p>
            <a:pPr>
              <a:buFontTx/>
              <a:buChar char="-"/>
            </a:pPr>
            <a:r>
              <a:rPr lang="en-US" b="1" dirty="0" smtClean="0"/>
              <a:t>Linux</a:t>
            </a:r>
          </a:p>
          <a:p>
            <a:pPr marL="0" indent="0">
              <a:buNone/>
            </a:pPr>
            <a:r>
              <a:rPr lang="en-US" dirty="0" smtClean="0"/>
              <a:t>$ </a:t>
            </a:r>
            <a:r>
              <a:rPr lang="en-US" dirty="0" err="1" smtClean="0"/>
              <a:t>df</a:t>
            </a:r>
            <a:r>
              <a:rPr lang="en-US" dirty="0" smtClean="0"/>
              <a:t> –k  ; reports FS disk space usage.</a:t>
            </a:r>
          </a:p>
          <a:p>
            <a:pPr marL="0" indent="0">
              <a:buNone/>
            </a:pPr>
            <a:r>
              <a:rPr lang="en-US" dirty="0" smtClean="0"/>
              <a:t># </a:t>
            </a:r>
            <a:r>
              <a:rPr lang="en-US" dirty="0" err="1" smtClean="0"/>
              <a:t>lsblk</a:t>
            </a:r>
            <a:r>
              <a:rPr lang="en-US" dirty="0" smtClean="0"/>
              <a:t> ; list block device information.   </a:t>
            </a:r>
          </a:p>
          <a:p>
            <a:pPr marL="0" indent="0">
              <a:buNone/>
            </a:pPr>
            <a:r>
              <a:rPr lang="en-US" dirty="0" smtClean="0"/>
              <a:t># </a:t>
            </a:r>
            <a:r>
              <a:rPr lang="en-US" dirty="0" err="1" smtClean="0"/>
              <a:t>blkid</a:t>
            </a:r>
            <a:r>
              <a:rPr lang="en-US" dirty="0" smtClean="0"/>
              <a:t> ; list block device UUID and type.</a:t>
            </a:r>
          </a:p>
          <a:p>
            <a:pPr marL="0" indent="0">
              <a:buNone/>
            </a:pPr>
            <a:r>
              <a:rPr lang="en-US" dirty="0" smtClean="0"/>
              <a:t># </a:t>
            </a:r>
            <a:r>
              <a:rPr lang="en-US" dirty="0" err="1" smtClean="0"/>
              <a:t>fdisk</a:t>
            </a:r>
            <a:r>
              <a:rPr lang="en-US" dirty="0" smtClean="0"/>
              <a:t> –l ; lists all disks partitioning.</a:t>
            </a:r>
          </a:p>
          <a:p>
            <a:pPr marL="0" indent="0">
              <a:buNone/>
            </a:pPr>
            <a:r>
              <a:rPr lang="en-US" dirty="0" smtClean="0"/>
              <a:t># </a:t>
            </a:r>
            <a:r>
              <a:rPr lang="en-US" dirty="0" err="1" smtClean="0"/>
              <a:t>fdisk</a:t>
            </a:r>
            <a:r>
              <a:rPr lang="en-US" dirty="0" smtClean="0"/>
              <a:t> /dev/sda1 ; loads disk partitioning information for modification.</a:t>
            </a:r>
          </a:p>
          <a:p>
            <a:pPr marL="0" indent="0">
              <a:buNone/>
            </a:pPr>
            <a:r>
              <a:rPr lang="en-US" dirty="0" smtClean="0"/>
              <a:t>$ </a:t>
            </a:r>
            <a:r>
              <a:rPr lang="en-US" dirty="0" err="1" smtClean="0"/>
              <a:t>sudo</a:t>
            </a:r>
            <a:r>
              <a:rPr lang="en-US" dirty="0" smtClean="0"/>
              <a:t> parted –l ; list disk partitioning.</a:t>
            </a:r>
          </a:p>
          <a:p>
            <a:pPr marL="0" indent="0">
              <a:buNone/>
            </a:pPr>
            <a:r>
              <a:rPr lang="en-US" dirty="0" smtClean="0"/>
              <a:t># e2fsck /dev/sdb2 ; file system check 2</a:t>
            </a:r>
            <a:r>
              <a:rPr lang="en-US" baseline="30000" dirty="0" smtClean="0"/>
              <a:t>nd</a:t>
            </a:r>
            <a:r>
              <a:rPr lang="en-US" dirty="0" smtClean="0"/>
              <a:t> SATA/SAS hard drive.</a:t>
            </a:r>
          </a:p>
          <a:p>
            <a:pPr>
              <a:buFontTx/>
              <a:buChar char="-"/>
            </a:pPr>
            <a:r>
              <a:rPr lang="en-US" b="1" dirty="0" smtClean="0"/>
              <a:t>Windows</a:t>
            </a:r>
          </a:p>
          <a:p>
            <a:pPr marL="0" indent="0">
              <a:buNone/>
            </a:pPr>
            <a:r>
              <a:rPr lang="en-US" dirty="0" smtClean="0"/>
              <a:t>Chkdsk.exe e.g. press </a:t>
            </a:r>
            <a:r>
              <a:rPr lang="en-US" dirty="0" err="1" smtClean="0"/>
              <a:t>cntl+esc</a:t>
            </a:r>
            <a:r>
              <a:rPr lang="en-US" dirty="0" err="1" smtClean="0">
                <a:sym typeface="Wingdings" panose="05000000000000000000" pitchFamily="2" charset="2"/>
              </a:rPr>
              <a:t>type</a:t>
            </a:r>
            <a:r>
              <a:rPr lang="en-US" dirty="0" smtClean="0">
                <a:sym typeface="Wingdings" panose="05000000000000000000" pitchFamily="2" charset="2"/>
              </a:rPr>
              <a:t> </a:t>
            </a:r>
            <a:r>
              <a:rPr lang="en-US" dirty="0" err="1" smtClean="0">
                <a:sym typeface="Wingdings" panose="05000000000000000000" pitchFamily="2" charset="2"/>
              </a:rPr>
              <a:t>cmdright</a:t>
            </a:r>
            <a:r>
              <a:rPr lang="en-US" dirty="0" smtClean="0">
                <a:sym typeface="Wingdings" panose="05000000000000000000" pitchFamily="2" charset="2"/>
              </a:rPr>
              <a:t> click Command Prompt </a:t>
            </a:r>
            <a:r>
              <a:rPr lang="en-US" dirty="0" err="1" smtClean="0">
                <a:sym typeface="Wingdings" panose="05000000000000000000" pitchFamily="2" charset="2"/>
              </a:rPr>
              <a:t>iconclick</a:t>
            </a:r>
            <a:r>
              <a:rPr lang="en-US" dirty="0" smtClean="0">
                <a:sym typeface="Wingdings" panose="05000000000000000000" pitchFamily="2" charset="2"/>
              </a:rPr>
              <a:t> Run as </a:t>
            </a:r>
            <a:r>
              <a:rPr lang="en-US" dirty="0" err="1" smtClean="0">
                <a:sym typeface="Wingdings" panose="05000000000000000000" pitchFamily="2" charset="2"/>
              </a:rPr>
              <a:t>administratortype</a:t>
            </a:r>
            <a:r>
              <a:rPr lang="en-US" dirty="0" smtClean="0">
                <a:sym typeface="Wingdings" panose="05000000000000000000" pitchFamily="2" charset="2"/>
              </a:rPr>
              <a:t> </a:t>
            </a:r>
            <a:r>
              <a:rPr lang="en-US" dirty="0" err="1" smtClean="0">
                <a:sym typeface="Wingdings" panose="05000000000000000000" pitchFamily="2" charset="2"/>
              </a:rPr>
              <a:t>chkdsk</a:t>
            </a:r>
            <a:r>
              <a:rPr lang="en-US" dirty="0" smtClean="0">
                <a:sym typeface="Wingdings" panose="05000000000000000000" pitchFamily="2" charset="2"/>
              </a:rPr>
              <a:t> /? in the </a:t>
            </a:r>
            <a:r>
              <a:rPr lang="en-US" dirty="0" err="1" smtClean="0">
                <a:sym typeface="Wingdings" panose="05000000000000000000" pitchFamily="2" charset="2"/>
              </a:rPr>
              <a:t>cmd</a:t>
            </a:r>
            <a:r>
              <a:rPr lang="en-US" dirty="0" smtClean="0">
                <a:sym typeface="Wingdings" panose="05000000000000000000" pitchFamily="2" charset="2"/>
              </a:rPr>
              <a:t> </a:t>
            </a:r>
            <a:r>
              <a:rPr lang="en-US" dirty="0" err="1" smtClean="0">
                <a:sym typeface="Wingdings" panose="05000000000000000000" pitchFamily="2" charset="2"/>
              </a:rPr>
              <a:t>windowtype</a:t>
            </a:r>
            <a:r>
              <a:rPr lang="en-US" dirty="0" smtClean="0">
                <a:sym typeface="Wingdings" panose="05000000000000000000" pitchFamily="2" charset="2"/>
              </a:rPr>
              <a:t> </a:t>
            </a:r>
            <a:r>
              <a:rPr lang="en-US" dirty="0" err="1" smtClean="0">
                <a:sym typeface="Wingdings" panose="05000000000000000000" pitchFamily="2" charset="2"/>
              </a:rPr>
              <a:t>chkdsk</a:t>
            </a:r>
            <a:r>
              <a:rPr lang="en-US" dirty="0" smtClean="0">
                <a:sym typeface="Wingdings" panose="05000000000000000000" pitchFamily="2" charset="2"/>
              </a:rPr>
              <a:t> /scan</a:t>
            </a:r>
          </a:p>
          <a:p>
            <a:pPr marL="0" indent="0">
              <a:buNone/>
            </a:pPr>
            <a:r>
              <a:rPr lang="en-US" dirty="0" err="1" smtClean="0">
                <a:sym typeface="Wingdings" panose="05000000000000000000" pitchFamily="2" charset="2"/>
              </a:rPr>
              <a:t>Fsutil</a:t>
            </a:r>
            <a:r>
              <a:rPr lang="en-US" dirty="0" smtClean="0">
                <a:sym typeface="Wingdings" panose="05000000000000000000" pitchFamily="2" charset="2"/>
              </a:rPr>
              <a:t> e.g. run </a:t>
            </a:r>
            <a:r>
              <a:rPr lang="en-US" dirty="0" err="1" smtClean="0">
                <a:sym typeface="Wingdings" panose="05000000000000000000" pitchFamily="2" charset="2"/>
              </a:rPr>
              <a:t>fsutil</a:t>
            </a:r>
            <a:r>
              <a:rPr lang="en-US" dirty="0" smtClean="0">
                <a:sym typeface="Wingdings" panose="05000000000000000000" pitchFamily="2" charset="2"/>
              </a:rPr>
              <a:t> </a:t>
            </a:r>
            <a:r>
              <a:rPr lang="en-US" dirty="0" err="1" smtClean="0">
                <a:sym typeface="Wingdings" panose="05000000000000000000" pitchFamily="2" charset="2"/>
              </a:rPr>
              <a:t>volumeinfo</a:t>
            </a:r>
            <a:r>
              <a:rPr lang="en-US" dirty="0" smtClean="0">
                <a:sym typeface="Wingdings" panose="05000000000000000000" pitchFamily="2" charset="2"/>
              </a:rPr>
              <a:t> c: to get information for the C drive.</a:t>
            </a:r>
          </a:p>
          <a:p>
            <a:pPr marL="0" indent="0">
              <a:buNone/>
            </a:pPr>
            <a:r>
              <a:rPr lang="en-US" dirty="0" err="1" smtClean="0">
                <a:sym typeface="Wingdings" panose="05000000000000000000" pitchFamily="2" charset="2"/>
              </a:rPr>
              <a:t>Diskpart</a:t>
            </a:r>
            <a:r>
              <a:rPr lang="en-US" dirty="0">
                <a:sym typeface="Wingdings" panose="05000000000000000000" pitchFamily="2" charset="2"/>
              </a:rPr>
              <a:t> </a:t>
            </a:r>
            <a:r>
              <a:rPr lang="en-US" dirty="0" smtClean="0">
                <a:sym typeface="Wingdings" panose="05000000000000000000" pitchFamily="2" charset="2"/>
              </a:rPr>
              <a:t>– used for </a:t>
            </a:r>
            <a:r>
              <a:rPr lang="en-US" dirty="0" err="1" smtClean="0">
                <a:sym typeface="Wingdings" panose="05000000000000000000" pitchFamily="2" charset="2"/>
              </a:rPr>
              <a:t>diskpartioning</a:t>
            </a:r>
            <a:r>
              <a:rPr lang="en-US" dirty="0">
                <a:sym typeface="Wingdings" panose="05000000000000000000" pitchFamily="2" charset="2"/>
              </a:rPr>
              <a:t> </a:t>
            </a:r>
            <a:r>
              <a:rPr lang="en-US" dirty="0" smtClean="0">
                <a:sym typeface="Wingdings" panose="05000000000000000000" pitchFamily="2" charset="2"/>
              </a:rPr>
              <a:t>and managing disks and volumes.</a:t>
            </a:r>
          </a:p>
          <a:p>
            <a:pPr marL="0" indent="0">
              <a:buNone/>
            </a:pPr>
            <a:r>
              <a:rPr lang="en-US" dirty="0" err="1" smtClean="0">
                <a:sym typeface="Wingdings" panose="05000000000000000000" pitchFamily="2" charset="2"/>
              </a:rPr>
              <a:t>Diskmgmt.msc</a:t>
            </a:r>
            <a:r>
              <a:rPr lang="en-US" dirty="0" smtClean="0">
                <a:sym typeface="Wingdings" panose="05000000000000000000" pitchFamily="2" charset="2"/>
              </a:rPr>
              <a:t> – GUI-based disk management tool</a:t>
            </a:r>
          </a:p>
          <a:p>
            <a:pPr marL="0" indent="0">
              <a:buNone/>
            </a:pPr>
            <a:endParaRPr lang="en-US" dirty="0"/>
          </a:p>
        </p:txBody>
      </p:sp>
    </p:spTree>
    <p:extLst>
      <p:ext uri="{BB962C8B-B14F-4D97-AF65-F5344CB8AC3E}">
        <p14:creationId xmlns:p14="http://schemas.microsoft.com/office/powerpoint/2010/main" val="2323052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774357" y="1198605"/>
            <a:ext cx="10515600" cy="5560541"/>
          </a:xfrm>
        </p:spPr>
        <p:txBody>
          <a:bodyPr>
            <a:normAutofit/>
          </a:bodyPr>
          <a:lstStyle/>
          <a:p>
            <a:r>
              <a:rPr lang="en-US" b="1" dirty="0" smtClean="0"/>
              <a:t>Filesystems:</a:t>
            </a:r>
          </a:p>
          <a:p>
            <a:pPr marL="0" indent="0">
              <a:buNone/>
            </a:pPr>
            <a:r>
              <a:rPr lang="en-US" sz="2000" b="1" dirty="0" smtClean="0"/>
              <a:t>Directories, folders and files</a:t>
            </a:r>
          </a:p>
          <a:p>
            <a:pPr marL="0" indent="0">
              <a:buNone/>
            </a:pPr>
            <a:r>
              <a:rPr lang="en-US" sz="2000" dirty="0" smtClean="0"/>
              <a:t>Directories catalog filesystems and contains references to files, directories and other FS. Directories are known as </a:t>
            </a:r>
            <a:r>
              <a:rPr lang="en-US" sz="2000" b="1" dirty="0" smtClean="0"/>
              <a:t>folders</a:t>
            </a:r>
            <a:r>
              <a:rPr lang="en-US" sz="2000" dirty="0" smtClean="0"/>
              <a:t> on the Windows OS. Directories (Folders) are arranged in a hierarchical structure that resembles an inverted tree. </a:t>
            </a:r>
            <a:r>
              <a:rPr lang="en-US" sz="2000" b="1" dirty="0" smtClean="0"/>
              <a:t>Files</a:t>
            </a:r>
            <a:r>
              <a:rPr lang="en-US" sz="2000" dirty="0" smtClean="0"/>
              <a:t> store data or information and can be found in directories usually suffixed by a file extension.</a:t>
            </a:r>
          </a:p>
          <a:p>
            <a:pPr marL="0" indent="0">
              <a:buNone/>
            </a:pPr>
            <a:endParaRPr lang="en-US" dirty="0"/>
          </a:p>
          <a:p>
            <a:pPr marL="0" indent="0">
              <a:buNone/>
            </a:pPr>
            <a:r>
              <a:rPr lang="en-US" b="1" dirty="0" smtClean="0"/>
              <a:t>Figure 7 Directory Tree</a:t>
            </a:r>
          </a:p>
          <a:p>
            <a:pPr marL="0" indent="0">
              <a:buNone/>
            </a:pPr>
            <a:r>
              <a:rPr lang="en-US" dirty="0" smtClean="0"/>
              <a:t>- </a:t>
            </a:r>
            <a:r>
              <a:rPr lang="en-US" b="1" dirty="0" smtClean="0"/>
              <a:t>Windows Directory Command:</a:t>
            </a:r>
          </a:p>
          <a:p>
            <a:pPr marL="0" indent="0">
              <a:buNone/>
            </a:pPr>
            <a:r>
              <a:rPr lang="en-US" dirty="0" smtClean="0"/>
              <a:t>Open a CMD window type ‘tree’</a:t>
            </a:r>
            <a:endParaRPr lang="en-US" dirty="0"/>
          </a:p>
          <a:p>
            <a:pPr>
              <a:buFontTx/>
              <a:buChar char="-"/>
            </a:pPr>
            <a:r>
              <a:rPr lang="en-US" b="1" dirty="0" smtClean="0"/>
              <a:t>Linux Directory Commands:</a:t>
            </a:r>
          </a:p>
          <a:p>
            <a:pPr marL="0" indent="0">
              <a:buNone/>
            </a:pPr>
            <a:r>
              <a:rPr lang="en-US" dirty="0"/>
              <a:t>l</a:t>
            </a:r>
            <a:r>
              <a:rPr lang="en-US" dirty="0" smtClean="0"/>
              <a:t>s, </a:t>
            </a:r>
            <a:r>
              <a:rPr lang="en-US" dirty="0" err="1" smtClean="0"/>
              <a:t>ll</a:t>
            </a:r>
            <a:r>
              <a:rPr lang="en-US" dirty="0" smtClean="0"/>
              <a:t>, </a:t>
            </a:r>
            <a:r>
              <a:rPr lang="en-US" dirty="0" err="1" smtClean="0"/>
              <a:t>pwd</a:t>
            </a:r>
            <a:r>
              <a:rPr lang="en-US" dirty="0" smtClean="0"/>
              <a:t>, cd, md, type ‘</a:t>
            </a:r>
            <a:r>
              <a:rPr lang="en-US" b="1" dirty="0" smtClean="0"/>
              <a:t>man command</a:t>
            </a:r>
            <a:r>
              <a:rPr lang="en-US" dirty="0" smtClean="0"/>
              <a:t>’ for help</a:t>
            </a:r>
          </a:p>
          <a:p>
            <a:pPr marL="0" indent="0">
              <a:buNone/>
            </a:pPr>
            <a:endParaRPr lang="en-US" dirty="0"/>
          </a:p>
          <a:p>
            <a:pPr marL="0" indent="0">
              <a:buNone/>
            </a:pPr>
            <a:endParaRPr lang="en-US" dirty="0" smtClean="0"/>
          </a:p>
          <a:p>
            <a:pPr marL="0" indent="0">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8249" y="2981067"/>
            <a:ext cx="5595551" cy="3778079"/>
          </a:xfrm>
          <a:prstGeom prst="rect">
            <a:avLst/>
          </a:prstGeom>
        </p:spPr>
      </p:pic>
    </p:spTree>
    <p:extLst>
      <p:ext uri="{BB962C8B-B14F-4D97-AF65-F5344CB8AC3E}">
        <p14:creationId xmlns:p14="http://schemas.microsoft.com/office/powerpoint/2010/main" val="1169179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normAutofit fontScale="92500" lnSpcReduction="10000"/>
          </a:bodyPr>
          <a:lstStyle/>
          <a:p>
            <a:r>
              <a:rPr lang="en-US" b="1" dirty="0" smtClean="0"/>
              <a:t>Mounting and Unmounting File Systems</a:t>
            </a:r>
          </a:p>
          <a:p>
            <a:pPr marL="0" indent="0">
              <a:buNone/>
            </a:pPr>
            <a:r>
              <a:rPr lang="en-US" dirty="0" smtClean="0"/>
              <a:t>Mounting Filesystems makes them available for use.</a:t>
            </a:r>
          </a:p>
          <a:p>
            <a:pPr marL="0" indent="0">
              <a:buNone/>
            </a:pPr>
            <a:r>
              <a:rPr lang="en-US" dirty="0" smtClean="0"/>
              <a:t>- </a:t>
            </a:r>
            <a:r>
              <a:rPr lang="en-US" b="1" dirty="0" smtClean="0"/>
              <a:t>Mounting Linux FS </a:t>
            </a:r>
          </a:p>
          <a:p>
            <a:pPr marL="0" indent="0">
              <a:buNone/>
            </a:pPr>
            <a:r>
              <a:rPr lang="en-US" dirty="0" smtClean="0"/>
              <a:t># mount /dev/sda1 /</a:t>
            </a:r>
            <a:r>
              <a:rPr lang="en-US" dirty="0" err="1" smtClean="0"/>
              <a:t>mnt</a:t>
            </a:r>
            <a:r>
              <a:rPr lang="en-US" dirty="0" smtClean="0"/>
              <a:t> ; manually mount local hard drive.</a:t>
            </a:r>
          </a:p>
          <a:p>
            <a:pPr marL="0" indent="0">
              <a:buNone/>
            </a:pPr>
            <a:r>
              <a:rPr lang="en-US" dirty="0" smtClean="0"/>
              <a:t># </a:t>
            </a:r>
            <a:r>
              <a:rPr lang="en-US" dirty="0" err="1" smtClean="0"/>
              <a:t>umount</a:t>
            </a:r>
            <a:r>
              <a:rPr lang="en-US" dirty="0" smtClean="0"/>
              <a:t> /</a:t>
            </a:r>
            <a:r>
              <a:rPr lang="en-US" dirty="0" err="1" smtClean="0"/>
              <a:t>mnt</a:t>
            </a:r>
            <a:r>
              <a:rPr lang="en-US" dirty="0"/>
              <a:t> </a:t>
            </a:r>
            <a:r>
              <a:rPr lang="en-US" dirty="0" smtClean="0"/>
              <a:t>; unmount local </a:t>
            </a:r>
            <a:r>
              <a:rPr lang="en-US" dirty="0" err="1" smtClean="0"/>
              <a:t>harddrive</a:t>
            </a:r>
            <a:r>
              <a:rPr lang="en-US" dirty="0" smtClean="0"/>
              <a:t>.</a:t>
            </a:r>
          </a:p>
          <a:p>
            <a:pPr>
              <a:buFontTx/>
              <a:buChar char="-"/>
            </a:pPr>
            <a:r>
              <a:rPr lang="en-US" b="1" dirty="0" smtClean="0"/>
              <a:t>Automatically mount Linux FS on boot </a:t>
            </a:r>
          </a:p>
          <a:p>
            <a:pPr marL="0" indent="0">
              <a:buNone/>
            </a:pPr>
            <a:r>
              <a:rPr lang="en-US" dirty="0" smtClean="0"/>
              <a:t>Add mount commands in /</a:t>
            </a:r>
            <a:r>
              <a:rPr lang="en-US" dirty="0" err="1" smtClean="0"/>
              <a:t>etc</a:t>
            </a:r>
            <a:r>
              <a:rPr lang="en-US" dirty="0" smtClean="0"/>
              <a:t>/</a:t>
            </a:r>
            <a:r>
              <a:rPr lang="en-US" dirty="0" err="1" smtClean="0"/>
              <a:t>fstab</a:t>
            </a:r>
            <a:r>
              <a:rPr lang="en-US" dirty="0" smtClean="0"/>
              <a:t> file (mount file):</a:t>
            </a:r>
          </a:p>
          <a:p>
            <a:pPr marL="0" indent="0">
              <a:buNone/>
            </a:pPr>
            <a:r>
              <a:rPr lang="en-US" dirty="0"/>
              <a:t>/</a:t>
            </a:r>
            <a:r>
              <a:rPr lang="en-US" dirty="0" smtClean="0"/>
              <a:t>dev/sda2     </a:t>
            </a:r>
            <a:r>
              <a:rPr lang="en-US" dirty="0"/>
              <a:t>/            </a:t>
            </a:r>
            <a:r>
              <a:rPr lang="en-US" dirty="0" smtClean="0"/>
              <a:t>ext2    </a:t>
            </a:r>
            <a:r>
              <a:rPr lang="en-US" dirty="0"/>
              <a:t>defaults            1     1</a:t>
            </a:r>
          </a:p>
          <a:p>
            <a:pPr marL="0" indent="0">
              <a:buNone/>
            </a:pPr>
            <a:r>
              <a:rPr lang="en-US" dirty="0" smtClean="0"/>
              <a:t>Add FS to be remote mounted in the /</a:t>
            </a:r>
            <a:r>
              <a:rPr lang="en-US" dirty="0" err="1" smtClean="0"/>
              <a:t>etc</a:t>
            </a:r>
            <a:r>
              <a:rPr lang="en-US" dirty="0" smtClean="0"/>
              <a:t>/exports file (share file):</a:t>
            </a:r>
          </a:p>
          <a:p>
            <a:pPr marL="0" indent="0">
              <a:buNone/>
            </a:pPr>
            <a:r>
              <a:rPr lang="en-US" dirty="0"/>
              <a:t>/home bob.example.com(</a:t>
            </a:r>
            <a:r>
              <a:rPr lang="en-US" dirty="0" err="1"/>
              <a:t>rw</a:t>
            </a:r>
            <a:r>
              <a:rPr lang="en-US" dirty="0" smtClean="0"/>
              <a:t>)</a:t>
            </a:r>
          </a:p>
          <a:p>
            <a:pPr>
              <a:buFontTx/>
              <a:buChar char="-"/>
            </a:pPr>
            <a:r>
              <a:rPr lang="en-US" b="1" dirty="0" smtClean="0"/>
              <a:t>Mounting Windows FS:</a:t>
            </a:r>
          </a:p>
          <a:p>
            <a:pPr marL="0" indent="0">
              <a:buNone/>
            </a:pPr>
            <a:r>
              <a:rPr lang="en-US" dirty="0" smtClean="0"/>
              <a:t>C:\&gt; </a:t>
            </a:r>
            <a:r>
              <a:rPr lang="en-US" dirty="0" err="1" smtClean="0"/>
              <a:t>mountvol</a:t>
            </a:r>
            <a:r>
              <a:rPr lang="en-US" dirty="0" smtClean="0"/>
              <a:t> ; creates, deletes or lists a volume mount point.</a:t>
            </a:r>
            <a:endParaRPr lang="en-US" dirty="0"/>
          </a:p>
          <a:p>
            <a:pPr marL="0" indent="0">
              <a:buNone/>
            </a:pPr>
            <a:endParaRPr lang="en-US" dirty="0"/>
          </a:p>
        </p:txBody>
      </p:sp>
      <p:sp>
        <p:nvSpPr>
          <p:cNvPr id="4"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/dev/</a:t>
            </a:r>
            <a:r>
              <a:rPr kumimoji="0" lang="en-US" altLang="en-US" sz="1000" b="1" i="1" u="none" strike="noStrike" cap="none" normalizeH="0" baseline="0" smtClean="0">
                <a:ln>
                  <a:noFill/>
                </a:ln>
                <a:solidFill>
                  <a:srgbClr val="000000"/>
                </a:solidFill>
                <a:effectLst/>
                <a:latin typeface="Arial Unicode MS" panose="020B0604020202020204" pitchFamily="34" charset="-128"/>
                <a:cs typeface="Courier New" panose="02070309020205020404" pitchFamily="49" charset="0"/>
              </a:rPr>
              <a:t>&lt;xxx&gt;</a:t>
            </a:r>
            <a:r>
              <a:rPr kumimoji="0" lang="en-US" altLang="en-US" sz="900" b="0" i="0" u="none" strike="noStrike" cap="none" normalizeH="0" baseline="0" smtClean="0">
                <a:ln>
                  <a:noFill/>
                </a:ln>
                <a:solidFill>
                  <a:schemeClr val="tx1"/>
                </a:solidFill>
                <a:effectLst/>
              </a:rPr>
              <a:t> / </a:t>
            </a:r>
            <a:r>
              <a:rPr kumimoji="0" lang="en-US" altLang="en-US" sz="1000" b="1" i="1" u="none" strike="noStrike" cap="none" normalizeH="0" baseline="0" smtClean="0">
                <a:ln>
                  <a:noFill/>
                </a:ln>
                <a:solidFill>
                  <a:srgbClr val="000000"/>
                </a:solidFill>
                <a:effectLst/>
                <a:latin typeface="Arial Unicode MS" panose="020B0604020202020204" pitchFamily="34" charset="-128"/>
                <a:cs typeface="Courier New" panose="02070309020205020404" pitchFamily="49" charset="0"/>
              </a:rPr>
              <a:t>&lt;fff&gt;</a:t>
            </a:r>
            <a:r>
              <a:rPr kumimoji="0" lang="en-US" altLang="en-US" sz="900" b="0" i="0" u="none" strike="noStrike" cap="none" normalizeH="0" baseline="0" smtClean="0">
                <a:ln>
                  <a:noFill/>
                </a:ln>
                <a:solidFill>
                  <a:schemeClr val="tx1"/>
                </a:solidFill>
                <a:effectLst/>
              </a:rPr>
              <a:t> defaults 1 1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5692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98854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087396"/>
            <a:ext cx="10515600" cy="5671750"/>
          </a:xfrm>
        </p:spPr>
        <p:txBody>
          <a:bodyPr>
            <a:noAutofit/>
          </a:bodyPr>
          <a:lstStyle/>
          <a:p>
            <a:r>
              <a:rPr lang="en-US" sz="1400" b="1" dirty="0" err="1" smtClean="0"/>
              <a:t>Automounting</a:t>
            </a:r>
            <a:r>
              <a:rPr lang="en-US" sz="1400" b="1" dirty="0" smtClean="0"/>
              <a:t> File Systems</a:t>
            </a:r>
          </a:p>
          <a:p>
            <a:r>
              <a:rPr lang="en-US" sz="1400" b="1" dirty="0" smtClean="0"/>
              <a:t>Linux </a:t>
            </a:r>
            <a:r>
              <a:rPr lang="en-US" sz="1400" b="1" dirty="0" err="1" smtClean="0"/>
              <a:t>Automounting</a:t>
            </a:r>
            <a:r>
              <a:rPr lang="en-US" sz="1400" b="1" dirty="0" smtClean="0"/>
              <a:t>:</a:t>
            </a:r>
          </a:p>
          <a:p>
            <a:pPr marL="0" indent="0">
              <a:buNone/>
            </a:pPr>
            <a:r>
              <a:rPr lang="en-US" sz="1400" b="1" dirty="0" smtClean="0"/>
              <a:t>-  /</a:t>
            </a:r>
            <a:r>
              <a:rPr lang="en-US" sz="1400" b="1" dirty="0" err="1" smtClean="0"/>
              <a:t>etc</a:t>
            </a:r>
            <a:r>
              <a:rPr lang="en-US" sz="1400" b="1" dirty="0" smtClean="0"/>
              <a:t>/</a:t>
            </a:r>
            <a:r>
              <a:rPr lang="en-US" sz="1400" b="1" dirty="0" err="1" smtClean="0"/>
              <a:t>auto.master</a:t>
            </a:r>
            <a:r>
              <a:rPr lang="en-US" sz="1400" b="1" dirty="0" smtClean="0"/>
              <a:t> file:</a:t>
            </a:r>
          </a:p>
          <a:p>
            <a:pPr marL="0" indent="0">
              <a:buNone/>
            </a:pPr>
            <a:r>
              <a:rPr lang="en-US" sz="1400" dirty="0"/>
              <a:t># Sample </a:t>
            </a:r>
            <a:r>
              <a:rPr lang="en-US" sz="1400" dirty="0" err="1"/>
              <a:t>auto.master</a:t>
            </a:r>
            <a:r>
              <a:rPr lang="en-US" sz="1400" dirty="0"/>
              <a:t> file </a:t>
            </a:r>
            <a:endParaRPr lang="en-US" sz="1400" dirty="0" smtClean="0"/>
          </a:p>
          <a:p>
            <a:pPr marL="0" indent="0">
              <a:buNone/>
            </a:pPr>
            <a:r>
              <a:rPr lang="en-US" sz="1400" dirty="0" smtClean="0"/>
              <a:t># </a:t>
            </a:r>
            <a:r>
              <a:rPr lang="en-US" sz="1400" dirty="0"/>
              <a:t>Format of this file: </a:t>
            </a:r>
            <a:endParaRPr lang="en-US" sz="1400" dirty="0" smtClean="0"/>
          </a:p>
          <a:p>
            <a:pPr marL="0" indent="0">
              <a:buNone/>
            </a:pPr>
            <a:r>
              <a:rPr lang="en-US" sz="1400" dirty="0" smtClean="0"/>
              <a:t># </a:t>
            </a:r>
            <a:r>
              <a:rPr lang="en-US" sz="1400" dirty="0" err="1"/>
              <a:t>mountpoint</a:t>
            </a:r>
            <a:r>
              <a:rPr lang="en-US" sz="1400" dirty="0"/>
              <a:t> map options </a:t>
            </a:r>
            <a:endParaRPr lang="en-US" sz="1400" dirty="0" smtClean="0"/>
          </a:p>
          <a:p>
            <a:pPr marL="0" indent="0">
              <a:buNone/>
            </a:pPr>
            <a:r>
              <a:rPr lang="en-US" sz="1400" dirty="0" smtClean="0"/>
              <a:t># </a:t>
            </a:r>
            <a:r>
              <a:rPr lang="en-US" sz="1400" dirty="0"/>
              <a:t>For details of the format look at </a:t>
            </a:r>
            <a:r>
              <a:rPr lang="en-US" sz="1400" dirty="0" err="1"/>
              <a:t>autofs</a:t>
            </a:r>
            <a:r>
              <a:rPr lang="en-US" sz="1400" dirty="0"/>
              <a:t>(8). </a:t>
            </a:r>
            <a:endParaRPr lang="en-US" sz="1400" dirty="0" smtClean="0"/>
          </a:p>
          <a:p>
            <a:pPr marL="0" indent="0">
              <a:buNone/>
            </a:pPr>
            <a:r>
              <a:rPr lang="en-US" sz="1400" dirty="0" smtClean="0"/>
              <a:t>## </a:t>
            </a:r>
            <a:r>
              <a:rPr lang="en-US" sz="1400" dirty="0"/>
              <a:t>/</a:t>
            </a:r>
            <a:r>
              <a:rPr lang="en-US" sz="1400" dirty="0" err="1"/>
              <a:t>misc</a:t>
            </a:r>
            <a:r>
              <a:rPr lang="en-US" sz="1400" dirty="0"/>
              <a:t> /</a:t>
            </a:r>
            <a:r>
              <a:rPr lang="en-US" sz="1400" dirty="0" err="1"/>
              <a:t>etc</a:t>
            </a:r>
            <a:r>
              <a:rPr lang="en-US" sz="1400" dirty="0"/>
              <a:t>/</a:t>
            </a:r>
            <a:r>
              <a:rPr lang="en-US" sz="1400" dirty="0" err="1"/>
              <a:t>auto.misc</a:t>
            </a:r>
            <a:r>
              <a:rPr lang="en-US" sz="1400" dirty="0"/>
              <a:t> --timeout=60 </a:t>
            </a:r>
            <a:endParaRPr lang="en-US" sz="1400" dirty="0" smtClean="0"/>
          </a:p>
          <a:p>
            <a:pPr marL="0" indent="0">
              <a:buNone/>
            </a:pPr>
            <a:r>
              <a:rPr lang="en-US" sz="1400" dirty="0" smtClean="0"/>
              <a:t>## </a:t>
            </a:r>
            <a:r>
              <a:rPr lang="en-US" sz="1400" dirty="0"/>
              <a:t>/net /etc/auto.net --timeout=60 </a:t>
            </a:r>
            <a:endParaRPr lang="en-US" sz="1400" dirty="0" smtClean="0"/>
          </a:p>
          <a:p>
            <a:pPr marL="0" indent="0">
              <a:buNone/>
            </a:pPr>
            <a:r>
              <a:rPr lang="en-US" sz="1400" dirty="0" smtClean="0"/>
              <a:t>/</a:t>
            </a:r>
            <a:r>
              <a:rPr lang="en-US" sz="1400" dirty="0" err="1"/>
              <a:t>vol</a:t>
            </a:r>
            <a:r>
              <a:rPr lang="en-US" sz="1400" dirty="0"/>
              <a:t> /</a:t>
            </a:r>
            <a:r>
              <a:rPr lang="en-US" sz="1400" dirty="0" err="1"/>
              <a:t>etc</a:t>
            </a:r>
            <a:r>
              <a:rPr lang="en-US" sz="1400" dirty="0"/>
              <a:t>/</a:t>
            </a:r>
            <a:r>
              <a:rPr lang="en-US" sz="1400" dirty="0" err="1"/>
              <a:t>auto.vol</a:t>
            </a:r>
            <a:r>
              <a:rPr lang="en-US" sz="1400" dirty="0"/>
              <a:t> --timeout=3 </a:t>
            </a:r>
            <a:endParaRPr lang="en-US" sz="1400" dirty="0" smtClean="0"/>
          </a:p>
          <a:p>
            <a:pPr>
              <a:buFontTx/>
              <a:buChar char="-"/>
            </a:pPr>
            <a:r>
              <a:rPr lang="en-US" sz="1400" b="1" dirty="0" smtClean="0"/>
              <a:t>/</a:t>
            </a:r>
            <a:r>
              <a:rPr lang="en-US" sz="1400" b="1" dirty="0" err="1"/>
              <a:t>etc</a:t>
            </a:r>
            <a:r>
              <a:rPr lang="en-US" sz="1400" b="1" dirty="0"/>
              <a:t>/</a:t>
            </a:r>
            <a:r>
              <a:rPr lang="en-US" sz="1400" b="1" dirty="0" err="1"/>
              <a:t>auto.vol</a:t>
            </a:r>
            <a:r>
              <a:rPr lang="en-US" sz="1400" b="1" dirty="0"/>
              <a:t> </a:t>
            </a:r>
            <a:r>
              <a:rPr lang="en-US" sz="1400" b="1" dirty="0" smtClean="0"/>
              <a:t>file:</a:t>
            </a:r>
          </a:p>
          <a:p>
            <a:pPr marL="0" indent="0">
              <a:buNone/>
            </a:pPr>
            <a:r>
              <a:rPr lang="en-US" sz="1400" dirty="0"/>
              <a:t># This is an </a:t>
            </a:r>
            <a:r>
              <a:rPr lang="en-US" sz="1400" dirty="0" err="1"/>
              <a:t>automounter</a:t>
            </a:r>
            <a:r>
              <a:rPr lang="en-US" sz="1400" dirty="0"/>
              <a:t> map and it has the following format</a:t>
            </a:r>
          </a:p>
          <a:p>
            <a:pPr marL="0" indent="0">
              <a:buNone/>
            </a:pPr>
            <a:r>
              <a:rPr lang="en-US" sz="1400" dirty="0"/>
              <a:t># key [ -mount-options-separated-by-comma ] location</a:t>
            </a:r>
          </a:p>
          <a:p>
            <a:pPr marL="0" indent="0">
              <a:buNone/>
            </a:pPr>
            <a:r>
              <a:rPr lang="en-US" sz="1400" dirty="0"/>
              <a:t># Details may be found in the </a:t>
            </a:r>
            <a:r>
              <a:rPr lang="en-US" sz="1400" dirty="0" err="1"/>
              <a:t>autofs</a:t>
            </a:r>
            <a:r>
              <a:rPr lang="en-US" sz="1400" dirty="0"/>
              <a:t>(5) </a:t>
            </a:r>
            <a:r>
              <a:rPr lang="en-US" sz="1400" dirty="0" err="1"/>
              <a:t>manpage</a:t>
            </a:r>
            <a:endParaRPr lang="en-US" sz="1400" dirty="0"/>
          </a:p>
          <a:p>
            <a:pPr marL="0" indent="0">
              <a:buNone/>
            </a:pPr>
            <a:r>
              <a:rPr lang="en-US" sz="1400" dirty="0"/>
              <a:t>a               -</a:t>
            </a:r>
            <a:r>
              <a:rPr lang="en-US" sz="1400" dirty="0" err="1"/>
              <a:t>fstype</a:t>
            </a:r>
            <a:r>
              <a:rPr lang="en-US" sz="1400" dirty="0"/>
              <a:t>=</a:t>
            </a:r>
            <a:r>
              <a:rPr lang="en-US" sz="1400" dirty="0" err="1"/>
              <a:t>auto,rw,sync,umask</a:t>
            </a:r>
            <a:r>
              <a:rPr lang="en-US" sz="1400" dirty="0"/>
              <a:t>=002  :/dev/fd0</a:t>
            </a:r>
          </a:p>
          <a:p>
            <a:pPr marL="0" indent="0">
              <a:buNone/>
            </a:pPr>
            <a:r>
              <a:rPr lang="en-US" sz="1400" dirty="0"/>
              <a:t>d               -</a:t>
            </a:r>
            <a:r>
              <a:rPr lang="en-US" sz="1400" dirty="0" err="1"/>
              <a:t>fstype</a:t>
            </a:r>
            <a:r>
              <a:rPr lang="en-US" sz="1400" dirty="0"/>
              <a:t>=iso9660,ro,nosuid,nodev :/dev/</a:t>
            </a:r>
            <a:r>
              <a:rPr lang="en-US" sz="1400" dirty="0" err="1"/>
              <a:t>cdrom</a:t>
            </a:r>
            <a:r>
              <a:rPr lang="en-US" sz="1400" dirty="0"/>
              <a:t> </a:t>
            </a:r>
            <a:endParaRPr lang="en-US" sz="1400" dirty="0" smtClean="0"/>
          </a:p>
          <a:p>
            <a:pPr>
              <a:buFontTx/>
              <a:buChar char="-"/>
            </a:pPr>
            <a:r>
              <a:rPr lang="en-US" sz="1400" b="1" dirty="0" smtClean="0"/>
              <a:t>Start </a:t>
            </a:r>
            <a:r>
              <a:rPr lang="en-US" sz="1400" b="1" dirty="0" err="1" smtClean="0"/>
              <a:t>automountd</a:t>
            </a:r>
            <a:r>
              <a:rPr lang="en-US" sz="1400" b="1" dirty="0" smtClean="0"/>
              <a:t>:</a:t>
            </a:r>
          </a:p>
          <a:p>
            <a:pPr marL="0" indent="0">
              <a:buNone/>
            </a:pPr>
            <a:r>
              <a:rPr lang="en-US" sz="1400" dirty="0" smtClean="0"/>
              <a:t># service </a:t>
            </a:r>
            <a:r>
              <a:rPr lang="en-US" sz="1400" dirty="0" err="1" smtClean="0"/>
              <a:t>autofs</a:t>
            </a:r>
            <a:r>
              <a:rPr lang="en-US" sz="1400" dirty="0" smtClean="0"/>
              <a:t> start; </a:t>
            </a:r>
            <a:r>
              <a:rPr lang="en-US" sz="1400" dirty="0" err="1" smtClean="0"/>
              <a:t>chkconfig</a:t>
            </a:r>
            <a:r>
              <a:rPr lang="en-US" sz="1400" dirty="0" smtClean="0"/>
              <a:t> </a:t>
            </a:r>
            <a:r>
              <a:rPr lang="en-US" sz="1400" dirty="0" err="1" smtClean="0"/>
              <a:t>autofs</a:t>
            </a:r>
            <a:r>
              <a:rPr lang="en-US" sz="1400" dirty="0" smtClean="0"/>
              <a:t> on</a:t>
            </a:r>
            <a:endParaRPr lang="en-US" sz="1400" dirty="0"/>
          </a:p>
        </p:txBody>
      </p:sp>
    </p:spTree>
    <p:extLst>
      <p:ext uri="{BB962C8B-B14F-4D97-AF65-F5344CB8AC3E}">
        <p14:creationId xmlns:p14="http://schemas.microsoft.com/office/powerpoint/2010/main" val="1980519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1495168"/>
          </a:xfrm>
        </p:spPr>
        <p:txBody>
          <a:bodyPr>
            <a:noAutofit/>
          </a:bodyPr>
          <a:lstStyle/>
          <a:p>
            <a:r>
              <a:rPr lang="en-US" sz="4800" b="1" dirty="0"/>
              <a:t>Systems Administration</a:t>
            </a:r>
            <a:br>
              <a:rPr lang="en-US" sz="4800" b="1" dirty="0"/>
            </a:br>
            <a:r>
              <a:rPr lang="en-US" sz="4800" b="1" dirty="0"/>
              <a:t>CSCI 6175.01 Fall 2016</a:t>
            </a:r>
            <a:endParaRPr lang="en-US" sz="4800" dirty="0"/>
          </a:p>
        </p:txBody>
      </p:sp>
      <p:sp>
        <p:nvSpPr>
          <p:cNvPr id="3" name="Subtitle 2"/>
          <p:cNvSpPr>
            <a:spLocks noGrp="1"/>
          </p:cNvSpPr>
          <p:nvPr>
            <p:ph type="subTitle" idx="1"/>
          </p:nvPr>
        </p:nvSpPr>
        <p:spPr>
          <a:xfrm>
            <a:off x="1524000" y="1495168"/>
            <a:ext cx="9144000" cy="3762632"/>
          </a:xfrm>
        </p:spPr>
        <p:txBody>
          <a:bodyPr>
            <a:normAutofit/>
          </a:bodyPr>
          <a:lstStyle/>
          <a:p>
            <a:endParaRPr lang="en-US" sz="5400" b="1" dirty="0" smtClean="0"/>
          </a:p>
          <a:p>
            <a:r>
              <a:rPr lang="en-US" sz="5400" b="1" dirty="0" smtClean="0"/>
              <a:t>Working with Disks and Filesystems</a:t>
            </a:r>
            <a:endParaRPr lang="en-US" sz="5400" b="1" dirty="0"/>
          </a:p>
        </p:txBody>
      </p:sp>
    </p:spTree>
    <p:extLst>
      <p:ext uri="{BB962C8B-B14F-4D97-AF65-F5344CB8AC3E}">
        <p14:creationId xmlns:p14="http://schemas.microsoft.com/office/powerpoint/2010/main" val="485127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normAutofit fontScale="77500" lnSpcReduction="20000"/>
          </a:bodyPr>
          <a:lstStyle/>
          <a:p>
            <a:r>
              <a:rPr lang="en-US" b="1" dirty="0" smtClean="0"/>
              <a:t>Shares, Soft links and hard links</a:t>
            </a:r>
          </a:p>
          <a:p>
            <a:pPr marL="0" indent="0">
              <a:buNone/>
            </a:pPr>
            <a:r>
              <a:rPr lang="en-US" b="1" dirty="0" smtClean="0"/>
              <a:t>Windows shares </a:t>
            </a:r>
            <a:r>
              <a:rPr lang="en-US" dirty="0" smtClean="0"/>
              <a:t>are computer resources made available to other hosts on the network via </a:t>
            </a:r>
            <a:r>
              <a:rPr lang="en-US" dirty="0" err="1" smtClean="0"/>
              <a:t>interprocess</a:t>
            </a:r>
            <a:r>
              <a:rPr lang="en-US" dirty="0" smtClean="0"/>
              <a:t> communication mechanisms.</a:t>
            </a:r>
          </a:p>
          <a:p>
            <a:pPr marL="0" indent="0">
              <a:buNone/>
            </a:pPr>
            <a:r>
              <a:rPr lang="en-US" dirty="0" smtClean="0"/>
              <a:t>Examples of shareable resources are computer applications and data, printers and storage devices.</a:t>
            </a:r>
          </a:p>
          <a:p>
            <a:pPr marL="0" indent="0">
              <a:buNone/>
            </a:pPr>
            <a:r>
              <a:rPr lang="en-US" b="1" dirty="0" smtClean="0"/>
              <a:t>Windows uses SMB and CIFS </a:t>
            </a:r>
            <a:r>
              <a:rPr lang="en-US" dirty="0" smtClean="0"/>
              <a:t>as its sharing application protocols and </a:t>
            </a:r>
            <a:r>
              <a:rPr lang="en-US" b="1" dirty="0" smtClean="0"/>
              <a:t>TCP, NBT, NBF or NETBIOS</a:t>
            </a:r>
            <a:r>
              <a:rPr lang="en-US" dirty="0" smtClean="0"/>
              <a:t> as its transport protocols. </a:t>
            </a:r>
          </a:p>
          <a:p>
            <a:pPr marL="0" indent="0">
              <a:buNone/>
            </a:pPr>
            <a:r>
              <a:rPr lang="en-US" b="1" dirty="0" smtClean="0"/>
              <a:t>Windows Shares can be accessed </a:t>
            </a:r>
            <a:r>
              <a:rPr lang="en-US" dirty="0" smtClean="0"/>
              <a:t>with through the Universal Naming Convention (UNC) </a:t>
            </a:r>
            <a:r>
              <a:rPr lang="en-US" dirty="0" smtClean="0">
                <a:sym typeface="Wingdings" panose="05000000000000000000" pitchFamily="2" charset="2"/>
              </a:rPr>
              <a:t> \\ServerComputerName\ShareName</a:t>
            </a:r>
            <a:r>
              <a:rPr lang="en-US" dirty="0" smtClean="0"/>
              <a:t> </a:t>
            </a:r>
          </a:p>
          <a:p>
            <a:pPr marL="0" indent="0">
              <a:buNone/>
            </a:pPr>
            <a:r>
              <a:rPr lang="en-US" b="1" dirty="0" smtClean="0"/>
              <a:t>Windows soft links</a:t>
            </a:r>
            <a:r>
              <a:rPr lang="en-US" dirty="0" smtClean="0"/>
              <a:t> or symbolic links are Filesystem objects that point to other Filesystem objects.</a:t>
            </a:r>
          </a:p>
          <a:p>
            <a:pPr>
              <a:buFontTx/>
              <a:buChar char="-"/>
            </a:pPr>
            <a:r>
              <a:rPr lang="en-US" b="1" dirty="0" smtClean="0"/>
              <a:t>The </a:t>
            </a:r>
            <a:r>
              <a:rPr lang="en-US" b="1" dirty="0" err="1" smtClean="0"/>
              <a:t>mklink</a:t>
            </a:r>
            <a:r>
              <a:rPr lang="en-US" b="1" dirty="0" smtClean="0"/>
              <a:t> command creates symbolic links.</a:t>
            </a:r>
          </a:p>
          <a:p>
            <a:pPr marL="0" indent="0">
              <a:buNone/>
            </a:pPr>
            <a:r>
              <a:rPr lang="en-US" dirty="0" smtClean="0"/>
              <a:t>C:\&gt; </a:t>
            </a:r>
            <a:r>
              <a:rPr lang="en-US" dirty="0" err="1" smtClean="0"/>
              <a:t>mklink</a:t>
            </a:r>
            <a:r>
              <a:rPr lang="en-US" dirty="0" smtClean="0"/>
              <a:t>  /J “C:\Program Files (x86)\</a:t>
            </a:r>
            <a:r>
              <a:rPr lang="en-US" dirty="0" err="1" smtClean="0"/>
              <a:t>ccleaner</a:t>
            </a:r>
            <a:r>
              <a:rPr lang="en-US" dirty="0" smtClean="0"/>
              <a:t>” “C:\Users\</a:t>
            </a:r>
            <a:r>
              <a:rPr lang="en-US" dirty="0" err="1" smtClean="0"/>
              <a:t>rjack</a:t>
            </a:r>
            <a:r>
              <a:rPr lang="en-US" dirty="0" smtClean="0"/>
              <a:t>\Desktop”</a:t>
            </a:r>
          </a:p>
          <a:p>
            <a:pPr marL="0" indent="0">
              <a:buNone/>
            </a:pPr>
            <a:r>
              <a:rPr lang="en-US" dirty="0" smtClean="0"/>
              <a:t>C:\&gt; </a:t>
            </a:r>
            <a:r>
              <a:rPr lang="en-US" dirty="0" err="1" smtClean="0"/>
              <a:t>mklink</a:t>
            </a:r>
            <a:r>
              <a:rPr lang="en-US" dirty="0" smtClean="0"/>
              <a:t> </a:t>
            </a:r>
            <a:r>
              <a:rPr lang="en-US" dirty="0"/>
              <a:t>/d </a:t>
            </a:r>
            <a:r>
              <a:rPr lang="en-US" dirty="0" err="1"/>
              <a:t>documents_d</a:t>
            </a:r>
            <a:r>
              <a:rPr lang="en-US" dirty="0"/>
              <a:t> \\machine1\documents</a:t>
            </a:r>
            <a:endParaRPr lang="en-US" dirty="0" smtClean="0"/>
          </a:p>
          <a:p>
            <a:pPr>
              <a:buFontTx/>
              <a:buChar char="-"/>
            </a:pPr>
            <a:r>
              <a:rPr lang="en-US" b="1" dirty="0" smtClean="0"/>
              <a:t>Shortcuts allow </a:t>
            </a:r>
            <a:r>
              <a:rPr lang="en-US" dirty="0" smtClean="0"/>
              <a:t>a user to find resources located in another location and use .</a:t>
            </a:r>
            <a:r>
              <a:rPr lang="en-US" dirty="0" err="1" smtClean="0"/>
              <a:t>lnk</a:t>
            </a:r>
            <a:r>
              <a:rPr lang="en-US" dirty="0" smtClean="0"/>
              <a:t> and .URL file extensions.</a:t>
            </a:r>
          </a:p>
          <a:p>
            <a:pPr marL="0" indent="0">
              <a:buNone/>
            </a:pPr>
            <a:r>
              <a:rPr lang="en-US" dirty="0" smtClean="0"/>
              <a:t>Right click on a blank space on the </a:t>
            </a:r>
            <a:r>
              <a:rPr lang="en-US" dirty="0" err="1" smtClean="0"/>
              <a:t>desktop</a:t>
            </a:r>
            <a:r>
              <a:rPr lang="en-US" dirty="0" err="1" smtClean="0">
                <a:sym typeface="Wingdings" panose="05000000000000000000" pitchFamily="2" charset="2"/>
              </a:rPr>
              <a:t>click</a:t>
            </a:r>
            <a:r>
              <a:rPr lang="en-US" dirty="0" smtClean="0">
                <a:sym typeface="Wingdings" panose="05000000000000000000" pitchFamily="2" charset="2"/>
              </a:rPr>
              <a:t> </a:t>
            </a:r>
            <a:r>
              <a:rPr lang="en-US" dirty="0" err="1" smtClean="0">
                <a:sym typeface="Wingdings" panose="05000000000000000000" pitchFamily="2" charset="2"/>
              </a:rPr>
              <a:t>newclick</a:t>
            </a:r>
            <a:r>
              <a:rPr lang="en-US" dirty="0" smtClean="0">
                <a:sym typeface="Wingdings" panose="05000000000000000000" pitchFamily="2" charset="2"/>
              </a:rPr>
              <a:t> shortcut.</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880860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normAutofit fontScale="77500" lnSpcReduction="20000"/>
          </a:bodyPr>
          <a:lstStyle/>
          <a:p>
            <a:r>
              <a:rPr lang="en-US" b="1" dirty="0" smtClean="0"/>
              <a:t>Shares, Soft links and hard links</a:t>
            </a:r>
          </a:p>
          <a:p>
            <a:pPr marL="0" indent="0">
              <a:buNone/>
            </a:pPr>
            <a:r>
              <a:rPr lang="en-US" b="1" dirty="0" smtClean="0"/>
              <a:t>Linux shares </a:t>
            </a:r>
            <a:r>
              <a:rPr lang="en-US" dirty="0" smtClean="0"/>
              <a:t>are computer resources made available to other hosts on the network via </a:t>
            </a:r>
            <a:r>
              <a:rPr lang="en-US" dirty="0" err="1" smtClean="0"/>
              <a:t>interprocess</a:t>
            </a:r>
            <a:r>
              <a:rPr lang="en-US" dirty="0" smtClean="0"/>
              <a:t> communication mechanisms.</a:t>
            </a:r>
          </a:p>
          <a:p>
            <a:pPr marL="0" indent="0">
              <a:buNone/>
            </a:pPr>
            <a:r>
              <a:rPr lang="en-US" dirty="0" smtClean="0"/>
              <a:t>Examples of shareable resources are computer applications and data, printers and storage devices.</a:t>
            </a:r>
          </a:p>
          <a:p>
            <a:pPr marL="0" indent="0">
              <a:buNone/>
            </a:pPr>
            <a:r>
              <a:rPr lang="en-US" b="1" dirty="0" smtClean="0"/>
              <a:t>Linux uses SMB (samba) and NFS </a:t>
            </a:r>
            <a:r>
              <a:rPr lang="en-US" dirty="0" smtClean="0"/>
              <a:t>as its sharing application protocols and </a:t>
            </a:r>
            <a:r>
              <a:rPr lang="en-US" b="1" dirty="0" smtClean="0"/>
              <a:t>TCP, UDP, or SMB/CIFS</a:t>
            </a:r>
            <a:r>
              <a:rPr lang="en-US" dirty="0" smtClean="0"/>
              <a:t> as its transport protocols. </a:t>
            </a:r>
          </a:p>
          <a:p>
            <a:pPr marL="0" indent="0">
              <a:buNone/>
            </a:pPr>
            <a:r>
              <a:rPr lang="en-US" b="1" dirty="0" smtClean="0"/>
              <a:t>Linux Shares can be accessed </a:t>
            </a:r>
            <a:r>
              <a:rPr lang="en-US" dirty="0" smtClean="0"/>
              <a:t>by NFS mounting the shared resource (/</a:t>
            </a:r>
            <a:r>
              <a:rPr lang="en-US" dirty="0" err="1" smtClean="0"/>
              <a:t>etc</a:t>
            </a:r>
            <a:r>
              <a:rPr lang="en-US" dirty="0" smtClean="0"/>
              <a:t>/exports) or accessing the share via the samba environment.  </a:t>
            </a:r>
          </a:p>
          <a:p>
            <a:pPr marL="0" indent="0">
              <a:buNone/>
            </a:pPr>
            <a:r>
              <a:rPr lang="en-US" b="1" dirty="0" smtClean="0"/>
              <a:t>Linux soft links</a:t>
            </a:r>
            <a:r>
              <a:rPr lang="en-US" dirty="0" smtClean="0"/>
              <a:t> or symbolic links are Filesystem objects that point to other Filesystem objects. </a:t>
            </a:r>
          </a:p>
          <a:p>
            <a:pPr>
              <a:buFontTx/>
              <a:buChar char="-"/>
            </a:pPr>
            <a:r>
              <a:rPr lang="en-US" b="1" dirty="0" smtClean="0"/>
              <a:t>The ‘ln –s’ command creates symbolic links.</a:t>
            </a:r>
          </a:p>
          <a:p>
            <a:pPr marL="0" indent="0">
              <a:buNone/>
            </a:pPr>
            <a:r>
              <a:rPr lang="en-US" dirty="0" smtClean="0"/>
              <a:t># ln –s </a:t>
            </a:r>
            <a:r>
              <a:rPr lang="en-US" dirty="0" err="1" smtClean="0"/>
              <a:t>old_source</a:t>
            </a:r>
            <a:r>
              <a:rPr lang="en-US" dirty="0" smtClean="0"/>
              <a:t>  </a:t>
            </a:r>
            <a:r>
              <a:rPr lang="en-US" dirty="0" err="1" smtClean="0"/>
              <a:t>new_destination</a:t>
            </a:r>
            <a:endParaRPr lang="en-US" dirty="0" smtClean="0"/>
          </a:p>
          <a:p>
            <a:pPr>
              <a:buFontTx/>
              <a:buChar char="-"/>
            </a:pPr>
            <a:r>
              <a:rPr lang="en-US" b="1" dirty="0" smtClean="0"/>
              <a:t>The ‘ln’ command creates hard links, </a:t>
            </a:r>
            <a:r>
              <a:rPr lang="en-US" b="1" dirty="0" err="1" smtClean="0"/>
              <a:t>inode</a:t>
            </a:r>
            <a:r>
              <a:rPr lang="en-US" b="1" dirty="0" smtClean="0"/>
              <a:t>#’s are the same for both files.</a:t>
            </a:r>
          </a:p>
          <a:p>
            <a:pPr marL="0" indent="0">
              <a:buNone/>
            </a:pPr>
            <a:r>
              <a:rPr lang="en-US" dirty="0" smtClean="0"/>
              <a:t># ln </a:t>
            </a:r>
            <a:r>
              <a:rPr lang="en-US" dirty="0" err="1" smtClean="0"/>
              <a:t>old_file</a:t>
            </a:r>
            <a:r>
              <a:rPr lang="en-US" dirty="0" smtClean="0"/>
              <a:t> </a:t>
            </a:r>
            <a:r>
              <a:rPr lang="en-US" dirty="0" err="1" smtClean="0"/>
              <a:t>new_file</a:t>
            </a:r>
            <a:r>
              <a:rPr lang="en-US" dirty="0" smtClean="0"/>
              <a:t> </a:t>
            </a:r>
          </a:p>
          <a:p>
            <a:pPr>
              <a:buFontTx/>
              <a:buChar char="-"/>
            </a:pPr>
            <a:r>
              <a:rPr lang="en-US" b="1" dirty="0" smtClean="0"/>
              <a:t>Check </a:t>
            </a:r>
            <a:r>
              <a:rPr lang="en-US" b="1" dirty="0" err="1" smtClean="0"/>
              <a:t>inode</a:t>
            </a:r>
            <a:r>
              <a:rPr lang="en-US" b="1" dirty="0" smtClean="0"/>
              <a:t> numbers.</a:t>
            </a:r>
          </a:p>
          <a:p>
            <a:pPr marL="0" indent="0">
              <a:buNone/>
            </a:pPr>
            <a:r>
              <a:rPr lang="en-US" dirty="0" smtClean="0"/>
              <a:t># ls –</a:t>
            </a:r>
            <a:r>
              <a:rPr lang="en-US" dirty="0" err="1" smtClean="0"/>
              <a:t>i</a:t>
            </a:r>
            <a:r>
              <a:rPr lang="en-US" dirty="0" smtClean="0"/>
              <a:t> </a:t>
            </a:r>
            <a:r>
              <a:rPr lang="en-US" dirty="0" err="1" smtClean="0"/>
              <a:t>file_name</a:t>
            </a:r>
            <a:endParaRPr lang="en-US" dirty="0" smtClean="0"/>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4156564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normAutofit fontScale="32500" lnSpcReduction="20000"/>
          </a:bodyPr>
          <a:lstStyle/>
          <a:p>
            <a:r>
              <a:rPr lang="en-US" sz="4300" b="1" dirty="0" smtClean="0"/>
              <a:t>Disk and </a:t>
            </a:r>
            <a:r>
              <a:rPr lang="en-US" sz="4300" b="1" dirty="0" err="1" smtClean="0"/>
              <a:t>FileSystems</a:t>
            </a:r>
            <a:r>
              <a:rPr lang="en-US" sz="4300" b="1" dirty="0" smtClean="0"/>
              <a:t> Tools</a:t>
            </a:r>
          </a:p>
          <a:p>
            <a:r>
              <a:rPr lang="en-US" sz="4300" b="1" dirty="0" smtClean="0"/>
              <a:t>Windows:</a:t>
            </a:r>
          </a:p>
          <a:p>
            <a:pPr marL="0" indent="0">
              <a:buNone/>
            </a:pPr>
            <a:r>
              <a:rPr lang="en-US" sz="4300" dirty="0" smtClean="0"/>
              <a:t>Computer Management – click </a:t>
            </a:r>
            <a:r>
              <a:rPr lang="en-US" sz="4300" dirty="0" err="1" smtClean="0"/>
              <a:t>start</a:t>
            </a:r>
            <a:r>
              <a:rPr lang="en-US" sz="4300" dirty="0" err="1" smtClean="0">
                <a:sym typeface="Wingdings" panose="05000000000000000000" pitchFamily="2" charset="2"/>
              </a:rPr>
              <a:t>rgt</a:t>
            </a:r>
            <a:r>
              <a:rPr lang="en-US" sz="4300" dirty="0" smtClean="0">
                <a:sym typeface="Wingdings" panose="05000000000000000000" pitchFamily="2" charset="2"/>
              </a:rPr>
              <a:t> click </a:t>
            </a:r>
            <a:r>
              <a:rPr lang="en-US" sz="4300" dirty="0" err="1" smtClean="0">
                <a:sym typeface="Wingdings" panose="05000000000000000000" pitchFamily="2" charset="2"/>
              </a:rPr>
              <a:t>computerclick</a:t>
            </a:r>
            <a:r>
              <a:rPr lang="en-US" sz="4300" dirty="0" smtClean="0">
                <a:sym typeface="Wingdings" panose="05000000000000000000" pitchFamily="2" charset="2"/>
              </a:rPr>
              <a:t> manage</a:t>
            </a:r>
          </a:p>
          <a:p>
            <a:pPr marL="0" indent="0">
              <a:buNone/>
            </a:pPr>
            <a:r>
              <a:rPr lang="en-US" sz="4300" dirty="0" err="1" smtClean="0">
                <a:sym typeface="Wingdings" panose="05000000000000000000" pitchFamily="2" charset="2"/>
              </a:rPr>
              <a:t>Msconfig</a:t>
            </a:r>
            <a:r>
              <a:rPr lang="en-US" sz="4300" dirty="0" smtClean="0">
                <a:sym typeface="Wingdings" panose="05000000000000000000" pitchFamily="2" charset="2"/>
              </a:rPr>
              <a:t> – system configuration</a:t>
            </a:r>
          </a:p>
          <a:p>
            <a:pPr marL="0" indent="0">
              <a:buNone/>
            </a:pPr>
            <a:r>
              <a:rPr lang="en-US" sz="4300" dirty="0" smtClean="0">
                <a:sym typeface="Wingdings" panose="05000000000000000000" pitchFamily="2" charset="2"/>
              </a:rPr>
              <a:t>Msinfo32 – system information</a:t>
            </a:r>
          </a:p>
          <a:p>
            <a:pPr marL="0" indent="0">
              <a:buNone/>
            </a:pPr>
            <a:r>
              <a:rPr lang="en-US" sz="4300" dirty="0" err="1" smtClean="0">
                <a:sym typeface="Wingdings" panose="05000000000000000000" pitchFamily="2" charset="2"/>
              </a:rPr>
              <a:t>Cleanmgr</a:t>
            </a:r>
            <a:r>
              <a:rPr lang="en-US" sz="4300" dirty="0" smtClean="0">
                <a:sym typeface="Wingdings" panose="05000000000000000000" pitchFamily="2" charset="2"/>
              </a:rPr>
              <a:t> – disk cleanup</a:t>
            </a:r>
          </a:p>
          <a:p>
            <a:pPr marL="0" indent="0">
              <a:buNone/>
            </a:pPr>
            <a:r>
              <a:rPr lang="en-US" sz="4300" dirty="0" err="1" smtClean="0">
                <a:sym typeface="Wingdings" panose="05000000000000000000" pitchFamily="2" charset="2"/>
              </a:rPr>
              <a:t>Dfrgui</a:t>
            </a:r>
            <a:r>
              <a:rPr lang="en-US" sz="4300" dirty="0" smtClean="0">
                <a:sym typeface="Wingdings" panose="05000000000000000000" pitchFamily="2" charset="2"/>
              </a:rPr>
              <a:t> – defragmenter</a:t>
            </a:r>
          </a:p>
          <a:p>
            <a:pPr marL="0" indent="0">
              <a:buNone/>
            </a:pPr>
            <a:r>
              <a:rPr lang="en-US" sz="4300" dirty="0" smtClean="0">
                <a:sym typeface="Wingdings" panose="05000000000000000000" pitchFamily="2" charset="2"/>
              </a:rPr>
              <a:t>Format – high level disk formatter</a:t>
            </a:r>
          </a:p>
          <a:p>
            <a:pPr marL="0" indent="0">
              <a:buNone/>
            </a:pPr>
            <a:r>
              <a:rPr lang="en-US" sz="4300" dirty="0" err="1" smtClean="0">
                <a:sym typeface="Wingdings" panose="05000000000000000000" pitchFamily="2" charset="2"/>
              </a:rPr>
              <a:t>Diskpart</a:t>
            </a:r>
            <a:r>
              <a:rPr lang="en-US" sz="4300" dirty="0" smtClean="0">
                <a:sym typeface="Wingdings" panose="05000000000000000000" pitchFamily="2" charset="2"/>
              </a:rPr>
              <a:t> – disk manager and configurator</a:t>
            </a:r>
          </a:p>
          <a:p>
            <a:pPr marL="0" indent="0">
              <a:buNone/>
            </a:pPr>
            <a:r>
              <a:rPr lang="en-US" sz="4300" dirty="0" err="1" smtClean="0">
                <a:sym typeface="Wingdings" panose="05000000000000000000" pitchFamily="2" charset="2"/>
              </a:rPr>
              <a:t>Fsutil</a:t>
            </a:r>
            <a:r>
              <a:rPr lang="en-US" sz="4300" dirty="0" smtClean="0">
                <a:sym typeface="Wingdings" panose="05000000000000000000" pitchFamily="2" charset="2"/>
              </a:rPr>
              <a:t> – file system utility</a:t>
            </a:r>
          </a:p>
          <a:p>
            <a:pPr marL="0" indent="0">
              <a:buNone/>
            </a:pPr>
            <a:r>
              <a:rPr lang="en-US" sz="4300" dirty="0" smtClean="0">
                <a:sym typeface="Wingdings" panose="05000000000000000000" pitchFamily="2" charset="2"/>
              </a:rPr>
              <a:t>Tree – list directory structure</a:t>
            </a:r>
          </a:p>
          <a:p>
            <a:r>
              <a:rPr lang="en-US" sz="4300" b="1" dirty="0" smtClean="0">
                <a:sym typeface="Wingdings" panose="05000000000000000000" pitchFamily="2" charset="2"/>
              </a:rPr>
              <a:t> Linux:</a:t>
            </a:r>
          </a:p>
          <a:p>
            <a:pPr marL="0" indent="0">
              <a:buNone/>
            </a:pPr>
            <a:r>
              <a:rPr lang="en-US" sz="4300" dirty="0" err="1" smtClean="0">
                <a:sym typeface="Wingdings" panose="05000000000000000000" pitchFamily="2" charset="2"/>
              </a:rPr>
              <a:t>fdisk</a:t>
            </a:r>
            <a:r>
              <a:rPr lang="en-US" sz="4300" dirty="0" smtClean="0">
                <a:sym typeface="Wingdings" panose="05000000000000000000" pitchFamily="2" charset="2"/>
              </a:rPr>
              <a:t> – file system management </a:t>
            </a:r>
          </a:p>
          <a:p>
            <a:pPr marL="0" indent="0">
              <a:buNone/>
            </a:pPr>
            <a:r>
              <a:rPr lang="en-US" sz="4300" dirty="0">
                <a:sym typeface="Wingdings" panose="05000000000000000000" pitchFamily="2" charset="2"/>
              </a:rPr>
              <a:t>p</a:t>
            </a:r>
            <a:r>
              <a:rPr lang="en-US" sz="4300" dirty="0" smtClean="0">
                <a:sym typeface="Wingdings" panose="05000000000000000000" pitchFamily="2" charset="2"/>
              </a:rPr>
              <a:t>arted – filesystem manager</a:t>
            </a:r>
          </a:p>
          <a:p>
            <a:pPr marL="0" indent="0">
              <a:buNone/>
            </a:pPr>
            <a:r>
              <a:rPr lang="en-US" sz="4300" dirty="0" err="1" smtClean="0">
                <a:sym typeface="Wingdings" panose="05000000000000000000" pitchFamily="2" charset="2"/>
              </a:rPr>
              <a:t>fsck</a:t>
            </a:r>
            <a:r>
              <a:rPr lang="en-US" sz="4300" dirty="0" smtClean="0">
                <a:sym typeface="Wingdings" panose="05000000000000000000" pitchFamily="2" charset="2"/>
              </a:rPr>
              <a:t> – file system check(</a:t>
            </a:r>
            <a:r>
              <a:rPr lang="en-US" sz="4300" dirty="0" err="1" smtClean="0">
                <a:sym typeface="Wingdings" panose="05000000000000000000" pitchFamily="2" charset="2"/>
              </a:rPr>
              <a:t>er</a:t>
            </a:r>
            <a:r>
              <a:rPr lang="en-US" sz="4300" dirty="0" smtClean="0">
                <a:sym typeface="Wingdings" panose="05000000000000000000" pitchFamily="2" charset="2"/>
              </a:rPr>
              <a:t>)  (e2fsck)</a:t>
            </a:r>
          </a:p>
          <a:p>
            <a:pPr marL="0" indent="0">
              <a:buNone/>
            </a:pPr>
            <a:r>
              <a:rPr lang="en-US" sz="4300" dirty="0">
                <a:sym typeface="Wingdings" panose="05000000000000000000" pitchFamily="2" charset="2"/>
              </a:rPr>
              <a:t>t</a:t>
            </a:r>
            <a:r>
              <a:rPr lang="en-US" sz="4300" dirty="0" smtClean="0">
                <a:sym typeface="Wingdings" panose="05000000000000000000" pitchFamily="2" charset="2"/>
              </a:rPr>
              <a:t>une2fs – </a:t>
            </a:r>
            <a:r>
              <a:rPr lang="en-US" sz="4300" dirty="0" err="1" smtClean="0">
                <a:sym typeface="Wingdings" panose="05000000000000000000" pitchFamily="2" charset="2"/>
              </a:rPr>
              <a:t>fsck</a:t>
            </a:r>
            <a:r>
              <a:rPr lang="en-US" sz="4300" dirty="0" smtClean="0">
                <a:sym typeface="Wingdings" panose="05000000000000000000" pitchFamily="2" charset="2"/>
              </a:rPr>
              <a:t> scheduler </a:t>
            </a:r>
          </a:p>
          <a:p>
            <a:pPr marL="0" indent="0">
              <a:buNone/>
            </a:pPr>
            <a:r>
              <a:rPr lang="en-US" sz="4300" dirty="0" err="1">
                <a:sym typeface="Wingdings" panose="05000000000000000000" pitchFamily="2" charset="2"/>
              </a:rPr>
              <a:t>b</a:t>
            </a:r>
            <a:r>
              <a:rPr lang="en-US" sz="4300" dirty="0" err="1" smtClean="0">
                <a:sym typeface="Wingdings" panose="05000000000000000000" pitchFamily="2" charset="2"/>
              </a:rPr>
              <a:t>adblocks</a:t>
            </a:r>
            <a:r>
              <a:rPr lang="en-US" sz="4300" dirty="0" smtClean="0">
                <a:sym typeface="Wingdings" panose="05000000000000000000" pitchFamily="2" charset="2"/>
              </a:rPr>
              <a:t> – </a:t>
            </a:r>
            <a:r>
              <a:rPr lang="en-US" sz="4300" dirty="0" err="1" smtClean="0">
                <a:sym typeface="Wingdings" panose="05000000000000000000" pitchFamily="2" charset="2"/>
              </a:rPr>
              <a:t>badblocks</a:t>
            </a:r>
            <a:r>
              <a:rPr lang="en-US" sz="4300" dirty="0" smtClean="0">
                <a:sym typeface="Wingdings" panose="05000000000000000000" pitchFamily="2" charset="2"/>
              </a:rPr>
              <a:t> detector, e.g. </a:t>
            </a:r>
          </a:p>
          <a:p>
            <a:pPr marL="0" indent="0">
              <a:buNone/>
            </a:pPr>
            <a:r>
              <a:rPr lang="en-US" sz="4300" dirty="0" smtClean="0">
                <a:sym typeface="Wingdings" panose="05000000000000000000" pitchFamily="2" charset="2"/>
              </a:rPr>
              <a:t>1) </a:t>
            </a:r>
            <a:r>
              <a:rPr lang="en-US" sz="4300" dirty="0" err="1" smtClean="0">
                <a:sym typeface="Wingdings" panose="05000000000000000000" pitchFamily="2" charset="2"/>
              </a:rPr>
              <a:t>badblocks</a:t>
            </a:r>
            <a:r>
              <a:rPr lang="en-US" sz="4300" dirty="0" smtClean="0">
                <a:sym typeface="Wingdings" panose="05000000000000000000" pitchFamily="2" charset="2"/>
              </a:rPr>
              <a:t> /dev/</a:t>
            </a:r>
            <a:r>
              <a:rPr lang="en-US" sz="4300" dirty="0" err="1" smtClean="0">
                <a:sym typeface="Wingdings" panose="05000000000000000000" pitchFamily="2" charset="2"/>
              </a:rPr>
              <a:t>sda</a:t>
            </a:r>
            <a:r>
              <a:rPr lang="en-US" sz="4300" dirty="0" smtClean="0">
                <a:sym typeface="Wingdings" panose="05000000000000000000" pitchFamily="2" charset="2"/>
              </a:rPr>
              <a:t> &gt; </a:t>
            </a:r>
            <a:r>
              <a:rPr lang="en-US" sz="4300" dirty="0" err="1" smtClean="0">
                <a:sym typeface="Wingdings" panose="05000000000000000000" pitchFamily="2" charset="2"/>
              </a:rPr>
              <a:t>out_file</a:t>
            </a:r>
            <a:r>
              <a:rPr lang="en-US" sz="4300" dirty="0" smtClean="0">
                <a:sym typeface="Wingdings" panose="05000000000000000000" pitchFamily="2" charset="2"/>
              </a:rPr>
              <a:t> discover bad blocks and save them to a file.</a:t>
            </a:r>
          </a:p>
          <a:p>
            <a:pPr marL="0" indent="0">
              <a:buNone/>
            </a:pPr>
            <a:r>
              <a:rPr lang="en-US" sz="4300" dirty="0" smtClean="0">
                <a:sym typeface="Wingdings" panose="05000000000000000000" pitchFamily="2" charset="2"/>
              </a:rPr>
              <a:t>2) </a:t>
            </a:r>
            <a:r>
              <a:rPr lang="en-US" sz="4300" dirty="0" err="1" smtClean="0">
                <a:sym typeface="Wingdings" panose="05000000000000000000" pitchFamily="2" charset="2"/>
              </a:rPr>
              <a:t>fsck</a:t>
            </a:r>
            <a:r>
              <a:rPr lang="en-US" sz="4300" dirty="0" smtClean="0">
                <a:sym typeface="Wingdings" panose="05000000000000000000" pitchFamily="2" charset="2"/>
              </a:rPr>
              <a:t> –l </a:t>
            </a:r>
            <a:r>
              <a:rPr lang="en-US" sz="4300" dirty="0" err="1" smtClean="0">
                <a:sym typeface="Wingdings" panose="05000000000000000000" pitchFamily="2" charset="2"/>
              </a:rPr>
              <a:t>out_file</a:t>
            </a:r>
            <a:r>
              <a:rPr lang="en-US" sz="4300" dirty="0" smtClean="0">
                <a:sym typeface="Wingdings" panose="05000000000000000000" pitchFamily="2" charset="2"/>
              </a:rPr>
              <a:t> /dev/</a:t>
            </a:r>
            <a:r>
              <a:rPr lang="en-US" sz="4300" dirty="0" err="1" smtClean="0">
                <a:sym typeface="Wingdings" panose="05000000000000000000" pitchFamily="2" charset="2"/>
              </a:rPr>
              <a:t>sda</a:t>
            </a:r>
            <a:r>
              <a:rPr lang="en-US" sz="4300" dirty="0" smtClean="0">
                <a:sym typeface="Wingdings" panose="05000000000000000000" pitchFamily="2" charset="2"/>
              </a:rPr>
              <a:t>  mark sectors as bad on /dev/</a:t>
            </a:r>
            <a:r>
              <a:rPr lang="en-US" sz="4300" dirty="0" err="1" smtClean="0">
                <a:sym typeface="Wingdings" panose="05000000000000000000" pitchFamily="2" charset="2"/>
              </a:rPr>
              <a:t>sda</a:t>
            </a:r>
            <a:r>
              <a:rPr lang="en-US" sz="4300" dirty="0" smtClean="0">
                <a:sym typeface="Wingdings" panose="05000000000000000000" pitchFamily="2" charset="2"/>
              </a:rPr>
              <a:t> using bad blocks file.</a:t>
            </a:r>
          </a:p>
          <a:p>
            <a:pPr marL="0" indent="0">
              <a:buNone/>
            </a:pPr>
            <a:r>
              <a:rPr lang="en-US" sz="4300" dirty="0" err="1">
                <a:sym typeface="Wingdings" panose="05000000000000000000" pitchFamily="2" charset="2"/>
              </a:rPr>
              <a:t>mkfs</a:t>
            </a:r>
            <a:r>
              <a:rPr lang="en-US" sz="4300" dirty="0">
                <a:sym typeface="Wingdings" panose="05000000000000000000" pitchFamily="2" charset="2"/>
              </a:rPr>
              <a:t> – make filesystem on partitioned disk</a:t>
            </a:r>
          </a:p>
          <a:p>
            <a:pPr marL="0" indent="0">
              <a:buNone/>
            </a:pPr>
            <a:endParaRPr lang="en-US" sz="4300" dirty="0" smtClean="0">
              <a:sym typeface="Wingdings" panose="05000000000000000000" pitchFamily="2" charset="2"/>
            </a:endParaRPr>
          </a:p>
          <a:p>
            <a:pPr marL="0" indent="0">
              <a:buNone/>
            </a:pPr>
            <a:endParaRPr lang="en-US" dirty="0" smtClean="0">
              <a:sym typeface="Wingdings" panose="05000000000000000000" pitchFamily="2" charset="2"/>
            </a:endParaRPr>
          </a:p>
          <a:p>
            <a:pPr marL="0" indent="0">
              <a:buNone/>
            </a:pPr>
            <a:endParaRPr lang="en-US" dirty="0" smtClean="0">
              <a:sym typeface="Wingdings" panose="05000000000000000000" pitchFamily="2" charset="2"/>
            </a:endParaRPr>
          </a:p>
          <a:p>
            <a:pPr marL="0" indent="0">
              <a:buNone/>
            </a:pPr>
            <a:endParaRPr lang="en-US" dirty="0" smtClean="0">
              <a:sym typeface="Wingdings" panose="05000000000000000000" pitchFamily="2" charset="2"/>
            </a:endParaRPr>
          </a:p>
          <a:p>
            <a:pPr marL="0" indent="0">
              <a:buNone/>
            </a:pPr>
            <a:endParaRPr lang="en-US" dirty="0"/>
          </a:p>
        </p:txBody>
      </p:sp>
    </p:spTree>
    <p:extLst>
      <p:ext uri="{BB962C8B-B14F-4D97-AF65-F5344CB8AC3E}">
        <p14:creationId xmlns:p14="http://schemas.microsoft.com/office/powerpoint/2010/main" val="3392377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lstStyle/>
          <a:p>
            <a:pPr marL="0" indent="0" algn="ctr">
              <a:buNone/>
            </a:pPr>
            <a:r>
              <a:rPr lang="en-US" dirty="0" smtClean="0"/>
              <a:t>Q&amp;A</a:t>
            </a:r>
            <a:endParaRPr lang="en-US" dirty="0"/>
          </a:p>
        </p:txBody>
      </p:sp>
    </p:spTree>
    <p:extLst>
      <p:ext uri="{BB962C8B-B14F-4D97-AF65-F5344CB8AC3E}">
        <p14:creationId xmlns:p14="http://schemas.microsoft.com/office/powerpoint/2010/main" val="3217388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lstStyle/>
          <a:p>
            <a:r>
              <a:rPr lang="en-US" dirty="0" smtClean="0"/>
              <a:t>Disks (hard drives, floppy, SDD) – are storage devices for storing and retrieving data. Disk drives use 1 or more rotating platters with a magnetic coating. Data heads hovering over the platters read and write digital information from/to the platters. Solid Sate Drives (SDD) use flash memory as their storage medium and have a high data transfer rate.</a:t>
            </a:r>
          </a:p>
          <a:p>
            <a:endParaRPr lang="en-US" dirty="0"/>
          </a:p>
          <a:p>
            <a:endParaRPr lang="en-US" dirty="0" smtClean="0"/>
          </a:p>
          <a:p>
            <a:endParaRPr lang="en-US" dirty="0"/>
          </a:p>
          <a:p>
            <a:endParaRPr lang="en-US" dirty="0" smtClean="0"/>
          </a:p>
          <a:p>
            <a:endParaRPr lang="en-US" dirty="0"/>
          </a:p>
          <a:p>
            <a:pPr marL="0" indent="0">
              <a:buNone/>
            </a:pPr>
            <a:r>
              <a:rPr lang="en-US" dirty="0" smtClean="0"/>
              <a:t>Figure# 1A Disk Drive Internals 		Figure# 1B SSD Internals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368" y="3490330"/>
            <a:ext cx="4324856" cy="263169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01161" y="3490330"/>
            <a:ext cx="2776653" cy="2631690"/>
          </a:xfrm>
          <a:prstGeom prst="rect">
            <a:avLst/>
          </a:prstGeom>
        </p:spPr>
      </p:pic>
    </p:spTree>
    <p:extLst>
      <p:ext uri="{BB962C8B-B14F-4D97-AF65-F5344CB8AC3E}">
        <p14:creationId xmlns:p14="http://schemas.microsoft.com/office/powerpoint/2010/main" val="2071606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lstStyle/>
          <a:p>
            <a:r>
              <a:rPr lang="en-US" b="1" dirty="0" smtClean="0"/>
              <a:t>Disk Drive physical layout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pPr marL="0" indent="0">
              <a:buNone/>
            </a:pPr>
            <a:r>
              <a:rPr lang="en-US" dirty="0" smtClean="0"/>
              <a:t>Fig.  2A Cylinders         Fig. 2B </a:t>
            </a:r>
            <a:r>
              <a:rPr lang="en-US" dirty="0" err="1" smtClean="0"/>
              <a:t>Func</a:t>
            </a:r>
            <a:r>
              <a:rPr lang="en-US" dirty="0" smtClean="0"/>
              <a:t>. HD	         Fig. 2C Platter layout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6541" y="2150726"/>
            <a:ext cx="3220248" cy="2841403"/>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935" y="2166722"/>
            <a:ext cx="2173464" cy="2825408"/>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77880" y="1978617"/>
            <a:ext cx="3510315" cy="3013513"/>
          </a:xfrm>
          <a:prstGeom prst="rect">
            <a:avLst/>
          </a:prstGeom>
        </p:spPr>
      </p:pic>
    </p:spTree>
    <p:extLst>
      <p:ext uri="{BB962C8B-B14F-4D97-AF65-F5344CB8AC3E}">
        <p14:creationId xmlns:p14="http://schemas.microsoft.com/office/powerpoint/2010/main" val="458607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lstStyle/>
          <a:p>
            <a:r>
              <a:rPr lang="en-US" dirty="0" smtClean="0"/>
              <a:t>Disk Drive platter logical layout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0" indent="0">
              <a:buNone/>
            </a:pPr>
            <a:r>
              <a:rPr lang="en-US" dirty="0" smtClean="0"/>
              <a:t>Fig. 3A HD Layout				Fig. 3B Platter Layout</a:t>
            </a:r>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971679"/>
            <a:ext cx="2372422" cy="3437591"/>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1113" y="1971679"/>
            <a:ext cx="5493355" cy="3064262"/>
          </a:xfrm>
          <a:prstGeom prst="rect">
            <a:avLst/>
          </a:prstGeom>
        </p:spPr>
      </p:pic>
      <p:sp>
        <p:nvSpPr>
          <p:cNvPr id="10" name="Right Arrow 9"/>
          <p:cNvSpPr/>
          <p:nvPr/>
        </p:nvSpPr>
        <p:spPr>
          <a:xfrm>
            <a:off x="3743373" y="3448158"/>
            <a:ext cx="129697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flipH="1">
            <a:off x="3100040" y="4304371"/>
            <a:ext cx="62446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743374" y="4119705"/>
            <a:ext cx="1174314" cy="369332"/>
          </a:xfrm>
          <a:prstGeom prst="rect">
            <a:avLst/>
          </a:prstGeom>
          <a:noFill/>
        </p:spPr>
        <p:txBody>
          <a:bodyPr wrap="square" rtlCol="0">
            <a:spAutoFit/>
          </a:bodyPr>
          <a:lstStyle/>
          <a:p>
            <a:r>
              <a:rPr lang="en-US" dirty="0" smtClean="0"/>
              <a:t>Head 0</a:t>
            </a:r>
            <a:endParaRPr lang="en-US" dirty="0"/>
          </a:p>
        </p:txBody>
      </p:sp>
    </p:spTree>
    <p:extLst>
      <p:ext uri="{BB962C8B-B14F-4D97-AF65-F5344CB8AC3E}">
        <p14:creationId xmlns:p14="http://schemas.microsoft.com/office/powerpoint/2010/main" val="3593646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normAutofit fontScale="25000" lnSpcReduction="20000"/>
          </a:bodyPr>
          <a:lstStyle/>
          <a:p>
            <a:r>
              <a:rPr lang="en-US" sz="8800" b="1" dirty="0" smtClean="0"/>
              <a:t>Disk Drive Theory 101:</a:t>
            </a:r>
            <a:endParaRPr lang="en-US" sz="8800" b="1" dirty="0"/>
          </a:p>
          <a:p>
            <a:pPr marL="0" indent="0">
              <a:buNone/>
            </a:pPr>
            <a:r>
              <a:rPr lang="en-US" sz="8800" dirty="0" smtClean="0"/>
              <a:t>	- </a:t>
            </a:r>
            <a:r>
              <a:rPr lang="en-US" sz="8800" b="1" dirty="0" smtClean="0"/>
              <a:t>Data is written </a:t>
            </a:r>
            <a:r>
              <a:rPr lang="en-US" sz="8800" dirty="0" smtClean="0"/>
              <a:t>by magnetizing the thin film of ferromagnetic material on a disk platter. A sequence of changes (flux reversals) in the orientation of the magnetism represent binary bits. Data is read by detecting this sequence of </a:t>
            </a:r>
            <a:r>
              <a:rPr lang="en-US" sz="8800" dirty="0"/>
              <a:t>changes (flux reversals</a:t>
            </a:r>
            <a:r>
              <a:rPr lang="en-US" sz="8800" dirty="0" smtClean="0"/>
              <a:t>).</a:t>
            </a:r>
          </a:p>
          <a:p>
            <a:pPr marL="0" indent="0">
              <a:buNone/>
            </a:pPr>
            <a:r>
              <a:rPr lang="en-US" sz="8800" dirty="0"/>
              <a:t>	</a:t>
            </a:r>
            <a:r>
              <a:rPr lang="en-US" sz="8800" dirty="0" smtClean="0"/>
              <a:t>- </a:t>
            </a:r>
            <a:r>
              <a:rPr lang="en-US" sz="8800" b="1" dirty="0" smtClean="0"/>
              <a:t>Modified Frequency Modulation </a:t>
            </a:r>
            <a:r>
              <a:rPr lang="en-US" sz="8800" dirty="0" smtClean="0"/>
              <a:t>(MFM), and Run Length Limited (RLL) are recording/encoding schemes for writing data to disk drives</a:t>
            </a:r>
          </a:p>
          <a:p>
            <a:pPr marL="0" indent="0">
              <a:buNone/>
            </a:pPr>
            <a:r>
              <a:rPr lang="en-US" sz="8800" dirty="0" smtClean="0"/>
              <a:t>	- </a:t>
            </a:r>
            <a:r>
              <a:rPr lang="en-US" sz="8800" b="1" dirty="0"/>
              <a:t>Hard </a:t>
            </a:r>
            <a:r>
              <a:rPr lang="en-US" sz="8800" b="1" dirty="0" smtClean="0"/>
              <a:t>Drive platters </a:t>
            </a:r>
            <a:r>
              <a:rPr lang="en-US" sz="8800" dirty="0" smtClean="0"/>
              <a:t>are setup (low level format) with tracks, cylinders and sectors. Sectors like pizza slices hold several bytes of data space. Tracks are concentric circular paths on a disk drive platter with data magnetically written on them. Cylinders represent track boundaries spanning all platters of the drive with each platter having 1-r/w head on each side.</a:t>
            </a:r>
            <a:endParaRPr lang="en-US" sz="8800" dirty="0"/>
          </a:p>
          <a:p>
            <a:pPr marL="0" indent="0">
              <a:buNone/>
            </a:pPr>
            <a:r>
              <a:rPr lang="en-US" sz="8800" dirty="0"/>
              <a:t>	</a:t>
            </a:r>
            <a:r>
              <a:rPr lang="en-US" sz="8800" dirty="0" smtClean="0"/>
              <a:t>- </a:t>
            </a:r>
            <a:r>
              <a:rPr lang="en-US" sz="8800" b="1" dirty="0" smtClean="0"/>
              <a:t>Error Correction Code </a:t>
            </a:r>
            <a:r>
              <a:rPr lang="en-US" sz="8800" dirty="0" smtClean="0"/>
              <a:t>(ECC) circuitry detects and corrects the errors.</a:t>
            </a:r>
          </a:p>
          <a:p>
            <a:pPr marL="0" indent="0">
              <a:buNone/>
            </a:pPr>
            <a:r>
              <a:rPr lang="en-US" sz="8800" dirty="0"/>
              <a:t>	</a:t>
            </a:r>
            <a:r>
              <a:rPr lang="en-US" sz="8800" dirty="0" smtClean="0"/>
              <a:t>- </a:t>
            </a:r>
            <a:r>
              <a:rPr lang="en-US" sz="8800" b="1" dirty="0" smtClean="0"/>
              <a:t>Platter rotational rates </a:t>
            </a:r>
            <a:r>
              <a:rPr lang="en-US" sz="8800" dirty="0" smtClean="0"/>
              <a:t>are 4200 rpm, 5400 rpm, 7200 rpm and 10000 rpm.</a:t>
            </a:r>
          </a:p>
          <a:p>
            <a:pPr marL="0" indent="0">
              <a:buNone/>
            </a:pPr>
            <a:r>
              <a:rPr lang="en-US" sz="8800" dirty="0"/>
              <a:t>	</a:t>
            </a:r>
            <a:r>
              <a:rPr lang="en-US" sz="8800" dirty="0" smtClean="0"/>
              <a:t>- </a:t>
            </a:r>
            <a:r>
              <a:rPr lang="en-US" sz="8800" b="1" dirty="0" smtClean="0"/>
              <a:t>Current Disk drive </a:t>
            </a:r>
            <a:r>
              <a:rPr lang="en-US" sz="8800" dirty="0" smtClean="0"/>
              <a:t>technology offers drive capacities up to several Terabytes.</a:t>
            </a:r>
          </a:p>
          <a:p>
            <a:pPr marL="0" indent="0">
              <a:buNone/>
            </a:pPr>
            <a:r>
              <a:rPr lang="en-US" sz="8800" dirty="0" smtClean="0"/>
              <a:t>	- </a:t>
            </a:r>
            <a:r>
              <a:rPr lang="en-US" sz="8800" b="1" dirty="0" smtClean="0"/>
              <a:t>Common form factors </a:t>
            </a:r>
            <a:r>
              <a:rPr lang="en-US" sz="8800" dirty="0" smtClean="0"/>
              <a:t>are 2.5” and 3.5”.</a:t>
            </a:r>
          </a:p>
          <a:p>
            <a:pPr marL="0" indent="0">
              <a:buNone/>
            </a:pPr>
            <a:r>
              <a:rPr lang="en-US" sz="8800" dirty="0"/>
              <a:t>	</a:t>
            </a:r>
            <a:r>
              <a:rPr lang="en-US" sz="8800" dirty="0" smtClean="0"/>
              <a:t>- </a:t>
            </a:r>
            <a:r>
              <a:rPr lang="en-US" sz="8800" b="1" dirty="0" smtClean="0"/>
              <a:t>Hard drives are </a:t>
            </a:r>
            <a:r>
              <a:rPr lang="en-US" sz="8800" dirty="0" smtClean="0"/>
              <a:t>connected to Systems by Parallel ATA (PATA), Serial ATA (SATA) and Serial Attached SCSI (SAS) cabling and interfaces. </a:t>
            </a:r>
          </a:p>
          <a:p>
            <a:pPr marL="0" indent="0">
              <a:buNone/>
            </a:pPr>
            <a:endParaRPr lang="en-US" sz="9600" dirty="0" smtClean="0"/>
          </a:p>
          <a:p>
            <a:pPr marL="0" indent="0">
              <a:buNone/>
            </a:pPr>
            <a:r>
              <a:rPr lang="en-US" dirty="0"/>
              <a:t>	</a:t>
            </a:r>
            <a:endParaRPr lang="en-US" dirty="0" smtClean="0"/>
          </a:p>
          <a:p>
            <a:pPr marL="0" indent="0">
              <a:buNone/>
            </a:pPr>
            <a:endParaRPr lang="en-US" dirty="0" smtClean="0"/>
          </a:p>
          <a:p>
            <a:pPr marL="0" indent="0">
              <a:buNone/>
            </a:pPr>
            <a:endParaRPr lang="en-US" dirty="0" smtClean="0"/>
          </a:p>
          <a:p>
            <a:pPr marL="0" indent="0">
              <a:buNone/>
            </a:pPr>
            <a:r>
              <a:rPr lang="en-US" dirty="0"/>
              <a:t>	</a:t>
            </a:r>
            <a:endParaRPr lang="en-US" dirty="0" smtClean="0"/>
          </a:p>
        </p:txBody>
      </p:sp>
    </p:spTree>
    <p:extLst>
      <p:ext uri="{BB962C8B-B14F-4D97-AF65-F5344CB8AC3E}">
        <p14:creationId xmlns:p14="http://schemas.microsoft.com/office/powerpoint/2010/main" val="1778666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lstStyle/>
          <a:p>
            <a:r>
              <a:rPr lang="en-US" b="1" dirty="0" smtClean="0"/>
              <a:t>Disk Drives are prepared in 2 ways:</a:t>
            </a:r>
          </a:p>
          <a:p>
            <a:r>
              <a:rPr lang="en-US" b="1" dirty="0" smtClean="0"/>
              <a:t>Low level formatting: </a:t>
            </a:r>
          </a:p>
          <a:p>
            <a:pPr marL="0" indent="0">
              <a:buNone/>
            </a:pPr>
            <a:r>
              <a:rPr lang="en-US" dirty="0" smtClean="0"/>
              <a:t>Low Level Formatting (LLF) writes the track, sector and block boundaries and information unto disk platters. These control structures form the physical layout of the disk.  </a:t>
            </a:r>
          </a:p>
          <a:p>
            <a:r>
              <a:rPr lang="en-US" b="1" dirty="0" smtClean="0"/>
              <a:t>High level formatting:</a:t>
            </a:r>
          </a:p>
          <a:p>
            <a:pPr marL="0" indent="0">
              <a:buNone/>
            </a:pPr>
            <a:r>
              <a:rPr lang="en-US" dirty="0" smtClean="0"/>
              <a:t>High Level Formatting writes partitions and filesystems onto the disk, and tells the OS Kernel about this structure for storing and retrieving information.  </a:t>
            </a:r>
            <a:endParaRPr lang="en-US" dirty="0"/>
          </a:p>
        </p:txBody>
      </p:sp>
    </p:spTree>
    <p:extLst>
      <p:ext uri="{BB962C8B-B14F-4D97-AF65-F5344CB8AC3E}">
        <p14:creationId xmlns:p14="http://schemas.microsoft.com/office/powerpoint/2010/main" val="771852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normAutofit fontScale="77500" lnSpcReduction="20000"/>
          </a:bodyPr>
          <a:lstStyle/>
          <a:p>
            <a:r>
              <a:rPr lang="en-US" b="1" dirty="0" smtClean="0"/>
              <a:t>Disk Drives Types:</a:t>
            </a:r>
          </a:p>
          <a:p>
            <a:pPr marL="0" indent="0">
              <a:buNone/>
            </a:pPr>
            <a:r>
              <a:rPr lang="en-US" b="1" dirty="0" smtClean="0"/>
              <a:t>Parallel ATA (PATA) </a:t>
            </a:r>
            <a:r>
              <a:rPr lang="en-US" dirty="0" smtClean="0"/>
              <a:t>Hard Drive (HD) interface standard originated from the Integrated Drive Electronics (IDE) standard. Using an 18” maximum cable length this interface was primarily used for internal PC connections. Data transfers occur in parallel through a 40 or 80 pin connector across a 16 bit data bus. Multiple drives are configured as Master/Slave drives.</a:t>
            </a:r>
          </a:p>
          <a:p>
            <a:pPr marL="0" indent="0">
              <a:buNone/>
            </a:pPr>
            <a:r>
              <a:rPr lang="en-US" b="1" dirty="0" smtClean="0"/>
              <a:t>Serial ATA (SATA) </a:t>
            </a:r>
            <a:r>
              <a:rPr lang="en-US" dirty="0" smtClean="0"/>
              <a:t>is the most popular current disk drive interfacing technology. As the successor to PATA, SATA offers reduced cable size (7 data pins), a faster data transfer rate and hot swapping. SATA does support ATA and ATAPI command sets. The Advanced Host Controller Interface (AHCI) hosts SATA disks and is the de-facto standard for SATA.</a:t>
            </a:r>
          </a:p>
          <a:p>
            <a:pPr marL="0" indent="0">
              <a:buNone/>
            </a:pPr>
            <a:r>
              <a:rPr lang="en-US" b="1" dirty="0" smtClean="0"/>
              <a:t>Serial Attached SCSI (SAS) </a:t>
            </a:r>
            <a:r>
              <a:rPr lang="en-US" dirty="0" smtClean="0"/>
              <a:t>is a serial protocol for serially moving data from/to SAS type disks.  SAS succeeds Parallel SCSI, but uses PSCSI commands. SAS offers backwards compatibility to SATA so SATA drives can be plugged into SAS connections and still work, although plugging SAS drives into SATA connections will not work.   </a:t>
            </a:r>
          </a:p>
          <a:p>
            <a:pPr marL="0" indent="0">
              <a:buNone/>
            </a:pPr>
            <a:r>
              <a:rPr lang="en-US" b="1" dirty="0" smtClean="0"/>
              <a:t>ATAPI</a:t>
            </a:r>
            <a:r>
              <a:rPr lang="en-US" dirty="0" smtClean="0"/>
              <a:t> is a </a:t>
            </a:r>
            <a:r>
              <a:rPr lang="en-US" dirty="0"/>
              <a:t>protocol </a:t>
            </a:r>
            <a:r>
              <a:rPr lang="en-US" dirty="0" smtClean="0"/>
              <a:t>used with Parallel </a:t>
            </a:r>
            <a:r>
              <a:rPr lang="en-US" dirty="0"/>
              <a:t>ATA and Serial </a:t>
            </a:r>
            <a:r>
              <a:rPr lang="en-US" dirty="0" smtClean="0"/>
              <a:t>ATA allowing for a </a:t>
            </a:r>
            <a:r>
              <a:rPr lang="en-US" dirty="0"/>
              <a:t>greater variety of devices to be connected to a computer than ATA would allow</a:t>
            </a:r>
            <a:r>
              <a:rPr lang="en-US" dirty="0" smtClean="0"/>
              <a:t>. ATAPI allows the ATA interface to carry SCSI commands which further allows SCSI devices to be interfaced by ATA. CDROM’s and DVD’s are the most common ATAPI drives.</a:t>
            </a:r>
          </a:p>
          <a:p>
            <a:pPr marL="0" indent="0">
              <a:buNone/>
            </a:pPr>
            <a:r>
              <a:rPr lang="en-US" b="1" dirty="0" smtClean="0"/>
              <a:t>USB Drives </a:t>
            </a:r>
            <a:r>
              <a:rPr lang="en-US" dirty="0" smtClean="0"/>
              <a:t>or Flash Drives are storage devices that integrate flash memory with a Universal Serial Bus (USB) interface. USB drives are good for up to 5000 rewrites.</a:t>
            </a:r>
          </a:p>
          <a:p>
            <a:pPr marL="0" indent="0">
              <a:buNone/>
            </a:pPr>
            <a:r>
              <a:rPr lang="en-US" dirty="0" smtClean="0"/>
              <a:t>  </a:t>
            </a:r>
          </a:p>
        </p:txBody>
      </p:sp>
    </p:spTree>
    <p:extLst>
      <p:ext uri="{BB962C8B-B14F-4D97-AF65-F5344CB8AC3E}">
        <p14:creationId xmlns:p14="http://schemas.microsoft.com/office/powerpoint/2010/main" val="490150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855"/>
            <a:ext cx="10515600" cy="1099750"/>
          </a:xfrm>
        </p:spPr>
        <p:txBody>
          <a:bodyPr>
            <a:normAutofit fontScale="90000"/>
          </a:bodyPr>
          <a:lstStyle/>
          <a:p>
            <a:pPr algn="ctr"/>
            <a:r>
              <a:rPr lang="en-US" b="1" dirty="0"/>
              <a:t>Systems Administration</a:t>
            </a:r>
            <a:br>
              <a:rPr lang="en-US" b="1" dirty="0"/>
            </a:br>
            <a:r>
              <a:rPr lang="en-US" b="1" dirty="0"/>
              <a:t>CSCI 6175.01 Fall 2016</a:t>
            </a:r>
          </a:p>
        </p:txBody>
      </p:sp>
      <p:sp>
        <p:nvSpPr>
          <p:cNvPr id="3" name="Content Placeholder 2"/>
          <p:cNvSpPr>
            <a:spLocks noGrp="1"/>
          </p:cNvSpPr>
          <p:nvPr>
            <p:ph idx="1"/>
          </p:nvPr>
        </p:nvSpPr>
        <p:spPr>
          <a:xfrm>
            <a:off x="838200" y="1198604"/>
            <a:ext cx="10515600" cy="5560541"/>
          </a:xfrm>
        </p:spPr>
        <p:txBody>
          <a:bodyPr/>
          <a:lstStyle/>
          <a:p>
            <a:r>
              <a:rPr lang="en-US" b="1" dirty="0" smtClean="0"/>
              <a:t>Disk Drives Connections:</a:t>
            </a:r>
          </a:p>
          <a:p>
            <a:pPr marL="0" indent="0">
              <a:buNone/>
            </a:pPr>
            <a:r>
              <a:rPr lang="en-US" sz="2400" b="1" dirty="0" smtClean="0"/>
              <a:t>USB Connector	SATA D-Connector 	SATA P-Connector	</a:t>
            </a:r>
            <a:endParaRPr lang="en-US" sz="2400" b="1" dirty="0"/>
          </a:p>
          <a:p>
            <a:r>
              <a:rPr lang="en-US" dirty="0" smtClean="0"/>
              <a:t>             	                                                                                                                                                              </a:t>
            </a:r>
          </a:p>
          <a:p>
            <a:pPr marL="0" indent="0">
              <a:buNone/>
            </a:pPr>
            <a:r>
              <a:rPr lang="en-US" sz="2000" dirty="0" smtClean="0"/>
              <a:t>1) +</a:t>
            </a:r>
            <a:r>
              <a:rPr lang="en-US" sz="2000" dirty="0"/>
              <a:t>5V (Red</a:t>
            </a:r>
            <a:r>
              <a:rPr lang="en-US" sz="2000" dirty="0" smtClean="0"/>
              <a:t>) 								   1) 12v </a:t>
            </a:r>
            <a:r>
              <a:rPr lang="en-US" sz="2000" dirty="0"/>
              <a:t>– </a:t>
            </a:r>
            <a:r>
              <a:rPr lang="en-US" sz="2000" dirty="0" smtClean="0"/>
              <a:t>yellow                       </a:t>
            </a:r>
            <a:endParaRPr lang="en-US" sz="2000" dirty="0"/>
          </a:p>
          <a:p>
            <a:pPr marL="0" indent="0">
              <a:buNone/>
            </a:pPr>
            <a:r>
              <a:rPr lang="en-US" sz="2000" dirty="0" smtClean="0"/>
              <a:t>2) −</a:t>
            </a:r>
            <a:r>
              <a:rPr lang="en-US" sz="2000" dirty="0"/>
              <a:t>Data (White</a:t>
            </a:r>
            <a:r>
              <a:rPr lang="en-US" sz="2000" dirty="0" smtClean="0"/>
              <a:t>)		1) </a:t>
            </a:r>
            <a:r>
              <a:rPr lang="en-US" sz="2000" dirty="0" err="1" smtClean="0"/>
              <a:t>Gnd</a:t>
            </a:r>
            <a:r>
              <a:rPr lang="en-US" sz="2000" dirty="0" smtClean="0"/>
              <a:t>		                                                                   2) </a:t>
            </a:r>
            <a:r>
              <a:rPr lang="en-US" sz="2000" dirty="0" err="1" smtClean="0"/>
              <a:t>Gnd</a:t>
            </a:r>
            <a:r>
              <a:rPr lang="en-US" sz="2000" dirty="0" smtClean="0"/>
              <a:t> – black 	</a:t>
            </a:r>
          </a:p>
          <a:p>
            <a:pPr marL="0" indent="0">
              <a:buNone/>
            </a:pPr>
            <a:r>
              <a:rPr lang="en-US" sz="2000" dirty="0" smtClean="0"/>
              <a:t>3) +Data </a:t>
            </a:r>
            <a:r>
              <a:rPr lang="en-US" sz="2000" dirty="0"/>
              <a:t>(</a:t>
            </a:r>
            <a:r>
              <a:rPr lang="en-US" sz="2000" dirty="0" smtClean="0"/>
              <a:t>Green)		2) A+/</a:t>
            </a:r>
            <a:r>
              <a:rPr lang="en-US" sz="2000" dirty="0" err="1" smtClean="0"/>
              <a:t>Xmit</a:t>
            </a:r>
            <a:r>
              <a:rPr lang="en-US" sz="2000" dirty="0" smtClean="0"/>
              <a:t>+					   3) 5v – red</a:t>
            </a:r>
          </a:p>
          <a:p>
            <a:pPr marL="0" indent="0">
              <a:buNone/>
            </a:pPr>
            <a:r>
              <a:rPr lang="en-US" sz="2000" dirty="0" smtClean="0"/>
              <a:t>4) GND </a:t>
            </a:r>
            <a:r>
              <a:rPr lang="en-US" sz="2000" dirty="0"/>
              <a:t>(Black</a:t>
            </a:r>
            <a:r>
              <a:rPr lang="en-US" sz="2000" dirty="0" smtClean="0"/>
              <a:t>)		3) A-/</a:t>
            </a:r>
            <a:r>
              <a:rPr lang="en-US" sz="2000" dirty="0" err="1" smtClean="0"/>
              <a:t>Xmit</a:t>
            </a:r>
            <a:r>
              <a:rPr lang="en-US" sz="2000" dirty="0" smtClean="0"/>
              <a:t>-					   4) </a:t>
            </a:r>
            <a:r>
              <a:rPr lang="en-US" sz="2000" dirty="0" err="1" smtClean="0"/>
              <a:t>Gnd</a:t>
            </a:r>
            <a:r>
              <a:rPr lang="en-US" sz="2000" dirty="0" smtClean="0"/>
              <a:t> – black</a:t>
            </a:r>
          </a:p>
          <a:p>
            <a:pPr marL="0" indent="0">
              <a:buNone/>
            </a:pPr>
            <a:r>
              <a:rPr lang="en-US" sz="2000" b="1" dirty="0" smtClean="0"/>
              <a:t>Fig. 4A </a:t>
            </a:r>
            <a:r>
              <a:rPr lang="en-US" sz="2000" dirty="0"/>
              <a:t>	</a:t>
            </a:r>
            <a:r>
              <a:rPr lang="en-US" sz="2000" dirty="0" smtClean="0"/>
              <a:t>		4) </a:t>
            </a:r>
            <a:r>
              <a:rPr lang="en-US" sz="2000" dirty="0" err="1" smtClean="0"/>
              <a:t>Gnd</a:t>
            </a:r>
            <a:r>
              <a:rPr lang="en-US" sz="2000" dirty="0" smtClean="0"/>
              <a:t>						   5) 3.3v – gray/or</a:t>
            </a:r>
          </a:p>
          <a:p>
            <a:pPr marL="0" indent="0">
              <a:buNone/>
            </a:pPr>
            <a:r>
              <a:rPr lang="en-US" sz="2000" dirty="0"/>
              <a:t>	</a:t>
            </a:r>
            <a:r>
              <a:rPr lang="en-US" sz="2000" dirty="0" smtClean="0"/>
              <a:t>		5) B-/</a:t>
            </a:r>
            <a:r>
              <a:rPr lang="en-US" sz="2000" dirty="0" err="1" smtClean="0"/>
              <a:t>Recv</a:t>
            </a:r>
            <a:r>
              <a:rPr lang="en-US" sz="2000" dirty="0" smtClean="0"/>
              <a:t>-		</a:t>
            </a:r>
          </a:p>
          <a:p>
            <a:pPr marL="0" indent="0">
              <a:buNone/>
            </a:pPr>
            <a:r>
              <a:rPr lang="en-US" sz="2000" dirty="0"/>
              <a:t>	</a:t>
            </a:r>
            <a:r>
              <a:rPr lang="en-US" sz="2000" dirty="0" smtClean="0"/>
              <a:t>		6) B+/</a:t>
            </a:r>
            <a:r>
              <a:rPr lang="en-US" sz="2000" dirty="0" err="1" smtClean="0"/>
              <a:t>Recv</a:t>
            </a:r>
            <a:r>
              <a:rPr lang="en-US" sz="2000" dirty="0" smtClean="0"/>
              <a:t>-</a:t>
            </a:r>
          </a:p>
          <a:p>
            <a:pPr marL="0" indent="0">
              <a:buNone/>
            </a:pPr>
            <a:r>
              <a:rPr lang="en-US" sz="2000" dirty="0"/>
              <a:t>	</a:t>
            </a:r>
            <a:r>
              <a:rPr lang="en-US" sz="2000" dirty="0" smtClean="0"/>
              <a:t>		7) </a:t>
            </a:r>
            <a:r>
              <a:rPr lang="en-US" sz="2000" dirty="0" err="1" smtClean="0"/>
              <a:t>Gnd</a:t>
            </a:r>
            <a:r>
              <a:rPr lang="en-US" sz="2000" dirty="0" smtClean="0"/>
              <a:t>			</a:t>
            </a:r>
            <a:r>
              <a:rPr lang="en-US" sz="2000" b="1" dirty="0" smtClean="0"/>
              <a:t>Fig. 4C</a:t>
            </a:r>
          </a:p>
          <a:p>
            <a:pPr marL="0" indent="0">
              <a:buNone/>
            </a:pPr>
            <a:r>
              <a:rPr lang="en-US" sz="2000" dirty="0" smtClean="0"/>
              <a:t>			</a:t>
            </a:r>
            <a:r>
              <a:rPr lang="en-US" sz="2000" b="1" dirty="0" smtClean="0"/>
              <a:t>Fig. 4B</a:t>
            </a:r>
          </a:p>
          <a:p>
            <a:pPr marL="0" indent="0">
              <a:buNone/>
            </a:pPr>
            <a:endParaRPr lang="en-US" sz="2000" dirty="0"/>
          </a:p>
          <a:p>
            <a:pPr marL="0" indent="0">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9459" y="2202335"/>
            <a:ext cx="1362075" cy="47625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705" y="2202335"/>
            <a:ext cx="1556128" cy="816864"/>
          </a:xfrm>
          <a:prstGeom prst="rect">
            <a:avLst/>
          </a:prstGeom>
        </p:spPr>
      </p:pic>
      <p:pic>
        <p:nvPicPr>
          <p:cNvPr id="8" name="img" descr="http://www.smpspowersupply.com/Serial-ata-connector.GIF"/>
          <p:cNvPicPr/>
          <p:nvPr/>
        </p:nvPicPr>
        <p:blipFill>
          <a:blip r:embed="rId4">
            <a:extLst>
              <a:ext uri="{28A0092B-C50C-407E-A947-70E740481C1C}">
                <a14:useLocalDpi xmlns:a14="http://schemas.microsoft.com/office/drawing/2010/main" val="0"/>
              </a:ext>
            </a:extLst>
          </a:blip>
          <a:srcRect/>
          <a:stretch>
            <a:fillRect/>
          </a:stretch>
        </p:blipFill>
        <p:spPr bwMode="auto">
          <a:xfrm>
            <a:off x="5651156" y="2202335"/>
            <a:ext cx="3534033" cy="2950433"/>
          </a:xfrm>
          <a:prstGeom prst="rect">
            <a:avLst/>
          </a:prstGeom>
          <a:noFill/>
          <a:ln>
            <a:noFill/>
          </a:ln>
        </p:spPr>
      </p:pic>
    </p:spTree>
    <p:extLst>
      <p:ext uri="{BB962C8B-B14F-4D97-AF65-F5344CB8AC3E}">
        <p14:creationId xmlns:p14="http://schemas.microsoft.com/office/powerpoint/2010/main" val="30333530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6927</TotalTime>
  <Words>1963</Words>
  <Application>Microsoft Office PowerPoint</Application>
  <PresentationFormat>Custom</PresentationFormat>
  <Paragraphs>256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University of Texas Rio Grande Valley Systems Administration CSCI 6175.01 Fall 2016 </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lpstr>Systems Administration CSCI 6175.01 Fall 2016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Jackson</dc:creator>
  <cp:lastModifiedBy>John Abraham</cp:lastModifiedBy>
  <cp:revision>89</cp:revision>
  <dcterms:created xsi:type="dcterms:W3CDTF">2016-09-18T00:04:44Z</dcterms:created>
  <dcterms:modified xsi:type="dcterms:W3CDTF">2016-09-27T16:43:32Z</dcterms:modified>
</cp:coreProperties>
</file>