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9"/>
  </p:handoutMasterIdLst>
  <p:sldIdLst>
    <p:sldId id="266" r:id="rId2"/>
    <p:sldId id="256" r:id="rId3"/>
    <p:sldId id="281" r:id="rId4"/>
    <p:sldId id="267" r:id="rId5"/>
    <p:sldId id="278" r:id="rId6"/>
    <p:sldId id="279" r:id="rId7"/>
    <p:sldId id="280" r:id="rId8"/>
    <p:sldId id="282" r:id="rId9"/>
    <p:sldId id="288" r:id="rId10"/>
    <p:sldId id="283" r:id="rId11"/>
    <p:sldId id="289" r:id="rId12"/>
    <p:sldId id="285" r:id="rId13"/>
    <p:sldId id="286" r:id="rId14"/>
    <p:sldId id="268" r:id="rId15"/>
    <p:sldId id="276" r:id="rId16"/>
    <p:sldId id="269" r:id="rId17"/>
    <p:sldId id="291" r:id="rId18"/>
    <p:sldId id="272" r:id="rId19"/>
    <p:sldId id="270" r:id="rId20"/>
    <p:sldId id="307" r:id="rId21"/>
    <p:sldId id="277" r:id="rId22"/>
    <p:sldId id="305" r:id="rId23"/>
    <p:sldId id="306" r:id="rId24"/>
    <p:sldId id="292" r:id="rId25"/>
    <p:sldId id="293" r:id="rId26"/>
    <p:sldId id="294" r:id="rId27"/>
    <p:sldId id="271" r:id="rId28"/>
    <p:sldId id="295" r:id="rId29"/>
    <p:sldId id="298" r:id="rId30"/>
    <p:sldId id="296" r:id="rId31"/>
    <p:sldId id="299" r:id="rId32"/>
    <p:sldId id="300" r:id="rId33"/>
    <p:sldId id="301" r:id="rId34"/>
    <p:sldId id="302" r:id="rId35"/>
    <p:sldId id="303" r:id="rId36"/>
    <p:sldId id="304" r:id="rId37"/>
    <p:sldId id="263" r:id="rId3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30" autoAdjust="0"/>
    <p:restoredTop sz="94660"/>
  </p:normalViewPr>
  <p:slideViewPr>
    <p:cSldViewPr snapToGrid="0">
      <p:cViewPr varScale="1">
        <p:scale>
          <a:sx n="117" d="100"/>
          <a:sy n="117" d="100"/>
        </p:scale>
        <p:origin x="-294"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5"/>
          </a:xfrm>
          <a:prstGeom prst="rect">
            <a:avLst/>
          </a:prstGeom>
        </p:spPr>
        <p:txBody>
          <a:bodyPr vert="horz" lIns="93170" tIns="46586" rIns="93170" bIns="46586" rtlCol="0"/>
          <a:lstStyle>
            <a:lvl1pPr algn="r">
              <a:defRPr sz="1200"/>
            </a:lvl1pPr>
          </a:lstStyle>
          <a:p>
            <a:fld id="{6DCC27EE-C345-446E-94E5-337597DD5220}" type="datetimeFigureOut">
              <a:rPr lang="en-US" smtClean="0"/>
              <a:t>9/21/2016</a:t>
            </a:fld>
            <a:endParaRPr lang="en-US"/>
          </a:p>
        </p:txBody>
      </p:sp>
      <p:sp>
        <p:nvSpPr>
          <p:cNvPr id="4" name="Footer Placeholder 3"/>
          <p:cNvSpPr>
            <a:spLocks noGrp="1"/>
          </p:cNvSpPr>
          <p:nvPr>
            <p:ph type="ftr" sz="quarter" idx="2"/>
          </p:nvPr>
        </p:nvSpPr>
        <p:spPr>
          <a:xfrm>
            <a:off x="0" y="8829969"/>
            <a:ext cx="3037840" cy="466434"/>
          </a:xfrm>
          <a:prstGeom prst="rect">
            <a:avLst/>
          </a:prstGeom>
        </p:spPr>
        <p:txBody>
          <a:bodyPr vert="horz" lIns="93170" tIns="46586" rIns="93170" bIns="46586"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9"/>
            <a:ext cx="3037840" cy="466434"/>
          </a:xfrm>
          <a:prstGeom prst="rect">
            <a:avLst/>
          </a:prstGeom>
        </p:spPr>
        <p:txBody>
          <a:bodyPr vert="horz" lIns="93170" tIns="46586" rIns="93170" bIns="46586" rtlCol="0" anchor="b"/>
          <a:lstStyle>
            <a:lvl1pPr algn="r">
              <a:defRPr sz="1200"/>
            </a:lvl1pPr>
          </a:lstStyle>
          <a:p>
            <a:fld id="{4E9D151B-4771-46BC-9BEF-1839EEAB7861}" type="slidenum">
              <a:rPr lang="en-US" smtClean="0"/>
              <a:t>‹#›</a:t>
            </a:fld>
            <a:endParaRPr lang="en-US"/>
          </a:p>
        </p:txBody>
      </p:sp>
    </p:spTree>
    <p:extLst>
      <p:ext uri="{BB962C8B-B14F-4D97-AF65-F5344CB8AC3E}">
        <p14:creationId xmlns:p14="http://schemas.microsoft.com/office/powerpoint/2010/main" val="308879380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BBE5C7-1DDF-4384-B3B6-AE4D9FE297A7}"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2F029-44AE-489B-89B2-AA469858AE08}" type="slidenum">
              <a:rPr lang="en-US" smtClean="0"/>
              <a:t>‹#›</a:t>
            </a:fld>
            <a:endParaRPr lang="en-US"/>
          </a:p>
        </p:txBody>
      </p:sp>
    </p:spTree>
    <p:extLst>
      <p:ext uri="{BB962C8B-B14F-4D97-AF65-F5344CB8AC3E}">
        <p14:creationId xmlns:p14="http://schemas.microsoft.com/office/powerpoint/2010/main" val="700291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BBE5C7-1DDF-4384-B3B6-AE4D9FE297A7}"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2F029-44AE-489B-89B2-AA469858AE08}" type="slidenum">
              <a:rPr lang="en-US" smtClean="0"/>
              <a:t>‹#›</a:t>
            </a:fld>
            <a:endParaRPr lang="en-US"/>
          </a:p>
        </p:txBody>
      </p:sp>
    </p:spTree>
    <p:extLst>
      <p:ext uri="{BB962C8B-B14F-4D97-AF65-F5344CB8AC3E}">
        <p14:creationId xmlns:p14="http://schemas.microsoft.com/office/powerpoint/2010/main" val="330772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BBE5C7-1DDF-4384-B3B6-AE4D9FE297A7}"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2F029-44AE-489B-89B2-AA469858AE08}" type="slidenum">
              <a:rPr lang="en-US" smtClean="0"/>
              <a:t>‹#›</a:t>
            </a:fld>
            <a:endParaRPr lang="en-US"/>
          </a:p>
        </p:txBody>
      </p:sp>
    </p:spTree>
    <p:extLst>
      <p:ext uri="{BB962C8B-B14F-4D97-AF65-F5344CB8AC3E}">
        <p14:creationId xmlns:p14="http://schemas.microsoft.com/office/powerpoint/2010/main" val="1469060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BBE5C7-1DDF-4384-B3B6-AE4D9FE297A7}"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2F029-44AE-489B-89B2-AA469858AE08}" type="slidenum">
              <a:rPr lang="en-US" smtClean="0"/>
              <a:t>‹#›</a:t>
            </a:fld>
            <a:endParaRPr lang="en-US"/>
          </a:p>
        </p:txBody>
      </p:sp>
    </p:spTree>
    <p:extLst>
      <p:ext uri="{BB962C8B-B14F-4D97-AF65-F5344CB8AC3E}">
        <p14:creationId xmlns:p14="http://schemas.microsoft.com/office/powerpoint/2010/main" val="1921695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BBE5C7-1DDF-4384-B3B6-AE4D9FE297A7}"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2F029-44AE-489B-89B2-AA469858AE08}" type="slidenum">
              <a:rPr lang="en-US" smtClean="0"/>
              <a:t>‹#›</a:t>
            </a:fld>
            <a:endParaRPr lang="en-US"/>
          </a:p>
        </p:txBody>
      </p:sp>
    </p:spTree>
    <p:extLst>
      <p:ext uri="{BB962C8B-B14F-4D97-AF65-F5344CB8AC3E}">
        <p14:creationId xmlns:p14="http://schemas.microsoft.com/office/powerpoint/2010/main" val="2828366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BBE5C7-1DDF-4384-B3B6-AE4D9FE297A7}"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2F029-44AE-489B-89B2-AA469858AE08}" type="slidenum">
              <a:rPr lang="en-US" smtClean="0"/>
              <a:t>‹#›</a:t>
            </a:fld>
            <a:endParaRPr lang="en-US"/>
          </a:p>
        </p:txBody>
      </p:sp>
    </p:spTree>
    <p:extLst>
      <p:ext uri="{BB962C8B-B14F-4D97-AF65-F5344CB8AC3E}">
        <p14:creationId xmlns:p14="http://schemas.microsoft.com/office/powerpoint/2010/main" val="4250978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BBE5C7-1DDF-4384-B3B6-AE4D9FE297A7}" type="datetimeFigureOut">
              <a:rPr lang="en-US" smtClean="0"/>
              <a:t>9/21/2016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42F029-44AE-489B-89B2-AA469858AE08}" type="slidenum">
              <a:rPr lang="en-US" smtClean="0"/>
              <a:t>‹#›</a:t>
            </a:fld>
            <a:endParaRPr lang="en-US"/>
          </a:p>
        </p:txBody>
      </p:sp>
    </p:spTree>
    <p:extLst>
      <p:ext uri="{BB962C8B-B14F-4D97-AF65-F5344CB8AC3E}">
        <p14:creationId xmlns:p14="http://schemas.microsoft.com/office/powerpoint/2010/main" val="1113353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BBE5C7-1DDF-4384-B3B6-AE4D9FE297A7}" type="datetimeFigureOut">
              <a:rPr lang="en-US" smtClean="0"/>
              <a:t>9/21/2016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42F029-44AE-489B-89B2-AA469858AE08}" type="slidenum">
              <a:rPr lang="en-US" smtClean="0"/>
              <a:t>‹#›</a:t>
            </a:fld>
            <a:endParaRPr lang="en-US"/>
          </a:p>
        </p:txBody>
      </p:sp>
    </p:spTree>
    <p:extLst>
      <p:ext uri="{BB962C8B-B14F-4D97-AF65-F5344CB8AC3E}">
        <p14:creationId xmlns:p14="http://schemas.microsoft.com/office/powerpoint/2010/main" val="368169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BBE5C7-1DDF-4384-B3B6-AE4D9FE297A7}" type="datetimeFigureOut">
              <a:rPr lang="en-US" smtClean="0"/>
              <a:t>9/21/2016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42F029-44AE-489B-89B2-AA469858AE08}" type="slidenum">
              <a:rPr lang="en-US" smtClean="0"/>
              <a:t>‹#›</a:t>
            </a:fld>
            <a:endParaRPr lang="en-US"/>
          </a:p>
        </p:txBody>
      </p:sp>
    </p:spTree>
    <p:extLst>
      <p:ext uri="{BB962C8B-B14F-4D97-AF65-F5344CB8AC3E}">
        <p14:creationId xmlns:p14="http://schemas.microsoft.com/office/powerpoint/2010/main" val="612997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BBE5C7-1DDF-4384-B3B6-AE4D9FE297A7}"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2F029-44AE-489B-89B2-AA469858AE08}" type="slidenum">
              <a:rPr lang="en-US" smtClean="0"/>
              <a:t>‹#›</a:t>
            </a:fld>
            <a:endParaRPr lang="en-US"/>
          </a:p>
        </p:txBody>
      </p:sp>
    </p:spTree>
    <p:extLst>
      <p:ext uri="{BB962C8B-B14F-4D97-AF65-F5344CB8AC3E}">
        <p14:creationId xmlns:p14="http://schemas.microsoft.com/office/powerpoint/2010/main" val="464818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BBE5C7-1DDF-4384-B3B6-AE4D9FE297A7}"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2F029-44AE-489B-89B2-AA469858AE08}" type="slidenum">
              <a:rPr lang="en-US" smtClean="0"/>
              <a:t>‹#›</a:t>
            </a:fld>
            <a:endParaRPr lang="en-US"/>
          </a:p>
        </p:txBody>
      </p:sp>
    </p:spTree>
    <p:extLst>
      <p:ext uri="{BB962C8B-B14F-4D97-AF65-F5344CB8AC3E}">
        <p14:creationId xmlns:p14="http://schemas.microsoft.com/office/powerpoint/2010/main" val="2663733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BBE5C7-1DDF-4384-B3B6-AE4D9FE297A7}" type="datetimeFigureOut">
              <a:rPr lang="en-US" smtClean="0"/>
              <a:t>9/21/2016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42F029-44AE-489B-89B2-AA469858AE08}" type="slidenum">
              <a:rPr lang="en-US" smtClean="0"/>
              <a:t>‹#›</a:t>
            </a:fld>
            <a:endParaRPr lang="en-US"/>
          </a:p>
        </p:txBody>
      </p:sp>
    </p:spTree>
    <p:extLst>
      <p:ext uri="{BB962C8B-B14F-4D97-AF65-F5344CB8AC3E}">
        <p14:creationId xmlns:p14="http://schemas.microsoft.com/office/powerpoint/2010/main" val="3638696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www.computerhope.com/reg.htm" TargetMode="External"/><Relationship Id="rId2" Type="http://schemas.openxmlformats.org/officeDocument/2006/relationships/hyperlink" Target="https://en.wikipedia.org/wiki/Group_Policy"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hyperlink" Target="https://technet.microsoft.com/en-us/library/cc759073(v=ws.10).aspx" TargetMode="External"/><Relationship Id="rId1" Type="http://schemas.openxmlformats.org/officeDocument/2006/relationships/slideLayout" Target="../slideLayouts/slideLayout1.xml"/><Relationship Id="rId4" Type="http://schemas.openxmlformats.org/officeDocument/2006/relationships/image" Target="../media/image14.gif"/></Relationships>
</file>

<file path=ppt/slides/_rels/slide25.xml.rels><?xml version="1.0" encoding="UTF-8" standalone="yes"?>
<Relationships xmlns="http://schemas.openxmlformats.org/package/2006/relationships"><Relationship Id="rId3" Type="http://schemas.openxmlformats.org/officeDocument/2006/relationships/hyperlink" Target="https://www.suse.com/products/suse-manager" TargetMode="External"/><Relationship Id="rId2" Type="http://schemas.openxmlformats.org/officeDocument/2006/relationships/hyperlink" Target="http://www.ubuntu.com/management/landscape-features" TargetMode="External"/><Relationship Id="rId1" Type="http://schemas.openxmlformats.org/officeDocument/2006/relationships/slideLayout" Target="../slideLayouts/slideLayout1.xml"/><Relationship Id="rId5" Type="http://schemas.openxmlformats.org/officeDocument/2006/relationships/hyperlink" Target="http://www.comptechdoc.org/os/linux/commands/linux_crsysman.html" TargetMode="External"/><Relationship Id="rId4" Type="http://schemas.openxmlformats.org/officeDocument/2006/relationships/hyperlink" Target="http://spacewalk.redhat.com/"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hyperlink" Target="https://en.wikipedia.org/wiki/List_of_computer_hardware_manufacturers"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www.dell.com/support/home/us/en/04/product-support/product/optiplex-330/driver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www.dell.com/support/home/us/en/04/product-support/product/optiplex-360/research"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28078" y="825190"/>
            <a:ext cx="9039922" cy="2684773"/>
          </a:xfrm>
        </p:spPr>
        <p:txBody>
          <a:bodyPr>
            <a:normAutofit fontScale="90000"/>
          </a:bodyPr>
          <a:lstStyle/>
          <a:p>
            <a:r>
              <a:rPr lang="en-US" sz="4800" b="1" dirty="0" smtClean="0"/>
              <a:t>University of Texas Rio Grande Valley Systems Administration</a:t>
            </a:r>
            <a:r>
              <a:rPr lang="en-US" b="1" dirty="0" smtClean="0"/>
              <a:t/>
            </a:r>
            <a:br>
              <a:rPr lang="en-US" b="1" dirty="0" smtClean="0"/>
            </a:br>
            <a:r>
              <a:rPr lang="en-US" sz="4900" b="1" dirty="0" smtClean="0"/>
              <a:t>CSCI 6175.01 Fall 2016</a:t>
            </a:r>
            <a:r>
              <a:rPr lang="en-US" dirty="0" smtClean="0"/>
              <a:t/>
            </a:r>
            <a:br>
              <a:rPr lang="en-US" dirty="0" smtClean="0"/>
            </a:br>
            <a:endParaRPr lang="en-US" dirty="0"/>
          </a:p>
        </p:txBody>
      </p:sp>
      <p:sp>
        <p:nvSpPr>
          <p:cNvPr id="3" name="Subtitle 2"/>
          <p:cNvSpPr>
            <a:spLocks noGrp="1"/>
          </p:cNvSpPr>
          <p:nvPr>
            <p:ph type="subTitle" idx="1"/>
          </p:nvPr>
        </p:nvSpPr>
        <p:spPr/>
        <p:txBody>
          <a:bodyPr>
            <a:normAutofit/>
          </a:bodyPr>
          <a:lstStyle/>
          <a:p>
            <a:r>
              <a:rPr lang="en-US" sz="3600" dirty="0" smtClean="0"/>
              <a:t>Instructor Robert C. Jackson</a:t>
            </a:r>
            <a:endParaRPr lang="en-US" sz="3600" dirty="0"/>
          </a:p>
        </p:txBody>
      </p:sp>
    </p:spTree>
    <p:extLst>
      <p:ext uri="{BB962C8B-B14F-4D97-AF65-F5344CB8AC3E}">
        <p14:creationId xmlns:p14="http://schemas.microsoft.com/office/powerpoint/2010/main" val="1393879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4898"/>
            <a:ext cx="9143999" cy="1271239"/>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706137"/>
            <a:ext cx="9144000" cy="4973443"/>
          </a:xfrm>
        </p:spPr>
        <p:txBody>
          <a:bodyPr>
            <a:normAutofit fontScale="32500" lnSpcReduction="20000"/>
          </a:bodyPr>
          <a:lstStyle/>
          <a:p>
            <a:pPr algn="l"/>
            <a:r>
              <a:rPr lang="en-US" sz="4900" b="1" dirty="0" smtClean="0"/>
              <a:t>PC Firmware BIOS Setup</a:t>
            </a:r>
          </a:p>
          <a:p>
            <a:pPr algn="l"/>
            <a:r>
              <a:rPr lang="en-US" sz="4900" b="1" dirty="0"/>
              <a:t>Launching the </a:t>
            </a:r>
            <a:r>
              <a:rPr lang="en-US" sz="4900" b="1" dirty="0" smtClean="0"/>
              <a:t>BIOS</a:t>
            </a:r>
            <a:endParaRPr lang="en-US" sz="4900" dirty="0"/>
          </a:p>
          <a:p>
            <a:pPr marL="742950" indent="-742950" algn="l">
              <a:buAutoNum type="arabicParenR"/>
            </a:pPr>
            <a:r>
              <a:rPr lang="en-US" sz="4900" dirty="0" smtClean="0"/>
              <a:t>Power </a:t>
            </a:r>
            <a:r>
              <a:rPr lang="en-US" sz="4900" dirty="0"/>
              <a:t>off the </a:t>
            </a:r>
            <a:r>
              <a:rPr lang="en-US" sz="4900" dirty="0" smtClean="0"/>
              <a:t>computer.</a:t>
            </a:r>
          </a:p>
          <a:p>
            <a:pPr marL="742950" indent="-742950" algn="l">
              <a:buFont typeface="Arial" panose="020B0604020202020204" pitchFamily="34" charset="0"/>
              <a:buAutoNum type="arabicParenR"/>
            </a:pPr>
            <a:r>
              <a:rPr lang="en-US" sz="4900" dirty="0"/>
              <a:t>Power on the computer</a:t>
            </a:r>
            <a:r>
              <a:rPr lang="en-US" sz="4900" dirty="0" smtClean="0"/>
              <a:t>.</a:t>
            </a:r>
          </a:p>
          <a:p>
            <a:pPr marL="742950" indent="-742950" algn="l">
              <a:buFont typeface="Arial" panose="020B0604020202020204" pitchFamily="34" charset="0"/>
              <a:buAutoNum type="arabicParenR"/>
            </a:pPr>
            <a:r>
              <a:rPr lang="en-US" sz="4900" dirty="0"/>
              <a:t>Press F2 when the Dell logo appears and you see the F2 key option appear at the bottom of the screen.</a:t>
            </a:r>
          </a:p>
          <a:p>
            <a:pPr algn="l"/>
            <a:r>
              <a:rPr lang="en-US" sz="4900" b="1" dirty="0" smtClean="0"/>
              <a:t>About </a:t>
            </a:r>
            <a:r>
              <a:rPr lang="en-US" sz="4900" b="1" dirty="0"/>
              <a:t>the Bios</a:t>
            </a:r>
            <a:endParaRPr lang="en-US" sz="4900" dirty="0"/>
          </a:p>
          <a:p>
            <a:pPr algn="l"/>
            <a:r>
              <a:rPr lang="en-US" sz="4900" dirty="0"/>
              <a:t>Access the BIOS on a Dell computer to change low-level hardware settings such as:</a:t>
            </a:r>
          </a:p>
          <a:p>
            <a:pPr marL="571500" lvl="0" indent="-571500" algn="l">
              <a:buFont typeface="Arial" panose="020B0604020202020204" pitchFamily="34" charset="0"/>
              <a:buChar char="•"/>
            </a:pPr>
            <a:r>
              <a:rPr lang="en-US" sz="4900" dirty="0" smtClean="0"/>
              <a:t>The </a:t>
            </a:r>
            <a:r>
              <a:rPr lang="en-US" sz="4900" dirty="0"/>
              <a:t>order the computer checks devices when it's </a:t>
            </a:r>
            <a:r>
              <a:rPr lang="en-US" sz="4900" dirty="0" smtClean="0"/>
              <a:t>booting.</a:t>
            </a:r>
          </a:p>
          <a:p>
            <a:pPr marL="571500" lvl="0" indent="-571500" algn="l">
              <a:buFont typeface="Arial" panose="020B0604020202020204" pitchFamily="34" charset="0"/>
              <a:buChar char="•"/>
            </a:pPr>
            <a:r>
              <a:rPr lang="en-US" sz="4900" dirty="0" smtClean="0"/>
              <a:t>The </a:t>
            </a:r>
            <a:r>
              <a:rPr lang="en-US" sz="4900" dirty="0"/>
              <a:t>configuration of floppy drives, optical drives and hard drives</a:t>
            </a:r>
            <a:r>
              <a:rPr lang="en-US" sz="4900" dirty="0" smtClean="0"/>
              <a:t>.</a:t>
            </a:r>
          </a:p>
          <a:p>
            <a:pPr marL="571500" lvl="0" indent="-571500" algn="l">
              <a:buFont typeface="Arial" panose="020B0604020202020204" pitchFamily="34" charset="0"/>
              <a:buChar char="•"/>
            </a:pPr>
            <a:r>
              <a:rPr lang="en-US" sz="4900" dirty="0" smtClean="0"/>
              <a:t>The </a:t>
            </a:r>
            <a:r>
              <a:rPr lang="en-US" sz="4900" dirty="0"/>
              <a:t>configuration of the sound, network, USB and cards you add to the computer</a:t>
            </a:r>
            <a:r>
              <a:rPr lang="en-US" sz="4900" dirty="0" smtClean="0"/>
              <a:t>.</a:t>
            </a:r>
          </a:p>
          <a:p>
            <a:pPr marL="571500" indent="-571500" algn="l">
              <a:buFont typeface="Arial" panose="020B0604020202020204" pitchFamily="34" charset="0"/>
              <a:buChar char="•"/>
            </a:pPr>
            <a:r>
              <a:rPr lang="en-US" sz="4900" dirty="0"/>
              <a:t>Printer and serial port configuration.</a:t>
            </a:r>
          </a:p>
          <a:p>
            <a:pPr marL="571500" indent="-571500" algn="l">
              <a:buFont typeface="Arial" panose="020B0604020202020204" pitchFamily="34" charset="0"/>
              <a:buChar char="•"/>
            </a:pPr>
            <a:r>
              <a:rPr lang="en-US" sz="4900" dirty="0"/>
              <a:t>The primary video device and the amount of memory allocated to the video card.</a:t>
            </a:r>
          </a:p>
          <a:p>
            <a:pPr marL="571500" indent="-571500" algn="l">
              <a:buFont typeface="Arial" panose="020B0604020202020204" pitchFamily="34" charset="0"/>
              <a:buChar char="•"/>
            </a:pPr>
            <a:r>
              <a:rPr lang="en-US" sz="4900" dirty="0"/>
              <a:t>Whether to enable the computer to be woken up when it's powered off.</a:t>
            </a:r>
          </a:p>
          <a:p>
            <a:pPr marL="571500" indent="-571500" algn="l">
              <a:buFont typeface="Arial" panose="020B0604020202020204" pitchFamily="34" charset="0"/>
              <a:buChar char="•"/>
            </a:pPr>
            <a:r>
              <a:rPr lang="en-US" sz="4900" dirty="0"/>
              <a:t>What to do when power is restored to a system that lost power.</a:t>
            </a:r>
          </a:p>
          <a:p>
            <a:pPr marL="571500" indent="-571500" algn="l">
              <a:buFont typeface="Arial" panose="020B0604020202020204" pitchFamily="34" charset="0"/>
              <a:buChar char="•"/>
            </a:pPr>
            <a:r>
              <a:rPr lang="en-US" sz="4900" dirty="0"/>
              <a:t>Whether to halt during the boot process if the system encounters errors</a:t>
            </a:r>
            <a:r>
              <a:rPr lang="en-US" sz="4900" dirty="0" smtClean="0"/>
              <a:t>.</a:t>
            </a:r>
          </a:p>
          <a:p>
            <a:pPr marL="571500" indent="-571500" algn="l">
              <a:buFont typeface="Arial" panose="020B0604020202020204" pitchFamily="34" charset="0"/>
              <a:buChar char="•"/>
            </a:pPr>
            <a:r>
              <a:rPr lang="en-US" sz="4900" dirty="0"/>
              <a:t>The power-on password for the computer.</a:t>
            </a:r>
          </a:p>
          <a:p>
            <a:pPr lvl="0" algn="l"/>
            <a:endParaRPr lang="en-US" sz="4400" dirty="0"/>
          </a:p>
          <a:p>
            <a:pPr algn="l"/>
            <a:endParaRPr lang="en-US" sz="4400" dirty="0" smtClean="0"/>
          </a:p>
          <a:p>
            <a:pPr marL="742950" indent="-742950" algn="l">
              <a:buAutoNum type="arabicParenR"/>
            </a:pPr>
            <a:endParaRPr lang="en-US" sz="4400" dirty="0" smtClean="0"/>
          </a:p>
        </p:txBody>
      </p:sp>
    </p:spTree>
    <p:extLst>
      <p:ext uri="{BB962C8B-B14F-4D97-AF65-F5344CB8AC3E}">
        <p14:creationId xmlns:p14="http://schemas.microsoft.com/office/powerpoint/2010/main" val="3691375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4898"/>
            <a:ext cx="9143999" cy="1271239"/>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706137"/>
            <a:ext cx="9144000" cy="4973443"/>
          </a:xfrm>
        </p:spPr>
        <p:txBody>
          <a:bodyPr>
            <a:normAutofit/>
          </a:bodyPr>
          <a:lstStyle/>
          <a:p>
            <a:pPr algn="l"/>
            <a:r>
              <a:rPr lang="en-US" b="1" dirty="0" smtClean="0"/>
              <a:t>PC Firmware BIOS Setup Continued </a:t>
            </a:r>
          </a:p>
          <a:p>
            <a:pPr algn="l"/>
            <a:r>
              <a:rPr lang="en-US" sz="1800" b="1" dirty="0"/>
              <a:t>Navigating the BIOS</a:t>
            </a:r>
            <a:endParaRPr lang="en-US" sz="1800" dirty="0"/>
          </a:p>
          <a:p>
            <a:pPr algn="l"/>
            <a:r>
              <a:rPr lang="en-US" sz="1800" dirty="0" smtClean="0"/>
              <a:t>The </a:t>
            </a:r>
            <a:r>
              <a:rPr lang="en-US" sz="1800" dirty="0"/>
              <a:t>mouse does not work when you're editing the BIOS. Use the designated keys to navigate the screens and look at the bottom of each screen for a list of other function keys that are active on that screen:</a:t>
            </a:r>
          </a:p>
          <a:p>
            <a:pPr marL="171450" lvl="0" indent="-171450" algn="l">
              <a:buFont typeface="Arial" panose="020B0604020202020204" pitchFamily="34" charset="0"/>
              <a:buChar char="•"/>
            </a:pPr>
            <a:r>
              <a:rPr lang="en-US" sz="1800" dirty="0" smtClean="0"/>
              <a:t>Press </a:t>
            </a:r>
            <a:r>
              <a:rPr lang="en-US" sz="1800" dirty="0"/>
              <a:t>the Left and right arrow keys to move between tabs</a:t>
            </a:r>
            <a:r>
              <a:rPr lang="en-US" sz="1800" dirty="0" smtClean="0"/>
              <a:t>.</a:t>
            </a:r>
          </a:p>
          <a:p>
            <a:pPr marL="171450" indent="-171450" algn="l">
              <a:buFont typeface="Arial" panose="020B0604020202020204" pitchFamily="34" charset="0"/>
              <a:buChar char="•"/>
            </a:pPr>
            <a:r>
              <a:rPr lang="en-US" sz="1800" dirty="0"/>
              <a:t>Use the Up and Down arrow keys to move between options on a tab.</a:t>
            </a:r>
          </a:p>
          <a:p>
            <a:pPr marL="171450" indent="-171450" algn="l">
              <a:buFont typeface="Arial" panose="020B0604020202020204" pitchFamily="34" charset="0"/>
              <a:buChar char="•"/>
            </a:pPr>
            <a:r>
              <a:rPr lang="en-US" sz="1800" dirty="0"/>
              <a:t>Press Enter to select an option for the feature you're editing.</a:t>
            </a:r>
          </a:p>
          <a:p>
            <a:pPr marL="171450" indent="-171450" algn="l">
              <a:buFont typeface="Arial" panose="020B0604020202020204" pitchFamily="34" charset="0"/>
              <a:buChar char="•"/>
            </a:pPr>
            <a:r>
              <a:rPr lang="en-US" sz="1800" dirty="0"/>
              <a:t>Select Esc to take you back one screen or to exit the BIOS if on the main screen.</a:t>
            </a:r>
          </a:p>
          <a:p>
            <a:pPr marL="171450" indent="-171450" algn="l">
              <a:buFont typeface="Arial" panose="020B0604020202020204" pitchFamily="34" charset="0"/>
              <a:buChar char="•"/>
            </a:pPr>
            <a:r>
              <a:rPr lang="en-US" sz="1800" dirty="0"/>
              <a:t>Choose F10 to save your changes and exits the BIOS editor.</a:t>
            </a:r>
          </a:p>
          <a:p>
            <a:pPr algn="l"/>
            <a:r>
              <a:rPr lang="en-US" sz="1800" b="1" dirty="0" smtClean="0"/>
              <a:t>Warning </a:t>
            </a:r>
            <a:endParaRPr lang="en-US" sz="1800" dirty="0"/>
          </a:p>
          <a:p>
            <a:pPr algn="l"/>
            <a:r>
              <a:rPr lang="en-US" sz="1800" dirty="0"/>
              <a:t>Do not change BIOS options if you're unsure of the impact of the change on your computer. You can make a computer unable to boot or cause physical damage to the computer's hardware with some BIOS settings.</a:t>
            </a:r>
          </a:p>
          <a:p>
            <a:pPr algn="l"/>
            <a:endParaRPr lang="en-US" sz="4400" dirty="0" smtClean="0"/>
          </a:p>
          <a:p>
            <a:pPr marL="742950" indent="-742950" algn="l">
              <a:buAutoNum type="arabicParenR"/>
            </a:pPr>
            <a:endParaRPr lang="en-US" sz="4400" dirty="0" smtClean="0"/>
          </a:p>
        </p:txBody>
      </p:sp>
    </p:spTree>
    <p:extLst>
      <p:ext uri="{BB962C8B-B14F-4D97-AF65-F5344CB8AC3E}">
        <p14:creationId xmlns:p14="http://schemas.microsoft.com/office/powerpoint/2010/main" val="1448933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4899"/>
            <a:ext cx="9143999" cy="1140444"/>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575343"/>
            <a:ext cx="9144000" cy="5003877"/>
          </a:xfrm>
        </p:spPr>
        <p:txBody>
          <a:bodyPr>
            <a:normAutofit fontScale="92500" lnSpcReduction="10000"/>
          </a:bodyPr>
          <a:lstStyle/>
          <a:p>
            <a:pPr algn="l"/>
            <a:r>
              <a:rPr lang="en-US" sz="2000" b="1" dirty="0" smtClean="0"/>
              <a:t>System Software (SW)</a:t>
            </a:r>
          </a:p>
          <a:p>
            <a:pPr algn="l"/>
            <a:r>
              <a:rPr lang="en-US" sz="2000" dirty="0" smtClean="0"/>
              <a:t>The Windows Operating System (OS) is a graphical OS that manages computer hardware and software, provides services and allows execution of application programs. Windows is a multitasking, multiuser OS.</a:t>
            </a:r>
          </a:p>
          <a:p>
            <a:pPr algn="l"/>
            <a:endParaRPr lang="en-US" sz="2800" dirty="0"/>
          </a:p>
          <a:p>
            <a:pPr algn="l"/>
            <a:endParaRPr lang="en-US" sz="2800" dirty="0" smtClean="0"/>
          </a:p>
          <a:p>
            <a:pPr algn="l"/>
            <a:endParaRPr lang="en-US" sz="2800" dirty="0" smtClean="0"/>
          </a:p>
          <a:p>
            <a:pPr algn="l"/>
            <a:endParaRPr lang="en-US" sz="2800" dirty="0"/>
          </a:p>
          <a:p>
            <a:pPr algn="l"/>
            <a:endParaRPr lang="en-US" sz="2800" dirty="0" smtClean="0"/>
          </a:p>
          <a:p>
            <a:pPr algn="l"/>
            <a:endParaRPr lang="en-US" sz="2800" dirty="0"/>
          </a:p>
          <a:p>
            <a:endParaRPr lang="en-US" sz="2000" b="1" dirty="0" smtClean="0"/>
          </a:p>
          <a:p>
            <a:endParaRPr lang="en-US" sz="2000" b="1" dirty="0"/>
          </a:p>
          <a:p>
            <a:r>
              <a:rPr lang="en-US" sz="2000" b="1" dirty="0" smtClean="0"/>
              <a:t>Figure 3 Windows Architecture Diagram </a:t>
            </a:r>
            <a:endParaRPr lang="en-US" sz="20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199" y="2474976"/>
            <a:ext cx="4352545" cy="3544824"/>
          </a:xfrm>
          <a:prstGeom prst="rect">
            <a:avLst/>
          </a:prstGeom>
        </p:spPr>
      </p:pic>
    </p:spTree>
    <p:extLst>
      <p:ext uri="{BB962C8B-B14F-4D97-AF65-F5344CB8AC3E}">
        <p14:creationId xmlns:p14="http://schemas.microsoft.com/office/powerpoint/2010/main" val="576900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4899"/>
            <a:ext cx="9143999" cy="1140444"/>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575343"/>
            <a:ext cx="9144000" cy="5003877"/>
          </a:xfrm>
        </p:spPr>
        <p:txBody>
          <a:bodyPr>
            <a:normAutofit/>
          </a:bodyPr>
          <a:lstStyle/>
          <a:p>
            <a:pPr algn="l"/>
            <a:r>
              <a:rPr lang="en-US" sz="2000" b="1" dirty="0" smtClean="0"/>
              <a:t>System Software (SW)</a:t>
            </a:r>
          </a:p>
          <a:p>
            <a:pPr algn="l"/>
            <a:r>
              <a:rPr lang="en-US" sz="2000" dirty="0" smtClean="0"/>
              <a:t>On boot-up the Windows Operating System (OS) loads drivers, OS kernel and initialization routines, and systems applications into memory.</a:t>
            </a:r>
          </a:p>
          <a:p>
            <a:pPr algn="l"/>
            <a:endParaRPr lang="en-US" sz="2800" dirty="0"/>
          </a:p>
          <a:p>
            <a:pPr algn="l"/>
            <a:endParaRPr lang="en-US" sz="2800" dirty="0" smtClean="0"/>
          </a:p>
          <a:p>
            <a:pPr algn="l"/>
            <a:endParaRPr lang="en-US" sz="2800" dirty="0" smtClean="0"/>
          </a:p>
          <a:p>
            <a:pPr algn="l"/>
            <a:endParaRPr lang="en-US" sz="2800" dirty="0"/>
          </a:p>
          <a:p>
            <a:pPr algn="l"/>
            <a:endParaRPr lang="en-US" sz="2800" dirty="0" smtClean="0"/>
          </a:p>
          <a:p>
            <a:pPr algn="l"/>
            <a:endParaRPr lang="en-US" sz="2800" dirty="0"/>
          </a:p>
          <a:p>
            <a:r>
              <a:rPr lang="en-US" sz="2000" b="1" dirty="0" smtClean="0"/>
              <a:t>Figure 4A x86 Virtual Address Space       Figure 4B x86 Physical Address Space  </a:t>
            </a:r>
            <a:endParaRPr lang="en-US" sz="2000" b="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2715785"/>
            <a:ext cx="4340352" cy="2917245"/>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9696" y="2715786"/>
            <a:ext cx="4315968" cy="2917245"/>
          </a:xfrm>
          <a:prstGeom prst="rect">
            <a:avLst/>
          </a:prstGeom>
        </p:spPr>
      </p:pic>
    </p:spTree>
    <p:extLst>
      <p:ext uri="{BB962C8B-B14F-4D97-AF65-F5344CB8AC3E}">
        <p14:creationId xmlns:p14="http://schemas.microsoft.com/office/powerpoint/2010/main" val="1473981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4899"/>
            <a:ext cx="9144000" cy="1003757"/>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438656"/>
            <a:ext cx="9144000" cy="5315712"/>
          </a:xfrm>
        </p:spPr>
        <p:txBody>
          <a:bodyPr>
            <a:noAutofit/>
          </a:bodyPr>
          <a:lstStyle/>
          <a:p>
            <a:pPr algn="l"/>
            <a:r>
              <a:rPr lang="en-US" sz="1600" b="1" dirty="0" smtClean="0"/>
              <a:t>System Software (SW)</a:t>
            </a:r>
          </a:p>
          <a:p>
            <a:pPr algn="l"/>
            <a:r>
              <a:rPr lang="en-US" sz="1600" dirty="0" smtClean="0"/>
              <a:t>Some Windows OS (and Linux) services are:</a:t>
            </a:r>
          </a:p>
          <a:p>
            <a:pPr algn="l"/>
            <a:r>
              <a:rPr lang="en-US" sz="1600" dirty="0" smtClean="0"/>
              <a:t>DNS – Domain </a:t>
            </a:r>
            <a:r>
              <a:rPr lang="en-US" sz="1600" dirty="0"/>
              <a:t>N</a:t>
            </a:r>
            <a:r>
              <a:rPr lang="en-US" sz="1600" dirty="0" smtClean="0"/>
              <a:t>ame </a:t>
            </a:r>
            <a:r>
              <a:rPr lang="en-US" sz="1600" dirty="0"/>
              <a:t>S</a:t>
            </a:r>
            <a:r>
              <a:rPr lang="en-US" sz="1600" dirty="0" smtClean="0"/>
              <a:t>ervice resolves IP addresses to fully qualified domain names, and fully qualified domain names to IP addresses (reverse lookup).</a:t>
            </a:r>
          </a:p>
          <a:p>
            <a:pPr algn="l"/>
            <a:r>
              <a:rPr lang="en-US" sz="1600" dirty="0" smtClean="0"/>
              <a:t>DHCP – Dynamic Host Control Protocol, automatically assigns IP addresses to PC hosts.</a:t>
            </a:r>
          </a:p>
          <a:p>
            <a:pPr algn="l"/>
            <a:r>
              <a:rPr lang="en-US" sz="1600" dirty="0" smtClean="0"/>
              <a:t>HTTP – Hyper Text Transfer Protocol, is the structured language that is the basis for communication (web pages) on the World Wide Web (WWW)</a:t>
            </a:r>
          </a:p>
          <a:p>
            <a:pPr algn="l"/>
            <a:r>
              <a:rPr lang="en-US" sz="1600" dirty="0" smtClean="0"/>
              <a:t>SNMP – Simple Network Management Protocol, is an internet protocol for gathering information about managed devices, and for managing those devices.</a:t>
            </a:r>
          </a:p>
          <a:p>
            <a:pPr algn="l"/>
            <a:r>
              <a:rPr lang="en-US" sz="1600" dirty="0" smtClean="0"/>
              <a:t>SSH – Secure Shell, is an encrypted application for secure communications between networked hosts, it is the successor to ‘telnet’ which communicates in plain text.</a:t>
            </a:r>
          </a:p>
          <a:p>
            <a:pPr algn="l"/>
            <a:r>
              <a:rPr lang="en-US" sz="1600" dirty="0" smtClean="0"/>
              <a:t>RDP – Remote Desktop Protocol (Windows Proprietary), is a client/server Graphical User Interface – based application that allows a connection from one windows host to another over the network.</a:t>
            </a:r>
          </a:p>
          <a:p>
            <a:pPr algn="l"/>
            <a:r>
              <a:rPr lang="en-US" sz="1600" dirty="0" smtClean="0"/>
              <a:t>SMTP – Simple Mail Transfer Protocol, is a standard internet protocol for electronic mail transmission.</a:t>
            </a:r>
          </a:p>
          <a:p>
            <a:pPr algn="l"/>
            <a:r>
              <a:rPr lang="en-US" sz="1600" dirty="0" smtClean="0"/>
              <a:t>CMD – Windows </a:t>
            </a:r>
            <a:r>
              <a:rPr lang="en-US" sz="1600" dirty="0" err="1" smtClean="0"/>
              <a:t>CoMmanD</a:t>
            </a:r>
            <a:r>
              <a:rPr lang="en-US" sz="1600" dirty="0" smtClean="0"/>
              <a:t> shell (cmd.exe), is the Windows text-based command-line interface and is the successor to it’s DOS counterpart command.com, offering the similar capability and advanced functionality.</a:t>
            </a:r>
          </a:p>
          <a:p>
            <a:pPr algn="l"/>
            <a:r>
              <a:rPr lang="en-US" sz="1600" dirty="0" smtClean="0"/>
              <a:t>BASH – Bourne Again Shell, is a UNIX/Linux command-line interpreter, where users type commands in a text-based terminal window, that causes actions. Command Scripting is a capability of BASH. </a:t>
            </a:r>
            <a:endParaRPr lang="en-US" sz="1600" dirty="0"/>
          </a:p>
        </p:txBody>
      </p:sp>
    </p:spTree>
    <p:extLst>
      <p:ext uri="{BB962C8B-B14F-4D97-AF65-F5344CB8AC3E}">
        <p14:creationId xmlns:p14="http://schemas.microsoft.com/office/powerpoint/2010/main" val="527623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19457"/>
            <a:ext cx="9144000" cy="1097280"/>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316737"/>
            <a:ext cx="9144000" cy="5449823"/>
          </a:xfrm>
        </p:spPr>
        <p:txBody>
          <a:bodyPr>
            <a:normAutofit/>
          </a:bodyPr>
          <a:lstStyle/>
          <a:p>
            <a:pPr algn="l"/>
            <a:r>
              <a:rPr lang="en-US" b="1" dirty="0" smtClean="0"/>
              <a:t>System Software (SW)</a:t>
            </a:r>
          </a:p>
          <a:p>
            <a:pPr algn="l"/>
            <a:r>
              <a:rPr lang="en-US" sz="2000" dirty="0" smtClean="0"/>
              <a:t>Linux OS developed by Linus Torvalds in 1991 is a UNIX-like, open source, computer OS, that manages computer hardware and software.</a:t>
            </a:r>
          </a:p>
          <a:p>
            <a:pPr algn="l"/>
            <a:r>
              <a:rPr lang="en-US" sz="2000" dirty="0" smtClean="0"/>
              <a:t>The Linux Kernel is the primary component of the Linux OS. The Android OS is built from a modified Linux Kernel. </a:t>
            </a:r>
          </a:p>
          <a:p>
            <a:pPr algn="l"/>
            <a:endParaRPr lang="en-US" dirty="0"/>
          </a:p>
          <a:p>
            <a:pPr algn="l"/>
            <a:endParaRPr lang="en-US" dirty="0" smtClean="0"/>
          </a:p>
          <a:p>
            <a:pPr algn="l"/>
            <a:endParaRPr lang="en-US" dirty="0"/>
          </a:p>
          <a:p>
            <a:pPr algn="l"/>
            <a:endParaRPr lang="en-US" dirty="0" smtClean="0"/>
          </a:p>
          <a:p>
            <a:pPr algn="l"/>
            <a:endParaRPr lang="en-US" dirty="0"/>
          </a:p>
          <a:p>
            <a:pPr algn="l"/>
            <a:endParaRPr lang="en-US" dirty="0" smtClean="0"/>
          </a:p>
          <a:p>
            <a:pPr algn="l"/>
            <a:endParaRPr lang="en-US" dirty="0"/>
          </a:p>
          <a:p>
            <a:pPr algn="l"/>
            <a:r>
              <a:rPr lang="en-US" b="1" dirty="0" smtClean="0"/>
              <a:t>Figure 5A Linux Architecture                Figure 5B Linux Architecture</a:t>
            </a:r>
            <a:endParaRPr lang="en-US"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6880" y="3253168"/>
            <a:ext cx="4203446" cy="2929874"/>
          </a:xfrm>
          <a:prstGeom prst="rect">
            <a:avLst/>
          </a:prstGeom>
        </p:spPr>
      </p:pic>
      <p:pic>
        <p:nvPicPr>
          <p:cNvPr id="1038" name="Picture 14" descr="http://m.eet.com/media/1180999/f9-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3206" y="3253168"/>
            <a:ext cx="3892082" cy="29298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5249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29185"/>
            <a:ext cx="9144000" cy="1097279"/>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426464"/>
            <a:ext cx="9144000" cy="5303520"/>
          </a:xfrm>
        </p:spPr>
        <p:txBody>
          <a:bodyPr>
            <a:normAutofit lnSpcReduction="10000"/>
          </a:bodyPr>
          <a:lstStyle/>
          <a:p>
            <a:pPr algn="l"/>
            <a:r>
              <a:rPr lang="en-US" sz="2000" b="1" dirty="0" smtClean="0"/>
              <a:t>System Boot Process</a:t>
            </a:r>
          </a:p>
          <a:p>
            <a:pPr algn="l"/>
            <a:r>
              <a:rPr lang="en-US" sz="2000" dirty="0" smtClean="0"/>
              <a:t>The </a:t>
            </a:r>
            <a:r>
              <a:rPr lang="en-US" sz="2000" b="1" dirty="0" smtClean="0"/>
              <a:t>Windows boot process </a:t>
            </a:r>
            <a:r>
              <a:rPr lang="en-US" sz="2000" dirty="0" smtClean="0"/>
              <a:t>consists of several different phases:  </a:t>
            </a:r>
          </a:p>
          <a:p>
            <a:pPr marL="457200" indent="-457200" algn="l">
              <a:buAutoNum type="arabicParenR"/>
            </a:pPr>
            <a:r>
              <a:rPr lang="en-US" sz="2000" dirty="0" smtClean="0"/>
              <a:t>System startup/restart</a:t>
            </a:r>
          </a:p>
          <a:p>
            <a:pPr marL="457200" indent="-457200" algn="l">
              <a:buAutoNum type="arabicParenR"/>
            </a:pPr>
            <a:r>
              <a:rPr lang="en-US" sz="2000" dirty="0" smtClean="0"/>
              <a:t>BIOS Initialization – POST performed to initialize HW.</a:t>
            </a:r>
          </a:p>
          <a:p>
            <a:pPr marL="457200" indent="-457200" algn="l">
              <a:buAutoNum type="arabicParenR"/>
            </a:pPr>
            <a:r>
              <a:rPr lang="en-US" sz="2000" dirty="0" smtClean="0"/>
              <a:t>OS Loader – winload.exe reads disk, starts kernel, loads registry hive, and primary drivers are loaded (BOOT_START drivers).</a:t>
            </a:r>
          </a:p>
          <a:p>
            <a:pPr marL="457200" indent="-457200" algn="l">
              <a:buAutoNum type="arabicParenR"/>
            </a:pPr>
            <a:r>
              <a:rPr lang="en-US" sz="2000" dirty="0" smtClean="0"/>
              <a:t>OS Initialization – a) kernel initializes its data structures, starts PnP manager, initializes primary drivers, b) session manager (smss.exe) initializes the registry, secondary drivers are loaded, subsystem processes started, c) </a:t>
            </a:r>
            <a:r>
              <a:rPr lang="en-US" sz="2000" dirty="0" err="1" smtClean="0"/>
              <a:t>duing</a:t>
            </a:r>
            <a:r>
              <a:rPr lang="en-US" sz="2000" dirty="0" smtClean="0"/>
              <a:t> </a:t>
            </a:r>
            <a:r>
              <a:rPr lang="en-US" sz="2000" dirty="0" err="1" smtClean="0"/>
              <a:t>winlogon</a:t>
            </a:r>
            <a:r>
              <a:rPr lang="en-US" sz="2000" dirty="0" smtClean="0"/>
              <a:t> (winlogon.exe) the user screen appears, service control manager (SCM) starts services, Group Policy Scripts run, d) explorer.exe starts, desktop window manager (DWM) process starts, desktop is initialized and displayed for the first time.</a:t>
            </a:r>
          </a:p>
          <a:p>
            <a:pPr marL="457200" indent="-457200" algn="l">
              <a:buAutoNum type="arabicParenR"/>
            </a:pPr>
            <a:r>
              <a:rPr lang="en-US" sz="2000" dirty="0" err="1" smtClean="0"/>
              <a:t>PostBoot</a:t>
            </a:r>
            <a:r>
              <a:rPr lang="en-US" sz="2000" dirty="0" smtClean="0"/>
              <a:t> – Desktop is available to the user, services, tray icons and applications are starting/running in the background.</a:t>
            </a:r>
          </a:p>
          <a:p>
            <a:pPr marL="457200" indent="-457200" algn="l">
              <a:buAutoNum type="arabicParenR"/>
            </a:pPr>
            <a:r>
              <a:rPr lang="en-US" sz="2000" dirty="0" err="1" smtClean="0"/>
              <a:t>ReadyBoot</a:t>
            </a:r>
            <a:r>
              <a:rPr lang="en-US" sz="2000" dirty="0" smtClean="0"/>
              <a:t> </a:t>
            </a:r>
            <a:r>
              <a:rPr lang="en-US" sz="2000" dirty="0" err="1" smtClean="0"/>
              <a:t>Prefetcher</a:t>
            </a:r>
            <a:r>
              <a:rPr lang="en-US" sz="2000" dirty="0" smtClean="0"/>
              <a:t> – quantity of data read from disk during boot is called I/O pressure, </a:t>
            </a:r>
            <a:r>
              <a:rPr lang="en-US" sz="2000" dirty="0" err="1" smtClean="0"/>
              <a:t>ReadyBoot</a:t>
            </a:r>
            <a:r>
              <a:rPr lang="en-US" sz="2000" dirty="0" smtClean="0"/>
              <a:t> pre-reads this data into memory prior to its usage, predicting what is needed on every reboot affecting boot performance. </a:t>
            </a:r>
          </a:p>
          <a:p>
            <a:pPr marL="457200" indent="-457200" algn="l">
              <a:buAutoNum type="arabicParenR"/>
            </a:pPr>
            <a:endParaRPr lang="en-US" sz="2000" dirty="0" smtClean="0"/>
          </a:p>
          <a:p>
            <a:pPr algn="l"/>
            <a:endParaRPr lang="en-US" sz="2000" b="1" dirty="0"/>
          </a:p>
        </p:txBody>
      </p:sp>
    </p:spTree>
    <p:extLst>
      <p:ext uri="{BB962C8B-B14F-4D97-AF65-F5344CB8AC3E}">
        <p14:creationId xmlns:p14="http://schemas.microsoft.com/office/powerpoint/2010/main" val="3304160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29185"/>
            <a:ext cx="9144000" cy="1097279"/>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426464"/>
            <a:ext cx="9144000" cy="5303520"/>
          </a:xfrm>
        </p:spPr>
        <p:txBody>
          <a:bodyPr>
            <a:normAutofit/>
          </a:bodyPr>
          <a:lstStyle/>
          <a:p>
            <a:pPr algn="l"/>
            <a:r>
              <a:rPr lang="en-US" sz="2000" b="1" dirty="0" smtClean="0"/>
              <a:t>System Boot Process</a:t>
            </a:r>
          </a:p>
          <a:p>
            <a:pPr algn="l"/>
            <a:r>
              <a:rPr lang="en-US" sz="2000" dirty="0" smtClean="0"/>
              <a:t>The Windows boot process diagram of the preceding page:  </a:t>
            </a:r>
          </a:p>
          <a:p>
            <a:pPr algn="l"/>
            <a:endParaRPr lang="en-US" sz="2000" dirty="0" smtClean="0"/>
          </a:p>
          <a:p>
            <a:pPr algn="l"/>
            <a:endParaRPr lang="en-US" sz="2000" b="1" dirty="0" smtClean="0"/>
          </a:p>
          <a:p>
            <a:pPr algn="l"/>
            <a:endParaRPr lang="en-US" sz="2000" b="1" dirty="0"/>
          </a:p>
          <a:p>
            <a:pPr algn="l"/>
            <a:endParaRPr lang="en-US" sz="2000" b="1" dirty="0" smtClean="0"/>
          </a:p>
          <a:p>
            <a:pPr algn="l"/>
            <a:endParaRPr lang="en-US" sz="2000" b="1" dirty="0"/>
          </a:p>
          <a:p>
            <a:pPr algn="l"/>
            <a:endParaRPr lang="en-US" sz="2000" b="1" dirty="0" smtClean="0"/>
          </a:p>
          <a:p>
            <a:pPr algn="l"/>
            <a:endParaRPr lang="en-US" sz="2000" b="1" dirty="0"/>
          </a:p>
          <a:p>
            <a:pPr algn="l"/>
            <a:endParaRPr lang="en-US" sz="2000" b="1" dirty="0" smtClean="0"/>
          </a:p>
          <a:p>
            <a:pPr algn="l"/>
            <a:endParaRPr lang="en-US" sz="2000" b="1" dirty="0"/>
          </a:p>
          <a:p>
            <a:pPr algn="l"/>
            <a:endParaRPr lang="en-US" sz="2000" dirty="0" smtClean="0"/>
          </a:p>
          <a:p>
            <a:pPr algn="l"/>
            <a:r>
              <a:rPr lang="en-US" sz="2000" b="1" dirty="0" smtClean="0"/>
              <a:t>Figure 6A Windows Boot Diagram		Figure 6B Windows Boot Flow</a:t>
            </a:r>
            <a:r>
              <a:rPr lang="en-US" sz="2000" dirty="0" smtClean="0"/>
              <a:t>	</a:t>
            </a:r>
            <a:endParaRPr lang="en-US" sz="2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1" y="2523743"/>
            <a:ext cx="4299958" cy="3633217"/>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79417" y="2523743"/>
            <a:ext cx="4807069" cy="3633217"/>
          </a:xfrm>
          <a:prstGeom prst="rect">
            <a:avLst/>
          </a:prstGeom>
        </p:spPr>
      </p:pic>
    </p:spTree>
    <p:extLst>
      <p:ext uri="{BB962C8B-B14F-4D97-AF65-F5344CB8AC3E}">
        <p14:creationId xmlns:p14="http://schemas.microsoft.com/office/powerpoint/2010/main" val="2446268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4898"/>
            <a:ext cx="9143999" cy="1237785"/>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672684"/>
            <a:ext cx="9144000" cy="5081684"/>
          </a:xfrm>
        </p:spPr>
        <p:txBody>
          <a:bodyPr>
            <a:normAutofit lnSpcReduction="10000"/>
          </a:bodyPr>
          <a:lstStyle/>
          <a:p>
            <a:pPr algn="l"/>
            <a:r>
              <a:rPr lang="en-US" b="1" dirty="0" smtClean="0"/>
              <a:t>System Boot Process</a:t>
            </a:r>
          </a:p>
          <a:p>
            <a:pPr algn="l"/>
            <a:r>
              <a:rPr lang="en-US" dirty="0" smtClean="0"/>
              <a:t>The Linux</a:t>
            </a:r>
            <a:r>
              <a:rPr lang="en-US" dirty="0"/>
              <a:t> </a:t>
            </a:r>
            <a:r>
              <a:rPr lang="en-US" dirty="0" smtClean="0"/>
              <a:t>boot sequence consists various steps to bring the Linux OS into operating mode:</a:t>
            </a:r>
          </a:p>
          <a:p>
            <a:pPr algn="l"/>
            <a:r>
              <a:rPr lang="en-US" sz="4400" dirty="0" smtClean="0"/>
              <a:t> </a:t>
            </a:r>
          </a:p>
          <a:p>
            <a:pPr algn="l"/>
            <a:endParaRPr lang="en-US" sz="4400" dirty="0"/>
          </a:p>
          <a:p>
            <a:pPr algn="l"/>
            <a:endParaRPr lang="en-US" sz="4400" dirty="0" smtClean="0"/>
          </a:p>
          <a:p>
            <a:pPr algn="l"/>
            <a:endParaRPr lang="en-US" sz="4400" dirty="0"/>
          </a:p>
          <a:p>
            <a:pPr algn="l"/>
            <a:endParaRPr lang="en-US" sz="4400" dirty="0" smtClean="0"/>
          </a:p>
          <a:p>
            <a:r>
              <a:rPr lang="en-US" b="1" dirty="0" smtClean="0"/>
              <a:t>Figure 7 Linux Boot Flow</a:t>
            </a:r>
            <a:endParaRPr lang="en-US" b="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59976" y="2596896"/>
            <a:ext cx="5130159" cy="3593970"/>
          </a:xfrm>
          <a:prstGeom prst="rect">
            <a:avLst/>
          </a:prstGeom>
        </p:spPr>
      </p:pic>
      <p:cxnSp>
        <p:nvCxnSpPr>
          <p:cNvPr id="7" name="Straight Arrow Connector 6"/>
          <p:cNvCxnSpPr/>
          <p:nvPr/>
        </p:nvCxnSpPr>
        <p:spPr>
          <a:xfrm flipH="1">
            <a:off x="5791200" y="2889504"/>
            <a:ext cx="853440" cy="853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644640" y="2747510"/>
            <a:ext cx="1194816" cy="369332"/>
          </a:xfrm>
          <a:prstGeom prst="rect">
            <a:avLst/>
          </a:prstGeom>
          <a:noFill/>
        </p:spPr>
        <p:txBody>
          <a:bodyPr wrap="square" rtlCol="0">
            <a:spAutoFit/>
          </a:bodyPr>
          <a:lstStyle/>
          <a:p>
            <a:r>
              <a:rPr lang="en-US" dirty="0" smtClean="0"/>
              <a:t>POST here</a:t>
            </a:r>
            <a:endParaRPr lang="en-US" dirty="0"/>
          </a:p>
        </p:txBody>
      </p:sp>
      <p:cxnSp>
        <p:nvCxnSpPr>
          <p:cNvPr id="14" name="Straight Arrow Connector 13"/>
          <p:cNvCxnSpPr/>
          <p:nvPr/>
        </p:nvCxnSpPr>
        <p:spPr>
          <a:xfrm>
            <a:off x="2670048" y="5376672"/>
            <a:ext cx="1689928" cy="5608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682496" y="4681728"/>
            <a:ext cx="1499615" cy="1200329"/>
          </a:xfrm>
          <a:prstGeom prst="rect">
            <a:avLst/>
          </a:prstGeom>
          <a:noFill/>
        </p:spPr>
        <p:txBody>
          <a:bodyPr wrap="square" rtlCol="0">
            <a:spAutoFit/>
          </a:bodyPr>
          <a:lstStyle/>
          <a:p>
            <a:r>
              <a:rPr lang="en-US" dirty="0" smtClean="0"/>
              <a:t>Desktop Starts, login screen available</a:t>
            </a:r>
            <a:endParaRPr lang="en-US" dirty="0"/>
          </a:p>
        </p:txBody>
      </p:sp>
    </p:spTree>
    <p:extLst>
      <p:ext uri="{BB962C8B-B14F-4D97-AF65-F5344CB8AC3E}">
        <p14:creationId xmlns:p14="http://schemas.microsoft.com/office/powerpoint/2010/main" val="2023844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56033"/>
            <a:ext cx="9143999" cy="1219200"/>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475233"/>
            <a:ext cx="9144000" cy="5242559"/>
          </a:xfrm>
        </p:spPr>
        <p:txBody>
          <a:bodyPr>
            <a:normAutofit/>
          </a:bodyPr>
          <a:lstStyle/>
          <a:p>
            <a:pPr algn="l"/>
            <a:r>
              <a:rPr lang="en-US" b="1" dirty="0" smtClean="0"/>
              <a:t>OS Kernels</a:t>
            </a:r>
          </a:p>
          <a:p>
            <a:pPr algn="l"/>
            <a:r>
              <a:rPr lang="en-US" dirty="0" smtClean="0"/>
              <a:t>Operating Systems Kernel also known as the OS nucleus is the central core of the OS. It controls everything that occurs in a computer system. It manages memory, translates SW requests into CPU instructions and allows communication between users, applications and computer hardware. </a:t>
            </a:r>
          </a:p>
          <a:p>
            <a:pPr algn="l"/>
            <a:endParaRPr lang="en-US" dirty="0"/>
          </a:p>
          <a:p>
            <a:pPr algn="l"/>
            <a:endParaRPr lang="en-US" dirty="0" smtClean="0"/>
          </a:p>
          <a:p>
            <a:pPr algn="l"/>
            <a:endParaRPr lang="en-US" dirty="0"/>
          </a:p>
          <a:p>
            <a:pPr algn="l"/>
            <a:endParaRPr lang="en-US" dirty="0" smtClean="0"/>
          </a:p>
          <a:p>
            <a:pPr algn="l"/>
            <a:endParaRPr lang="en-US" dirty="0"/>
          </a:p>
          <a:p>
            <a:r>
              <a:rPr lang="en-US" b="1" dirty="0" smtClean="0"/>
              <a:t>Figure 8 Kernel Interconnectivity</a:t>
            </a:r>
            <a:endParaRPr lang="en-US"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3651" y="3535680"/>
            <a:ext cx="3144695" cy="2487168"/>
          </a:xfrm>
          <a:prstGeom prst="rect">
            <a:avLst/>
          </a:prstGeom>
        </p:spPr>
      </p:pic>
    </p:spTree>
    <p:extLst>
      <p:ext uri="{BB962C8B-B14F-4D97-AF65-F5344CB8AC3E}">
        <p14:creationId xmlns:p14="http://schemas.microsoft.com/office/powerpoint/2010/main" val="971496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4899"/>
            <a:ext cx="9143999" cy="1193180"/>
          </a:xfrm>
        </p:spPr>
        <p:txBody>
          <a:bodyPr>
            <a:noAutofit/>
          </a:bodyPr>
          <a:lstStyle/>
          <a:p>
            <a:r>
              <a:rPr lang="en-US" sz="4000" b="1" dirty="0" smtClean="0"/>
              <a:t>Systems Administration</a:t>
            </a:r>
            <a:br>
              <a:rPr lang="en-US" sz="4000" b="1" dirty="0" smtClean="0"/>
            </a:br>
            <a:r>
              <a:rPr lang="en-US" sz="4000" b="1" dirty="0" smtClean="0"/>
              <a:t>CSCI 6175.01 Fall 2016</a:t>
            </a:r>
            <a:endParaRPr lang="en-US" sz="4000" dirty="0"/>
          </a:p>
        </p:txBody>
      </p:sp>
      <p:sp>
        <p:nvSpPr>
          <p:cNvPr id="3" name="Subtitle 2"/>
          <p:cNvSpPr>
            <a:spLocks noGrp="1"/>
          </p:cNvSpPr>
          <p:nvPr>
            <p:ph type="subTitle" idx="1"/>
          </p:nvPr>
        </p:nvSpPr>
        <p:spPr>
          <a:xfrm>
            <a:off x="1524000" y="1628080"/>
            <a:ext cx="9144000" cy="4605452"/>
          </a:xfrm>
        </p:spPr>
        <p:txBody>
          <a:bodyPr>
            <a:normAutofit/>
          </a:bodyPr>
          <a:lstStyle/>
          <a:p>
            <a:r>
              <a:rPr lang="en-US" sz="4400" b="1" dirty="0"/>
              <a:t>System hardware, software, boot up and Kernel basics</a:t>
            </a:r>
          </a:p>
        </p:txBody>
      </p:sp>
    </p:spTree>
    <p:extLst>
      <p:ext uri="{BB962C8B-B14F-4D97-AF65-F5344CB8AC3E}">
        <p14:creationId xmlns:p14="http://schemas.microsoft.com/office/powerpoint/2010/main" val="31671146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56033"/>
            <a:ext cx="9143999" cy="1219200"/>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475233"/>
            <a:ext cx="9144000" cy="5242559"/>
          </a:xfrm>
        </p:spPr>
        <p:txBody>
          <a:bodyPr>
            <a:normAutofit fontScale="70000" lnSpcReduction="20000"/>
          </a:bodyPr>
          <a:lstStyle/>
          <a:p>
            <a:pPr algn="l"/>
            <a:r>
              <a:rPr lang="en-US" b="1" dirty="0" smtClean="0"/>
              <a:t>OS Kernels</a:t>
            </a:r>
          </a:p>
          <a:p>
            <a:pPr algn="l"/>
            <a:r>
              <a:rPr lang="en-US" b="1" dirty="0" smtClean="0"/>
              <a:t>Linux Kernel tools </a:t>
            </a:r>
            <a:r>
              <a:rPr lang="en-US" dirty="0" smtClean="0"/>
              <a:t>note – </a:t>
            </a:r>
            <a:r>
              <a:rPr lang="en-US" dirty="0" err="1" smtClean="0"/>
              <a:t>linux</a:t>
            </a:r>
            <a:r>
              <a:rPr lang="en-US" dirty="0" smtClean="0"/>
              <a:t> kernel modules have a ‘.</a:t>
            </a:r>
            <a:r>
              <a:rPr lang="en-US" dirty="0" err="1" smtClean="0"/>
              <a:t>ko</a:t>
            </a:r>
            <a:r>
              <a:rPr lang="en-US" dirty="0" smtClean="0"/>
              <a:t>’ extension:</a:t>
            </a:r>
          </a:p>
          <a:p>
            <a:pPr algn="l"/>
            <a:r>
              <a:rPr lang="en-US" dirty="0" smtClean="0"/>
              <a:t>- </a:t>
            </a:r>
            <a:r>
              <a:rPr lang="en-US" b="1" dirty="0" smtClean="0"/>
              <a:t>ls </a:t>
            </a:r>
            <a:r>
              <a:rPr lang="en-US" b="1" dirty="0"/>
              <a:t>-R /lib/modules/$(</a:t>
            </a:r>
            <a:r>
              <a:rPr lang="en-US" b="1" dirty="0" err="1"/>
              <a:t>uname</a:t>
            </a:r>
            <a:r>
              <a:rPr lang="en-US" b="1" dirty="0"/>
              <a:t> -r) </a:t>
            </a:r>
            <a:r>
              <a:rPr lang="en-US" dirty="0"/>
              <a:t>Command to list all modules available for a given </a:t>
            </a:r>
            <a:r>
              <a:rPr lang="en-US" dirty="0" err="1"/>
              <a:t>linux</a:t>
            </a:r>
            <a:r>
              <a:rPr lang="en-US" dirty="0"/>
              <a:t> system </a:t>
            </a:r>
          </a:p>
          <a:p>
            <a:pPr algn="l"/>
            <a:r>
              <a:rPr lang="en-US" dirty="0" smtClean="0"/>
              <a:t>- </a:t>
            </a:r>
            <a:r>
              <a:rPr lang="en-US" b="1" dirty="0" err="1" smtClean="0"/>
              <a:t>modinfo</a:t>
            </a:r>
            <a:r>
              <a:rPr lang="en-US" b="1" dirty="0" smtClean="0"/>
              <a:t> </a:t>
            </a:r>
            <a:r>
              <a:rPr lang="en-US" b="1" dirty="0"/>
              <a:t>/path/to/</a:t>
            </a:r>
            <a:r>
              <a:rPr lang="en-US" b="1" dirty="0" err="1"/>
              <a:t>module.ko</a:t>
            </a:r>
            <a:r>
              <a:rPr lang="en-US" b="1" dirty="0"/>
              <a:t> </a:t>
            </a:r>
            <a:r>
              <a:rPr lang="en-US" dirty="0"/>
              <a:t>Display module information </a:t>
            </a:r>
          </a:p>
          <a:p>
            <a:pPr algn="l"/>
            <a:r>
              <a:rPr lang="en-US" dirty="0" smtClean="0"/>
              <a:t>- </a:t>
            </a:r>
            <a:r>
              <a:rPr lang="en-US" b="1" dirty="0" err="1" smtClean="0"/>
              <a:t>insmod</a:t>
            </a:r>
            <a:r>
              <a:rPr lang="en-US" b="1" dirty="0" smtClean="0"/>
              <a:t> </a:t>
            </a:r>
            <a:r>
              <a:rPr lang="en-US" b="1" dirty="0"/>
              <a:t>kernel-module-name </a:t>
            </a:r>
            <a:r>
              <a:rPr lang="en-US" dirty="0"/>
              <a:t>Install a module to a running kernel. NOTE: this command does not resolve module dependencies </a:t>
            </a:r>
          </a:p>
          <a:p>
            <a:pPr algn="l"/>
            <a:r>
              <a:rPr lang="en-US" dirty="0" smtClean="0"/>
              <a:t>- </a:t>
            </a:r>
            <a:r>
              <a:rPr lang="en-US" b="1" dirty="0" err="1" smtClean="0"/>
              <a:t>modprobe</a:t>
            </a:r>
            <a:r>
              <a:rPr lang="en-US" b="1" dirty="0" smtClean="0"/>
              <a:t> </a:t>
            </a:r>
            <a:r>
              <a:rPr lang="en-US" b="1" dirty="0"/>
              <a:t>kernel-module-name </a:t>
            </a:r>
            <a:r>
              <a:rPr lang="en-US" dirty="0"/>
              <a:t>Install a module to a running kernel </a:t>
            </a:r>
            <a:r>
              <a:rPr lang="en-US" dirty="0" err="1"/>
              <a:t>inlcuding</a:t>
            </a:r>
            <a:r>
              <a:rPr lang="en-US" dirty="0"/>
              <a:t> dependencies </a:t>
            </a:r>
          </a:p>
          <a:p>
            <a:pPr algn="l"/>
            <a:r>
              <a:rPr lang="en-US" dirty="0" smtClean="0"/>
              <a:t>- </a:t>
            </a:r>
            <a:r>
              <a:rPr lang="en-US" b="1" dirty="0" err="1" smtClean="0"/>
              <a:t>depmod</a:t>
            </a:r>
            <a:r>
              <a:rPr lang="en-US" b="1" dirty="0" smtClean="0"/>
              <a:t> </a:t>
            </a:r>
            <a:r>
              <a:rPr lang="en-US" b="1" dirty="0"/>
              <a:t>-a</a:t>
            </a:r>
            <a:r>
              <a:rPr lang="en-US" dirty="0"/>
              <a:t> Rebuild module </a:t>
            </a:r>
            <a:r>
              <a:rPr lang="en-US" dirty="0" smtClean="0"/>
              <a:t>dependency </a:t>
            </a:r>
            <a:r>
              <a:rPr lang="en-US" dirty="0"/>
              <a:t>database using /lib/modules/$(</a:t>
            </a:r>
            <a:r>
              <a:rPr lang="en-US" dirty="0" err="1"/>
              <a:t>uname</a:t>
            </a:r>
            <a:r>
              <a:rPr lang="en-US" dirty="0"/>
              <a:t> -r)/</a:t>
            </a:r>
            <a:r>
              <a:rPr lang="en-US" dirty="0" err="1"/>
              <a:t>modules.dep</a:t>
            </a:r>
            <a:r>
              <a:rPr lang="en-US" dirty="0"/>
              <a:t> </a:t>
            </a:r>
          </a:p>
          <a:p>
            <a:pPr algn="l"/>
            <a:r>
              <a:rPr lang="en-US" dirty="0" smtClean="0"/>
              <a:t>- </a:t>
            </a:r>
            <a:r>
              <a:rPr lang="en-US" b="1" dirty="0" err="1" smtClean="0"/>
              <a:t>insmod</a:t>
            </a:r>
            <a:r>
              <a:rPr lang="en-US" b="1" dirty="0" smtClean="0"/>
              <a:t> </a:t>
            </a:r>
            <a:r>
              <a:rPr lang="en-US" b="1" dirty="0"/>
              <a:t>--force kernel-module-name </a:t>
            </a:r>
            <a:r>
              <a:rPr lang="en-US" dirty="0"/>
              <a:t>Force </a:t>
            </a:r>
            <a:r>
              <a:rPr lang="en-US" dirty="0" err="1"/>
              <a:t>insmod</a:t>
            </a:r>
            <a:r>
              <a:rPr lang="en-US" dirty="0"/>
              <a:t> to load module even if its build for a </a:t>
            </a:r>
            <a:r>
              <a:rPr lang="en-US" dirty="0" err="1"/>
              <a:t>defferent</a:t>
            </a:r>
            <a:r>
              <a:rPr lang="en-US" dirty="0"/>
              <a:t> module version </a:t>
            </a:r>
          </a:p>
          <a:p>
            <a:pPr algn="l"/>
            <a:r>
              <a:rPr lang="en-US" dirty="0" smtClean="0"/>
              <a:t>- </a:t>
            </a:r>
            <a:r>
              <a:rPr lang="en-US" b="1" dirty="0" err="1" smtClean="0"/>
              <a:t>modprobe</a:t>
            </a:r>
            <a:r>
              <a:rPr lang="en-US" b="1" dirty="0" smtClean="0"/>
              <a:t> </a:t>
            </a:r>
            <a:r>
              <a:rPr lang="en-US" b="1" dirty="0"/>
              <a:t>-n -v kernel-module-name </a:t>
            </a:r>
            <a:r>
              <a:rPr lang="en-US" dirty="0"/>
              <a:t>Display </a:t>
            </a:r>
            <a:r>
              <a:rPr lang="en-US" dirty="0" err="1"/>
              <a:t>insmod</a:t>
            </a:r>
            <a:r>
              <a:rPr lang="en-US" dirty="0"/>
              <a:t> commands to load module and its dependencies. Useful when </a:t>
            </a:r>
            <a:r>
              <a:rPr lang="en-US" dirty="0" err="1"/>
              <a:t>modprobe</a:t>
            </a:r>
            <a:r>
              <a:rPr lang="en-US" dirty="0"/>
              <a:t> gives up due to dependency problem </a:t>
            </a:r>
          </a:p>
          <a:p>
            <a:pPr algn="l"/>
            <a:r>
              <a:rPr lang="en-US" dirty="0" smtClean="0"/>
              <a:t>- </a:t>
            </a:r>
            <a:r>
              <a:rPr lang="en-US" b="1" dirty="0" err="1" smtClean="0"/>
              <a:t>lsmod</a:t>
            </a:r>
            <a:r>
              <a:rPr lang="en-US" dirty="0" smtClean="0"/>
              <a:t> </a:t>
            </a:r>
            <a:r>
              <a:rPr lang="en-US" dirty="0"/>
              <a:t>Display all modules currently loaded into a kernel </a:t>
            </a:r>
          </a:p>
          <a:p>
            <a:pPr algn="l"/>
            <a:r>
              <a:rPr lang="en-US" dirty="0" smtClean="0"/>
              <a:t>-</a:t>
            </a:r>
            <a:r>
              <a:rPr lang="en-US" b="1" dirty="0" smtClean="0"/>
              <a:t> </a:t>
            </a:r>
            <a:r>
              <a:rPr lang="en-US" b="1" dirty="0" err="1" smtClean="0"/>
              <a:t>rmmod</a:t>
            </a:r>
            <a:r>
              <a:rPr lang="en-US" dirty="0" smtClean="0"/>
              <a:t> </a:t>
            </a:r>
            <a:r>
              <a:rPr lang="en-US" dirty="0"/>
              <a:t>kernel-module-name Command to remove a module from a running kernel </a:t>
            </a:r>
            <a:endParaRPr lang="en-US" dirty="0" smtClean="0"/>
          </a:p>
          <a:p>
            <a:pPr algn="l"/>
            <a:r>
              <a:rPr lang="en-US" b="1" dirty="0" smtClean="0"/>
              <a:t>Windows Kernel Tools </a:t>
            </a:r>
            <a:r>
              <a:rPr lang="en-US" dirty="0" smtClean="0"/>
              <a:t>note – debuggers and the registry can access kernel:</a:t>
            </a:r>
          </a:p>
          <a:p>
            <a:pPr marL="342900" indent="-342900" algn="l">
              <a:buFontTx/>
              <a:buChar char="-"/>
            </a:pPr>
            <a:r>
              <a:rPr lang="en-US" b="1" dirty="0" err="1" smtClean="0"/>
              <a:t>Windbg</a:t>
            </a:r>
            <a:r>
              <a:rPr lang="en-US" dirty="0" smtClean="0"/>
              <a:t> – windows debugger</a:t>
            </a:r>
          </a:p>
          <a:p>
            <a:pPr marL="342900" indent="-342900" algn="l">
              <a:buFontTx/>
              <a:buChar char="-"/>
            </a:pPr>
            <a:r>
              <a:rPr lang="en-US" b="1" dirty="0" err="1" smtClean="0"/>
              <a:t>Regedit</a:t>
            </a:r>
            <a:r>
              <a:rPr lang="en-US" dirty="0" smtClean="0"/>
              <a:t> – view and edit the registry.</a:t>
            </a:r>
            <a:endParaRPr lang="en-US" dirty="0"/>
          </a:p>
          <a:p>
            <a:pPr algn="l"/>
            <a:endParaRPr lang="en-US" dirty="0"/>
          </a:p>
          <a:p>
            <a:pPr algn="l"/>
            <a:endParaRPr lang="en-US" dirty="0" smtClean="0"/>
          </a:p>
          <a:p>
            <a:pPr algn="l"/>
            <a:endParaRPr lang="en-US" dirty="0"/>
          </a:p>
          <a:p>
            <a:pPr algn="l"/>
            <a:endParaRPr lang="en-US" dirty="0" smtClean="0"/>
          </a:p>
          <a:p>
            <a:pPr algn="l"/>
            <a:endParaRPr lang="en-US" dirty="0"/>
          </a:p>
        </p:txBody>
      </p:sp>
    </p:spTree>
    <p:extLst>
      <p:ext uri="{BB962C8B-B14F-4D97-AF65-F5344CB8AC3E}">
        <p14:creationId xmlns:p14="http://schemas.microsoft.com/office/powerpoint/2010/main" val="1280024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3999" cy="1243583"/>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243584"/>
            <a:ext cx="9144000" cy="5302182"/>
          </a:xfrm>
        </p:spPr>
        <p:txBody>
          <a:bodyPr>
            <a:normAutofit lnSpcReduction="10000"/>
          </a:bodyPr>
          <a:lstStyle/>
          <a:p>
            <a:pPr algn="l"/>
            <a:r>
              <a:rPr lang="en-US" b="1" dirty="0" smtClean="0"/>
              <a:t>Windows Registry</a:t>
            </a:r>
          </a:p>
          <a:p>
            <a:pPr algn="l"/>
            <a:r>
              <a:rPr lang="en-US" sz="2000" dirty="0" smtClean="0"/>
              <a:t>The Windows registry is a database of low level windows settings and registered applications, contained in registry keys and values.</a:t>
            </a:r>
          </a:p>
          <a:p>
            <a:pPr algn="l"/>
            <a:r>
              <a:rPr lang="en-US" sz="2000" dirty="0" smtClean="0"/>
              <a:t>The Predefined Registry root keys are: </a:t>
            </a:r>
          </a:p>
          <a:p>
            <a:pPr algn="l"/>
            <a:r>
              <a:rPr lang="en-US" sz="2000" dirty="0"/>
              <a:t>HKEY_LOCAL_MACHINE or </a:t>
            </a:r>
            <a:r>
              <a:rPr lang="en-US" sz="2000" dirty="0" smtClean="0"/>
              <a:t>HKLM – settings specific to local machine.</a:t>
            </a:r>
            <a:endParaRPr lang="en-US" sz="2000" dirty="0"/>
          </a:p>
          <a:p>
            <a:pPr algn="l"/>
            <a:r>
              <a:rPr lang="en-US" sz="2000" dirty="0"/>
              <a:t>HKEY_CURRENT_CONFIG or HKCC (only in Windows 9x and NT</a:t>
            </a:r>
            <a:r>
              <a:rPr lang="en-US" sz="2000" dirty="0" smtClean="0"/>
              <a:t>) – contains runtime information.</a:t>
            </a:r>
            <a:endParaRPr lang="en-US" sz="2000" dirty="0"/>
          </a:p>
          <a:p>
            <a:pPr algn="l"/>
            <a:r>
              <a:rPr lang="en-US" sz="2000" dirty="0"/>
              <a:t>HKEY_CLASSES_ROOT or </a:t>
            </a:r>
            <a:r>
              <a:rPr lang="en-US" sz="2000" dirty="0" smtClean="0"/>
              <a:t>HKCR – contains information about registered applications.</a:t>
            </a:r>
            <a:endParaRPr lang="en-US" sz="2000" dirty="0"/>
          </a:p>
          <a:p>
            <a:pPr algn="l"/>
            <a:r>
              <a:rPr lang="en-US" sz="2000" dirty="0"/>
              <a:t>HKEY_CURRENT_USER or </a:t>
            </a:r>
            <a:r>
              <a:rPr lang="en-US" sz="2000" dirty="0" smtClean="0"/>
              <a:t>HKCU – stores information related to ‘logged in’ users.</a:t>
            </a:r>
            <a:endParaRPr lang="en-US" sz="2000" dirty="0"/>
          </a:p>
          <a:p>
            <a:pPr algn="l"/>
            <a:r>
              <a:rPr lang="en-US" sz="2000" dirty="0"/>
              <a:t>HKEY_USERS or </a:t>
            </a:r>
            <a:r>
              <a:rPr lang="en-US" sz="2000" dirty="0" smtClean="0"/>
              <a:t>HKU – contains actively loaded user profiles.</a:t>
            </a:r>
            <a:endParaRPr lang="en-US" sz="2000" dirty="0"/>
          </a:p>
          <a:p>
            <a:pPr algn="l"/>
            <a:r>
              <a:rPr lang="en-US" sz="2000" dirty="0"/>
              <a:t>HKEY_PERFORMANCE_DATA (only in Windows NT, but invisible in the Windows Registry Editor</a:t>
            </a:r>
            <a:r>
              <a:rPr lang="en-US" sz="2000" dirty="0" smtClean="0"/>
              <a:t>) – contains performance data for the kernel, running systems drivers, programs and services.</a:t>
            </a:r>
            <a:endParaRPr lang="en-US" sz="2000" dirty="0"/>
          </a:p>
          <a:p>
            <a:pPr algn="l"/>
            <a:r>
              <a:rPr lang="en-US" sz="2000" dirty="0"/>
              <a:t>HKEY_DYN_DATA (only in Windows 9x, and visible in the Windows Registry Editor</a:t>
            </a:r>
            <a:r>
              <a:rPr lang="en-US" sz="2000" dirty="0" smtClean="0"/>
              <a:t>) – this key contains HW, PnP and network performance statistics for Windows 95, 98 and ME.</a:t>
            </a:r>
            <a:endParaRPr lang="en-US" sz="2000" dirty="0"/>
          </a:p>
          <a:p>
            <a:pPr algn="l"/>
            <a:endParaRPr lang="en-US" sz="4400" dirty="0"/>
          </a:p>
        </p:txBody>
      </p:sp>
    </p:spTree>
    <p:extLst>
      <p:ext uri="{BB962C8B-B14F-4D97-AF65-F5344CB8AC3E}">
        <p14:creationId xmlns:p14="http://schemas.microsoft.com/office/powerpoint/2010/main" val="34861732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3999" cy="1243583"/>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243584"/>
            <a:ext cx="9144000" cy="5302182"/>
          </a:xfrm>
        </p:spPr>
        <p:txBody>
          <a:bodyPr>
            <a:normAutofit fontScale="25000" lnSpcReduction="20000"/>
          </a:bodyPr>
          <a:lstStyle/>
          <a:p>
            <a:pPr algn="l"/>
            <a:r>
              <a:rPr lang="en-US" sz="4800" b="1" dirty="0" smtClean="0"/>
              <a:t>Windows Registry</a:t>
            </a:r>
          </a:p>
          <a:p>
            <a:pPr algn="l"/>
            <a:r>
              <a:rPr lang="en-US" sz="4800" b="1" dirty="0" smtClean="0"/>
              <a:t>Data types</a:t>
            </a:r>
          </a:p>
          <a:p>
            <a:pPr algn="l"/>
            <a:r>
              <a:rPr lang="en-US" sz="4800" dirty="0" smtClean="0"/>
              <a:t>Type#	Name		</a:t>
            </a:r>
            <a:r>
              <a:rPr lang="en-US" sz="4800" dirty="0"/>
              <a:t>	</a:t>
            </a:r>
            <a:r>
              <a:rPr lang="en-US" sz="4800" dirty="0" smtClean="0"/>
              <a:t>		</a:t>
            </a:r>
            <a:r>
              <a:rPr lang="en-US" sz="4800" dirty="0" err="1" smtClean="0"/>
              <a:t>Desc</a:t>
            </a:r>
            <a:endParaRPr lang="en-US" sz="4800" dirty="0" smtClean="0"/>
          </a:p>
          <a:p>
            <a:pPr algn="l"/>
            <a:r>
              <a:rPr lang="en-US" sz="4800" dirty="0" smtClean="0"/>
              <a:t>0 	REG_NONE 					No </a:t>
            </a:r>
            <a:r>
              <a:rPr lang="en-US" sz="4800" dirty="0"/>
              <a:t>type (the stored value, if any) </a:t>
            </a:r>
          </a:p>
          <a:p>
            <a:pPr algn="l"/>
            <a:r>
              <a:rPr lang="en-US" sz="4800" dirty="0"/>
              <a:t>1 </a:t>
            </a:r>
            <a:r>
              <a:rPr lang="en-US" sz="4800" dirty="0" smtClean="0"/>
              <a:t>	REG_SZ 					A </a:t>
            </a:r>
            <a:r>
              <a:rPr lang="en-US" sz="4800" dirty="0"/>
              <a:t>string value, normally stored and exposed in UTF-16LE (when using the Unicode version of Win32 API functions), usually terminated by a NUL character </a:t>
            </a:r>
          </a:p>
          <a:p>
            <a:pPr algn="l"/>
            <a:r>
              <a:rPr lang="en-US" sz="4800" dirty="0"/>
              <a:t>2 </a:t>
            </a:r>
            <a:r>
              <a:rPr lang="en-US" sz="4800" dirty="0" smtClean="0"/>
              <a:t>	REG_EXPAND_SZ 				An </a:t>
            </a:r>
            <a:r>
              <a:rPr lang="en-US" sz="4800" dirty="0"/>
              <a:t>"expandable" string value that can contain environment variables, normally stored and exposed in UTF-16LE, usually terminated by a NUL character </a:t>
            </a:r>
          </a:p>
          <a:p>
            <a:pPr algn="l"/>
            <a:r>
              <a:rPr lang="en-US" sz="4800" dirty="0"/>
              <a:t>3 </a:t>
            </a:r>
            <a:r>
              <a:rPr lang="en-US" sz="4800" dirty="0" smtClean="0"/>
              <a:t>	REG_BINARY 					Binary </a:t>
            </a:r>
            <a:r>
              <a:rPr lang="en-US" sz="4800" dirty="0"/>
              <a:t>data (any arbitrary data) </a:t>
            </a:r>
          </a:p>
          <a:p>
            <a:pPr algn="l"/>
            <a:r>
              <a:rPr lang="en-US" sz="4800" dirty="0"/>
              <a:t>4 </a:t>
            </a:r>
            <a:r>
              <a:rPr lang="en-US" sz="4800" dirty="0" smtClean="0"/>
              <a:t>	REG_DWORD/REG_DWORD_LITTLE_ENDIAN 		A </a:t>
            </a:r>
            <a:r>
              <a:rPr lang="en-US" sz="4800" dirty="0"/>
              <a:t>DWORD value, a 32-bit unsigned integer (numbers between 0 and 4,294,967,295 [232 – 1]) (little-endian) </a:t>
            </a:r>
          </a:p>
          <a:p>
            <a:pPr algn="l"/>
            <a:r>
              <a:rPr lang="en-US" sz="4800" dirty="0"/>
              <a:t>5 </a:t>
            </a:r>
            <a:r>
              <a:rPr lang="en-US" sz="4800" dirty="0" smtClean="0"/>
              <a:t>	REG_DWORD_BIG_ENDIAN 				A </a:t>
            </a:r>
            <a:r>
              <a:rPr lang="en-US" sz="4800" dirty="0"/>
              <a:t>DWORD value, a 32-bit unsigned integer (numbers between 0 and 4,294,967,295 [232 – 1]) (big-endian) </a:t>
            </a:r>
          </a:p>
          <a:p>
            <a:pPr algn="l"/>
            <a:r>
              <a:rPr lang="en-US" sz="4800" dirty="0"/>
              <a:t>6 </a:t>
            </a:r>
            <a:r>
              <a:rPr lang="en-US" sz="4800" dirty="0" smtClean="0"/>
              <a:t>	REG_LINK 					A </a:t>
            </a:r>
            <a:r>
              <a:rPr lang="en-US" sz="4800" dirty="0"/>
              <a:t>symbolic link (UNICODE) to another Registry key, specifying a root key and the path to the target key </a:t>
            </a:r>
          </a:p>
          <a:p>
            <a:pPr algn="l"/>
            <a:r>
              <a:rPr lang="en-US" sz="4800" dirty="0"/>
              <a:t>7 </a:t>
            </a:r>
            <a:r>
              <a:rPr lang="en-US" sz="4800" dirty="0" smtClean="0"/>
              <a:t>	REG_MULTI_SZ 				A </a:t>
            </a:r>
            <a:r>
              <a:rPr lang="en-US" sz="4800" dirty="0"/>
              <a:t>multi-string value, which is an ordered list of non-empty strings, normally stored and exposed in UTF-16LE, each one terminated by a NUL character, the list being normally terminated by a second NUL character. </a:t>
            </a:r>
          </a:p>
          <a:p>
            <a:pPr algn="l"/>
            <a:r>
              <a:rPr lang="en-US" sz="4800" dirty="0"/>
              <a:t>8 </a:t>
            </a:r>
            <a:r>
              <a:rPr lang="en-US" sz="4800" dirty="0" smtClean="0"/>
              <a:t>	REG_RESOURCE_LIST 				A </a:t>
            </a:r>
            <a:r>
              <a:rPr lang="en-US" sz="4800" dirty="0"/>
              <a:t>resource list (used by the Plug-n-Play hardware enumeration and configuration) </a:t>
            </a:r>
          </a:p>
          <a:p>
            <a:pPr algn="l"/>
            <a:r>
              <a:rPr lang="en-US" sz="4800" dirty="0"/>
              <a:t>9 </a:t>
            </a:r>
            <a:r>
              <a:rPr lang="en-US" sz="4800" dirty="0" smtClean="0"/>
              <a:t>	REG_FULL_RESOURCE_DESCRIPTOR 			A </a:t>
            </a:r>
            <a:r>
              <a:rPr lang="en-US" sz="4800" dirty="0"/>
              <a:t>resource descriptor (used by the Plug-n-Play hardware enumeration and configuration) </a:t>
            </a:r>
          </a:p>
          <a:p>
            <a:pPr algn="l"/>
            <a:r>
              <a:rPr lang="en-US" sz="4800" dirty="0"/>
              <a:t>10 </a:t>
            </a:r>
            <a:r>
              <a:rPr lang="en-US" sz="4800" dirty="0" smtClean="0"/>
              <a:t>	REG_RESOURCE_REQUIREMENTS_LIST 			A </a:t>
            </a:r>
            <a:r>
              <a:rPr lang="en-US" sz="4800" dirty="0"/>
              <a:t>resource requirements list (used by the Plug-n-Play hardware enumeration and configuration) </a:t>
            </a:r>
          </a:p>
          <a:p>
            <a:pPr algn="l"/>
            <a:r>
              <a:rPr lang="en-US" sz="4800" dirty="0"/>
              <a:t>11 </a:t>
            </a:r>
            <a:r>
              <a:rPr lang="en-US" sz="4800" dirty="0" smtClean="0"/>
              <a:t>	REG_QWORD/REG_QWORD_LITTLE_ENDIAN 		A </a:t>
            </a:r>
            <a:r>
              <a:rPr lang="en-US" sz="4800" dirty="0"/>
              <a:t>QWORD value, a 64-bit integer (either big- or little-endian, or unspecified) (introduced in Windows XP) </a:t>
            </a:r>
          </a:p>
          <a:p>
            <a:pPr algn="l"/>
            <a:endParaRPr lang="en-US" sz="4400" dirty="0"/>
          </a:p>
        </p:txBody>
      </p:sp>
    </p:spTree>
    <p:extLst>
      <p:ext uri="{BB962C8B-B14F-4D97-AF65-F5344CB8AC3E}">
        <p14:creationId xmlns:p14="http://schemas.microsoft.com/office/powerpoint/2010/main" val="71214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3999" cy="1243583"/>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243584"/>
            <a:ext cx="9144000" cy="5302182"/>
          </a:xfrm>
        </p:spPr>
        <p:txBody>
          <a:bodyPr>
            <a:normAutofit fontScale="25000" lnSpcReduction="20000"/>
          </a:bodyPr>
          <a:lstStyle/>
          <a:p>
            <a:pPr algn="l"/>
            <a:r>
              <a:rPr lang="en-US" sz="9600" b="1" dirty="0" smtClean="0"/>
              <a:t>Windows Registry</a:t>
            </a:r>
          </a:p>
          <a:p>
            <a:pPr algn="l"/>
            <a:r>
              <a:rPr lang="en-US" sz="9600" b="1" dirty="0" smtClean="0"/>
              <a:t>Registry tools</a:t>
            </a:r>
          </a:p>
          <a:p>
            <a:pPr marL="571500" indent="-571500" algn="l">
              <a:buFont typeface="Arial" panose="020B0604020202020204" pitchFamily="34" charset="0"/>
              <a:buChar char="•"/>
            </a:pPr>
            <a:r>
              <a:rPr lang="en-US" sz="8000" dirty="0" err="1" smtClean="0"/>
              <a:t>Regedit</a:t>
            </a:r>
            <a:r>
              <a:rPr lang="en-US" sz="8000" dirty="0" smtClean="0"/>
              <a:t> – graphical registry editor</a:t>
            </a:r>
          </a:p>
          <a:p>
            <a:pPr marL="571500" indent="-571500" algn="l">
              <a:buFont typeface="Arial" panose="020B0604020202020204" pitchFamily="34" charset="0"/>
              <a:buChar char="•"/>
            </a:pPr>
            <a:r>
              <a:rPr lang="en-US" sz="8000" dirty="0"/>
              <a:t>Windows </a:t>
            </a:r>
            <a:r>
              <a:rPr lang="en-US" sz="8000" dirty="0">
                <a:hlinkClick r:id="rId2"/>
              </a:rPr>
              <a:t>group </a:t>
            </a:r>
            <a:r>
              <a:rPr lang="en-US" sz="8000" dirty="0" smtClean="0">
                <a:hlinkClick r:id="rId2"/>
              </a:rPr>
              <a:t>policy </a:t>
            </a:r>
            <a:r>
              <a:rPr lang="en-US" sz="8000" dirty="0"/>
              <a:t>can change Registry keys for a number of machines or individual users based on </a:t>
            </a:r>
            <a:r>
              <a:rPr lang="en-US" sz="8000" dirty="0" smtClean="0"/>
              <a:t>policies.</a:t>
            </a:r>
          </a:p>
          <a:p>
            <a:pPr marL="571500" indent="-571500" algn="l">
              <a:buFont typeface="Arial" panose="020B0604020202020204" pitchFamily="34" charset="0"/>
              <a:buChar char="•"/>
            </a:pPr>
            <a:r>
              <a:rPr lang="en-US" sz="8000" dirty="0" smtClean="0"/>
              <a:t>Command-line (</a:t>
            </a:r>
            <a:r>
              <a:rPr lang="en-US" sz="8000" dirty="0" err="1" smtClean="0"/>
              <a:t>cmd</a:t>
            </a:r>
            <a:r>
              <a:rPr lang="en-US" sz="8000" dirty="0" smtClean="0"/>
              <a:t> window): </a:t>
            </a:r>
            <a:r>
              <a:rPr lang="en-US" sz="8000" dirty="0" err="1" smtClean="0"/>
              <a:t>reg</a:t>
            </a:r>
            <a:r>
              <a:rPr lang="en-US" sz="8000" dirty="0" smtClean="0"/>
              <a:t> command </a:t>
            </a:r>
          </a:p>
          <a:p>
            <a:pPr algn="l"/>
            <a:r>
              <a:rPr lang="en-US" sz="8000" dirty="0" smtClean="0"/>
              <a:t>- Query the DNS hive</a:t>
            </a:r>
          </a:p>
          <a:p>
            <a:pPr algn="l"/>
            <a:r>
              <a:rPr lang="en-US" sz="8000" dirty="0" err="1" smtClean="0"/>
              <a:t>reg</a:t>
            </a:r>
            <a:r>
              <a:rPr lang="en-US" sz="8000" dirty="0" smtClean="0"/>
              <a:t> query HKLM\SYSTEM\</a:t>
            </a:r>
            <a:r>
              <a:rPr lang="en-US" sz="8000" dirty="0" err="1" smtClean="0"/>
              <a:t>CurrentControlSet</a:t>
            </a:r>
            <a:r>
              <a:rPr lang="en-US" sz="8000" dirty="0" smtClean="0"/>
              <a:t>\Services\DNS</a:t>
            </a:r>
          </a:p>
          <a:p>
            <a:pPr algn="l"/>
            <a:r>
              <a:rPr lang="en-US" sz="8000" dirty="0" err="1"/>
              <a:t>r</a:t>
            </a:r>
            <a:r>
              <a:rPr lang="en-US" sz="8000" dirty="0" err="1" smtClean="0"/>
              <a:t>eg</a:t>
            </a:r>
            <a:r>
              <a:rPr lang="en-US" sz="8000" dirty="0" smtClean="0"/>
              <a:t> save HKLM\SYSTEM\</a:t>
            </a:r>
            <a:r>
              <a:rPr lang="en-US" sz="8000" dirty="0" err="1" smtClean="0"/>
              <a:t>CurrentControlSet</a:t>
            </a:r>
            <a:r>
              <a:rPr lang="en-US" sz="8000" dirty="0" smtClean="0"/>
              <a:t>\Services\DNS “</a:t>
            </a:r>
            <a:r>
              <a:rPr lang="en-US" sz="8000" dirty="0" err="1" smtClean="0"/>
              <a:t>DNSkey.hiv</a:t>
            </a:r>
            <a:r>
              <a:rPr lang="en-US" sz="8000" dirty="0" smtClean="0"/>
              <a:t>”</a:t>
            </a:r>
          </a:p>
          <a:p>
            <a:pPr algn="l"/>
            <a:r>
              <a:rPr lang="en-US" sz="8000" dirty="0" err="1" smtClean="0"/>
              <a:t>reg</a:t>
            </a:r>
            <a:r>
              <a:rPr lang="en-US" sz="8000" dirty="0" smtClean="0"/>
              <a:t> COMMAND /? </a:t>
            </a:r>
            <a:r>
              <a:rPr lang="en-US" sz="8000" dirty="0" smtClean="0">
                <a:sym typeface="Wingdings" panose="05000000000000000000" pitchFamily="2" charset="2"/>
              </a:rPr>
              <a:t> displays help for command.</a:t>
            </a:r>
          </a:p>
          <a:p>
            <a:pPr algn="l"/>
            <a:r>
              <a:rPr lang="en-US" sz="8000" dirty="0" smtClean="0">
                <a:hlinkClick r:id="rId3"/>
              </a:rPr>
              <a:t>http</a:t>
            </a:r>
            <a:r>
              <a:rPr lang="en-US" sz="8000" dirty="0">
                <a:hlinkClick r:id="rId3"/>
              </a:rPr>
              <a:t>://</a:t>
            </a:r>
            <a:r>
              <a:rPr lang="en-US" sz="8000" dirty="0" smtClean="0">
                <a:hlinkClick r:id="rId3"/>
              </a:rPr>
              <a:t>www.computerhope.com/reg.htm</a:t>
            </a:r>
            <a:endParaRPr lang="en-US" sz="8000" dirty="0" smtClean="0"/>
          </a:p>
          <a:p>
            <a:pPr marL="571500" indent="-571500" algn="l">
              <a:buFontTx/>
              <a:buChar char="-"/>
            </a:pPr>
            <a:r>
              <a:rPr lang="en-US" sz="8000" dirty="0" smtClean="0"/>
              <a:t>Query system information 2-ways</a:t>
            </a:r>
          </a:p>
          <a:p>
            <a:pPr algn="l"/>
            <a:r>
              <a:rPr lang="en-US" sz="8000" dirty="0" err="1"/>
              <a:t>r</a:t>
            </a:r>
            <a:r>
              <a:rPr lang="en-US" sz="8000" dirty="0" err="1" smtClean="0"/>
              <a:t>eg</a:t>
            </a:r>
            <a:r>
              <a:rPr lang="en-US" sz="8000" dirty="0" smtClean="0"/>
              <a:t> </a:t>
            </a:r>
            <a:r>
              <a:rPr lang="en-US" sz="8000" dirty="0"/>
              <a:t>query </a:t>
            </a:r>
            <a:r>
              <a:rPr lang="en-US" sz="8000" dirty="0" smtClean="0"/>
              <a:t>HKEY_LOCAL_MACHINE\HARDWARE\DESCRIPTION\System</a:t>
            </a:r>
          </a:p>
          <a:p>
            <a:pPr algn="l"/>
            <a:r>
              <a:rPr lang="en-US" sz="8000" dirty="0" err="1" smtClean="0"/>
              <a:t>regedit</a:t>
            </a:r>
            <a:r>
              <a:rPr lang="en-US" sz="8000" dirty="0" err="1" smtClean="0">
                <a:sym typeface="Wingdings" panose="05000000000000000000" pitchFamily="2" charset="2"/>
              </a:rPr>
              <a:t>click</a:t>
            </a:r>
            <a:r>
              <a:rPr lang="en-US" sz="8000" dirty="0">
                <a:sym typeface="Wingdings" panose="05000000000000000000" pitchFamily="2" charset="2"/>
              </a:rPr>
              <a:t> </a:t>
            </a:r>
            <a:r>
              <a:rPr lang="en-US" sz="8000" dirty="0" err="1" smtClean="0">
                <a:sym typeface="Wingdings" panose="05000000000000000000" pitchFamily="2" charset="2"/>
              </a:rPr>
              <a:t>HKEY_LOCAL_MACHINEclick</a:t>
            </a:r>
            <a:r>
              <a:rPr lang="en-US" sz="8000" dirty="0" smtClean="0">
                <a:sym typeface="Wingdings" panose="05000000000000000000" pitchFamily="2" charset="2"/>
              </a:rPr>
              <a:t> </a:t>
            </a:r>
            <a:r>
              <a:rPr lang="en-US" sz="8000" dirty="0" err="1" smtClean="0">
                <a:sym typeface="Wingdings" panose="05000000000000000000" pitchFamily="2" charset="2"/>
              </a:rPr>
              <a:t>HARDWAREclick</a:t>
            </a:r>
            <a:r>
              <a:rPr lang="en-US" sz="8000" dirty="0" smtClean="0">
                <a:sym typeface="Wingdings" panose="05000000000000000000" pitchFamily="2" charset="2"/>
              </a:rPr>
              <a:t> </a:t>
            </a:r>
            <a:r>
              <a:rPr lang="en-US" sz="8000" dirty="0" err="1" smtClean="0">
                <a:sym typeface="Wingdings" panose="05000000000000000000" pitchFamily="2" charset="2"/>
              </a:rPr>
              <a:t>DESCRIPTIONclick</a:t>
            </a:r>
            <a:r>
              <a:rPr lang="en-US" sz="8000" dirty="0" smtClean="0">
                <a:sym typeface="Wingdings" panose="05000000000000000000" pitchFamily="2" charset="2"/>
              </a:rPr>
              <a:t> SYSTEM</a:t>
            </a:r>
            <a:r>
              <a:rPr lang="en-US" sz="8000" dirty="0" smtClean="0"/>
              <a:t> </a:t>
            </a:r>
          </a:p>
          <a:p>
            <a:pPr algn="l"/>
            <a:endParaRPr lang="en-US" sz="4400" dirty="0" smtClean="0"/>
          </a:p>
          <a:p>
            <a:pPr algn="l"/>
            <a:r>
              <a:rPr lang="en-US" sz="4400" dirty="0" smtClean="0"/>
              <a:t> </a:t>
            </a:r>
            <a:endParaRPr lang="en-US" sz="4400" dirty="0"/>
          </a:p>
        </p:txBody>
      </p:sp>
    </p:spTree>
    <p:extLst>
      <p:ext uri="{BB962C8B-B14F-4D97-AF65-F5344CB8AC3E}">
        <p14:creationId xmlns:p14="http://schemas.microsoft.com/office/powerpoint/2010/main" val="8986528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2881"/>
            <a:ext cx="9143999" cy="1025019"/>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207900"/>
            <a:ext cx="9144000" cy="5558660"/>
          </a:xfrm>
        </p:spPr>
        <p:txBody>
          <a:bodyPr>
            <a:normAutofit lnSpcReduction="10000"/>
          </a:bodyPr>
          <a:lstStyle/>
          <a:p>
            <a:pPr algn="l"/>
            <a:r>
              <a:rPr lang="en-US" b="1" dirty="0" smtClean="0"/>
              <a:t>Windows Systems Management</a:t>
            </a:r>
          </a:p>
          <a:p>
            <a:pPr algn="l"/>
            <a:r>
              <a:rPr lang="en-US" sz="1400" dirty="0"/>
              <a:t>Microsoft Active </a:t>
            </a:r>
            <a:r>
              <a:rPr lang="en-US" sz="1400" dirty="0" smtClean="0"/>
              <a:t>Directory (AD) is a directory service for Windows Domain Networks that has </a:t>
            </a:r>
            <a:r>
              <a:rPr lang="en-US" sz="1400" dirty="0"/>
              <a:t>a hierarchical structure consisting of </a:t>
            </a:r>
            <a:r>
              <a:rPr lang="en-US" sz="1400" dirty="0" smtClean="0"/>
              <a:t>Forest’s</a:t>
            </a:r>
            <a:r>
              <a:rPr lang="en-US" sz="1400" dirty="0"/>
              <a:t>, </a:t>
            </a:r>
            <a:r>
              <a:rPr lang="en-US" sz="1400" dirty="0" smtClean="0"/>
              <a:t>tree’s, sites, domains </a:t>
            </a:r>
            <a:r>
              <a:rPr lang="en-US" sz="1400" dirty="0"/>
              <a:t>and Organizational Units (OU’S) held together by schema, replication, trusts and a Global Catalog with rules implemented by group policy. </a:t>
            </a:r>
          </a:p>
          <a:p>
            <a:pPr algn="l"/>
            <a:r>
              <a:rPr lang="en-US" sz="1400" dirty="0" smtClean="0"/>
              <a:t>Forests – Complete AD instance containing domains, top level container.</a:t>
            </a:r>
          </a:p>
          <a:p>
            <a:pPr algn="l"/>
            <a:r>
              <a:rPr lang="en-US" sz="1400" dirty="0" smtClean="0"/>
              <a:t>Domains – Containers that contain OU’s and other containers.</a:t>
            </a:r>
          </a:p>
          <a:p>
            <a:pPr algn="l"/>
            <a:r>
              <a:rPr lang="en-US" sz="1400" dirty="0" smtClean="0"/>
              <a:t>Trees – collection of domains grouped together in Hierarchical structures.</a:t>
            </a:r>
          </a:p>
          <a:p>
            <a:pPr algn="l"/>
            <a:r>
              <a:rPr lang="en-US" sz="1400" dirty="0" smtClean="0"/>
              <a:t>OU’s – container object used to group other objects together.</a:t>
            </a:r>
          </a:p>
          <a:p>
            <a:pPr algn="l"/>
            <a:r>
              <a:rPr lang="en-US" sz="1400" dirty="0" smtClean="0"/>
              <a:t>Sites – container objects used to implement replication</a:t>
            </a:r>
          </a:p>
          <a:p>
            <a:pPr algn="l"/>
            <a:endParaRPr lang="en-US" sz="1800" b="1" dirty="0" smtClean="0"/>
          </a:p>
          <a:p>
            <a:pPr algn="l"/>
            <a:endParaRPr lang="en-US" sz="1800" b="1" dirty="0" smtClean="0"/>
          </a:p>
          <a:p>
            <a:pPr algn="l"/>
            <a:endParaRPr lang="en-US" sz="1800" b="1" dirty="0"/>
          </a:p>
          <a:p>
            <a:pPr algn="l"/>
            <a:endParaRPr lang="en-US" sz="1800" b="1" dirty="0" smtClean="0"/>
          </a:p>
          <a:p>
            <a:pPr algn="l"/>
            <a:endParaRPr lang="en-US" sz="1800" b="1" dirty="0"/>
          </a:p>
          <a:p>
            <a:pPr algn="l"/>
            <a:endParaRPr lang="en-US" sz="1800" b="1" dirty="0" smtClean="0"/>
          </a:p>
          <a:p>
            <a:pPr algn="l"/>
            <a:endParaRPr lang="en-US" sz="1800" b="1" dirty="0"/>
          </a:p>
          <a:p>
            <a:pPr algn="l"/>
            <a:r>
              <a:rPr lang="en-US" sz="1400" b="1" dirty="0" smtClean="0"/>
              <a:t>Figure 10A Active Directory Architecture Diagram #1                   Figure 10B Active Directory Architecture Diagram #2</a:t>
            </a:r>
          </a:p>
          <a:p>
            <a:pPr algn="l"/>
            <a:r>
              <a:rPr lang="en-US" sz="1400" b="1" dirty="0">
                <a:hlinkClick r:id="rId2"/>
              </a:rPr>
              <a:t>https://technet.microsoft.com/en-us/library/cc759073(v=ws.10).</a:t>
            </a:r>
            <a:r>
              <a:rPr lang="en-US" sz="1400" b="1" dirty="0" smtClean="0">
                <a:hlinkClick r:id="rId2"/>
              </a:rPr>
              <a:t>aspx</a:t>
            </a:r>
            <a:endParaRPr lang="en-US" sz="1400" b="1" dirty="0" smtClean="0"/>
          </a:p>
          <a:p>
            <a:pPr algn="l"/>
            <a:endParaRPr lang="en-US" sz="1400" b="1"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61632" y="2232919"/>
            <a:ext cx="3026662" cy="3754913"/>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16099" y="3779743"/>
            <a:ext cx="1914525" cy="2194114"/>
          </a:xfrm>
          <a:prstGeom prst="rect">
            <a:avLst/>
          </a:prstGeom>
        </p:spPr>
      </p:pic>
    </p:spTree>
    <p:extLst>
      <p:ext uri="{BB962C8B-B14F-4D97-AF65-F5344CB8AC3E}">
        <p14:creationId xmlns:p14="http://schemas.microsoft.com/office/powerpoint/2010/main" val="30432034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2881"/>
            <a:ext cx="9143999" cy="1025019"/>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207900"/>
            <a:ext cx="9144000" cy="5558660"/>
          </a:xfrm>
        </p:spPr>
        <p:txBody>
          <a:bodyPr>
            <a:normAutofit/>
          </a:bodyPr>
          <a:lstStyle/>
          <a:p>
            <a:pPr algn="l"/>
            <a:r>
              <a:rPr lang="en-US" b="1" dirty="0" smtClean="0"/>
              <a:t>Linux Systems Management</a:t>
            </a:r>
          </a:p>
          <a:p>
            <a:pPr algn="l"/>
            <a:r>
              <a:rPr lang="en-US" dirty="0" smtClean="0"/>
              <a:t>Linux Systems Management is performed thru the Shell (BASH) and various automation mechanisms including scripts, text processing, and GUI Systems configuration tools.</a:t>
            </a:r>
          </a:p>
          <a:p>
            <a:pPr algn="l"/>
            <a:r>
              <a:rPr lang="en-US" dirty="0" smtClean="0"/>
              <a:t>Ubuntu – Landscape</a:t>
            </a:r>
          </a:p>
          <a:p>
            <a:pPr algn="l"/>
            <a:r>
              <a:rPr lang="en-US" dirty="0">
                <a:hlinkClick r:id="rId2"/>
              </a:rPr>
              <a:t>http://</a:t>
            </a:r>
            <a:r>
              <a:rPr lang="en-US" dirty="0" smtClean="0">
                <a:hlinkClick r:id="rId2"/>
              </a:rPr>
              <a:t>www.ubuntu.com/management/landscape-features</a:t>
            </a:r>
            <a:endParaRPr lang="en-US" dirty="0" smtClean="0"/>
          </a:p>
          <a:p>
            <a:pPr algn="l"/>
            <a:r>
              <a:rPr lang="en-US" dirty="0" smtClean="0"/>
              <a:t>SUSE – SUSE Manager (can manage SUSE Linux and </a:t>
            </a:r>
            <a:r>
              <a:rPr lang="en-US" dirty="0" err="1" smtClean="0"/>
              <a:t>RedHat</a:t>
            </a:r>
            <a:r>
              <a:rPr lang="en-US" dirty="0" smtClean="0"/>
              <a:t> Linux)</a:t>
            </a:r>
          </a:p>
          <a:p>
            <a:pPr algn="l"/>
            <a:r>
              <a:rPr lang="en-US" dirty="0">
                <a:hlinkClick r:id="rId3"/>
              </a:rPr>
              <a:t>https://</a:t>
            </a:r>
            <a:r>
              <a:rPr lang="en-US" dirty="0" smtClean="0">
                <a:hlinkClick r:id="rId3"/>
              </a:rPr>
              <a:t>www.suse.com/products/suse-manager</a:t>
            </a:r>
            <a:endParaRPr lang="en-US" dirty="0" smtClean="0"/>
          </a:p>
          <a:p>
            <a:pPr algn="l"/>
            <a:r>
              <a:rPr lang="en-US" dirty="0" err="1" smtClean="0"/>
              <a:t>RedHat</a:t>
            </a:r>
            <a:r>
              <a:rPr lang="en-US" dirty="0" smtClean="0"/>
              <a:t> – Spacewalk</a:t>
            </a:r>
          </a:p>
          <a:p>
            <a:pPr algn="l"/>
            <a:r>
              <a:rPr lang="en-US" dirty="0">
                <a:hlinkClick r:id="rId4"/>
              </a:rPr>
              <a:t>http://spacewalk.redhat.com</a:t>
            </a:r>
            <a:r>
              <a:rPr lang="en-US" dirty="0" smtClean="0">
                <a:hlinkClick r:id="rId4"/>
              </a:rPr>
              <a:t>/</a:t>
            </a:r>
            <a:endParaRPr lang="en-US" dirty="0" smtClean="0"/>
          </a:p>
          <a:p>
            <a:pPr algn="l"/>
            <a:r>
              <a:rPr lang="en-US" dirty="0" smtClean="0"/>
              <a:t>Linux Systems Management Commands</a:t>
            </a:r>
          </a:p>
          <a:p>
            <a:pPr algn="l"/>
            <a:r>
              <a:rPr lang="en-US" dirty="0">
                <a:hlinkClick r:id="rId5"/>
              </a:rPr>
              <a:t>http://</a:t>
            </a:r>
            <a:r>
              <a:rPr lang="en-US" dirty="0" smtClean="0">
                <a:hlinkClick r:id="rId5"/>
              </a:rPr>
              <a:t>www.comptechdoc.org/os/linux/commands/linux_crsysman.html</a:t>
            </a:r>
            <a:endParaRPr lang="en-US" dirty="0" smtClean="0"/>
          </a:p>
          <a:p>
            <a:pPr algn="l"/>
            <a:endParaRPr lang="en-US" sz="1600" dirty="0"/>
          </a:p>
        </p:txBody>
      </p:sp>
    </p:spTree>
    <p:extLst>
      <p:ext uri="{BB962C8B-B14F-4D97-AF65-F5344CB8AC3E}">
        <p14:creationId xmlns:p14="http://schemas.microsoft.com/office/powerpoint/2010/main" val="42329984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3999" cy="1109471"/>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109472"/>
            <a:ext cx="9144000" cy="5657088"/>
          </a:xfrm>
        </p:spPr>
        <p:txBody>
          <a:bodyPr>
            <a:normAutofit fontScale="25000" lnSpcReduction="20000"/>
          </a:bodyPr>
          <a:lstStyle/>
          <a:p>
            <a:pPr algn="l"/>
            <a:r>
              <a:rPr lang="en-US" sz="4800" b="1" dirty="0" smtClean="0"/>
              <a:t>Linux Systems Management</a:t>
            </a:r>
          </a:p>
          <a:p>
            <a:pPr algn="l"/>
            <a:r>
              <a:rPr lang="en-US" sz="4800" dirty="0" smtClean="0"/>
              <a:t>Linux Systems Management BASH script example:</a:t>
            </a:r>
          </a:p>
          <a:p>
            <a:pPr algn="l"/>
            <a:r>
              <a:rPr lang="en-US" sz="5600" dirty="0" smtClean="0"/>
              <a:t># </a:t>
            </a:r>
            <a:r>
              <a:rPr lang="en-US" sz="5600" dirty="0"/>
              <a:t>Script to add a user to Linux </a:t>
            </a:r>
            <a:r>
              <a:rPr lang="en-US" sz="5600" dirty="0" smtClean="0"/>
              <a:t>system #</a:t>
            </a:r>
          </a:p>
          <a:p>
            <a:pPr algn="l"/>
            <a:r>
              <a:rPr lang="en-US" sz="5600" dirty="0"/>
              <a:t>#!/bin/bash</a:t>
            </a:r>
          </a:p>
          <a:p>
            <a:pPr algn="l"/>
            <a:r>
              <a:rPr lang="en-US" sz="5600" dirty="0" smtClean="0"/>
              <a:t>if </a:t>
            </a:r>
            <a:r>
              <a:rPr lang="en-US" sz="5600" dirty="0"/>
              <a:t>[ $(id -u) -</a:t>
            </a:r>
            <a:r>
              <a:rPr lang="en-US" sz="5600" dirty="0" err="1"/>
              <a:t>eq</a:t>
            </a:r>
            <a:r>
              <a:rPr lang="en-US" sz="5600" dirty="0"/>
              <a:t> 0 ]; then</a:t>
            </a:r>
          </a:p>
          <a:p>
            <a:pPr algn="l"/>
            <a:r>
              <a:rPr lang="en-US" sz="5600" dirty="0" smtClean="0"/>
              <a:t>read </a:t>
            </a:r>
            <a:r>
              <a:rPr lang="en-US" sz="5600" dirty="0"/>
              <a:t>-p "Enter username : " username</a:t>
            </a:r>
          </a:p>
          <a:p>
            <a:pPr algn="l"/>
            <a:r>
              <a:rPr lang="en-US" sz="5600" dirty="0" smtClean="0"/>
              <a:t>read </a:t>
            </a:r>
            <a:r>
              <a:rPr lang="en-US" sz="5600" dirty="0"/>
              <a:t>-s -p "Enter password : " password</a:t>
            </a:r>
          </a:p>
          <a:p>
            <a:pPr algn="l"/>
            <a:r>
              <a:rPr lang="en-US" sz="5600" dirty="0" err="1" smtClean="0"/>
              <a:t>egrep</a:t>
            </a:r>
            <a:r>
              <a:rPr lang="en-US" sz="5600" dirty="0" smtClean="0"/>
              <a:t> </a:t>
            </a:r>
            <a:r>
              <a:rPr lang="en-US" sz="5600" dirty="0"/>
              <a:t>"^$username" /</a:t>
            </a:r>
            <a:r>
              <a:rPr lang="en-US" sz="5600" dirty="0" err="1"/>
              <a:t>etc</a:t>
            </a:r>
            <a:r>
              <a:rPr lang="en-US" sz="5600" dirty="0"/>
              <a:t>/</a:t>
            </a:r>
            <a:r>
              <a:rPr lang="en-US" sz="5600" dirty="0" err="1"/>
              <a:t>passwd</a:t>
            </a:r>
            <a:r>
              <a:rPr lang="en-US" sz="5600" dirty="0"/>
              <a:t> &gt;/dev/null</a:t>
            </a:r>
          </a:p>
          <a:p>
            <a:pPr algn="l"/>
            <a:r>
              <a:rPr lang="en-US" sz="5600" dirty="0" smtClean="0"/>
              <a:t>if </a:t>
            </a:r>
            <a:r>
              <a:rPr lang="en-US" sz="5600" dirty="0"/>
              <a:t>[ $? -</a:t>
            </a:r>
            <a:r>
              <a:rPr lang="en-US" sz="5600" dirty="0" err="1"/>
              <a:t>eq</a:t>
            </a:r>
            <a:r>
              <a:rPr lang="en-US" sz="5600" dirty="0"/>
              <a:t> 0 ]; then</a:t>
            </a:r>
          </a:p>
          <a:p>
            <a:pPr algn="l"/>
            <a:r>
              <a:rPr lang="en-US" sz="5600" dirty="0" smtClean="0"/>
              <a:t>echo </a:t>
            </a:r>
            <a:r>
              <a:rPr lang="en-US" sz="5600" dirty="0"/>
              <a:t>"$username exists!"</a:t>
            </a:r>
          </a:p>
          <a:p>
            <a:pPr algn="l"/>
            <a:r>
              <a:rPr lang="en-US" sz="5600" dirty="0" smtClean="0"/>
              <a:t>exit </a:t>
            </a:r>
            <a:r>
              <a:rPr lang="en-US" sz="5600" dirty="0"/>
              <a:t>1</a:t>
            </a:r>
          </a:p>
          <a:p>
            <a:pPr algn="l"/>
            <a:r>
              <a:rPr lang="en-US" sz="5600" dirty="0" smtClean="0"/>
              <a:t>else</a:t>
            </a:r>
            <a:endParaRPr lang="en-US" sz="5600" dirty="0"/>
          </a:p>
          <a:p>
            <a:pPr algn="l"/>
            <a:r>
              <a:rPr lang="en-US" sz="5600" dirty="0" smtClean="0"/>
              <a:t>pass</a:t>
            </a:r>
            <a:r>
              <a:rPr lang="en-US" sz="5600" dirty="0"/>
              <a:t>=$(</a:t>
            </a:r>
            <a:r>
              <a:rPr lang="en-US" sz="5600" dirty="0" err="1"/>
              <a:t>perl</a:t>
            </a:r>
            <a:r>
              <a:rPr lang="en-US" sz="5600" dirty="0"/>
              <a:t> -e 'print crypt($ARGV[0], "password")' $password)</a:t>
            </a:r>
          </a:p>
          <a:p>
            <a:pPr algn="l"/>
            <a:r>
              <a:rPr lang="en-US" sz="5600" dirty="0" err="1" smtClean="0"/>
              <a:t>useradd</a:t>
            </a:r>
            <a:r>
              <a:rPr lang="en-US" sz="5600" dirty="0" smtClean="0"/>
              <a:t> </a:t>
            </a:r>
            <a:r>
              <a:rPr lang="en-US" sz="5600" dirty="0"/>
              <a:t>-m -p $pass $username</a:t>
            </a:r>
          </a:p>
          <a:p>
            <a:pPr algn="l"/>
            <a:r>
              <a:rPr lang="en-US" sz="5600" dirty="0" smtClean="0"/>
              <a:t>[ </a:t>
            </a:r>
            <a:r>
              <a:rPr lang="en-US" sz="5600" dirty="0"/>
              <a:t>$? -</a:t>
            </a:r>
            <a:r>
              <a:rPr lang="en-US" sz="5600" dirty="0" err="1"/>
              <a:t>eq</a:t>
            </a:r>
            <a:r>
              <a:rPr lang="en-US" sz="5600" dirty="0"/>
              <a:t> 0 ] &amp;&amp; echo "User has been added to system!" || echo "Failed to add a user!"</a:t>
            </a:r>
          </a:p>
          <a:p>
            <a:pPr algn="l"/>
            <a:r>
              <a:rPr lang="en-US" sz="5600" dirty="0" smtClean="0"/>
              <a:t>fi</a:t>
            </a:r>
            <a:endParaRPr lang="en-US" sz="5600" dirty="0"/>
          </a:p>
          <a:p>
            <a:pPr algn="l"/>
            <a:r>
              <a:rPr lang="en-US" sz="5600" dirty="0"/>
              <a:t>else</a:t>
            </a:r>
          </a:p>
          <a:p>
            <a:pPr algn="l"/>
            <a:r>
              <a:rPr lang="en-US" sz="5600" dirty="0" smtClean="0"/>
              <a:t>echo </a:t>
            </a:r>
            <a:r>
              <a:rPr lang="en-US" sz="5600" dirty="0"/>
              <a:t>"Only root may add a user to the system"</a:t>
            </a:r>
          </a:p>
          <a:p>
            <a:pPr algn="l"/>
            <a:r>
              <a:rPr lang="en-US" sz="5600" dirty="0" smtClean="0"/>
              <a:t>exit </a:t>
            </a:r>
            <a:r>
              <a:rPr lang="en-US" sz="5600" dirty="0"/>
              <a:t>2</a:t>
            </a:r>
          </a:p>
          <a:p>
            <a:pPr algn="l"/>
            <a:r>
              <a:rPr lang="en-US" sz="5600" dirty="0"/>
              <a:t>fi</a:t>
            </a:r>
          </a:p>
          <a:p>
            <a:pPr algn="l"/>
            <a:endParaRPr lang="en-US" dirty="0" smtClean="0"/>
          </a:p>
        </p:txBody>
      </p:sp>
    </p:spTree>
    <p:extLst>
      <p:ext uri="{BB962C8B-B14F-4D97-AF65-F5344CB8AC3E}">
        <p14:creationId xmlns:p14="http://schemas.microsoft.com/office/powerpoint/2010/main" val="27565799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4898"/>
            <a:ext cx="9143999" cy="1460809"/>
          </a:xfrm>
        </p:spPr>
        <p:txBody>
          <a:bodyPr>
            <a:normAutofit/>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2029522"/>
            <a:ext cx="9144000" cy="4204009"/>
          </a:xfrm>
        </p:spPr>
        <p:txBody>
          <a:bodyPr>
            <a:normAutofit/>
          </a:bodyPr>
          <a:lstStyle/>
          <a:p>
            <a:pPr algn="l"/>
            <a:r>
              <a:rPr lang="en-US" b="1" dirty="0" smtClean="0"/>
              <a:t>Windows Control Keys</a:t>
            </a:r>
          </a:p>
          <a:p>
            <a:pPr algn="l"/>
            <a:r>
              <a:rPr lang="en-US" b="1" dirty="0"/>
              <a:t>Windows system key combinations</a:t>
            </a:r>
          </a:p>
          <a:p>
            <a:pPr algn="l"/>
            <a:r>
              <a:rPr lang="en-US" dirty="0"/>
              <a:t>F1: Help</a:t>
            </a:r>
          </a:p>
          <a:p>
            <a:pPr algn="l"/>
            <a:r>
              <a:rPr lang="en-US" dirty="0"/>
              <a:t>CTRL+ESC: Open </a:t>
            </a:r>
            <a:r>
              <a:rPr lang="en-US" b="1" dirty="0"/>
              <a:t>Start</a:t>
            </a:r>
            <a:r>
              <a:rPr lang="en-US" dirty="0"/>
              <a:t> menu</a:t>
            </a:r>
          </a:p>
          <a:p>
            <a:pPr algn="l"/>
            <a:r>
              <a:rPr lang="en-US" dirty="0"/>
              <a:t>ALT+TAB: Switch between open programs</a:t>
            </a:r>
          </a:p>
          <a:p>
            <a:pPr algn="l"/>
            <a:r>
              <a:rPr lang="en-US" dirty="0"/>
              <a:t>ALT+F4: Quit program</a:t>
            </a:r>
          </a:p>
          <a:p>
            <a:pPr algn="l"/>
            <a:r>
              <a:rPr lang="en-US" dirty="0"/>
              <a:t>SHIFT+DELETE: Delete item permanently</a:t>
            </a:r>
          </a:p>
          <a:p>
            <a:pPr algn="l"/>
            <a:r>
              <a:rPr lang="en-US" dirty="0"/>
              <a:t>Windows </a:t>
            </a:r>
            <a:r>
              <a:rPr lang="en-US" dirty="0" err="1"/>
              <a:t>Logo+L</a:t>
            </a:r>
            <a:r>
              <a:rPr lang="en-US" dirty="0"/>
              <a:t>: Lock the computer (without using CTRL+ALT+DELETE)</a:t>
            </a:r>
          </a:p>
          <a:p>
            <a:pPr algn="l"/>
            <a:endParaRPr lang="en-US" sz="4400" dirty="0"/>
          </a:p>
        </p:txBody>
      </p:sp>
    </p:spTree>
    <p:extLst>
      <p:ext uri="{BB962C8B-B14F-4D97-AF65-F5344CB8AC3E}">
        <p14:creationId xmlns:p14="http://schemas.microsoft.com/office/powerpoint/2010/main" val="15436347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4898"/>
            <a:ext cx="9143999" cy="1460809"/>
          </a:xfrm>
        </p:spPr>
        <p:txBody>
          <a:bodyPr>
            <a:normAutofit/>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2029522"/>
            <a:ext cx="9144000" cy="4204009"/>
          </a:xfrm>
        </p:spPr>
        <p:txBody>
          <a:bodyPr>
            <a:normAutofit fontScale="70000" lnSpcReduction="20000"/>
          </a:bodyPr>
          <a:lstStyle/>
          <a:p>
            <a:pPr algn="l"/>
            <a:r>
              <a:rPr lang="en-US" sz="2300" b="1" dirty="0" smtClean="0"/>
              <a:t>Windows Control Keys</a:t>
            </a:r>
          </a:p>
          <a:p>
            <a:pPr algn="l"/>
            <a:r>
              <a:rPr lang="en-US" sz="2100" b="1" dirty="0"/>
              <a:t>Windows program key combinations</a:t>
            </a:r>
          </a:p>
          <a:p>
            <a:pPr algn="l"/>
            <a:r>
              <a:rPr lang="en-US" sz="2100" dirty="0"/>
              <a:t>CTRL+C: Copy</a:t>
            </a:r>
          </a:p>
          <a:p>
            <a:pPr algn="l"/>
            <a:r>
              <a:rPr lang="en-US" sz="2100" dirty="0"/>
              <a:t>CTRL+X: Cut</a:t>
            </a:r>
          </a:p>
          <a:p>
            <a:pPr algn="l"/>
            <a:r>
              <a:rPr lang="en-US" sz="2100" dirty="0"/>
              <a:t>CTRL+V: Paste</a:t>
            </a:r>
          </a:p>
          <a:p>
            <a:pPr algn="l"/>
            <a:r>
              <a:rPr lang="en-US" sz="2100" dirty="0"/>
              <a:t>CTRL+Z: Undo</a:t>
            </a:r>
          </a:p>
          <a:p>
            <a:pPr algn="l"/>
            <a:r>
              <a:rPr lang="en-US" sz="2100" dirty="0"/>
              <a:t>CTRL+B: Bold</a:t>
            </a:r>
          </a:p>
          <a:p>
            <a:pPr algn="l"/>
            <a:r>
              <a:rPr lang="en-US" sz="2100" dirty="0"/>
              <a:t>CTRL+U: Underline</a:t>
            </a:r>
          </a:p>
          <a:p>
            <a:pPr algn="l"/>
            <a:r>
              <a:rPr lang="en-US" sz="2100" dirty="0"/>
              <a:t>CTRL+I: Italic</a:t>
            </a:r>
          </a:p>
          <a:p>
            <a:pPr algn="l"/>
            <a:r>
              <a:rPr lang="en-US" sz="2500" b="1" dirty="0"/>
              <a:t>Mouse click/keyboard modifier combinations for shell objects</a:t>
            </a:r>
          </a:p>
          <a:p>
            <a:pPr algn="l"/>
            <a:r>
              <a:rPr lang="en-US" sz="2500" dirty="0" err="1"/>
              <a:t>SHIFT+right</a:t>
            </a:r>
            <a:r>
              <a:rPr lang="en-US" sz="2500" dirty="0"/>
              <a:t> click: Displays a shortcut menu containing alternative commands</a:t>
            </a:r>
          </a:p>
          <a:p>
            <a:pPr algn="l"/>
            <a:r>
              <a:rPr lang="en-US" sz="2500" dirty="0" err="1"/>
              <a:t>SHIFT+double</a:t>
            </a:r>
            <a:r>
              <a:rPr lang="en-US" sz="2500" dirty="0"/>
              <a:t> click: Runs the alternate default command (the second item on the menu)</a:t>
            </a:r>
          </a:p>
          <a:p>
            <a:pPr algn="l"/>
            <a:r>
              <a:rPr lang="en-US" sz="2500" dirty="0" err="1"/>
              <a:t>ALT+double</a:t>
            </a:r>
            <a:r>
              <a:rPr lang="en-US" sz="2500" dirty="0"/>
              <a:t> click: Displays properties</a:t>
            </a:r>
          </a:p>
          <a:p>
            <a:pPr algn="l"/>
            <a:r>
              <a:rPr lang="en-US" sz="2500" dirty="0"/>
              <a:t>SHIFT+DELETE: Deletes an item immediately without placing it in the Recycle Bin</a:t>
            </a:r>
          </a:p>
          <a:p>
            <a:pPr algn="l"/>
            <a:endParaRPr lang="en-US" sz="4400" dirty="0"/>
          </a:p>
        </p:txBody>
      </p:sp>
    </p:spTree>
    <p:extLst>
      <p:ext uri="{BB962C8B-B14F-4D97-AF65-F5344CB8AC3E}">
        <p14:creationId xmlns:p14="http://schemas.microsoft.com/office/powerpoint/2010/main" val="14039377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4898"/>
            <a:ext cx="9143999" cy="1460809"/>
          </a:xfrm>
        </p:spPr>
        <p:txBody>
          <a:bodyPr>
            <a:normAutofit/>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2029522"/>
            <a:ext cx="9144000" cy="4204009"/>
          </a:xfrm>
        </p:spPr>
        <p:txBody>
          <a:bodyPr>
            <a:normAutofit lnSpcReduction="10000"/>
          </a:bodyPr>
          <a:lstStyle/>
          <a:p>
            <a:pPr algn="l"/>
            <a:r>
              <a:rPr lang="en-US" sz="1600" b="1" dirty="0" smtClean="0"/>
              <a:t>Windows Control Keys</a:t>
            </a:r>
          </a:p>
          <a:p>
            <a:pPr algn="l"/>
            <a:r>
              <a:rPr lang="en-US" sz="1600" b="1" dirty="0"/>
              <a:t>General keyboard-only commands</a:t>
            </a:r>
          </a:p>
          <a:p>
            <a:pPr algn="l"/>
            <a:r>
              <a:rPr lang="en-US" sz="1600" dirty="0"/>
              <a:t>F1: Starts Windows Help</a:t>
            </a:r>
          </a:p>
          <a:p>
            <a:pPr algn="l"/>
            <a:r>
              <a:rPr lang="en-US" sz="1600" dirty="0"/>
              <a:t>F10: Activates menu bar options</a:t>
            </a:r>
          </a:p>
          <a:p>
            <a:pPr algn="l"/>
            <a:r>
              <a:rPr lang="en-US" sz="1600" dirty="0"/>
              <a:t>SHIFT+F10 Opens a shortcut menu for the selected item (this is the same as right-clicking an object</a:t>
            </a:r>
          </a:p>
          <a:p>
            <a:pPr algn="l"/>
            <a:r>
              <a:rPr lang="en-US" sz="1600" dirty="0"/>
              <a:t>CTRL+ESC: Opens the </a:t>
            </a:r>
            <a:r>
              <a:rPr lang="en-US" sz="1600" b="1" dirty="0"/>
              <a:t>Start</a:t>
            </a:r>
            <a:r>
              <a:rPr lang="en-US" sz="1600" dirty="0"/>
              <a:t> menu (use the ARROW keys to select an item)</a:t>
            </a:r>
          </a:p>
          <a:p>
            <a:pPr algn="l"/>
            <a:r>
              <a:rPr lang="en-US" sz="1600" dirty="0"/>
              <a:t>CTRL+ESC or ESC: Selects the </a:t>
            </a:r>
            <a:r>
              <a:rPr lang="en-US" sz="1600" b="1" dirty="0"/>
              <a:t>Start</a:t>
            </a:r>
            <a:r>
              <a:rPr lang="en-US" sz="1600" dirty="0"/>
              <a:t> button (press TAB to select the taskbar, or press SHIFT+F10 for a context menu)</a:t>
            </a:r>
          </a:p>
          <a:p>
            <a:pPr algn="l"/>
            <a:r>
              <a:rPr lang="en-US" sz="1600" dirty="0"/>
              <a:t>CTRL+SHIFT+ESC: Opens Windows Task Manager</a:t>
            </a:r>
          </a:p>
          <a:p>
            <a:pPr algn="l"/>
            <a:r>
              <a:rPr lang="en-US" sz="1600" dirty="0"/>
              <a:t>ALT+DOWN ARROW: Opens a drop-down list box</a:t>
            </a:r>
          </a:p>
          <a:p>
            <a:pPr algn="l"/>
            <a:r>
              <a:rPr lang="en-US" sz="1600" dirty="0"/>
              <a:t>ALT+TAB: Switch to another running program (hold down the ALT key and then press the TAB key to view the task-switching window)</a:t>
            </a:r>
          </a:p>
          <a:p>
            <a:pPr algn="l"/>
            <a:r>
              <a:rPr lang="en-US" sz="1600" dirty="0"/>
              <a:t>SHIFT: Press and hold down the SHIFT key while you insert a CD-ROM to bypass the automatic-run feature</a:t>
            </a:r>
          </a:p>
        </p:txBody>
      </p:sp>
    </p:spTree>
    <p:extLst>
      <p:ext uri="{BB962C8B-B14F-4D97-AF65-F5344CB8AC3E}">
        <p14:creationId xmlns:p14="http://schemas.microsoft.com/office/powerpoint/2010/main" val="1079817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4899"/>
            <a:ext cx="9143999" cy="1193180"/>
          </a:xfrm>
        </p:spPr>
        <p:txBody>
          <a:bodyPr>
            <a:noAutofit/>
          </a:bodyPr>
          <a:lstStyle/>
          <a:p>
            <a:r>
              <a:rPr lang="en-US" sz="4000" b="1" dirty="0" smtClean="0"/>
              <a:t>Systems Administration</a:t>
            </a:r>
            <a:br>
              <a:rPr lang="en-US" sz="4000" b="1" dirty="0" smtClean="0"/>
            </a:br>
            <a:r>
              <a:rPr lang="en-US" sz="4000" b="1" dirty="0" smtClean="0"/>
              <a:t>CSCI 6175.01 Fall 2016</a:t>
            </a:r>
            <a:endParaRPr lang="en-US" sz="4000" dirty="0"/>
          </a:p>
        </p:txBody>
      </p:sp>
      <p:sp>
        <p:nvSpPr>
          <p:cNvPr id="3" name="Subtitle 2"/>
          <p:cNvSpPr>
            <a:spLocks noGrp="1"/>
          </p:cNvSpPr>
          <p:nvPr>
            <p:ph type="subTitle" idx="1"/>
          </p:nvPr>
        </p:nvSpPr>
        <p:spPr>
          <a:xfrm>
            <a:off x="1524000" y="1628080"/>
            <a:ext cx="9144000" cy="4605452"/>
          </a:xfrm>
        </p:spPr>
        <p:txBody>
          <a:bodyPr>
            <a:normAutofit fontScale="55000" lnSpcReduction="20000"/>
          </a:bodyPr>
          <a:lstStyle/>
          <a:p>
            <a:pPr algn="l"/>
            <a:r>
              <a:rPr lang="en-US" sz="4400" b="1" dirty="0"/>
              <a:t>System </a:t>
            </a:r>
            <a:r>
              <a:rPr lang="en-US" sz="4400" b="1" dirty="0" smtClean="0"/>
              <a:t>hardware </a:t>
            </a:r>
            <a:r>
              <a:rPr lang="en-US" sz="4400" dirty="0" smtClean="0"/>
              <a:t>– consists of the physical components that make up a computer system. For Personal Computers (PC’s) these are:</a:t>
            </a:r>
          </a:p>
          <a:p>
            <a:pPr marL="571500" indent="-571500" algn="l">
              <a:buFontTx/>
              <a:buChar char="-"/>
            </a:pPr>
            <a:r>
              <a:rPr lang="en-US" sz="4400" dirty="0" smtClean="0"/>
              <a:t>Case: Metal or Plastic enclosure that houses PC components.</a:t>
            </a:r>
          </a:p>
          <a:p>
            <a:pPr marL="571500" indent="-571500" algn="l">
              <a:buFontTx/>
              <a:buChar char="-"/>
            </a:pPr>
            <a:r>
              <a:rPr lang="en-US" sz="4400" dirty="0" smtClean="0"/>
              <a:t>Power Supply: Converts AC electricity to DC used by the system.</a:t>
            </a:r>
          </a:p>
          <a:p>
            <a:pPr marL="571500" indent="-571500" algn="l">
              <a:buFontTx/>
              <a:buChar char="-"/>
            </a:pPr>
            <a:r>
              <a:rPr lang="en-US" sz="4400" dirty="0" smtClean="0"/>
              <a:t>Motherboard: Main board of the computer that integrates all of the other components.</a:t>
            </a:r>
          </a:p>
          <a:p>
            <a:pPr marL="571500" indent="-571500" algn="l">
              <a:buFontTx/>
              <a:buChar char="-"/>
            </a:pPr>
            <a:r>
              <a:rPr lang="en-US" sz="4400" dirty="0" smtClean="0"/>
              <a:t>Expansion Cards: adds functionality to PC’s via an expansion bus.</a:t>
            </a:r>
          </a:p>
          <a:p>
            <a:pPr marL="571500" indent="-571500" algn="l">
              <a:buFontTx/>
              <a:buChar char="-"/>
            </a:pPr>
            <a:r>
              <a:rPr lang="en-US" sz="4400" dirty="0" smtClean="0"/>
              <a:t>Storage Devices: Computing hardware used for storing data and application software.</a:t>
            </a:r>
          </a:p>
          <a:p>
            <a:pPr marL="571500" indent="-571500" algn="l">
              <a:buFontTx/>
              <a:buChar char="-"/>
            </a:pPr>
            <a:r>
              <a:rPr lang="en-US" sz="4400" dirty="0" smtClean="0"/>
              <a:t>Fixed media: Hard-drives, Solid State Drives (SSD’s), Disk Arrays.</a:t>
            </a:r>
          </a:p>
          <a:p>
            <a:pPr marL="571500" indent="-571500" algn="l">
              <a:buFontTx/>
              <a:buChar char="-"/>
            </a:pPr>
            <a:r>
              <a:rPr lang="en-US" sz="4400" dirty="0" smtClean="0"/>
              <a:t>Removable media: Flash, DVD ROM, Floppy Drive</a:t>
            </a:r>
          </a:p>
          <a:p>
            <a:pPr marL="571500" indent="-571500" algn="l">
              <a:buFontTx/>
              <a:buChar char="-"/>
            </a:pPr>
            <a:r>
              <a:rPr lang="en-US" sz="4400" dirty="0" smtClean="0"/>
              <a:t>I/O peripherals: keyboard, mouse, Monitor, printers</a:t>
            </a:r>
          </a:p>
          <a:p>
            <a:pPr marL="571500" indent="-571500" algn="l">
              <a:buFontTx/>
              <a:buChar char="-"/>
            </a:pPr>
            <a:endParaRPr lang="en-US" sz="4400" dirty="0" smtClean="0"/>
          </a:p>
          <a:p>
            <a:pPr algn="l"/>
            <a:endParaRPr lang="en-US" sz="4400" dirty="0"/>
          </a:p>
        </p:txBody>
      </p:sp>
    </p:spTree>
    <p:extLst>
      <p:ext uri="{BB962C8B-B14F-4D97-AF65-F5344CB8AC3E}">
        <p14:creationId xmlns:p14="http://schemas.microsoft.com/office/powerpoint/2010/main" val="14968170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4898"/>
            <a:ext cx="9143999" cy="1460809"/>
          </a:xfrm>
        </p:spPr>
        <p:txBody>
          <a:bodyPr>
            <a:normAutofit/>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2029522"/>
            <a:ext cx="9144000" cy="4204009"/>
          </a:xfrm>
        </p:spPr>
        <p:txBody>
          <a:bodyPr>
            <a:normAutofit/>
          </a:bodyPr>
          <a:lstStyle/>
          <a:p>
            <a:pPr algn="l"/>
            <a:r>
              <a:rPr lang="en-US" sz="1600" b="1" dirty="0" smtClean="0"/>
              <a:t>Windows Control Keys</a:t>
            </a:r>
          </a:p>
          <a:p>
            <a:pPr algn="l"/>
            <a:r>
              <a:rPr lang="en-US" sz="1600" b="1" dirty="0"/>
              <a:t>General keyboard-only </a:t>
            </a:r>
            <a:r>
              <a:rPr lang="en-US" sz="1600" b="1" dirty="0" smtClean="0"/>
              <a:t>commands continued</a:t>
            </a:r>
          </a:p>
          <a:p>
            <a:pPr algn="l"/>
            <a:r>
              <a:rPr lang="en-US" sz="1600" dirty="0"/>
              <a:t>ALT+SPACE: Displays the main window's </a:t>
            </a:r>
            <a:r>
              <a:rPr lang="en-US" sz="1600" b="1" dirty="0"/>
              <a:t>System</a:t>
            </a:r>
            <a:r>
              <a:rPr lang="en-US" sz="1600" dirty="0"/>
              <a:t> menu (from the System menu, you can restore, move, resize, minimize, maximize, or close the window)</a:t>
            </a:r>
          </a:p>
          <a:p>
            <a:pPr algn="l"/>
            <a:r>
              <a:rPr lang="en-US" sz="1600" dirty="0"/>
              <a:t>ALT+- (</a:t>
            </a:r>
            <a:r>
              <a:rPr lang="en-US" sz="1600" dirty="0" err="1"/>
              <a:t>ALT+hyphen</a:t>
            </a:r>
            <a:r>
              <a:rPr lang="en-US" sz="1600" dirty="0"/>
              <a:t>): Displays the Multiple Document Interface (MDI) child window's System menu (from the MDI child window's </a:t>
            </a:r>
            <a:r>
              <a:rPr lang="en-US" sz="1600" b="1" dirty="0"/>
              <a:t>System</a:t>
            </a:r>
            <a:r>
              <a:rPr lang="en-US" sz="1600" dirty="0"/>
              <a:t> menu, you can restore, move, resize, minimize, maximize, or close the child window)</a:t>
            </a:r>
          </a:p>
          <a:p>
            <a:pPr algn="l"/>
            <a:r>
              <a:rPr lang="en-US" sz="1600" dirty="0"/>
              <a:t>CTRL+TAB: Switch to the next child window of a Multiple Document Interface (MDI) program</a:t>
            </a:r>
          </a:p>
          <a:p>
            <a:pPr algn="l"/>
            <a:r>
              <a:rPr lang="en-US" sz="1600" dirty="0" err="1"/>
              <a:t>ALT+</a:t>
            </a:r>
            <a:r>
              <a:rPr lang="en-US" sz="1600" i="1" dirty="0" err="1"/>
              <a:t>underlined</a:t>
            </a:r>
            <a:r>
              <a:rPr lang="en-US" sz="1600" i="1" dirty="0"/>
              <a:t> letter in menu</a:t>
            </a:r>
            <a:r>
              <a:rPr lang="en-US" sz="1600" dirty="0"/>
              <a:t>: Opens the menu</a:t>
            </a:r>
          </a:p>
          <a:p>
            <a:pPr algn="l"/>
            <a:r>
              <a:rPr lang="en-US" sz="1600" dirty="0"/>
              <a:t>ALT+F4: Closes the current window</a:t>
            </a:r>
          </a:p>
          <a:p>
            <a:pPr algn="l"/>
            <a:r>
              <a:rPr lang="en-US" sz="1600" dirty="0"/>
              <a:t>CTRL+F4: Closes the current Multiple Document Interface (MDI) window</a:t>
            </a:r>
          </a:p>
          <a:p>
            <a:pPr algn="l"/>
            <a:r>
              <a:rPr lang="en-US" sz="1600" dirty="0"/>
              <a:t>ALT+F6: Switch between multiple windows in the same program (for example, when the Notepad Find dialog box is displayed, ALT+F6 switches between the </a:t>
            </a:r>
            <a:r>
              <a:rPr lang="en-US" sz="1600" b="1" dirty="0"/>
              <a:t>Find</a:t>
            </a:r>
            <a:r>
              <a:rPr lang="en-US" sz="1600" dirty="0"/>
              <a:t> dialog box and the main Notepad window)</a:t>
            </a:r>
          </a:p>
          <a:p>
            <a:pPr algn="l"/>
            <a:endParaRPr lang="en-US" sz="4400" dirty="0"/>
          </a:p>
        </p:txBody>
      </p:sp>
    </p:spTree>
    <p:extLst>
      <p:ext uri="{BB962C8B-B14F-4D97-AF65-F5344CB8AC3E}">
        <p14:creationId xmlns:p14="http://schemas.microsoft.com/office/powerpoint/2010/main" val="23629574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4898"/>
            <a:ext cx="9143999" cy="1460809"/>
          </a:xfrm>
        </p:spPr>
        <p:txBody>
          <a:bodyPr>
            <a:normAutofit/>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2029522"/>
            <a:ext cx="9144000" cy="4204009"/>
          </a:xfrm>
        </p:spPr>
        <p:txBody>
          <a:bodyPr>
            <a:normAutofit lnSpcReduction="10000"/>
          </a:bodyPr>
          <a:lstStyle/>
          <a:p>
            <a:pPr algn="l"/>
            <a:r>
              <a:rPr lang="en-US" sz="1600" b="1" dirty="0" smtClean="0"/>
              <a:t>Windows Control Keys</a:t>
            </a:r>
          </a:p>
          <a:p>
            <a:pPr algn="l"/>
            <a:r>
              <a:rPr lang="en-US" sz="1600" b="1" dirty="0"/>
              <a:t>Shell objects and general folder/Windows Explorer shortcuts</a:t>
            </a:r>
          </a:p>
          <a:p>
            <a:pPr algn="l"/>
            <a:r>
              <a:rPr lang="en-US" sz="1600" dirty="0"/>
              <a:t>For a selected object: F2: Rename object</a:t>
            </a:r>
          </a:p>
          <a:p>
            <a:pPr algn="l"/>
            <a:r>
              <a:rPr lang="en-US" sz="1600" dirty="0"/>
              <a:t>F3: Find all files</a:t>
            </a:r>
          </a:p>
          <a:p>
            <a:pPr algn="l"/>
            <a:r>
              <a:rPr lang="en-US" sz="1600" dirty="0"/>
              <a:t>CTRL+X: Cut</a:t>
            </a:r>
          </a:p>
          <a:p>
            <a:pPr algn="l"/>
            <a:r>
              <a:rPr lang="en-US" sz="1600" dirty="0"/>
              <a:t>CTRL+C: Copy</a:t>
            </a:r>
          </a:p>
          <a:p>
            <a:pPr algn="l"/>
            <a:r>
              <a:rPr lang="en-US" sz="1600" dirty="0"/>
              <a:t>CTRL+V: Paste</a:t>
            </a:r>
          </a:p>
          <a:p>
            <a:pPr algn="l"/>
            <a:r>
              <a:rPr lang="en-US" sz="1600" dirty="0"/>
              <a:t>SHIFT+DELETE: Delete selection immediately, without moving the item to the Recycle Bin</a:t>
            </a:r>
          </a:p>
          <a:p>
            <a:pPr algn="l"/>
            <a:r>
              <a:rPr lang="en-US" sz="1600" dirty="0"/>
              <a:t>ALT+ENTER: Open the properties for the selected object</a:t>
            </a:r>
          </a:p>
          <a:p>
            <a:pPr algn="l"/>
            <a:r>
              <a:rPr lang="en-US" sz="1600" b="1" dirty="0"/>
              <a:t>To copy a file</a:t>
            </a:r>
          </a:p>
          <a:p>
            <a:pPr algn="l"/>
            <a:r>
              <a:rPr lang="en-US" sz="1600" dirty="0"/>
              <a:t>Press and hold down the CTRL key while you drag the file to another folder. </a:t>
            </a:r>
            <a:endParaRPr lang="en-US" sz="1600" dirty="0" smtClean="0"/>
          </a:p>
          <a:p>
            <a:pPr algn="l"/>
            <a:r>
              <a:rPr lang="en-US" sz="1600" b="1" dirty="0" smtClean="0"/>
              <a:t>To </a:t>
            </a:r>
            <a:r>
              <a:rPr lang="en-US" sz="1600" b="1" dirty="0"/>
              <a:t>create a shortcut</a:t>
            </a:r>
          </a:p>
          <a:p>
            <a:pPr algn="l"/>
            <a:r>
              <a:rPr lang="en-US" sz="1600" dirty="0"/>
              <a:t>Press and hold down CTRL+SHIFT while you drag a file to the desktop or a folder. </a:t>
            </a:r>
            <a:endParaRPr lang="en-US" sz="4400" dirty="0"/>
          </a:p>
        </p:txBody>
      </p:sp>
    </p:spTree>
    <p:extLst>
      <p:ext uri="{BB962C8B-B14F-4D97-AF65-F5344CB8AC3E}">
        <p14:creationId xmlns:p14="http://schemas.microsoft.com/office/powerpoint/2010/main" val="1474433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4899"/>
            <a:ext cx="9143999" cy="1186638"/>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621537"/>
            <a:ext cx="9144000" cy="5108447"/>
          </a:xfrm>
        </p:spPr>
        <p:txBody>
          <a:bodyPr>
            <a:normAutofit/>
          </a:bodyPr>
          <a:lstStyle/>
          <a:p>
            <a:pPr algn="l"/>
            <a:r>
              <a:rPr lang="en-US" b="1" dirty="0" smtClean="0"/>
              <a:t>Windows Control Keys</a:t>
            </a:r>
          </a:p>
          <a:p>
            <a:pPr algn="l"/>
            <a:r>
              <a:rPr lang="en-US" b="1" dirty="0"/>
              <a:t>Windows Explorer tree control</a:t>
            </a:r>
          </a:p>
          <a:p>
            <a:pPr algn="l"/>
            <a:r>
              <a:rPr lang="en-US" dirty="0"/>
              <a:t>Numeric Keypad *: Expands everything under the current selection</a:t>
            </a:r>
          </a:p>
          <a:p>
            <a:pPr algn="l"/>
            <a:r>
              <a:rPr lang="en-US" dirty="0"/>
              <a:t>Numeric Keypad +: Expands the current selection</a:t>
            </a:r>
          </a:p>
          <a:p>
            <a:pPr algn="l"/>
            <a:r>
              <a:rPr lang="en-US" dirty="0"/>
              <a:t>Numeric Keypad -: Collapses the current selection.</a:t>
            </a:r>
          </a:p>
          <a:p>
            <a:pPr algn="l"/>
            <a:r>
              <a:rPr lang="en-US" dirty="0"/>
              <a:t>RIGHT ARROW: Expands the current selection if it is not expanded, otherwise goes to the first child</a:t>
            </a:r>
          </a:p>
          <a:p>
            <a:pPr algn="l"/>
            <a:r>
              <a:rPr lang="en-US" dirty="0"/>
              <a:t>LEFT ARROW: Collapses the current selection if it is expanded, otherwise goes to the parent</a:t>
            </a:r>
          </a:p>
          <a:p>
            <a:pPr algn="l"/>
            <a:r>
              <a:rPr lang="en-US" b="1" dirty="0"/>
              <a:t>Properties control</a:t>
            </a:r>
          </a:p>
          <a:p>
            <a:pPr algn="l"/>
            <a:r>
              <a:rPr lang="en-US" dirty="0"/>
              <a:t>CTRL+TAB/CTRL+SHIFT+TAB: Move through the property tabs</a:t>
            </a:r>
          </a:p>
          <a:p>
            <a:pPr algn="l"/>
            <a:endParaRPr lang="en-US" dirty="0"/>
          </a:p>
        </p:txBody>
      </p:sp>
    </p:spTree>
    <p:extLst>
      <p:ext uri="{BB962C8B-B14F-4D97-AF65-F5344CB8AC3E}">
        <p14:creationId xmlns:p14="http://schemas.microsoft.com/office/powerpoint/2010/main" val="974567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56032"/>
            <a:ext cx="9143999" cy="1207009"/>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463041"/>
            <a:ext cx="9144000" cy="5279135"/>
          </a:xfrm>
        </p:spPr>
        <p:txBody>
          <a:bodyPr>
            <a:normAutofit/>
          </a:bodyPr>
          <a:lstStyle/>
          <a:p>
            <a:pPr algn="l"/>
            <a:r>
              <a:rPr lang="en-US" sz="2800" b="1" dirty="0" smtClean="0"/>
              <a:t>Windows Control Keys</a:t>
            </a:r>
          </a:p>
          <a:p>
            <a:pPr algn="l"/>
            <a:r>
              <a:rPr lang="en-US" sz="2800" b="1" dirty="0"/>
              <a:t>Accessibility shortcuts</a:t>
            </a:r>
          </a:p>
          <a:p>
            <a:pPr algn="l"/>
            <a:r>
              <a:rPr lang="en-US" sz="2800" dirty="0"/>
              <a:t>Press SHIFT five times: Toggles </a:t>
            </a:r>
            <a:r>
              <a:rPr lang="en-US" sz="2800" dirty="0" err="1"/>
              <a:t>StickyKeys</a:t>
            </a:r>
            <a:r>
              <a:rPr lang="en-US" sz="2800" dirty="0"/>
              <a:t> on and off</a:t>
            </a:r>
          </a:p>
          <a:p>
            <a:pPr algn="l"/>
            <a:r>
              <a:rPr lang="en-US" sz="2800" dirty="0"/>
              <a:t>Press down and hold the right SHIFT key for eight seconds: Toggles </a:t>
            </a:r>
            <a:r>
              <a:rPr lang="en-US" sz="2800" dirty="0" err="1"/>
              <a:t>FilterKeys</a:t>
            </a:r>
            <a:r>
              <a:rPr lang="en-US" sz="2800" dirty="0"/>
              <a:t> on and off</a:t>
            </a:r>
          </a:p>
          <a:p>
            <a:pPr algn="l"/>
            <a:r>
              <a:rPr lang="en-US" sz="2800" dirty="0"/>
              <a:t>Press down and hold the NUM LOCK key for five seconds: Toggles ToggleKeys on and off</a:t>
            </a:r>
          </a:p>
          <a:p>
            <a:pPr algn="l"/>
            <a:r>
              <a:rPr lang="en-US" sz="2800" dirty="0"/>
              <a:t>Left </a:t>
            </a:r>
            <a:r>
              <a:rPr lang="en-US" sz="2800" dirty="0" err="1"/>
              <a:t>ALT+left</a:t>
            </a:r>
            <a:r>
              <a:rPr lang="en-US" sz="2800" dirty="0"/>
              <a:t> SHIFT+NUM LOCK: Toggles MouseKeys on and off</a:t>
            </a:r>
          </a:p>
          <a:p>
            <a:pPr algn="l"/>
            <a:r>
              <a:rPr lang="en-US" sz="2800" dirty="0"/>
              <a:t>Left </a:t>
            </a:r>
            <a:r>
              <a:rPr lang="en-US" sz="2800" dirty="0" err="1"/>
              <a:t>ALT+left</a:t>
            </a:r>
            <a:r>
              <a:rPr lang="en-US" sz="2800" dirty="0"/>
              <a:t> SHIFT+PRINT SCREEN: Toggles high contrast on and off</a:t>
            </a:r>
          </a:p>
          <a:p>
            <a:pPr algn="l"/>
            <a:endParaRPr lang="en-US" sz="4400" dirty="0"/>
          </a:p>
        </p:txBody>
      </p:sp>
    </p:spTree>
    <p:extLst>
      <p:ext uri="{BB962C8B-B14F-4D97-AF65-F5344CB8AC3E}">
        <p14:creationId xmlns:p14="http://schemas.microsoft.com/office/powerpoint/2010/main" val="21431247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56032"/>
            <a:ext cx="9143999" cy="1207009"/>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463041"/>
            <a:ext cx="9144000" cy="5279135"/>
          </a:xfrm>
        </p:spPr>
        <p:txBody>
          <a:bodyPr>
            <a:normAutofit fontScale="62500" lnSpcReduction="20000"/>
          </a:bodyPr>
          <a:lstStyle/>
          <a:p>
            <a:pPr algn="l"/>
            <a:r>
              <a:rPr lang="en-US" sz="2800" b="1" dirty="0" smtClean="0"/>
              <a:t>Windows Control Keys</a:t>
            </a:r>
          </a:p>
          <a:p>
            <a:pPr algn="l"/>
            <a:r>
              <a:rPr lang="en-US" sz="2800" b="1" dirty="0"/>
              <a:t>Microsoft Natural Keyboard keys</a:t>
            </a:r>
          </a:p>
          <a:p>
            <a:pPr algn="l"/>
            <a:r>
              <a:rPr lang="en-US" sz="2800" dirty="0"/>
              <a:t>Windows Logo: </a:t>
            </a:r>
            <a:r>
              <a:rPr lang="en-US" sz="2800" b="1" dirty="0"/>
              <a:t>Start</a:t>
            </a:r>
            <a:r>
              <a:rPr lang="en-US" sz="2800" dirty="0"/>
              <a:t> menu</a:t>
            </a:r>
          </a:p>
          <a:p>
            <a:pPr algn="l"/>
            <a:r>
              <a:rPr lang="en-US" sz="2800" dirty="0"/>
              <a:t>Windows </a:t>
            </a:r>
            <a:r>
              <a:rPr lang="en-US" sz="2800" dirty="0" err="1"/>
              <a:t>Logo+R</a:t>
            </a:r>
            <a:r>
              <a:rPr lang="en-US" sz="2800" dirty="0"/>
              <a:t>: </a:t>
            </a:r>
            <a:r>
              <a:rPr lang="en-US" sz="2800" b="1" dirty="0"/>
              <a:t>Run</a:t>
            </a:r>
            <a:r>
              <a:rPr lang="en-US" sz="2800" dirty="0"/>
              <a:t> dialog box</a:t>
            </a:r>
          </a:p>
          <a:p>
            <a:pPr algn="l"/>
            <a:r>
              <a:rPr lang="en-US" sz="2800" dirty="0"/>
              <a:t>Windows </a:t>
            </a:r>
            <a:r>
              <a:rPr lang="en-US" sz="2800" dirty="0" err="1"/>
              <a:t>Logo+M</a:t>
            </a:r>
            <a:r>
              <a:rPr lang="en-US" sz="2800" dirty="0"/>
              <a:t>: Minimize all</a:t>
            </a:r>
          </a:p>
          <a:p>
            <a:pPr algn="l"/>
            <a:r>
              <a:rPr lang="en-US" sz="2800" dirty="0" err="1"/>
              <a:t>SHIFT+Windows</a:t>
            </a:r>
            <a:r>
              <a:rPr lang="en-US" sz="2800" dirty="0"/>
              <a:t> </a:t>
            </a:r>
            <a:r>
              <a:rPr lang="en-US" sz="2800" dirty="0" err="1"/>
              <a:t>Logo+M</a:t>
            </a:r>
            <a:r>
              <a:rPr lang="en-US" sz="2800" dirty="0"/>
              <a:t>: Undo minimize all</a:t>
            </a:r>
          </a:p>
          <a:p>
            <a:pPr algn="l"/>
            <a:r>
              <a:rPr lang="en-US" sz="2800" dirty="0"/>
              <a:t>Windows Logo+F1: Help</a:t>
            </a:r>
          </a:p>
          <a:p>
            <a:pPr algn="l"/>
            <a:r>
              <a:rPr lang="en-US" sz="2800" dirty="0"/>
              <a:t>Windows </a:t>
            </a:r>
            <a:r>
              <a:rPr lang="en-US" sz="2800" dirty="0" err="1"/>
              <a:t>Logo+E</a:t>
            </a:r>
            <a:r>
              <a:rPr lang="en-US" sz="2800" dirty="0"/>
              <a:t>: Windows Explorer</a:t>
            </a:r>
          </a:p>
          <a:p>
            <a:pPr algn="l"/>
            <a:r>
              <a:rPr lang="en-US" sz="2800" dirty="0"/>
              <a:t>Windows </a:t>
            </a:r>
            <a:r>
              <a:rPr lang="en-US" sz="2800" dirty="0" err="1"/>
              <a:t>Logo+F</a:t>
            </a:r>
            <a:r>
              <a:rPr lang="en-US" sz="2800" dirty="0"/>
              <a:t>: Find files or folders</a:t>
            </a:r>
          </a:p>
          <a:p>
            <a:pPr algn="l"/>
            <a:r>
              <a:rPr lang="en-US" sz="2800" dirty="0"/>
              <a:t>Windows </a:t>
            </a:r>
            <a:r>
              <a:rPr lang="en-US" sz="2800" dirty="0" err="1"/>
              <a:t>Logo+D</a:t>
            </a:r>
            <a:r>
              <a:rPr lang="en-US" sz="2800" dirty="0"/>
              <a:t>: Minimizes all open windows and displays the desktop</a:t>
            </a:r>
          </a:p>
          <a:p>
            <a:pPr algn="l"/>
            <a:r>
              <a:rPr lang="en-US" sz="2800" dirty="0" err="1"/>
              <a:t>CTRL+Windows</a:t>
            </a:r>
            <a:r>
              <a:rPr lang="en-US" sz="2800" dirty="0"/>
              <a:t> </a:t>
            </a:r>
            <a:r>
              <a:rPr lang="en-US" sz="2800" dirty="0" err="1"/>
              <a:t>Logo+F</a:t>
            </a:r>
            <a:r>
              <a:rPr lang="en-US" sz="2800" dirty="0"/>
              <a:t>: Find computer</a:t>
            </a:r>
          </a:p>
          <a:p>
            <a:pPr algn="l"/>
            <a:r>
              <a:rPr lang="en-US" sz="2800" dirty="0" err="1"/>
              <a:t>CTRL+Windows</a:t>
            </a:r>
            <a:r>
              <a:rPr lang="en-US" sz="2800" dirty="0"/>
              <a:t> </a:t>
            </a:r>
            <a:r>
              <a:rPr lang="en-US" sz="2800" dirty="0" err="1"/>
              <a:t>Logo+TAB</a:t>
            </a:r>
            <a:r>
              <a:rPr lang="en-US" sz="2800" dirty="0"/>
              <a:t>: Moves focus from Start, to the Quick Launch toolbar, to the system tray (use RIGHT ARROW or LEFT ARROW to move focus to items on the Quick Launch toolbar and the system tray)</a:t>
            </a:r>
          </a:p>
          <a:p>
            <a:pPr algn="l"/>
            <a:r>
              <a:rPr lang="en-US" sz="2800" dirty="0"/>
              <a:t>Windows </a:t>
            </a:r>
            <a:r>
              <a:rPr lang="en-US" sz="2800" dirty="0" err="1"/>
              <a:t>Logo+TAB</a:t>
            </a:r>
            <a:r>
              <a:rPr lang="en-US" sz="2800" dirty="0"/>
              <a:t>: Cycle through taskbar buttons</a:t>
            </a:r>
          </a:p>
          <a:p>
            <a:pPr algn="l"/>
            <a:r>
              <a:rPr lang="en-US" sz="2800" dirty="0"/>
              <a:t>Windows </a:t>
            </a:r>
            <a:r>
              <a:rPr lang="en-US" sz="2800" dirty="0" err="1"/>
              <a:t>Logo+Break</a:t>
            </a:r>
            <a:r>
              <a:rPr lang="en-US" sz="2800" dirty="0"/>
              <a:t>: </a:t>
            </a:r>
            <a:r>
              <a:rPr lang="en-US" sz="2800" b="1" dirty="0"/>
              <a:t>System Properties</a:t>
            </a:r>
            <a:r>
              <a:rPr lang="en-US" sz="2800" dirty="0"/>
              <a:t> dialog box</a:t>
            </a:r>
          </a:p>
          <a:p>
            <a:pPr algn="l"/>
            <a:r>
              <a:rPr lang="en-US" sz="2800" dirty="0"/>
              <a:t>Application key: Displays a shortcut menu for the selected item</a:t>
            </a:r>
          </a:p>
          <a:p>
            <a:pPr algn="l"/>
            <a:endParaRPr lang="en-US" sz="4400" dirty="0"/>
          </a:p>
        </p:txBody>
      </p:sp>
    </p:spTree>
    <p:extLst>
      <p:ext uri="{BB962C8B-B14F-4D97-AF65-F5344CB8AC3E}">
        <p14:creationId xmlns:p14="http://schemas.microsoft.com/office/powerpoint/2010/main" val="38144780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56032"/>
            <a:ext cx="9143999" cy="1207009"/>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463041"/>
            <a:ext cx="9144000" cy="5279135"/>
          </a:xfrm>
        </p:spPr>
        <p:txBody>
          <a:bodyPr>
            <a:normAutofit fontScale="92500" lnSpcReduction="10000"/>
          </a:bodyPr>
          <a:lstStyle/>
          <a:p>
            <a:pPr algn="l"/>
            <a:r>
              <a:rPr lang="en-US" sz="2800" b="1" dirty="0" smtClean="0"/>
              <a:t>Windows Control Keys</a:t>
            </a:r>
          </a:p>
          <a:p>
            <a:pPr algn="l"/>
            <a:r>
              <a:rPr lang="en-US" sz="2800" b="1" dirty="0"/>
              <a:t>Microsoft Natural Keyboard with IntelliType software installed</a:t>
            </a:r>
          </a:p>
          <a:p>
            <a:pPr algn="l"/>
            <a:r>
              <a:rPr lang="en-US" sz="2800" dirty="0"/>
              <a:t>Windows </a:t>
            </a:r>
            <a:r>
              <a:rPr lang="en-US" sz="2800" dirty="0" err="1"/>
              <a:t>Logo+L</a:t>
            </a:r>
            <a:r>
              <a:rPr lang="en-US" sz="2800" dirty="0"/>
              <a:t>: Log off Windows</a:t>
            </a:r>
          </a:p>
          <a:p>
            <a:pPr algn="l"/>
            <a:r>
              <a:rPr lang="en-US" sz="2800" dirty="0"/>
              <a:t>Windows </a:t>
            </a:r>
            <a:r>
              <a:rPr lang="en-US" sz="2800" dirty="0" err="1"/>
              <a:t>Logo+P</a:t>
            </a:r>
            <a:r>
              <a:rPr lang="en-US" sz="2800" dirty="0"/>
              <a:t>: Starts Print Manager</a:t>
            </a:r>
          </a:p>
          <a:p>
            <a:pPr algn="l"/>
            <a:r>
              <a:rPr lang="en-US" sz="2800" dirty="0"/>
              <a:t>Windows </a:t>
            </a:r>
            <a:r>
              <a:rPr lang="en-US" sz="2800" dirty="0" err="1"/>
              <a:t>Logo+C</a:t>
            </a:r>
            <a:r>
              <a:rPr lang="en-US" sz="2800" dirty="0"/>
              <a:t>: Opens Control Panel</a:t>
            </a:r>
          </a:p>
          <a:p>
            <a:pPr algn="l"/>
            <a:r>
              <a:rPr lang="en-US" sz="2800" dirty="0"/>
              <a:t>Windows </a:t>
            </a:r>
            <a:r>
              <a:rPr lang="en-US" sz="2800" dirty="0" err="1"/>
              <a:t>Logo+V</a:t>
            </a:r>
            <a:r>
              <a:rPr lang="en-US" sz="2800" dirty="0"/>
              <a:t>: Starts Clipboard</a:t>
            </a:r>
          </a:p>
          <a:p>
            <a:pPr algn="l"/>
            <a:r>
              <a:rPr lang="en-US" sz="2800" dirty="0"/>
              <a:t>Windows </a:t>
            </a:r>
            <a:r>
              <a:rPr lang="en-US" sz="2800" dirty="0" err="1"/>
              <a:t>Logo+K</a:t>
            </a:r>
            <a:r>
              <a:rPr lang="en-US" sz="2800" dirty="0"/>
              <a:t>: Opens </a:t>
            </a:r>
            <a:r>
              <a:rPr lang="en-US" sz="2800" b="1" dirty="0"/>
              <a:t>Keyboard Properties</a:t>
            </a:r>
            <a:r>
              <a:rPr lang="en-US" sz="2800" dirty="0"/>
              <a:t> dialog box</a:t>
            </a:r>
          </a:p>
          <a:p>
            <a:pPr algn="l"/>
            <a:r>
              <a:rPr lang="en-US" sz="2800" dirty="0"/>
              <a:t>Windows </a:t>
            </a:r>
            <a:r>
              <a:rPr lang="en-US" sz="2800" dirty="0" err="1"/>
              <a:t>Logo+I</a:t>
            </a:r>
            <a:r>
              <a:rPr lang="en-US" sz="2800" dirty="0"/>
              <a:t>: Opens </a:t>
            </a:r>
            <a:r>
              <a:rPr lang="en-US" sz="2800" b="1" dirty="0"/>
              <a:t>Mouse Properties</a:t>
            </a:r>
            <a:r>
              <a:rPr lang="en-US" sz="2800" dirty="0"/>
              <a:t> dialog box</a:t>
            </a:r>
          </a:p>
          <a:p>
            <a:pPr algn="l"/>
            <a:r>
              <a:rPr lang="en-US" sz="2800" dirty="0"/>
              <a:t>Windows </a:t>
            </a:r>
            <a:r>
              <a:rPr lang="en-US" sz="2800" dirty="0" err="1"/>
              <a:t>Logo+A</a:t>
            </a:r>
            <a:r>
              <a:rPr lang="en-US" sz="2800" dirty="0"/>
              <a:t>: Starts Accessibility Options (if installed)</a:t>
            </a:r>
          </a:p>
          <a:p>
            <a:pPr algn="l"/>
            <a:r>
              <a:rPr lang="en-US" sz="2800" dirty="0"/>
              <a:t>Windows </a:t>
            </a:r>
            <a:r>
              <a:rPr lang="en-US" sz="2800" dirty="0" err="1"/>
              <a:t>Logo+SPACEBAR</a:t>
            </a:r>
            <a:r>
              <a:rPr lang="en-US" sz="2800" dirty="0"/>
              <a:t>: Displays the list of Microsoft IntelliType shortcut keys</a:t>
            </a:r>
          </a:p>
          <a:p>
            <a:pPr algn="l"/>
            <a:r>
              <a:rPr lang="en-US" sz="2800" dirty="0"/>
              <a:t>Windows </a:t>
            </a:r>
            <a:r>
              <a:rPr lang="en-US" sz="2800" dirty="0" err="1"/>
              <a:t>Logo+S</a:t>
            </a:r>
            <a:r>
              <a:rPr lang="en-US" sz="2800" dirty="0"/>
              <a:t>: Toggles CAPS LOCK on and off</a:t>
            </a:r>
          </a:p>
          <a:p>
            <a:pPr algn="l"/>
            <a:endParaRPr lang="en-US" sz="4400" dirty="0"/>
          </a:p>
        </p:txBody>
      </p:sp>
    </p:spTree>
    <p:extLst>
      <p:ext uri="{BB962C8B-B14F-4D97-AF65-F5344CB8AC3E}">
        <p14:creationId xmlns:p14="http://schemas.microsoft.com/office/powerpoint/2010/main" val="17159460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56032"/>
            <a:ext cx="9143999" cy="1207009"/>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463041"/>
            <a:ext cx="9144000" cy="5279135"/>
          </a:xfrm>
        </p:spPr>
        <p:txBody>
          <a:bodyPr>
            <a:normAutofit fontScale="92500"/>
          </a:bodyPr>
          <a:lstStyle/>
          <a:p>
            <a:pPr algn="l"/>
            <a:r>
              <a:rPr lang="en-US" sz="2800" b="1" dirty="0" smtClean="0"/>
              <a:t>Windows Control Keys</a:t>
            </a:r>
          </a:p>
          <a:p>
            <a:pPr algn="l"/>
            <a:r>
              <a:rPr lang="en-US" sz="2800" b="1" dirty="0"/>
              <a:t>Dialog box keyboard commands</a:t>
            </a:r>
          </a:p>
          <a:p>
            <a:pPr algn="l"/>
            <a:r>
              <a:rPr lang="en-US" sz="2800" dirty="0"/>
              <a:t>TAB: Move to the next control in the dialog box</a:t>
            </a:r>
          </a:p>
          <a:p>
            <a:pPr algn="l"/>
            <a:r>
              <a:rPr lang="en-US" sz="2800" dirty="0"/>
              <a:t>SHIFT+TAB: Move to the previous control in the dialog box</a:t>
            </a:r>
          </a:p>
          <a:p>
            <a:pPr algn="l"/>
            <a:r>
              <a:rPr lang="en-US" sz="2800" dirty="0"/>
              <a:t>SPACEBAR: If the current control is a button, this clicks the button. If the current control is a check box, this toggles the check box. If the current control is an option, this selects the option.</a:t>
            </a:r>
          </a:p>
          <a:p>
            <a:pPr algn="l"/>
            <a:r>
              <a:rPr lang="en-US" sz="2800" dirty="0"/>
              <a:t>ENTER: Equivalent to clicking the selected button (the button with the outline)</a:t>
            </a:r>
          </a:p>
          <a:p>
            <a:pPr algn="l"/>
            <a:r>
              <a:rPr lang="en-US" sz="2800" dirty="0"/>
              <a:t>ESC: Equivalent to clicking the </a:t>
            </a:r>
            <a:r>
              <a:rPr lang="en-US" sz="2800" b="1" dirty="0"/>
              <a:t>Cancel</a:t>
            </a:r>
            <a:r>
              <a:rPr lang="en-US" sz="2800" dirty="0"/>
              <a:t> button</a:t>
            </a:r>
          </a:p>
          <a:p>
            <a:pPr algn="l"/>
            <a:r>
              <a:rPr lang="en-US" sz="2800" dirty="0" err="1"/>
              <a:t>ALT+</a:t>
            </a:r>
            <a:r>
              <a:rPr lang="en-US" sz="2800" i="1" dirty="0" err="1"/>
              <a:t>underlined</a:t>
            </a:r>
            <a:r>
              <a:rPr lang="en-US" sz="2800" i="1" dirty="0"/>
              <a:t> letter in dialog box item</a:t>
            </a:r>
            <a:r>
              <a:rPr lang="en-US" sz="2800" dirty="0"/>
              <a:t>: Move to the corresponding item</a:t>
            </a:r>
          </a:p>
          <a:p>
            <a:pPr algn="l"/>
            <a:endParaRPr lang="en-US" sz="4400" dirty="0"/>
          </a:p>
        </p:txBody>
      </p:sp>
    </p:spTree>
    <p:extLst>
      <p:ext uri="{BB962C8B-B14F-4D97-AF65-F5344CB8AC3E}">
        <p14:creationId xmlns:p14="http://schemas.microsoft.com/office/powerpoint/2010/main" val="33332834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5776" y="334537"/>
            <a:ext cx="9062224" cy="1326995"/>
          </a:xfrm>
        </p:spPr>
        <p:txBody>
          <a:bodyPr>
            <a:noAutofit/>
          </a:bodyPr>
          <a:lstStyle/>
          <a:p>
            <a:r>
              <a:rPr lang="en-US" sz="4800" b="1" dirty="0" smtClean="0"/>
              <a:t>Systems Administration</a:t>
            </a:r>
            <a:br>
              <a:rPr lang="en-US" sz="4800" b="1" dirty="0" smtClean="0"/>
            </a:br>
            <a:r>
              <a:rPr lang="en-US" sz="4800" b="1" dirty="0" smtClean="0"/>
              <a:t>CSCI 6175.01 Fall 2016</a:t>
            </a:r>
            <a:endParaRPr lang="en-US" sz="4800" dirty="0"/>
          </a:p>
        </p:txBody>
      </p:sp>
      <p:sp>
        <p:nvSpPr>
          <p:cNvPr id="3" name="Subtitle 2"/>
          <p:cNvSpPr>
            <a:spLocks noGrp="1"/>
          </p:cNvSpPr>
          <p:nvPr>
            <p:ph type="subTitle" idx="1"/>
          </p:nvPr>
        </p:nvSpPr>
        <p:spPr>
          <a:xfrm>
            <a:off x="1516566" y="1661533"/>
            <a:ext cx="9151434" cy="4861930"/>
          </a:xfrm>
        </p:spPr>
        <p:txBody>
          <a:bodyPr/>
          <a:lstStyle/>
          <a:p>
            <a:r>
              <a:rPr lang="en-US" dirty="0" smtClean="0"/>
              <a:t>Q&amp;A</a:t>
            </a:r>
            <a:endParaRPr lang="en-US" dirty="0"/>
          </a:p>
        </p:txBody>
      </p:sp>
    </p:spTree>
    <p:extLst>
      <p:ext uri="{BB962C8B-B14F-4D97-AF65-F5344CB8AC3E}">
        <p14:creationId xmlns:p14="http://schemas.microsoft.com/office/powerpoint/2010/main" val="3537402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4898"/>
            <a:ext cx="9143999" cy="1271239"/>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706137"/>
            <a:ext cx="9144000" cy="4973443"/>
          </a:xfrm>
        </p:spPr>
        <p:txBody>
          <a:bodyPr>
            <a:normAutofit/>
          </a:bodyPr>
          <a:lstStyle/>
          <a:p>
            <a:pPr algn="l"/>
            <a:r>
              <a:rPr lang="en-US" sz="3200" b="1" dirty="0" smtClean="0"/>
              <a:t>System Hardware (HW) and Firmware</a:t>
            </a:r>
          </a:p>
          <a:p>
            <a:pPr algn="l"/>
            <a:endParaRPr lang="en-US" sz="4400" dirty="0" smtClean="0"/>
          </a:p>
          <a:p>
            <a:pPr algn="l"/>
            <a:endParaRPr lang="en-US" sz="4400" dirty="0"/>
          </a:p>
          <a:p>
            <a:pPr algn="l"/>
            <a:endParaRPr lang="en-US" sz="4400" dirty="0" smtClean="0"/>
          </a:p>
          <a:p>
            <a:pPr algn="l"/>
            <a:endParaRPr lang="en-US" sz="4400" dirty="0"/>
          </a:p>
          <a:p>
            <a:endParaRPr lang="en-US" sz="4400" dirty="0"/>
          </a:p>
          <a:p>
            <a:r>
              <a:rPr lang="en-US" sz="2800" b="1" dirty="0" smtClean="0"/>
              <a:t>Figure 1 PC Block Diagram		Figure 1A HW Intern.</a:t>
            </a:r>
            <a:r>
              <a:rPr lang="en-US" sz="3200" dirty="0" smtClean="0"/>
              <a:t>       </a:t>
            </a:r>
            <a:endParaRPr lang="en-US" sz="3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1" y="2336326"/>
            <a:ext cx="4669536" cy="3713064"/>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53582" y="2336326"/>
            <a:ext cx="4107154" cy="3713064"/>
          </a:xfrm>
          <a:prstGeom prst="rect">
            <a:avLst/>
          </a:prstGeom>
        </p:spPr>
      </p:pic>
    </p:spTree>
    <p:extLst>
      <p:ext uri="{BB962C8B-B14F-4D97-AF65-F5344CB8AC3E}">
        <p14:creationId xmlns:p14="http://schemas.microsoft.com/office/powerpoint/2010/main" val="1410444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4898"/>
            <a:ext cx="9143999" cy="1271239"/>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706137"/>
            <a:ext cx="9144000" cy="4973443"/>
          </a:xfrm>
        </p:spPr>
        <p:txBody>
          <a:bodyPr>
            <a:normAutofit fontScale="32500" lnSpcReduction="20000"/>
          </a:bodyPr>
          <a:lstStyle/>
          <a:p>
            <a:pPr algn="l"/>
            <a:r>
              <a:rPr lang="en-US" sz="7000" b="1" dirty="0" smtClean="0"/>
              <a:t>System Hardware (HW)</a:t>
            </a:r>
          </a:p>
          <a:p>
            <a:pPr algn="l"/>
            <a:endParaRPr lang="en-US" sz="4400" dirty="0" smtClean="0"/>
          </a:p>
          <a:p>
            <a:pPr algn="l"/>
            <a:endParaRPr lang="en-US" sz="4400" dirty="0" smtClean="0"/>
          </a:p>
          <a:p>
            <a:pPr algn="l"/>
            <a:endParaRPr lang="en-US" sz="4400" dirty="0"/>
          </a:p>
          <a:p>
            <a:pPr algn="l"/>
            <a:endParaRPr lang="en-US" sz="4400" dirty="0" smtClean="0"/>
          </a:p>
          <a:p>
            <a:pPr algn="l"/>
            <a:endParaRPr lang="en-US" sz="4400" dirty="0"/>
          </a:p>
          <a:p>
            <a:pPr algn="l"/>
            <a:endParaRPr lang="en-US" sz="4400" dirty="0" smtClean="0"/>
          </a:p>
          <a:p>
            <a:pPr algn="l"/>
            <a:endParaRPr lang="en-US" sz="4400" dirty="0"/>
          </a:p>
          <a:p>
            <a:pPr algn="l"/>
            <a:endParaRPr lang="en-US" sz="4400" dirty="0" smtClean="0"/>
          </a:p>
          <a:p>
            <a:pPr algn="l"/>
            <a:endParaRPr lang="en-US" sz="4400" dirty="0"/>
          </a:p>
          <a:p>
            <a:endParaRPr lang="en-US" sz="7000" dirty="0" smtClean="0"/>
          </a:p>
          <a:p>
            <a:endParaRPr lang="en-US" sz="7000" dirty="0"/>
          </a:p>
          <a:p>
            <a:r>
              <a:rPr lang="en-US" sz="7000" b="1" dirty="0" smtClean="0"/>
              <a:t>Figure 2 Parts Breakdown</a:t>
            </a:r>
            <a:r>
              <a:rPr lang="en-US" sz="4400" b="1" dirty="0" smtClean="0"/>
              <a:t> </a:t>
            </a:r>
          </a:p>
          <a:p>
            <a:pPr algn="l"/>
            <a:r>
              <a:rPr lang="en-US" sz="4400" b="1" dirty="0" smtClean="0"/>
              <a:t>Computer hardware manufacturers</a:t>
            </a:r>
          </a:p>
          <a:p>
            <a:pPr algn="l"/>
            <a:r>
              <a:rPr lang="en-US" sz="4400" dirty="0" smtClean="0">
                <a:hlinkClick r:id="rId2"/>
              </a:rPr>
              <a:t>https://en.wikipedia.org/wiki/List_of_computer_hardware_manufacturers</a:t>
            </a:r>
            <a:endParaRPr lang="en-US" sz="4400" dirty="0" smtClean="0"/>
          </a:p>
          <a:p>
            <a:pPr algn="l"/>
            <a:r>
              <a:rPr lang="en-US" sz="4400" dirty="0" smtClean="0"/>
              <a:t>     </a:t>
            </a:r>
            <a:endParaRPr lang="en-US" sz="44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26312" y="2141035"/>
            <a:ext cx="4017167" cy="3044281"/>
          </a:xfrm>
          <a:prstGeom prst="rect">
            <a:avLst/>
          </a:prstGeom>
        </p:spPr>
      </p:pic>
    </p:spTree>
    <p:extLst>
      <p:ext uri="{BB962C8B-B14F-4D97-AF65-F5344CB8AC3E}">
        <p14:creationId xmlns:p14="http://schemas.microsoft.com/office/powerpoint/2010/main" val="196955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4898"/>
            <a:ext cx="9143999" cy="1271239"/>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706137"/>
            <a:ext cx="9144000" cy="4973443"/>
          </a:xfrm>
        </p:spPr>
        <p:txBody>
          <a:bodyPr>
            <a:normAutofit fontScale="92500" lnSpcReduction="20000"/>
          </a:bodyPr>
          <a:lstStyle/>
          <a:p>
            <a:pPr algn="l"/>
            <a:r>
              <a:rPr lang="en-US" b="1" dirty="0" smtClean="0"/>
              <a:t>PC Firmware</a:t>
            </a:r>
          </a:p>
          <a:p>
            <a:pPr marL="571500" indent="-571500" algn="l">
              <a:buFontTx/>
              <a:buChar char="-"/>
            </a:pPr>
            <a:r>
              <a:rPr lang="en-US" dirty="0" smtClean="0"/>
              <a:t>Firmware is a software program or instructions programmed (embedded) onto a hardware device. On PC’s firmware is typically programmed into Read Only Memory (ROM). On modern PC’s firmware is programmed onto Flash ROM, which is re-writeable.</a:t>
            </a:r>
          </a:p>
          <a:p>
            <a:pPr marL="571500" indent="-571500" algn="l">
              <a:buFontTx/>
              <a:buChar char="-"/>
            </a:pPr>
            <a:r>
              <a:rPr lang="en-US" dirty="0" smtClean="0"/>
              <a:t>Other firmware is programmed onto disk drive controllers, network interface cards (NIC) and other device controllers and interfaces.</a:t>
            </a:r>
          </a:p>
          <a:p>
            <a:pPr marL="571500" indent="-571500" algn="l">
              <a:buFontTx/>
              <a:buChar char="-"/>
            </a:pPr>
            <a:r>
              <a:rPr lang="en-US" dirty="0" smtClean="0"/>
              <a:t>Basic </a:t>
            </a:r>
            <a:r>
              <a:rPr lang="en-US" dirty="0" err="1" smtClean="0"/>
              <a:t>Input/Output</a:t>
            </a:r>
            <a:r>
              <a:rPr lang="en-US" dirty="0" smtClean="0"/>
              <a:t> System (BIOS) is a type of ROM-based firmware used on PC’s to initialize and test hardware (POST) and startup the Operating System (OS).</a:t>
            </a:r>
          </a:p>
          <a:p>
            <a:pPr marL="571500" indent="-571500" algn="l">
              <a:buFontTx/>
              <a:buChar char="-"/>
            </a:pPr>
            <a:r>
              <a:rPr lang="en-US" dirty="0" smtClean="0"/>
              <a:t>Unified Extensible Firmware Interface (UEFI) and Extensible Firmware Interface (EFI) are enhanced BIOS’ used on modern PC’s. </a:t>
            </a:r>
          </a:p>
          <a:p>
            <a:pPr marL="571500" indent="-571500" algn="l">
              <a:buFontTx/>
              <a:buChar char="-"/>
            </a:pPr>
            <a:r>
              <a:rPr lang="en-US" dirty="0" smtClean="0"/>
              <a:t>BIOS settings are stored in Complementary Oxide Semiconductor (CMOS) RAM memory chips located on the PC motherboard.</a:t>
            </a:r>
          </a:p>
          <a:p>
            <a:pPr marL="571500" indent="-571500" algn="l">
              <a:buFontTx/>
              <a:buChar char="-"/>
            </a:pPr>
            <a:r>
              <a:rPr lang="en-US" dirty="0" smtClean="0"/>
              <a:t>A small coin-style battery is used to maintain the contents of CMOS when a PC is powered down.</a:t>
            </a:r>
            <a:endParaRPr lang="en-US" dirty="0"/>
          </a:p>
        </p:txBody>
      </p:sp>
    </p:spTree>
    <p:extLst>
      <p:ext uri="{BB962C8B-B14F-4D97-AF65-F5344CB8AC3E}">
        <p14:creationId xmlns:p14="http://schemas.microsoft.com/office/powerpoint/2010/main" val="1252093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4898"/>
            <a:ext cx="9143999" cy="1271239"/>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706137"/>
            <a:ext cx="9144000" cy="4973443"/>
          </a:xfrm>
        </p:spPr>
        <p:txBody>
          <a:bodyPr>
            <a:normAutofit fontScale="55000" lnSpcReduction="20000"/>
          </a:bodyPr>
          <a:lstStyle/>
          <a:p>
            <a:pPr algn="l"/>
            <a:r>
              <a:rPr lang="en-US" sz="4400" b="1" dirty="0" smtClean="0"/>
              <a:t>PC Firmware</a:t>
            </a:r>
          </a:p>
          <a:p>
            <a:pPr algn="l"/>
            <a:r>
              <a:rPr lang="en-US" sz="4400" b="1" dirty="0" smtClean="0"/>
              <a:t>Finding BIOS version</a:t>
            </a:r>
            <a:r>
              <a:rPr lang="en-US" sz="4400" b="1" dirty="0"/>
              <a:t> </a:t>
            </a:r>
            <a:r>
              <a:rPr lang="en-US" sz="4400" b="1" dirty="0" smtClean="0"/>
              <a:t>and type:</a:t>
            </a:r>
          </a:p>
          <a:p>
            <a:pPr marL="742950" indent="-742950" algn="l">
              <a:buAutoNum type="arabicParenR"/>
            </a:pPr>
            <a:r>
              <a:rPr lang="en-US" sz="4400" dirty="0" smtClean="0"/>
              <a:t>boot/reboot system press </a:t>
            </a:r>
            <a:r>
              <a:rPr lang="en-US" sz="4400" dirty="0"/>
              <a:t>pause/break </a:t>
            </a:r>
            <a:r>
              <a:rPr lang="en-US" sz="4400" dirty="0" smtClean="0"/>
              <a:t>key in BIOS splash screen to read version, type and date.</a:t>
            </a:r>
          </a:p>
          <a:p>
            <a:pPr marL="742950" indent="-742950" algn="l">
              <a:buAutoNum type="arabicParenR"/>
            </a:pPr>
            <a:r>
              <a:rPr lang="en-US" sz="4400" dirty="0" smtClean="0"/>
              <a:t>Windows: Click start type ‘System Information’ in search box, click System Information, observe BIOS version, type and date in System Information menu</a:t>
            </a:r>
          </a:p>
          <a:p>
            <a:pPr marL="742950" indent="-742950" algn="l">
              <a:buAutoNum type="arabicParenR"/>
            </a:pPr>
            <a:r>
              <a:rPr lang="en-US" sz="4400" dirty="0" smtClean="0"/>
              <a:t>Windows: click start, type ‘</a:t>
            </a:r>
            <a:r>
              <a:rPr lang="en-US" sz="4400" dirty="0" err="1" smtClean="0"/>
              <a:t>regedit</a:t>
            </a:r>
            <a:r>
              <a:rPr lang="en-US" sz="4400" dirty="0" smtClean="0"/>
              <a:t>’ in search box, click </a:t>
            </a:r>
            <a:r>
              <a:rPr lang="en-US" sz="4400" dirty="0" err="1" smtClean="0"/>
              <a:t>regedit</a:t>
            </a:r>
            <a:r>
              <a:rPr lang="en-US" sz="4400" dirty="0" smtClean="0"/>
              <a:t>, navigate to </a:t>
            </a:r>
            <a:r>
              <a:rPr lang="en-US" sz="3600" dirty="0" smtClean="0"/>
              <a:t>HKEY_LOCAL_MACHINE\HARDWARE\DESCRIPTION\</a:t>
            </a:r>
            <a:r>
              <a:rPr lang="en-US" sz="4000" dirty="0" smtClean="0"/>
              <a:t>System</a:t>
            </a:r>
            <a:r>
              <a:rPr lang="en-US" sz="3600" dirty="0" smtClean="0"/>
              <a:t> </a:t>
            </a:r>
            <a:r>
              <a:rPr lang="en-US" sz="4400" dirty="0" smtClean="0"/>
              <a:t> registry key, click system.</a:t>
            </a:r>
          </a:p>
          <a:p>
            <a:pPr marL="742950" indent="-742950" algn="l">
              <a:buAutoNum type="arabicParenR"/>
            </a:pPr>
            <a:r>
              <a:rPr lang="en-US" sz="4400" dirty="0" smtClean="0"/>
              <a:t>Linux: as root type ‘</a:t>
            </a:r>
            <a:r>
              <a:rPr lang="en-US" sz="4400" dirty="0" err="1" smtClean="0"/>
              <a:t>dmidecode</a:t>
            </a:r>
            <a:r>
              <a:rPr lang="en-US" sz="4400" dirty="0" smtClean="0"/>
              <a:t>’ in a Linux terminal window. </a:t>
            </a:r>
          </a:p>
          <a:p>
            <a:pPr marL="742950" indent="-742950" algn="l">
              <a:buAutoNum type="arabicParenR"/>
            </a:pPr>
            <a:r>
              <a:rPr lang="en-US" sz="4400" dirty="0" smtClean="0"/>
              <a:t>Linux: as root type ‘</a:t>
            </a:r>
            <a:r>
              <a:rPr lang="en-US" sz="4400" dirty="0" err="1" smtClean="0"/>
              <a:t>lshw</a:t>
            </a:r>
            <a:r>
              <a:rPr lang="en-US" sz="4400" dirty="0" smtClean="0"/>
              <a:t>’ in a terminal window.</a:t>
            </a:r>
          </a:p>
          <a:p>
            <a:pPr marL="742950" indent="-742950" algn="l">
              <a:buAutoNum type="arabicParenR"/>
            </a:pPr>
            <a:endParaRPr lang="en-US" sz="4400" dirty="0" smtClean="0"/>
          </a:p>
          <a:p>
            <a:pPr marL="742950" indent="-742950" algn="l">
              <a:buAutoNum type="arabicParenR"/>
            </a:pPr>
            <a:endParaRPr lang="en-US" sz="4400" dirty="0" smtClean="0"/>
          </a:p>
        </p:txBody>
      </p:sp>
    </p:spTree>
    <p:extLst>
      <p:ext uri="{BB962C8B-B14F-4D97-AF65-F5344CB8AC3E}">
        <p14:creationId xmlns:p14="http://schemas.microsoft.com/office/powerpoint/2010/main" val="245643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4898"/>
            <a:ext cx="9143999" cy="1271239"/>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706137"/>
            <a:ext cx="9144000" cy="4973443"/>
          </a:xfrm>
        </p:spPr>
        <p:txBody>
          <a:bodyPr>
            <a:normAutofit fontScale="92500" lnSpcReduction="10000"/>
          </a:bodyPr>
          <a:lstStyle/>
          <a:p>
            <a:pPr algn="l"/>
            <a:r>
              <a:rPr lang="en-US" sz="2600" b="1" dirty="0" smtClean="0"/>
              <a:t>PC Firmware – Upgrading BIOS</a:t>
            </a:r>
          </a:p>
          <a:p>
            <a:pPr algn="l"/>
            <a:r>
              <a:rPr lang="en-US" sz="2200" b="1" dirty="0" smtClean="0"/>
              <a:t>Dell </a:t>
            </a:r>
            <a:r>
              <a:rPr lang="en-US" sz="2200" b="1" dirty="0" err="1" smtClean="0"/>
              <a:t>Optiplex</a:t>
            </a:r>
            <a:r>
              <a:rPr lang="en-US" sz="2200" b="1" dirty="0" smtClean="0"/>
              <a:t> 330:</a:t>
            </a:r>
          </a:p>
          <a:p>
            <a:pPr algn="l"/>
            <a:r>
              <a:rPr lang="en-US" sz="2200" b="1" dirty="0"/>
              <a:t>Run the BIOS update utility from Windows environment</a:t>
            </a:r>
            <a:r>
              <a:rPr lang="en-US" sz="2200" dirty="0"/>
              <a:t/>
            </a:r>
            <a:br>
              <a:rPr lang="en-US" sz="2200" dirty="0"/>
            </a:br>
            <a:r>
              <a:rPr lang="en-US" sz="2200" dirty="0"/>
              <a:t>1. Double click the Icon on your desktop labeled </a:t>
            </a:r>
            <a:r>
              <a:rPr lang="en-US" sz="2200" dirty="0" smtClean="0"/>
              <a:t>O330-AXX.exe.The </a:t>
            </a:r>
            <a:r>
              <a:rPr lang="en-US" sz="2200" dirty="0"/>
              <a:t>Dell BIOS Flash window appears </a:t>
            </a:r>
            <a:br>
              <a:rPr lang="en-US" sz="2200" dirty="0"/>
            </a:br>
            <a:r>
              <a:rPr lang="en-US" sz="2200" dirty="0"/>
              <a:t>2. Click the Continue button</a:t>
            </a:r>
            <a:r>
              <a:rPr lang="en-US" sz="2200" dirty="0" smtClean="0"/>
              <a:t>. The </a:t>
            </a:r>
            <a:r>
              <a:rPr lang="en-US" sz="2200" dirty="0"/>
              <a:t>message Pressing OK will close all applications, shut down Windows, Flash the BIOS, then reboot. appears. </a:t>
            </a:r>
            <a:br>
              <a:rPr lang="en-US" sz="2200" dirty="0"/>
            </a:br>
            <a:r>
              <a:rPr lang="en-US" sz="2200" dirty="0"/>
              <a:t>3. Click the OK button</a:t>
            </a:r>
            <a:r>
              <a:rPr lang="en-US" sz="2200" dirty="0" smtClean="0"/>
              <a:t>. The </a:t>
            </a:r>
            <a:r>
              <a:rPr lang="en-US" sz="2200" dirty="0"/>
              <a:t>system will restart and the BIOS Flash will be completed.</a:t>
            </a:r>
            <a:br>
              <a:rPr lang="en-US" sz="2200" dirty="0"/>
            </a:br>
            <a:r>
              <a:rPr lang="en-US" sz="2200" dirty="0"/>
              <a:t/>
            </a:r>
            <a:br>
              <a:rPr lang="en-US" sz="2200" dirty="0"/>
            </a:br>
            <a:r>
              <a:rPr lang="en-US" sz="2200" b="1" dirty="0"/>
              <a:t>Run the BIOS update utility from DOS environment (Non-Windows users)</a:t>
            </a:r>
            <a:br>
              <a:rPr lang="en-US" sz="2200" b="1" dirty="0"/>
            </a:br>
            <a:r>
              <a:rPr lang="en-US" sz="2200" dirty="0"/>
              <a:t>NOTE: You will need to provide a bootable DOS USB key. This executable file does not create the DOS system files. </a:t>
            </a:r>
            <a:br>
              <a:rPr lang="en-US" sz="2200" dirty="0"/>
            </a:br>
            <a:r>
              <a:rPr lang="en-US" sz="2200" dirty="0"/>
              <a:t>1. Copy the file </a:t>
            </a:r>
            <a:r>
              <a:rPr lang="en-US" sz="2200" dirty="0" smtClean="0"/>
              <a:t>O330-AXX.exe </a:t>
            </a:r>
            <a:r>
              <a:rPr lang="en-US" sz="2200" dirty="0"/>
              <a:t>to a bootable USB key.</a:t>
            </a:r>
            <a:br>
              <a:rPr lang="en-US" sz="2200" dirty="0"/>
            </a:br>
            <a:r>
              <a:rPr lang="en-US" sz="2200" dirty="0"/>
              <a:t>2. Boot from the USB key to the DOS prompt.</a:t>
            </a:r>
            <a:br>
              <a:rPr lang="en-US" sz="2200" dirty="0"/>
            </a:br>
            <a:r>
              <a:rPr lang="en-US" sz="2200" dirty="0"/>
              <a:t>3. Run the file by typing Y:\</a:t>
            </a:r>
            <a:r>
              <a:rPr lang="en-US" sz="2200" dirty="0" smtClean="0"/>
              <a:t>O330-AXX.exe </a:t>
            </a:r>
            <a:r>
              <a:rPr lang="en-US" sz="2200" dirty="0"/>
              <a:t>(where y is the drive letter where the executable is located).</a:t>
            </a:r>
          </a:p>
          <a:p>
            <a:pPr algn="l"/>
            <a:r>
              <a:rPr lang="en-US" dirty="0" smtClean="0">
                <a:hlinkClick r:id="rId2"/>
              </a:rPr>
              <a:t>http</a:t>
            </a:r>
            <a:r>
              <a:rPr lang="en-US" dirty="0">
                <a:hlinkClick r:id="rId2"/>
              </a:rPr>
              <a:t>://</a:t>
            </a:r>
            <a:r>
              <a:rPr lang="en-US" dirty="0" smtClean="0">
                <a:hlinkClick r:id="rId2"/>
              </a:rPr>
              <a:t>www.dell.com/support/home/us/en/04/product-support/product/optiplex-330/drivers</a:t>
            </a:r>
            <a:endParaRPr lang="en-US" dirty="0" smtClean="0"/>
          </a:p>
          <a:p>
            <a:pPr algn="l"/>
            <a:endParaRPr lang="en-US" sz="4400" dirty="0" smtClean="0"/>
          </a:p>
          <a:p>
            <a:pPr marL="742950" indent="-742950" algn="l">
              <a:buAutoNum type="arabicParenR"/>
            </a:pPr>
            <a:endParaRPr lang="en-US" sz="4400" dirty="0" smtClean="0"/>
          </a:p>
        </p:txBody>
      </p:sp>
    </p:spTree>
    <p:extLst>
      <p:ext uri="{BB962C8B-B14F-4D97-AF65-F5344CB8AC3E}">
        <p14:creationId xmlns:p14="http://schemas.microsoft.com/office/powerpoint/2010/main" val="3446756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4898"/>
            <a:ext cx="9143999" cy="1271239"/>
          </a:xfrm>
        </p:spPr>
        <p:txBody>
          <a:bodyPr>
            <a:normAutofit fontScale="90000"/>
          </a:bodyPr>
          <a:lstStyle/>
          <a:p>
            <a:r>
              <a:rPr lang="en-US" sz="4400" b="1" dirty="0" smtClean="0"/>
              <a:t>Systems Administration</a:t>
            </a:r>
            <a:br>
              <a:rPr lang="en-US" sz="4400" b="1" dirty="0" smtClean="0"/>
            </a:br>
            <a:r>
              <a:rPr lang="en-US" sz="4400" b="1" dirty="0" smtClean="0"/>
              <a:t>CSCI 6175.01 Fall 2016</a:t>
            </a:r>
            <a:endParaRPr lang="en-US" sz="4400" dirty="0"/>
          </a:p>
        </p:txBody>
      </p:sp>
      <p:sp>
        <p:nvSpPr>
          <p:cNvPr id="3" name="Subtitle 2"/>
          <p:cNvSpPr>
            <a:spLocks noGrp="1"/>
          </p:cNvSpPr>
          <p:nvPr>
            <p:ph type="subTitle" idx="1"/>
          </p:nvPr>
        </p:nvSpPr>
        <p:spPr>
          <a:xfrm>
            <a:off x="1524000" y="1706137"/>
            <a:ext cx="9144000" cy="4973443"/>
          </a:xfrm>
        </p:spPr>
        <p:txBody>
          <a:bodyPr>
            <a:normAutofit fontScale="92500" lnSpcReduction="10000"/>
          </a:bodyPr>
          <a:lstStyle/>
          <a:p>
            <a:pPr algn="l"/>
            <a:r>
              <a:rPr lang="en-US" sz="2600" b="1" dirty="0" smtClean="0"/>
              <a:t>PC Firmware – Upgrading BIOS</a:t>
            </a:r>
          </a:p>
          <a:p>
            <a:pPr algn="l"/>
            <a:r>
              <a:rPr lang="en-US" sz="2200" b="1" dirty="0" smtClean="0"/>
              <a:t>Dell </a:t>
            </a:r>
            <a:r>
              <a:rPr lang="en-US" sz="2200" b="1" dirty="0" err="1" smtClean="0"/>
              <a:t>Optiplex</a:t>
            </a:r>
            <a:r>
              <a:rPr lang="en-US" sz="2200" b="1" dirty="0" smtClean="0"/>
              <a:t> 360:</a:t>
            </a:r>
          </a:p>
          <a:p>
            <a:pPr algn="l"/>
            <a:r>
              <a:rPr lang="en-US" sz="2200" b="1" dirty="0"/>
              <a:t>Run the BIOS update utility from Windows environment</a:t>
            </a:r>
            <a:r>
              <a:rPr lang="en-US" sz="2200" dirty="0"/>
              <a:t/>
            </a:r>
            <a:br>
              <a:rPr lang="en-US" sz="2200" dirty="0"/>
            </a:br>
            <a:r>
              <a:rPr lang="en-US" sz="2200" dirty="0"/>
              <a:t>1. Double click the Icon on your desktop labeled </a:t>
            </a:r>
            <a:r>
              <a:rPr lang="en-US" sz="2200" dirty="0" smtClean="0"/>
              <a:t>O360-AXX.exe.The </a:t>
            </a:r>
            <a:r>
              <a:rPr lang="en-US" sz="2200" dirty="0"/>
              <a:t>Dell BIOS Flash window appears </a:t>
            </a:r>
            <a:br>
              <a:rPr lang="en-US" sz="2200" dirty="0"/>
            </a:br>
            <a:r>
              <a:rPr lang="en-US" sz="2200" dirty="0"/>
              <a:t>2. Click the Continue button</a:t>
            </a:r>
            <a:r>
              <a:rPr lang="en-US" sz="2200" dirty="0" smtClean="0"/>
              <a:t>. The </a:t>
            </a:r>
            <a:r>
              <a:rPr lang="en-US" sz="2200" dirty="0"/>
              <a:t>message Pressing OK will close all applications, shut down Windows, Flash the BIOS, then reboot. appears. </a:t>
            </a:r>
            <a:br>
              <a:rPr lang="en-US" sz="2200" dirty="0"/>
            </a:br>
            <a:r>
              <a:rPr lang="en-US" sz="2200" dirty="0"/>
              <a:t>3. Click the OK button</a:t>
            </a:r>
            <a:r>
              <a:rPr lang="en-US" sz="2200" dirty="0" smtClean="0"/>
              <a:t>. The </a:t>
            </a:r>
            <a:r>
              <a:rPr lang="en-US" sz="2200" dirty="0"/>
              <a:t>system will restart and the BIOS Flash will be completed.</a:t>
            </a:r>
            <a:br>
              <a:rPr lang="en-US" sz="2200" dirty="0"/>
            </a:br>
            <a:r>
              <a:rPr lang="en-US" sz="2200" dirty="0"/>
              <a:t/>
            </a:r>
            <a:br>
              <a:rPr lang="en-US" sz="2200" dirty="0"/>
            </a:br>
            <a:r>
              <a:rPr lang="en-US" sz="2200" b="1" dirty="0"/>
              <a:t>Run the BIOS update utility from DOS environment (Non-Windows users)</a:t>
            </a:r>
            <a:br>
              <a:rPr lang="en-US" sz="2200" b="1" dirty="0"/>
            </a:br>
            <a:r>
              <a:rPr lang="en-US" sz="2200" dirty="0"/>
              <a:t>NOTE: You will need to provide a bootable DOS USB key. This executable file does not create the DOS system files. </a:t>
            </a:r>
            <a:br>
              <a:rPr lang="en-US" sz="2200" dirty="0"/>
            </a:br>
            <a:r>
              <a:rPr lang="en-US" sz="2200" dirty="0"/>
              <a:t>1. Copy the file </a:t>
            </a:r>
            <a:r>
              <a:rPr lang="en-US" sz="2200" dirty="0" smtClean="0"/>
              <a:t>O360-AXX.exe </a:t>
            </a:r>
            <a:r>
              <a:rPr lang="en-US" sz="2200" dirty="0"/>
              <a:t>to a bootable USB key.</a:t>
            </a:r>
            <a:br>
              <a:rPr lang="en-US" sz="2200" dirty="0"/>
            </a:br>
            <a:r>
              <a:rPr lang="en-US" sz="2200" dirty="0"/>
              <a:t>2. Boot from the USB key to the DOS prompt.</a:t>
            </a:r>
            <a:br>
              <a:rPr lang="en-US" sz="2200" dirty="0"/>
            </a:br>
            <a:r>
              <a:rPr lang="en-US" sz="2200" dirty="0"/>
              <a:t>3. Run the file by typing Y:\</a:t>
            </a:r>
            <a:r>
              <a:rPr lang="en-US" sz="2200" dirty="0" smtClean="0"/>
              <a:t>O360-AXX.exe </a:t>
            </a:r>
            <a:r>
              <a:rPr lang="en-US" sz="2200" dirty="0"/>
              <a:t>(where y is the drive letter where the executable is located).</a:t>
            </a:r>
          </a:p>
          <a:p>
            <a:pPr algn="l"/>
            <a:r>
              <a:rPr lang="en-US" dirty="0">
                <a:hlinkClick r:id="rId2"/>
              </a:rPr>
              <a:t>http://</a:t>
            </a:r>
            <a:r>
              <a:rPr lang="en-US" dirty="0" smtClean="0">
                <a:hlinkClick r:id="rId2"/>
              </a:rPr>
              <a:t>www.dell.com/support/home/us/en/04/product-support/product/optiplex-360/research</a:t>
            </a:r>
            <a:endParaRPr lang="en-US" dirty="0" smtClean="0"/>
          </a:p>
          <a:p>
            <a:pPr algn="l"/>
            <a:endParaRPr lang="en-US" sz="4400" dirty="0" smtClean="0"/>
          </a:p>
          <a:p>
            <a:pPr marL="742950" indent="-742950" algn="l">
              <a:buAutoNum type="arabicParenR"/>
            </a:pPr>
            <a:endParaRPr lang="en-US" sz="4400" dirty="0" smtClean="0"/>
          </a:p>
        </p:txBody>
      </p:sp>
    </p:spTree>
    <p:extLst>
      <p:ext uri="{BB962C8B-B14F-4D97-AF65-F5344CB8AC3E}">
        <p14:creationId xmlns:p14="http://schemas.microsoft.com/office/powerpoint/2010/main" val="26482926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22464</TotalTime>
  <Words>3310</Words>
  <Application>Microsoft Office PowerPoint</Application>
  <PresentationFormat>Custom</PresentationFormat>
  <Paragraphs>410</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University of Texas Rio Grande Valley Systems Administration CSCI 6175.01 Fall 2016 </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vector>
  </TitlesOfParts>
  <Company>UTPA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Jackson</dc:creator>
  <cp:lastModifiedBy>John Abraham</cp:lastModifiedBy>
  <cp:revision>114</cp:revision>
  <cp:lastPrinted>2016-09-19T18:41:08Z</cp:lastPrinted>
  <dcterms:created xsi:type="dcterms:W3CDTF">2016-08-31T13:17:18Z</dcterms:created>
  <dcterms:modified xsi:type="dcterms:W3CDTF">2016-09-21T15:12:27Z</dcterms:modified>
</cp:coreProperties>
</file>