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1"/>
  </p:handoutMasterIdLst>
  <p:sldIdLst>
    <p:sldId id="256" r:id="rId2"/>
    <p:sldId id="258" r:id="rId3"/>
    <p:sldId id="259" r:id="rId4"/>
    <p:sldId id="261" r:id="rId5"/>
    <p:sldId id="262" r:id="rId6"/>
    <p:sldId id="264" r:id="rId7"/>
    <p:sldId id="273" r:id="rId8"/>
    <p:sldId id="266" r:id="rId9"/>
    <p:sldId id="267" r:id="rId10"/>
    <p:sldId id="268" r:id="rId11"/>
    <p:sldId id="269" r:id="rId12"/>
    <p:sldId id="271" r:id="rId13"/>
    <p:sldId id="274" r:id="rId14"/>
    <p:sldId id="276" r:id="rId15"/>
    <p:sldId id="279" r:id="rId16"/>
    <p:sldId id="278" r:id="rId17"/>
    <p:sldId id="280" r:id="rId18"/>
    <p:sldId id="281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3" r:id="rId30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00" autoAdjust="0"/>
  </p:normalViewPr>
  <p:slideViewPr>
    <p:cSldViewPr>
      <p:cViewPr varScale="1">
        <p:scale>
          <a:sx n="101" d="100"/>
          <a:sy n="101" d="100"/>
        </p:scale>
        <p:origin x="-19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936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119E31-1A56-4DF5-A4B7-2840B0D6254D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C4FA56-8F36-436A-B05C-2BC6A9CBA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861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D87E6-546C-4A99-A445-874E52046CE9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9517F-66F2-49D3-BB7E-F66FCB01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536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D87E6-546C-4A99-A445-874E52046CE9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9517F-66F2-49D3-BB7E-F66FCB01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521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D87E6-546C-4A99-A445-874E52046CE9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9517F-66F2-49D3-BB7E-F66FCB01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073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D87E6-546C-4A99-A445-874E52046CE9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9517F-66F2-49D3-BB7E-F66FCB01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157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D87E6-546C-4A99-A445-874E52046CE9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9517F-66F2-49D3-BB7E-F66FCB01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284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D87E6-546C-4A99-A445-874E52046CE9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9517F-66F2-49D3-BB7E-F66FCB01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37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D87E6-546C-4A99-A445-874E52046CE9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9517F-66F2-49D3-BB7E-F66FCB01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832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D87E6-546C-4A99-A445-874E52046CE9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9517F-66F2-49D3-BB7E-F66FCB01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74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D87E6-546C-4A99-A445-874E52046CE9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9517F-66F2-49D3-BB7E-F66FCB01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718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D87E6-546C-4A99-A445-874E52046CE9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9517F-66F2-49D3-BB7E-F66FCB01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804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D87E6-546C-4A99-A445-874E52046CE9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9517F-66F2-49D3-BB7E-F66FCB01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5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D87E6-546C-4A99-A445-874E52046CE9}" type="datetimeFigureOut">
              <a:rPr lang="en-US" smtClean="0"/>
              <a:t>9/29/2015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9517F-66F2-49D3-BB7E-F66FCB01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688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6-Information Sources and Signals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John P. Abraham</a:t>
            </a:r>
          </a:p>
          <a:p>
            <a:r>
              <a:rPr lang="en-US" dirty="0" smtClean="0"/>
              <a:t>Professor</a:t>
            </a:r>
          </a:p>
          <a:p>
            <a:r>
              <a:rPr lang="en-US" dirty="0" smtClean="0"/>
              <a:t>UTRGV</a:t>
            </a:r>
          </a:p>
        </p:txBody>
      </p:sp>
    </p:spTree>
    <p:extLst>
      <p:ext uri="{BB962C8B-B14F-4D97-AF65-F5344CB8AC3E}">
        <p14:creationId xmlns:p14="http://schemas.microsoft.com/office/powerpoint/2010/main" val="280223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 dirty="0"/>
              <a:t>Analog and Digital signals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Analog is characterized by continuous mathematical function.  When input changes from one value to the next it does so by moving through all possible intermediate values.</a:t>
            </a:r>
          </a:p>
          <a:p>
            <a:r>
              <a:rPr lang="en-US" altLang="en-US" dirty="0"/>
              <a:t>Digital has a fixed set of valid levels, and each change consists of an instantaneous move from one level to another.</a:t>
            </a:r>
          </a:p>
        </p:txBody>
      </p:sp>
    </p:spTree>
    <p:extLst>
      <p:ext uri="{BB962C8B-B14F-4D97-AF65-F5344CB8AC3E}">
        <p14:creationId xmlns:p14="http://schemas.microsoft.com/office/powerpoint/2010/main" val="29958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Periodic and Aperiodic Signals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600" dirty="0"/>
              <a:t>A periodic signal repeats the pattern.</a:t>
            </a:r>
          </a:p>
          <a:p>
            <a:r>
              <a:rPr lang="en-US" altLang="en-US" sz="3600" dirty="0"/>
              <a:t>Aperiodic does not repeat the pattern</a:t>
            </a:r>
          </a:p>
        </p:txBody>
      </p:sp>
    </p:spTree>
    <p:extLst>
      <p:ext uri="{BB962C8B-B14F-4D97-AF65-F5344CB8AC3E}">
        <p14:creationId xmlns:p14="http://schemas.microsoft.com/office/powerpoint/2010/main" val="338727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-76200"/>
            <a:ext cx="8382000" cy="647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729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THEORETICAL BASIS FOR DATA COMMUNICATION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TRANSMIT ON WIRES BY VARYING PHYSICAL PROPERTY</a:t>
            </a:r>
          </a:p>
          <a:p>
            <a:pPr lvl="1"/>
            <a:r>
              <a:rPr lang="en-US" altLang="en-US" dirty="0"/>
              <a:t>VOLTAGE</a:t>
            </a:r>
          </a:p>
          <a:p>
            <a:pPr lvl="1"/>
            <a:r>
              <a:rPr lang="en-US" altLang="en-US" dirty="0"/>
              <a:t>CURRENT</a:t>
            </a:r>
          </a:p>
          <a:p>
            <a:pPr lvl="1"/>
            <a:r>
              <a:rPr lang="en-US" altLang="en-US" dirty="0"/>
              <a:t>FREQUENCY</a:t>
            </a:r>
          </a:p>
          <a:p>
            <a:pPr lvl="1"/>
            <a:r>
              <a:rPr lang="en-US" altLang="en-US" dirty="0"/>
              <a:t>PHASE</a:t>
            </a:r>
          </a:p>
          <a:p>
            <a:r>
              <a:rPr lang="en-US" altLang="en-US" dirty="0"/>
              <a:t>TRANSMIT ON GLASS FIBER BY SENDING LIGHT </a:t>
            </a:r>
            <a:r>
              <a:rPr lang="en-US" altLang="en-US" dirty="0" smtClean="0"/>
              <a:t>PULSES</a:t>
            </a:r>
          </a:p>
        </p:txBody>
      </p:sp>
    </p:spTree>
    <p:extLst>
      <p:ext uri="{BB962C8B-B14F-4D97-AF65-F5344CB8AC3E}">
        <p14:creationId xmlns:p14="http://schemas.microsoft.com/office/powerpoint/2010/main" val="63265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09625"/>
            <a:ext cx="8229600" cy="608013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Data Rate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dirty="0"/>
              <a:t>How much data can be sent in a given time? Depends on number of signal levels and time it remains in each signal level before going to the next. </a:t>
            </a:r>
          </a:p>
          <a:p>
            <a:r>
              <a:rPr lang="en-US" altLang="en-US" sz="2400" dirty="0"/>
              <a:t>If we reduce the time at each signal level, more data can be sent.  But there is minimum to time required to detect the signal.  Engineers measure the inverse: how many times the signal can change per second which is measured as baud.  If signal remains for .001 sec, it is 1000 baud. If the system has 2 signal levels, then 1000 bits can be transmitted with 1000 baud.  If it has 4 signal levels, 2000 bits can be transmitted</a:t>
            </a:r>
            <a:r>
              <a:rPr lang="en-US" altLang="en-US" sz="2400" dirty="0" smtClean="0"/>
              <a:t>.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48629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Bandwidth of analog and digital signals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/>
              <a:t>Difference between the highest and lowest frequencies of constituent parts as </a:t>
            </a:r>
            <a:r>
              <a:rPr lang="en-US" altLang="en-US" sz="2800" dirty="0" err="1"/>
              <a:t>yeilded</a:t>
            </a:r>
            <a:r>
              <a:rPr lang="en-US" altLang="en-US" sz="2800" dirty="0"/>
              <a:t> by Fourier analysis.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 err="1"/>
              <a:t>Ditital</a:t>
            </a:r>
            <a:r>
              <a:rPr lang="en-US" altLang="en-US" sz="2800" dirty="0"/>
              <a:t> signals: some systems use voltage to represent digital values.  Only two levels of voltage indicate 0 or 1.  Multiple levels of voltage may be used to indicate multiple bits.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/>
              <a:t>-5 volt = 00, -2 volt = 01, +2 volt = 10, +5 volts = 11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/>
              <a:t>If multiple levels are used electronics must be sensitive enough to distinguish between voltage levels.</a:t>
            </a:r>
          </a:p>
        </p:txBody>
      </p:sp>
    </p:spTree>
    <p:extLst>
      <p:ext uri="{BB962C8B-B14F-4D97-AF65-F5344CB8AC3E}">
        <p14:creationId xmlns:p14="http://schemas.microsoft.com/office/powerpoint/2010/main" val="139803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Bandwidth of a Digital signal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Applying Fourier analysis we find a digital signal has infinite bandwidth because a digital signal produce an infinite set of sine waves</a:t>
            </a:r>
            <a:r>
              <a:rPr lang="en-US" altLang="en-US" dirty="0" smtClean="0"/>
              <a:t>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441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8782752" cy="678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699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-228600"/>
            <a:ext cx="9296400" cy="7178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362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09625"/>
            <a:ext cx="8229600" cy="608013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Analog/Digital data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/>
              <a:t>Digital Data to Digital Signals</a:t>
            </a:r>
          </a:p>
          <a:p>
            <a:pPr>
              <a:buFontTx/>
              <a:buNone/>
            </a:pPr>
            <a:r>
              <a:rPr lang="en-US" altLang="en-US" dirty="0"/>
              <a:t>Digital Data to Analog Signals</a:t>
            </a:r>
          </a:p>
          <a:p>
            <a:pPr>
              <a:buFontTx/>
              <a:buNone/>
            </a:pPr>
            <a:r>
              <a:rPr lang="en-US" altLang="en-US" dirty="0"/>
              <a:t>Analog Data to Digital Signals</a:t>
            </a:r>
          </a:p>
          <a:p>
            <a:pPr>
              <a:buFontTx/>
              <a:buNone/>
            </a:pPr>
            <a:r>
              <a:rPr lang="en-US" altLang="en-US" dirty="0"/>
              <a:t>Analog Data to Analog Signals</a:t>
            </a:r>
          </a:p>
        </p:txBody>
      </p:sp>
    </p:spTree>
    <p:extLst>
      <p:ext uri="{BB962C8B-B14F-4D97-AF65-F5344CB8AC3E}">
        <p14:creationId xmlns:p14="http://schemas.microsoft.com/office/powerpoint/2010/main" val="323872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The Essence of Data Communication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Intersection of Physics, Mathematics and Electrical Engineering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Current, light, other electro-magnetic radiation, digitization, </a:t>
            </a:r>
            <a:r>
              <a:rPr lang="en-US" altLang="en-US" b="1" dirty="0"/>
              <a:t>Fourier transform</a:t>
            </a:r>
            <a:r>
              <a:rPr lang="en-US" altLang="en-US" dirty="0"/>
              <a:t>, etc.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The source of information can vary, all using a single physical medium.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Sender – medium – receiver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Effective communication requires </a:t>
            </a:r>
            <a:r>
              <a:rPr lang="en-US" altLang="en-US" dirty="0" smtClean="0"/>
              <a:t>feedback</a:t>
            </a:r>
          </a:p>
        </p:txBody>
      </p:sp>
    </p:spTree>
    <p:extLst>
      <p:ext uri="{BB962C8B-B14F-4D97-AF65-F5344CB8AC3E}">
        <p14:creationId xmlns:p14="http://schemas.microsoft.com/office/powerpoint/2010/main" val="415737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Converting digital to analog.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/>
              <a:t>Why do that?  To transmit digital data over analog lines. Serial communication using modems.  Basis of analog signaling is a continuous constant frequency known as the carrier signal.</a:t>
            </a:r>
          </a:p>
          <a:p>
            <a:pPr>
              <a:buFontTx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7737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Digital Data to Analog Signals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/>
              <a:t>ASK</a:t>
            </a:r>
          </a:p>
          <a:p>
            <a:pPr>
              <a:buFontTx/>
              <a:buNone/>
            </a:pPr>
            <a:r>
              <a:rPr lang="en-US" altLang="en-US" dirty="0"/>
              <a:t>FSK</a:t>
            </a:r>
          </a:p>
          <a:p>
            <a:pPr>
              <a:buFontTx/>
              <a:buNone/>
            </a:pPr>
            <a:r>
              <a:rPr lang="en-US" altLang="en-US" dirty="0"/>
              <a:t>PSK</a:t>
            </a:r>
          </a:p>
          <a:p>
            <a:pPr>
              <a:buFontTx/>
              <a:buNone/>
            </a:pPr>
            <a:r>
              <a:rPr lang="en-US" altLang="en-US" dirty="0"/>
              <a:t>Go to notes here to talk about modem, null modem, </a:t>
            </a:r>
            <a:r>
              <a:rPr lang="en-US" altLang="en-US" dirty="0" err="1"/>
              <a:t>dce</a:t>
            </a:r>
            <a:r>
              <a:rPr lang="en-US" altLang="en-US" dirty="0"/>
              <a:t> (data communication equipment), </a:t>
            </a:r>
            <a:r>
              <a:rPr lang="en-US" altLang="en-US" dirty="0" err="1"/>
              <a:t>dte</a:t>
            </a:r>
            <a:r>
              <a:rPr lang="en-US" altLang="en-US" dirty="0"/>
              <a:t> (data terminal equipment).  Students must know these concepts.</a:t>
            </a:r>
          </a:p>
        </p:txBody>
      </p:sp>
    </p:spTree>
    <p:extLst>
      <p:ext uri="{BB962C8B-B14F-4D97-AF65-F5344CB8AC3E}">
        <p14:creationId xmlns:p14="http://schemas.microsoft.com/office/powerpoint/2010/main" val="400523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Digital Data to Digital Signals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8229600" cy="55626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/>
              <a:t>Digital signal is a sequence of discrete discontinuous voltage pulses. Each pulse is a signal element. Unipolar </a:t>
            </a:r>
            <a:r>
              <a:rPr lang="en-US" altLang="en-US" dirty="0">
                <a:sym typeface="Wingdings" pitchFamily="2" charset="2"/>
              </a:rPr>
              <a:t> only positive voltage.  Polar both positive and negative.</a:t>
            </a:r>
            <a:endParaRPr lang="en-US" altLang="en-US" dirty="0"/>
          </a:p>
          <a:p>
            <a:pPr lvl="1">
              <a:buFontTx/>
              <a:buNone/>
            </a:pPr>
            <a:r>
              <a:rPr lang="en-US" altLang="en-US" dirty="0"/>
              <a:t>NRZ</a:t>
            </a:r>
          </a:p>
          <a:p>
            <a:pPr lvl="1">
              <a:buFontTx/>
              <a:buNone/>
            </a:pPr>
            <a:r>
              <a:rPr lang="en-US" altLang="en-US" dirty="0"/>
              <a:t>Multilevel Binary</a:t>
            </a:r>
          </a:p>
          <a:p>
            <a:pPr lvl="2">
              <a:buFontTx/>
              <a:buNone/>
            </a:pPr>
            <a:r>
              <a:rPr lang="en-US" altLang="en-US" dirty="0"/>
              <a:t>Bipolar-AMI</a:t>
            </a:r>
          </a:p>
          <a:p>
            <a:pPr lvl="2">
              <a:buFontTx/>
              <a:buNone/>
            </a:pPr>
            <a:r>
              <a:rPr lang="en-US" altLang="en-US" dirty="0" err="1"/>
              <a:t>Pseudoternary</a:t>
            </a:r>
            <a:endParaRPr lang="en-US" altLang="en-US" dirty="0"/>
          </a:p>
          <a:p>
            <a:pPr lvl="1">
              <a:buFontTx/>
              <a:buNone/>
            </a:pPr>
            <a:r>
              <a:rPr lang="en-US" altLang="en-US" dirty="0" err="1"/>
              <a:t>Biphase</a:t>
            </a:r>
            <a:endParaRPr lang="en-US" altLang="en-US" dirty="0"/>
          </a:p>
          <a:p>
            <a:pPr lvl="2">
              <a:buFontTx/>
              <a:buNone/>
            </a:pPr>
            <a:r>
              <a:rPr lang="en-US" altLang="en-US" dirty="0"/>
              <a:t>Manchester and differential Manchester</a:t>
            </a:r>
          </a:p>
        </p:txBody>
      </p:sp>
    </p:spTree>
    <p:extLst>
      <p:ext uri="{BB962C8B-B14F-4D97-AF65-F5344CB8AC3E}">
        <p14:creationId xmlns:p14="http://schemas.microsoft.com/office/powerpoint/2010/main" val="186459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Non return to zero (NRZ) and </a:t>
            </a:r>
            <a:r>
              <a:rPr lang="en-US" altLang="en-US" sz="4000" dirty="0" err="1"/>
              <a:t>NRZi</a:t>
            </a:r>
            <a:endParaRPr lang="en-US" altLang="en-US" sz="4000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/>
              <a:t>Easiest way to encode.  Use 2 diff voltage levels. During a bit transmission the voltage does not return to zero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 err="1"/>
              <a:t>NRZi</a:t>
            </a:r>
            <a:r>
              <a:rPr lang="en-US" altLang="en-US" sz="2800" dirty="0"/>
              <a:t> – non return to zero, invert on ones.  No transition </a:t>
            </a:r>
            <a:r>
              <a:rPr lang="en-US" altLang="en-US" sz="2800" dirty="0">
                <a:sym typeface="Wingdings" pitchFamily="2" charset="2"/>
              </a:rPr>
              <a:t> zero.  Transition one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>
                <a:sym typeface="Wingdings" pitchFamily="2" charset="2"/>
              </a:rPr>
              <a:t>In a twisted pair, if sending and receiving wires are improperly connected, </a:t>
            </a:r>
            <a:r>
              <a:rPr lang="en-US" altLang="en-US" sz="2800" dirty="0" err="1">
                <a:sym typeface="Wingdings" pitchFamily="2" charset="2"/>
              </a:rPr>
              <a:t>nrzi</a:t>
            </a:r>
            <a:r>
              <a:rPr lang="en-US" altLang="en-US" sz="2800" dirty="0">
                <a:sym typeface="Wingdings" pitchFamily="2" charset="2"/>
              </a:rPr>
              <a:t> is not affected. NRZ-I is an example of differential encoding.  In decoding adjacent elements are compared for polarity changes.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/>
              <a:t>Draw it on the board.</a:t>
            </a:r>
          </a:p>
        </p:txBody>
      </p:sp>
    </p:spTree>
    <p:extLst>
      <p:ext uri="{BB962C8B-B14F-4D97-AF65-F5344CB8AC3E}">
        <p14:creationId xmlns:p14="http://schemas.microsoft.com/office/powerpoint/2010/main" val="414313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Multilevel Binary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800" dirty="0"/>
              <a:t>This technique uses more than two signal levels.</a:t>
            </a:r>
          </a:p>
          <a:p>
            <a:pPr>
              <a:buFontTx/>
              <a:buNone/>
            </a:pPr>
            <a:r>
              <a:rPr lang="en-US" altLang="en-US" sz="2800" dirty="0"/>
              <a:t>Bipolar AMI (alternate mark inversion)</a:t>
            </a:r>
          </a:p>
          <a:p>
            <a:pPr>
              <a:buFontTx/>
              <a:buNone/>
            </a:pPr>
            <a:r>
              <a:rPr lang="en-US" altLang="en-US" sz="2800" dirty="0"/>
              <a:t>A binary 0 is represented by no line signal. Binary 1 is represented by a positive or negative voltage.  The binary ones must alternate in polarity.  Draw it.</a:t>
            </a:r>
          </a:p>
          <a:p>
            <a:pPr>
              <a:buFontTx/>
              <a:buNone/>
            </a:pPr>
            <a:r>
              <a:rPr lang="en-US" altLang="en-US" sz="2800" dirty="0"/>
              <a:t>Advantage: no loss of synchronization in case of continuous one’s transmitted.  Receiver can synchronize with each transmission.</a:t>
            </a:r>
          </a:p>
        </p:txBody>
      </p:sp>
    </p:spTree>
    <p:extLst>
      <p:ext uri="{BB962C8B-B14F-4D97-AF65-F5344CB8AC3E}">
        <p14:creationId xmlns:p14="http://schemas.microsoft.com/office/powerpoint/2010/main" val="75983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Biphase</a:t>
            </a:r>
            <a:r>
              <a:rPr lang="en-US" altLang="en-US" dirty="0"/>
              <a:t> Manchester code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/>
              <a:t>There is a transition at the middle of each bit period</a:t>
            </a:r>
          </a:p>
          <a:p>
            <a:pPr>
              <a:buFontTx/>
              <a:buNone/>
            </a:pPr>
            <a:r>
              <a:rPr lang="en-US" altLang="en-US" dirty="0"/>
              <a:t>This transition serves as a clocking mechanism.  Low to </a:t>
            </a:r>
            <a:r>
              <a:rPr lang="en-US" altLang="en-US" dirty="0" err="1"/>
              <a:t>hight</a:t>
            </a:r>
            <a:r>
              <a:rPr lang="en-US" altLang="en-US" dirty="0"/>
              <a:t> represents 1 and high to low represents a 0.</a:t>
            </a:r>
          </a:p>
          <a:p>
            <a:pPr>
              <a:buFontTx/>
              <a:buNone/>
            </a:pPr>
            <a:r>
              <a:rPr lang="en-US" altLang="en-US" dirty="0"/>
              <a:t>This technique is used in </a:t>
            </a:r>
            <a:r>
              <a:rPr lang="en-US" altLang="en-US" dirty="0" err="1"/>
              <a:t>ethernet</a:t>
            </a:r>
            <a:r>
              <a:rPr lang="en-US" altLang="en-US" dirty="0"/>
              <a:t> local area networks, </a:t>
            </a:r>
            <a:r>
              <a:rPr lang="en-US" altLang="en-US" dirty="0" err="1"/>
              <a:t>upto</a:t>
            </a:r>
            <a:r>
              <a:rPr lang="en-US" altLang="en-US" dirty="0"/>
              <a:t> 10Mbps.</a:t>
            </a:r>
          </a:p>
        </p:txBody>
      </p:sp>
    </p:spTree>
    <p:extLst>
      <p:ext uri="{BB962C8B-B14F-4D97-AF65-F5344CB8AC3E}">
        <p14:creationId xmlns:p14="http://schemas.microsoft.com/office/powerpoint/2010/main" val="263869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Manchester Encoding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/>
              <a:t>Used in Ethernet </a:t>
            </a:r>
          </a:p>
          <a:p>
            <a:pPr>
              <a:buFontTx/>
              <a:buNone/>
            </a:pPr>
            <a:r>
              <a:rPr lang="en-US" altLang="en-US" dirty="0"/>
              <a:t>Idea is to detect a transition rather than voltage levels to define bits.</a:t>
            </a:r>
          </a:p>
          <a:p>
            <a:pPr>
              <a:buFontTx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496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Analog Data to Digital Signals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/>
              <a:t>PCM – pulse code modulation DM-delta modulation .</a:t>
            </a:r>
          </a:p>
        </p:txBody>
      </p:sp>
    </p:spTree>
    <p:extLst>
      <p:ext uri="{BB962C8B-B14F-4D97-AF65-F5344CB8AC3E}">
        <p14:creationId xmlns:p14="http://schemas.microsoft.com/office/powerpoint/2010/main" val="328785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Encoding and Data compression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err="1"/>
              <a:t>Lossy</a:t>
            </a:r>
            <a:r>
              <a:rPr lang="en-US" altLang="en-US" dirty="0"/>
              <a:t> – some information is lost during compression JPEG MPEG</a:t>
            </a:r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Lossless – all information is retained in the compressed version Repeated strings are compressed and a dictionary is created.  Compressed data along with dictionary is sent to recreate the original data </a:t>
            </a:r>
          </a:p>
        </p:txBody>
      </p:sp>
    </p:spTree>
    <p:extLst>
      <p:ext uri="{BB962C8B-B14F-4D97-AF65-F5344CB8AC3E}">
        <p14:creationId xmlns:p14="http://schemas.microsoft.com/office/powerpoint/2010/main" val="402297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Analog Data to Analog Signals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/>
              <a:t>AM</a:t>
            </a:r>
          </a:p>
          <a:p>
            <a:pPr>
              <a:buFontTx/>
              <a:buNone/>
            </a:pPr>
            <a:r>
              <a:rPr lang="en-US" altLang="en-US" dirty="0"/>
              <a:t>FM</a:t>
            </a:r>
          </a:p>
          <a:p>
            <a:pPr>
              <a:buFontTx/>
              <a:buNone/>
            </a:pPr>
            <a:r>
              <a:rPr lang="en-US" altLang="en-US" dirty="0"/>
              <a:t>PM</a:t>
            </a:r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9993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8" y="0"/>
            <a:ext cx="8991600" cy="694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619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Information Sources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Computer peripherals, microphones, sensors, measuring devices, etc.</a:t>
            </a:r>
          </a:p>
          <a:p>
            <a:r>
              <a:rPr lang="en-US" altLang="en-US" dirty="0"/>
              <a:t>Analog or Digital Signals</a:t>
            </a:r>
          </a:p>
          <a:p>
            <a:pPr lvl="1"/>
            <a:r>
              <a:rPr lang="en-US" altLang="en-US" dirty="0"/>
              <a:t>Analog is continuous change</a:t>
            </a:r>
          </a:p>
          <a:p>
            <a:pPr lvl="1"/>
            <a:r>
              <a:rPr lang="en-US" altLang="en-US" dirty="0"/>
              <a:t>Digital is </a:t>
            </a:r>
            <a:r>
              <a:rPr lang="en-US" altLang="en-US" dirty="0" err="1"/>
              <a:t>descrete</a:t>
            </a:r>
            <a:r>
              <a:rPr lang="en-US" altLang="en-US" dirty="0"/>
              <a:t> change at fixed intervals</a:t>
            </a:r>
          </a:p>
          <a:p>
            <a:r>
              <a:rPr lang="en-US" altLang="en-US" dirty="0"/>
              <a:t>Periodic and Aperiodic Signals</a:t>
            </a:r>
          </a:p>
          <a:p>
            <a:pPr lvl="1"/>
            <a:r>
              <a:rPr lang="en-US" altLang="en-US" dirty="0"/>
              <a:t>Periodic repeats </a:t>
            </a:r>
            <a:r>
              <a:rPr lang="en-US" altLang="en-US" dirty="0" smtClean="0"/>
              <a:t>itself</a:t>
            </a:r>
          </a:p>
        </p:txBody>
      </p:sp>
    </p:spTree>
    <p:extLst>
      <p:ext uri="{BB962C8B-B14F-4D97-AF65-F5344CB8AC3E}">
        <p14:creationId xmlns:p14="http://schemas.microsoft.com/office/powerpoint/2010/main" val="61632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685800"/>
            <a:ext cx="641437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545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Sine waves and signal characteristics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dirty="0"/>
              <a:t>Many natural phenomena occur in sine waves</a:t>
            </a:r>
          </a:p>
          <a:p>
            <a:pPr lvl="1"/>
            <a:r>
              <a:rPr lang="en-US" altLang="en-US" sz="2400" dirty="0"/>
              <a:t>Electromagnetic radiation, sound, water waves, etc.</a:t>
            </a:r>
          </a:p>
          <a:p>
            <a:pPr lvl="1"/>
            <a:r>
              <a:rPr lang="en-US" altLang="en-US" sz="2400" dirty="0"/>
              <a:t>There are 4 important characteristics of sine wave signals</a:t>
            </a:r>
          </a:p>
          <a:p>
            <a:pPr lvl="2"/>
            <a:r>
              <a:rPr lang="en-US" altLang="en-US" sz="2000" dirty="0"/>
              <a:t>Frequency – the number of  oscillations per second</a:t>
            </a:r>
          </a:p>
          <a:p>
            <a:pPr lvl="2"/>
            <a:r>
              <a:rPr lang="en-US" altLang="en-US" sz="2000" dirty="0"/>
              <a:t>Amplitude - the difference between maximum and minimum signal heights</a:t>
            </a:r>
          </a:p>
          <a:p>
            <a:pPr lvl="2"/>
            <a:r>
              <a:rPr lang="en-US" altLang="en-US" sz="2000" dirty="0"/>
              <a:t>Phase - How far start of the </a:t>
            </a:r>
            <a:r>
              <a:rPr lang="en-US" altLang="en-US" sz="2000" dirty="0" err="1"/>
              <a:t>sinwave</a:t>
            </a:r>
            <a:r>
              <a:rPr lang="en-US" altLang="en-US" sz="2000" dirty="0"/>
              <a:t> is shifted from a reference time</a:t>
            </a:r>
          </a:p>
          <a:p>
            <a:pPr lvl="2"/>
            <a:r>
              <a:rPr lang="en-US" altLang="en-US" sz="2000" dirty="0"/>
              <a:t>Wavelength – length of a cycle (speed with which the signal propagates</a:t>
            </a:r>
            <a:r>
              <a:rPr lang="en-US" altLang="en-US" sz="20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3706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-381000"/>
            <a:ext cx="9473531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560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Sine Wave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smtClean="0"/>
              <a:t>The </a:t>
            </a:r>
            <a:r>
              <a:rPr lang="en-US" altLang="en-US" sz="2000" b="1" smtClean="0"/>
              <a:t>sine wave</a:t>
            </a:r>
            <a:r>
              <a:rPr lang="en-US" altLang="en-US" sz="2000" smtClean="0"/>
              <a:t> or </a:t>
            </a:r>
            <a:r>
              <a:rPr lang="en-US" altLang="en-US" sz="2000" b="1" smtClean="0"/>
              <a:t>sinusoid</a:t>
            </a:r>
            <a:r>
              <a:rPr lang="en-US" altLang="en-US" sz="2000" smtClean="0"/>
              <a:t> is a mathematical function that describes a smooth repetitive oscillation. It occurs often in pure mathematics, as well as physics, signal processing, electrical engineering and many other fields. Its most basic form as a function of time (</a:t>
            </a:r>
            <a:r>
              <a:rPr lang="en-US" altLang="en-US" sz="2000" i="1" smtClean="0"/>
              <a:t>t</a:t>
            </a:r>
            <a:r>
              <a:rPr lang="en-US" altLang="en-US" sz="2000" smtClean="0"/>
              <a:t>) is</a:t>
            </a:r>
            <a:r>
              <a:rPr lang="en-US" altLang="en-US" sz="2000" b="1" smtClean="0"/>
              <a:t>:</a:t>
            </a:r>
            <a:r>
              <a:rPr lang="en-US" altLang="en-US" sz="3600" smtClean="0"/>
              <a:t> </a:t>
            </a:r>
          </a:p>
          <a:p>
            <a:pPr>
              <a:lnSpc>
                <a:spcPct val="80000"/>
              </a:lnSpc>
            </a:pPr>
            <a:r>
              <a:rPr lang="en-US" altLang="en-US" sz="1800" smtClean="0"/>
              <a:t>where:</a:t>
            </a:r>
          </a:p>
          <a:p>
            <a:pPr>
              <a:lnSpc>
                <a:spcPct val="80000"/>
              </a:lnSpc>
            </a:pPr>
            <a:r>
              <a:rPr lang="en-US" altLang="en-US" sz="1800" b="1" i="1" smtClean="0"/>
              <a:t>A</a:t>
            </a:r>
            <a:r>
              <a:rPr lang="en-US" altLang="en-US" sz="1800" b="1" smtClean="0"/>
              <a:t>, the </a:t>
            </a:r>
            <a:r>
              <a:rPr lang="en-US" altLang="en-US" sz="1800" b="1" i="1" smtClean="0"/>
              <a:t>amplitude</a:t>
            </a:r>
            <a:r>
              <a:rPr lang="en-US" altLang="en-US" sz="1800" b="1" smtClean="0"/>
              <a:t>, is the peak deviation of the function from its center position. </a:t>
            </a:r>
          </a:p>
          <a:p>
            <a:pPr>
              <a:lnSpc>
                <a:spcPct val="80000"/>
              </a:lnSpc>
            </a:pPr>
            <a:r>
              <a:rPr lang="en-US" altLang="en-US" sz="1800" b="1" i="1" smtClean="0"/>
              <a:t>ω</a:t>
            </a:r>
            <a:r>
              <a:rPr lang="en-US" altLang="en-US" sz="1800" b="1" smtClean="0"/>
              <a:t>, the </a:t>
            </a:r>
            <a:r>
              <a:rPr lang="en-US" altLang="en-US" sz="1800" b="1" i="1" smtClean="0"/>
              <a:t>angular frequency</a:t>
            </a:r>
            <a:r>
              <a:rPr lang="en-US" altLang="en-US" sz="1800" b="1" smtClean="0"/>
              <a:t>, specifies how many oscillations occur in a unit time interval, in radians per second </a:t>
            </a:r>
          </a:p>
          <a:p>
            <a:pPr>
              <a:lnSpc>
                <a:spcPct val="80000"/>
              </a:lnSpc>
            </a:pPr>
            <a:r>
              <a:rPr lang="en-US" altLang="en-US" sz="1800" b="1" i="1" smtClean="0"/>
              <a:t>φ</a:t>
            </a:r>
            <a:r>
              <a:rPr lang="en-US" altLang="en-US" sz="1800" b="1" smtClean="0"/>
              <a:t>, the </a:t>
            </a:r>
            <a:r>
              <a:rPr lang="en-US" altLang="en-US" sz="1800" b="1" i="1" smtClean="0"/>
              <a:t>phase</a:t>
            </a:r>
            <a:r>
              <a:rPr lang="en-US" altLang="en-US" sz="1800" b="1" smtClean="0"/>
              <a:t>, specifies where in its cycle the oscillation begins at </a:t>
            </a:r>
            <a:r>
              <a:rPr lang="en-US" altLang="en-US" sz="1800" b="1" i="1" smtClean="0"/>
              <a:t>t</a:t>
            </a:r>
            <a:r>
              <a:rPr lang="en-US" altLang="en-US" sz="1800" b="1" smtClean="0"/>
              <a:t> = 0.</a:t>
            </a:r>
            <a:r>
              <a:rPr lang="en-US" altLang="en-US" sz="3600" b="1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altLang="en-US" sz="1800" b="1" smtClean="0"/>
              <a:t>When the phase is non-zero, the entire waveform appears to be shifted in time by the amount </a:t>
            </a:r>
            <a:r>
              <a:rPr lang="en-US" altLang="en-US" sz="1800" b="1" i="1" smtClean="0"/>
              <a:t>φ</a:t>
            </a:r>
            <a:r>
              <a:rPr lang="en-US" altLang="en-US" sz="1800" b="1" smtClean="0"/>
              <a:t>/</a:t>
            </a:r>
            <a:r>
              <a:rPr lang="en-US" altLang="en-US" sz="1800" b="1" i="1" smtClean="0"/>
              <a:t>ω</a:t>
            </a:r>
            <a:r>
              <a:rPr lang="en-US" altLang="en-US" sz="1800" b="1" smtClean="0"/>
              <a:t> seconds. A negative value represents a delay, and a positive value represents a "head-start</a:t>
            </a:r>
            <a:r>
              <a:rPr lang="en-US" altLang="en-US" sz="1800" smtClean="0"/>
              <a:t>".</a:t>
            </a:r>
            <a:r>
              <a:rPr lang="en-US" altLang="en-US" sz="3200" smtClean="0"/>
              <a:t>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7500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000" dirty="0"/>
              <a:t>Composite signals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>
              <a:lnSpc>
                <a:spcPct val="90000"/>
              </a:lnSpc>
            </a:pPr>
            <a:r>
              <a:rPr lang="en-US" altLang="en-US" sz="2800" dirty="0"/>
              <a:t>Most signals are classified as composite because the signals can be decomposed into several simple waves.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Signals generated by modulation are usually composite.</a:t>
            </a:r>
          </a:p>
          <a:p>
            <a:pPr lvl="2">
              <a:lnSpc>
                <a:spcPct val="90000"/>
              </a:lnSpc>
            </a:pPr>
            <a:r>
              <a:rPr lang="en-US" altLang="en-US" sz="2800" dirty="0"/>
              <a:t>A mathematician named Fourier discovered that it is possible to decompose a composite signal into its constituent parts.  Fourier transform is used to solve many problems in science and engineering</a:t>
            </a:r>
          </a:p>
        </p:txBody>
      </p:sp>
    </p:spTree>
    <p:extLst>
      <p:ext uri="{BB962C8B-B14F-4D97-AF65-F5344CB8AC3E}">
        <p14:creationId xmlns:p14="http://schemas.microsoft.com/office/powerpoint/2010/main" val="229284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2927</TotalTime>
  <Words>1167</Words>
  <Application>Microsoft Office PowerPoint</Application>
  <PresentationFormat>On-screen Show (4:3)</PresentationFormat>
  <Paragraphs>106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6-Information Sources and Signals</vt:lpstr>
      <vt:lpstr>The Essence of Data Communication</vt:lpstr>
      <vt:lpstr>PowerPoint Presentation</vt:lpstr>
      <vt:lpstr>Information Sources</vt:lpstr>
      <vt:lpstr>PowerPoint Presentation</vt:lpstr>
      <vt:lpstr>Sine waves and signal characteristics</vt:lpstr>
      <vt:lpstr>PowerPoint Presentation</vt:lpstr>
      <vt:lpstr>Sine Wave</vt:lpstr>
      <vt:lpstr>Composite signals</vt:lpstr>
      <vt:lpstr>Analog and Digital signals</vt:lpstr>
      <vt:lpstr>Periodic and Aperiodic Signals</vt:lpstr>
      <vt:lpstr>PowerPoint Presentation</vt:lpstr>
      <vt:lpstr>THEORETICAL BASIS FOR DATA COMMUNICATION</vt:lpstr>
      <vt:lpstr>Data Rate</vt:lpstr>
      <vt:lpstr>Bandwidth of analog and digital signals</vt:lpstr>
      <vt:lpstr>Bandwidth of a Digital signal</vt:lpstr>
      <vt:lpstr>PowerPoint Presentation</vt:lpstr>
      <vt:lpstr>PowerPoint Presentation</vt:lpstr>
      <vt:lpstr>Analog/Digital data</vt:lpstr>
      <vt:lpstr>Converting digital to analog.</vt:lpstr>
      <vt:lpstr>Digital Data to Analog Signals</vt:lpstr>
      <vt:lpstr>Digital Data to Digital Signals</vt:lpstr>
      <vt:lpstr>Non return to zero (NRZ) and NRZi</vt:lpstr>
      <vt:lpstr>Multilevel Binary</vt:lpstr>
      <vt:lpstr>Biphase Manchester code</vt:lpstr>
      <vt:lpstr>Manchester Encoding</vt:lpstr>
      <vt:lpstr>Analog Data to Digital Signals</vt:lpstr>
      <vt:lpstr>Encoding and Data compression</vt:lpstr>
      <vt:lpstr>Analog Data to Analog Signals</vt:lpstr>
    </vt:vector>
  </TitlesOfParts>
  <Company>UTPA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6-Information Sources and Signals</dc:title>
  <dc:creator>John Abraham</dc:creator>
  <cp:lastModifiedBy>John Abraham</cp:lastModifiedBy>
  <cp:revision>7</cp:revision>
  <cp:lastPrinted>2015-09-29T17:13:09Z</cp:lastPrinted>
  <dcterms:created xsi:type="dcterms:W3CDTF">2015-09-28T17:08:14Z</dcterms:created>
  <dcterms:modified xsi:type="dcterms:W3CDTF">2015-10-01T16:07:24Z</dcterms:modified>
</cp:coreProperties>
</file>