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93" r:id="rId3"/>
    <p:sldId id="294" r:id="rId4"/>
    <p:sldId id="295" r:id="rId5"/>
    <p:sldId id="257" r:id="rId6"/>
    <p:sldId id="258" r:id="rId7"/>
    <p:sldId id="263" r:id="rId8"/>
    <p:sldId id="259" r:id="rId9"/>
    <p:sldId id="260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9" r:id="rId22"/>
    <p:sldId id="285" r:id="rId23"/>
    <p:sldId id="273" r:id="rId24"/>
    <p:sldId id="274" r:id="rId25"/>
    <p:sldId id="275" r:id="rId26"/>
    <p:sldId id="281" r:id="rId27"/>
    <p:sldId id="283" r:id="rId28"/>
    <p:sldId id="276" r:id="rId29"/>
    <p:sldId id="277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00" autoAdjust="0"/>
  </p:normalViewPr>
  <p:slideViewPr>
    <p:cSldViewPr>
      <p:cViewPr varScale="1">
        <p:scale>
          <a:sx n="96" d="100"/>
          <a:sy n="96" d="100"/>
        </p:scale>
        <p:origin x="163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E4078-2F3E-42B9-9D9D-16E45835420B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FBEFF-9E58-4A17-898A-4563ED01B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66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615A5-EBC4-479F-8CB3-7A8B7034635B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8D6BE-D967-46EA-909D-5478410FD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82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AF2C66-6897-4E38-B185-81738EA60C61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7A0D-BAEF-4CC7-89BB-45AC9A67B9DA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D1C3-440D-485D-939D-B9AE38B45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21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7A0D-BAEF-4CC7-89BB-45AC9A67B9DA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D1C3-440D-485D-939D-B9AE38B45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9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7A0D-BAEF-4CC7-89BB-45AC9A67B9DA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D1C3-440D-485D-939D-B9AE38B45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7A0D-BAEF-4CC7-89BB-45AC9A67B9DA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D1C3-440D-485D-939D-B9AE38B45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3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7A0D-BAEF-4CC7-89BB-45AC9A67B9DA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D1C3-440D-485D-939D-B9AE38B45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4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7A0D-BAEF-4CC7-89BB-45AC9A67B9DA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D1C3-440D-485D-939D-B9AE38B45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2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7A0D-BAEF-4CC7-89BB-45AC9A67B9DA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D1C3-440D-485D-939D-B9AE38B45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2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7A0D-BAEF-4CC7-89BB-45AC9A67B9DA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D1C3-440D-485D-939D-B9AE38B45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1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7A0D-BAEF-4CC7-89BB-45AC9A67B9DA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D1C3-440D-485D-939D-B9AE38B45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80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7A0D-BAEF-4CC7-89BB-45AC9A67B9DA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D1C3-440D-485D-939D-B9AE38B45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23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7A0D-BAEF-4CC7-89BB-45AC9A67B9DA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D1C3-440D-485D-939D-B9AE38B45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04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F7A0D-BAEF-4CC7-89BB-45AC9A67B9DA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1D1C3-440D-485D-939D-B9AE38B45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6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Internet Applications and Network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Abraham</a:t>
            </a:r>
          </a:p>
          <a:p>
            <a:r>
              <a:rPr lang="en-US" dirty="0"/>
              <a:t>Professor</a:t>
            </a:r>
          </a:p>
          <a:p>
            <a:r>
              <a:rPr lang="en-US"/>
              <a:t>UTRGV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045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76200"/>
            <a:ext cx="8527103" cy="658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077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Connection of Oriented Communication (TCP)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Stream service</a:t>
            </a:r>
          </a:p>
          <a:p>
            <a:r>
              <a:rPr lang="en-US" dirty="0"/>
              <a:t>First connection must be established</a:t>
            </a:r>
          </a:p>
          <a:p>
            <a:r>
              <a:rPr lang="en-US" dirty="0"/>
              <a:t>Data may be send in either direction</a:t>
            </a:r>
          </a:p>
          <a:p>
            <a:r>
              <a:rPr lang="en-US" dirty="0"/>
              <a:t>Finish communication</a:t>
            </a:r>
          </a:p>
          <a:p>
            <a:r>
              <a:rPr lang="en-US" dirty="0"/>
              <a:t>Applications request connection terminated.</a:t>
            </a:r>
          </a:p>
        </p:txBody>
      </p:sp>
    </p:spTree>
    <p:extLst>
      <p:ext uri="{BB962C8B-B14F-4D97-AF65-F5344CB8AC3E}">
        <p14:creationId xmlns:p14="http://schemas.microsoft.com/office/powerpoint/2010/main" val="3079764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Client-server model of interaction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server application starts first and waits for client to connect</a:t>
            </a:r>
          </a:p>
          <a:p>
            <a:r>
              <a:rPr lang="en-US" dirty="0"/>
              <a:t>Client starts next and initiates</a:t>
            </a:r>
            <a:r>
              <a:rPr lang="en-US" baseline="0" dirty="0"/>
              <a:t> connection</a:t>
            </a:r>
          </a:p>
        </p:txBody>
      </p:sp>
    </p:spTree>
    <p:extLst>
      <p:ext uri="{BB962C8B-B14F-4D97-AF65-F5344CB8AC3E}">
        <p14:creationId xmlns:p14="http://schemas.microsoft.com/office/powerpoint/2010/main" val="1065996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Starts first</a:t>
            </a:r>
          </a:p>
          <a:p>
            <a:r>
              <a:rPr lang="en-US" dirty="0"/>
              <a:t>Does not need</a:t>
            </a:r>
            <a:r>
              <a:rPr lang="en-US" baseline="0" dirty="0"/>
              <a:t> to know which client will contact it (so need to know client IP)</a:t>
            </a:r>
          </a:p>
          <a:p>
            <a:r>
              <a:rPr lang="en-US" baseline="0" dirty="0"/>
              <a:t>Waits passively</a:t>
            </a:r>
          </a:p>
          <a:p>
            <a:r>
              <a:rPr lang="en-US" baseline="0" dirty="0"/>
              <a:t>Communicates with a client by sending and receiving data</a:t>
            </a:r>
          </a:p>
          <a:p>
            <a:r>
              <a:rPr lang="en-US" baseline="0" dirty="0"/>
              <a:t>When one client finished, waits for another.</a:t>
            </a:r>
          </a:p>
        </p:txBody>
      </p:sp>
    </p:spTree>
    <p:extLst>
      <p:ext uri="{BB962C8B-B14F-4D97-AF65-F5344CB8AC3E}">
        <p14:creationId xmlns:p14="http://schemas.microsoft.com/office/powerpoint/2010/main" val="2913849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Starts second</a:t>
            </a:r>
          </a:p>
          <a:p>
            <a:r>
              <a:rPr lang="en-US" dirty="0"/>
              <a:t>Must know the IP of the</a:t>
            </a:r>
            <a:r>
              <a:rPr lang="en-US" baseline="0" dirty="0"/>
              <a:t> intended server. </a:t>
            </a:r>
          </a:p>
          <a:p>
            <a:r>
              <a:rPr lang="en-US" baseline="0" dirty="0"/>
              <a:t>Initiates contact with the server when communication is  needed.</a:t>
            </a:r>
          </a:p>
          <a:p>
            <a:r>
              <a:rPr lang="en-US" baseline="0" dirty="0"/>
              <a:t>Sends and receives data between server and the client</a:t>
            </a:r>
          </a:p>
          <a:p>
            <a:r>
              <a:rPr lang="en-US" baseline="0" dirty="0"/>
              <a:t>May terminate after interacting with the server or contact another server</a:t>
            </a:r>
          </a:p>
        </p:txBody>
      </p:sp>
    </p:spTree>
    <p:extLst>
      <p:ext uri="{BB962C8B-B14F-4D97-AF65-F5344CB8AC3E}">
        <p14:creationId xmlns:p14="http://schemas.microsoft.com/office/powerpoint/2010/main" val="879723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63338"/>
            <a:ext cx="8505825" cy="656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488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76200"/>
            <a:ext cx="8886825" cy="68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866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8068"/>
            <a:ext cx="8886825" cy="68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603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8810625" cy="680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732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76200"/>
            <a:ext cx="8745747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453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socket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Server program</a:t>
            </a:r>
          </a:p>
          <a:p>
            <a:r>
              <a:rPr lang="en-US" dirty="0"/>
              <a:t>Client Program</a:t>
            </a:r>
          </a:p>
        </p:txBody>
      </p:sp>
    </p:spTree>
    <p:extLst>
      <p:ext uri="{BB962C8B-B14F-4D97-AF65-F5344CB8AC3E}">
        <p14:creationId xmlns:p14="http://schemas.microsoft.com/office/powerpoint/2010/main" val="2161727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1077"/>
            <a:ext cx="9648825" cy="745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053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Identification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</a:t>
            </a:r>
            <a:r>
              <a:rPr lang="en-US" baseline="0" dirty="0"/>
              <a:t> Computer</a:t>
            </a:r>
          </a:p>
          <a:p>
            <a:pPr lvl="1"/>
            <a:r>
              <a:rPr lang="en-US" dirty="0"/>
              <a:t>IP address, or use DNS to obtain</a:t>
            </a:r>
            <a:r>
              <a:rPr lang="en-US" baseline="0" dirty="0"/>
              <a:t> IP</a:t>
            </a:r>
          </a:p>
          <a:p>
            <a:pPr lvl="0"/>
            <a:r>
              <a:rPr lang="en-US" dirty="0"/>
              <a:t>Identify Process</a:t>
            </a:r>
          </a:p>
          <a:p>
            <a:pPr lvl="1"/>
            <a:r>
              <a:rPr lang="en-US" dirty="0"/>
              <a:t>16 bit protocol port number.</a:t>
            </a:r>
          </a:p>
          <a:p>
            <a:pPr lvl="1"/>
            <a:r>
              <a:rPr lang="en-US" dirty="0"/>
              <a:t>Well</a:t>
            </a:r>
            <a:r>
              <a:rPr lang="en-US" baseline="0" dirty="0"/>
              <a:t> known or ephemeral</a:t>
            </a:r>
          </a:p>
        </p:txBody>
      </p:sp>
    </p:spTree>
    <p:extLst>
      <p:ext uri="{BB962C8B-B14F-4D97-AF65-F5344CB8AC3E}">
        <p14:creationId xmlns:p14="http://schemas.microsoft.com/office/powerpoint/2010/main" val="1243144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 anchor="ctr"/>
          <a:lstStyle/>
          <a:p>
            <a:r>
              <a:rPr lang="en-US" altLang="en-US" dirty="0"/>
              <a:t>SOME WELL KNOWN PORTS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>
              <a:buFont typeface="Wingdings" pitchFamily="2" charset="2"/>
              <a:buNone/>
            </a:pPr>
            <a:endParaRPr lang="en-US" altLang="en-US"/>
          </a:p>
        </p:txBody>
      </p:sp>
      <p:graphicFrame>
        <p:nvGraphicFramePr>
          <p:cNvPr id="11299" name="Group 35"/>
          <p:cNvGraphicFramePr>
            <a:graphicFrameLocks noGrp="1"/>
          </p:cNvGraphicFramePr>
          <p:nvPr/>
        </p:nvGraphicFramePr>
        <p:xfrm>
          <a:off x="1524000" y="1981200"/>
          <a:ext cx="6096000" cy="406400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SERVICE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HTTP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POP3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SMTP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TELNET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FTP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21,20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FINGER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LOCAL LOOPS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131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28600"/>
            <a:ext cx="8048625" cy="621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75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91625" cy="709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420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52400"/>
            <a:ext cx="9191625" cy="709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925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304800"/>
            <a:ext cx="8001000" cy="508000"/>
          </a:xfrm>
        </p:spPr>
        <p:txBody>
          <a:bodyPr lIns="92075" tIns="46038" rIns="92075" bIns="46038" anchor="ctr">
            <a:normAutofit fontScale="90000"/>
          </a:bodyPr>
          <a:lstStyle/>
          <a:p>
            <a:r>
              <a:rPr lang="en-US" altLang="en-US" dirty="0"/>
              <a:t>SOCKET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4938" y="1371600"/>
            <a:ext cx="8896350" cy="5486400"/>
          </a:xfrm>
        </p:spPr>
        <p:txBody>
          <a:bodyPr lIns="92075" tIns="46038" rIns="92075" bIns="46038"/>
          <a:lstStyle/>
          <a:p>
            <a:pPr>
              <a:buFont typeface="Wingdings" pitchFamily="2" charset="2"/>
              <a:buNone/>
            </a:pPr>
            <a:r>
              <a:rPr lang="en-US" altLang="en-US" dirty="0"/>
              <a:t>APPLICATION PROGRAMMER’S INTERFACE (API) TO  THE NETWORK (TRANSPORT LAYER)</a:t>
            </a:r>
          </a:p>
          <a:p>
            <a:pPr>
              <a:buFont typeface="Wingdings" pitchFamily="2" charset="2"/>
              <a:buNone/>
            </a:pPr>
            <a:r>
              <a:rPr lang="en-US" altLang="en-US" dirty="0"/>
              <a:t>The socket API is integrated with I/O</a:t>
            </a:r>
          </a:p>
          <a:p>
            <a:pPr>
              <a:buFont typeface="Wingdings" pitchFamily="2" charset="2"/>
              <a:buNone/>
            </a:pPr>
            <a:r>
              <a:rPr lang="en-US" altLang="en-US" dirty="0"/>
              <a:t>When an application creates a socket to use for Internet communication, the OS returns a small integer descriptor that identifies the socket</a:t>
            </a:r>
          </a:p>
          <a:p>
            <a:pPr>
              <a:buFont typeface="Wingdings" pitchFamily="2" charset="2"/>
              <a:buNone/>
            </a:pPr>
            <a:r>
              <a:rPr lang="en-US" altLang="en-US" dirty="0"/>
              <a:t>The application then passes the descriptor as an argument when it calls functions to perform an operation on the socket</a:t>
            </a:r>
          </a:p>
        </p:txBody>
      </p:sp>
    </p:spTree>
    <p:extLst>
      <p:ext uri="{BB962C8B-B14F-4D97-AF65-F5344CB8AC3E}">
        <p14:creationId xmlns:p14="http://schemas.microsoft.com/office/powerpoint/2010/main" val="2686092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 anchor="ctr"/>
          <a:lstStyle/>
          <a:p>
            <a:r>
              <a:rPr lang="en-US" altLang="en-US" dirty="0"/>
              <a:t>TCP or UDP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r>
              <a:rPr lang="en-US" altLang="en-US" dirty="0"/>
              <a:t>THE TRANSPORT PROTOCOL CAN  USE EITHER TCP OR UDP</a:t>
            </a:r>
          </a:p>
          <a:p>
            <a:r>
              <a:rPr lang="en-US" altLang="en-US" dirty="0"/>
              <a:t>PROGRAMMER NEEDS TO SPECIFY WHICH IS BEING USED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2056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8658225" cy="668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271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52400"/>
            <a:ext cx="8658225" cy="668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11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a socket with the socket() system call</a:t>
            </a:r>
          </a:p>
          <a:p>
            <a:r>
              <a:rPr lang="en-US" sz="3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Bind the socket to an address using the bind() system call. For a server socket on the Internet, an address consists of a port number on the host machine. Each application</a:t>
            </a:r>
            <a:r>
              <a:rPr lang="en-US" sz="3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should use a unique port.</a:t>
            </a:r>
            <a:endParaRPr lang="en-US" sz="3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for connections with the listen() system call</a:t>
            </a:r>
          </a:p>
          <a:p>
            <a:r>
              <a:rPr lang="en-US" sz="3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Accept a connection with the accept() system call. This call typically blocks until a client connects with the server.</a:t>
            </a:r>
          </a:p>
          <a:p>
            <a:r>
              <a:rPr lang="en-US" sz="3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 and receive data</a:t>
            </a:r>
          </a:p>
        </p:txBody>
      </p:sp>
    </p:spTree>
    <p:extLst>
      <p:ext uri="{BB962C8B-B14F-4D97-AF65-F5344CB8AC3E}">
        <p14:creationId xmlns:p14="http://schemas.microsoft.com/office/powerpoint/2010/main" val="15929901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C# (.NET)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600" dirty="0"/>
              <a:t>The .NET framework provides two namespaces, </a:t>
            </a:r>
            <a:r>
              <a:rPr lang="en-US" altLang="en-US" sz="2600" dirty="0" err="1"/>
              <a:t>System.Net</a:t>
            </a:r>
            <a:r>
              <a:rPr lang="en-US" altLang="en-US" sz="2600" dirty="0"/>
              <a:t> and </a:t>
            </a:r>
            <a:r>
              <a:rPr lang="en-US" altLang="en-US" sz="2600" dirty="0" err="1"/>
              <a:t>System.Net.Sockets</a:t>
            </a:r>
            <a:r>
              <a:rPr lang="en-US" altLang="en-US" sz="2600" dirty="0"/>
              <a:t> for socket programming. </a:t>
            </a:r>
          </a:p>
          <a:p>
            <a:pPr>
              <a:lnSpc>
                <a:spcPct val="80000"/>
              </a:lnSpc>
            </a:pPr>
            <a:r>
              <a:rPr lang="en-US" altLang="en-US" sz="2600" dirty="0"/>
              <a:t>The communication can be either connection oriented or connectionless. They can also be either stream oriented or data-gram based. </a:t>
            </a:r>
          </a:p>
          <a:p>
            <a:pPr>
              <a:lnSpc>
                <a:spcPct val="80000"/>
              </a:lnSpc>
            </a:pPr>
            <a:r>
              <a:rPr lang="en-US" altLang="en-US" sz="2600" dirty="0"/>
              <a:t>The most widely used protocol TCP is used for stream-based communication and UDP is used for data-grams based applications. 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6454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Discovering IP address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err="1"/>
              <a:t>System.Net</a:t>
            </a:r>
            <a:r>
              <a:rPr lang="en-US" altLang="en-US" dirty="0"/>
              <a:t> contains the </a:t>
            </a:r>
            <a:r>
              <a:rPr lang="en-US" altLang="en-US" dirty="0" err="1"/>
              <a:t>Dns</a:t>
            </a:r>
            <a:r>
              <a:rPr lang="en-US" altLang="en-US" dirty="0"/>
              <a:t> class.</a:t>
            </a:r>
          </a:p>
          <a:p>
            <a:pPr>
              <a:lnSpc>
                <a:spcPct val="90000"/>
              </a:lnSpc>
            </a:pPr>
            <a:r>
              <a:rPr lang="en-US" altLang="en-US" dirty="0" err="1"/>
              <a:t>Dns</a:t>
            </a:r>
            <a:r>
              <a:rPr lang="en-US" altLang="en-US" dirty="0"/>
              <a:t> class can be used to query information about various things including the IP addresses</a:t>
            </a:r>
          </a:p>
          <a:p>
            <a:pPr>
              <a:lnSpc>
                <a:spcPct val="90000"/>
              </a:lnSpc>
            </a:pPr>
            <a:r>
              <a:rPr lang="en-US" altLang="en-US" dirty="0" err="1"/>
              <a:t>Dns.GetHostByName</a:t>
            </a:r>
            <a:r>
              <a:rPr lang="en-US" altLang="en-US" dirty="0"/>
              <a:t> can be used to return DNS host name of the local machine.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Here is an example of this program.  You will have to write this program yourself, so I am only showing the executable program. </a:t>
            </a: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3124200" y="3124200"/>
          <a:ext cx="29495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" showAsIcon="1" r:id="rId2" imgW="2949480" imgH="685440" progId="Package">
                  <p:embed/>
                </p:oleObj>
              </mc:Choice>
              <mc:Fallback>
                <p:oleObj name="Package" showAsIcon="1" r:id="rId2" imgW="2949480" imgH="68544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124200"/>
                        <a:ext cx="29495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4675188" y="5929313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" showAsIcon="1" r:id="rId4" imgW="914400" imgH="714240" progId="Package">
                  <p:embed/>
                </p:oleObj>
              </mc:Choice>
              <mc:Fallback>
                <p:oleObj name="Package" showAsIcon="1" r:id="rId4" imgW="914400" imgH="71424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188" y="5929313"/>
                        <a:ext cx="9144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69524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533400"/>
            <a:ext cx="8885237" cy="1066800"/>
          </a:xfrm>
        </p:spPr>
        <p:txBody>
          <a:bodyPr>
            <a:normAutofit fontScale="90000"/>
          </a:bodyPr>
          <a:lstStyle/>
          <a:p>
            <a:r>
              <a:rPr lang="en-US" altLang="en-US" sz="3400" dirty="0"/>
              <a:t>Sample program in </a:t>
            </a:r>
            <a:r>
              <a:rPr lang="en-US" altLang="en-US" sz="3400" dirty="0" err="1"/>
              <a:t>c#</a:t>
            </a:r>
            <a:r>
              <a:rPr lang="en-US" altLang="en-US" sz="3400" dirty="0"/>
              <a:t> to resolve address given a host name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938" y="1600200"/>
            <a:ext cx="8896350" cy="5257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17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700" dirty="0"/>
              <a:t>using System;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700" dirty="0"/>
              <a:t>using </a:t>
            </a:r>
            <a:r>
              <a:rPr lang="en-US" altLang="en-US" sz="1700" dirty="0" err="1"/>
              <a:t>System.Net</a:t>
            </a:r>
            <a:r>
              <a:rPr lang="en-US" altLang="en-US" sz="1700" dirty="0"/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700" dirty="0"/>
              <a:t>using </a:t>
            </a:r>
            <a:r>
              <a:rPr lang="en-US" altLang="en-US" sz="1700" dirty="0" err="1"/>
              <a:t>System.Net.Sockets</a:t>
            </a:r>
            <a:r>
              <a:rPr lang="en-US" altLang="en-US" sz="1700" dirty="0"/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700" dirty="0"/>
              <a:t>class </a:t>
            </a:r>
            <a:r>
              <a:rPr lang="en-US" altLang="en-US" sz="1700" dirty="0" err="1"/>
              <a:t>SocketAddress</a:t>
            </a:r>
            <a:endParaRPr lang="en-US" altLang="en-US" sz="17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17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700" dirty="0"/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700" dirty="0"/>
              <a:t>            public static void Main()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700" dirty="0"/>
              <a:t>           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700" dirty="0"/>
              <a:t>                        </a:t>
            </a:r>
            <a:r>
              <a:rPr lang="en-US" altLang="en-US" sz="1700" dirty="0" err="1"/>
              <a:t>IPHostEntry</a:t>
            </a:r>
            <a:r>
              <a:rPr lang="en-US" altLang="en-US" sz="1700" dirty="0"/>
              <a:t> </a:t>
            </a:r>
            <a:r>
              <a:rPr lang="en-US" altLang="en-US" sz="1700" dirty="0" err="1"/>
              <a:t>IPHost</a:t>
            </a:r>
            <a:r>
              <a:rPr lang="en-US" altLang="en-US" sz="1700" dirty="0"/>
              <a:t> = </a:t>
            </a:r>
            <a:r>
              <a:rPr lang="en-US" altLang="en-US" sz="1700" dirty="0" err="1"/>
              <a:t>Dns.Resolve</a:t>
            </a:r>
            <a:r>
              <a:rPr lang="en-US" altLang="en-US" sz="1700" dirty="0"/>
              <a:t>("www.utpa.edu");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700" dirty="0"/>
              <a:t>                        </a:t>
            </a:r>
            <a:r>
              <a:rPr lang="en-US" altLang="en-US" sz="1700" dirty="0" err="1"/>
              <a:t>Console.WriteLine</a:t>
            </a:r>
            <a:r>
              <a:rPr lang="en-US" altLang="en-US" sz="1700" dirty="0"/>
              <a:t>(</a:t>
            </a:r>
            <a:r>
              <a:rPr lang="en-US" altLang="en-US" sz="1700" dirty="0" err="1"/>
              <a:t>IPHost.HostName</a:t>
            </a:r>
            <a:r>
              <a:rPr lang="en-US" altLang="en-US" sz="1700" dirty="0"/>
              <a:t>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700" dirty="0"/>
              <a:t>                        string []aliases = </a:t>
            </a:r>
            <a:r>
              <a:rPr lang="en-US" altLang="en-US" sz="1700" dirty="0" err="1"/>
              <a:t>IPHost.Aliases</a:t>
            </a:r>
            <a:r>
              <a:rPr lang="en-US" altLang="en-US" sz="1700" dirty="0"/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700" dirty="0"/>
              <a:t>                        </a:t>
            </a:r>
            <a:r>
              <a:rPr lang="en-US" altLang="en-US" sz="1700" dirty="0" err="1"/>
              <a:t>IPAddress</a:t>
            </a:r>
            <a:r>
              <a:rPr lang="en-US" altLang="en-US" sz="1700" dirty="0"/>
              <a:t>[] </a:t>
            </a:r>
            <a:r>
              <a:rPr lang="en-US" altLang="en-US" sz="1700" dirty="0" err="1"/>
              <a:t>addr</a:t>
            </a:r>
            <a:r>
              <a:rPr lang="en-US" altLang="en-US" sz="1700" dirty="0"/>
              <a:t> = </a:t>
            </a:r>
            <a:r>
              <a:rPr lang="en-US" altLang="en-US" sz="1700" dirty="0" err="1"/>
              <a:t>IPHost.AddressList</a:t>
            </a:r>
            <a:r>
              <a:rPr lang="en-US" altLang="en-US" sz="1700" dirty="0"/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700" dirty="0"/>
              <a:t>                        for(</a:t>
            </a:r>
            <a:r>
              <a:rPr lang="en-US" altLang="en-US" sz="1700" dirty="0" err="1"/>
              <a:t>int</a:t>
            </a:r>
            <a:r>
              <a:rPr lang="en-US" altLang="en-US" sz="1700" dirty="0"/>
              <a:t> </a:t>
            </a:r>
            <a:r>
              <a:rPr lang="en-US" altLang="en-US" sz="1700" dirty="0" err="1"/>
              <a:t>i</a:t>
            </a:r>
            <a:r>
              <a:rPr lang="en-US" altLang="en-US" sz="1700" dirty="0"/>
              <a:t>= 0; </a:t>
            </a:r>
            <a:r>
              <a:rPr lang="en-US" altLang="en-US" sz="1700" dirty="0" err="1"/>
              <a:t>i</a:t>
            </a:r>
            <a:r>
              <a:rPr lang="en-US" altLang="en-US" sz="1700" dirty="0"/>
              <a:t> &lt; </a:t>
            </a:r>
            <a:r>
              <a:rPr lang="en-US" altLang="en-US" sz="1700" dirty="0" err="1"/>
              <a:t>addr.Length</a:t>
            </a:r>
            <a:r>
              <a:rPr lang="en-US" altLang="en-US" sz="1700" dirty="0"/>
              <a:t> ; </a:t>
            </a:r>
            <a:r>
              <a:rPr lang="en-US" altLang="en-US" sz="1700" dirty="0" err="1"/>
              <a:t>i</a:t>
            </a:r>
            <a:r>
              <a:rPr lang="en-US" altLang="en-US" sz="1700" dirty="0"/>
              <a:t>++)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700" dirty="0"/>
              <a:t>                       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700" dirty="0"/>
              <a:t>                                    </a:t>
            </a:r>
            <a:r>
              <a:rPr lang="en-US" altLang="en-US" sz="1700" dirty="0" err="1"/>
              <a:t>Console.WriteLine</a:t>
            </a:r>
            <a:r>
              <a:rPr lang="en-US" altLang="en-US" sz="1700" dirty="0"/>
              <a:t>(</a:t>
            </a:r>
            <a:r>
              <a:rPr lang="en-US" altLang="en-US" sz="1700" dirty="0" err="1"/>
              <a:t>addr</a:t>
            </a:r>
            <a:r>
              <a:rPr lang="en-US" altLang="en-US" sz="1700" dirty="0"/>
              <a:t>[</a:t>
            </a:r>
            <a:r>
              <a:rPr lang="en-US" altLang="en-US" sz="1700" dirty="0" err="1"/>
              <a:t>i</a:t>
            </a:r>
            <a:r>
              <a:rPr lang="en-US" altLang="en-US" sz="1700" dirty="0"/>
              <a:t>]);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700" dirty="0"/>
              <a:t>                        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700" dirty="0"/>
              <a:t>                        </a:t>
            </a:r>
            <a:r>
              <a:rPr lang="en-US" altLang="en-US" sz="1700" dirty="0" err="1"/>
              <a:t>Console.ReadKey</a:t>
            </a:r>
            <a:r>
              <a:rPr lang="en-US" altLang="en-US" sz="1700" dirty="0"/>
              <a:t>();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700" dirty="0"/>
              <a:t>            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7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970076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Explanation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001000" cy="426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dirty="0" err="1"/>
              <a:t>IPHostEntry</a:t>
            </a:r>
            <a:r>
              <a:rPr lang="en-US" altLang="en-US" dirty="0"/>
              <a:t> </a:t>
            </a:r>
            <a:r>
              <a:rPr lang="en-US" altLang="en-US" dirty="0" err="1"/>
              <a:t>IPHost</a:t>
            </a:r>
            <a:r>
              <a:rPr lang="en-US" altLang="en-US" dirty="0"/>
              <a:t> = </a:t>
            </a:r>
            <a:r>
              <a:rPr lang="en-US" altLang="en-US" dirty="0" err="1"/>
              <a:t>Dns.Resolve</a:t>
            </a:r>
            <a:r>
              <a:rPr lang="en-US" altLang="en-US" dirty="0"/>
              <a:t>("www.utpa.edu");</a:t>
            </a:r>
          </a:p>
          <a:p>
            <a:pPr>
              <a:buFont typeface="Wingdings" pitchFamily="2" charset="2"/>
              <a:buNone/>
            </a:pPr>
            <a:r>
              <a:rPr lang="en-US" altLang="en-US" sz="2200" dirty="0"/>
              <a:t>The </a:t>
            </a:r>
            <a:r>
              <a:rPr lang="en-US" altLang="en-US" sz="2200" b="1" dirty="0"/>
              <a:t>Resolve</a:t>
            </a:r>
            <a:r>
              <a:rPr lang="en-US" altLang="en-US" sz="2200" dirty="0"/>
              <a:t> method queries a DNS server for the IP address associated with a host name or IP address.</a:t>
            </a:r>
          </a:p>
          <a:p>
            <a:pPr>
              <a:buFont typeface="Wingdings" pitchFamily="2" charset="2"/>
              <a:buNone/>
            </a:pPr>
            <a:r>
              <a:rPr lang="en-US" altLang="en-US" sz="2200" dirty="0" err="1"/>
              <a:t>IPHost.Aliases</a:t>
            </a:r>
            <a:r>
              <a:rPr lang="en-US" altLang="en-US" sz="2200" dirty="0"/>
              <a:t> gives any aliases associated with that host name.  This can be stored in an array.</a:t>
            </a:r>
          </a:p>
          <a:p>
            <a:pPr>
              <a:buFont typeface="Wingdings" pitchFamily="2" charset="2"/>
              <a:buNone/>
            </a:pPr>
            <a:r>
              <a:rPr lang="en-US" altLang="en-US" sz="2200" dirty="0" err="1"/>
              <a:t>IPHost.AddressList</a:t>
            </a:r>
            <a:r>
              <a:rPr lang="en-US" altLang="en-US" sz="2200" dirty="0"/>
              <a:t> will provide addresses associated with the hostname.  They can be stored in an array.</a:t>
            </a:r>
          </a:p>
        </p:txBody>
      </p:sp>
    </p:spTree>
    <p:extLst>
      <p:ext uri="{BB962C8B-B14F-4D97-AF65-F5344CB8AC3E}">
        <p14:creationId xmlns:p14="http://schemas.microsoft.com/office/powerpoint/2010/main" val="24990746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/>
              <a:t>Another Program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/>
              <a:t>using System;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/>
              <a:t>using </a:t>
            </a:r>
            <a:r>
              <a:rPr lang="en-US" altLang="en-US" sz="1300" dirty="0" err="1"/>
              <a:t>System.Net</a:t>
            </a:r>
            <a:r>
              <a:rPr lang="en-US" altLang="en-US" sz="1300" dirty="0"/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/>
              <a:t>using </a:t>
            </a:r>
            <a:r>
              <a:rPr lang="en-US" altLang="en-US" sz="1300" dirty="0" err="1"/>
              <a:t>System.Net.Sockets</a:t>
            </a:r>
            <a:r>
              <a:rPr lang="en-US" altLang="en-US" sz="1300" dirty="0"/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/>
              <a:t>class </a:t>
            </a:r>
            <a:r>
              <a:rPr lang="en-US" altLang="en-US" sz="1300" dirty="0" err="1"/>
              <a:t>MyClient</a:t>
            </a:r>
            <a:endParaRPr lang="en-US" altLang="en-US" sz="13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/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/>
              <a:t>    public static void Main()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/>
              <a:t>   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/>
              <a:t>        </a:t>
            </a:r>
            <a:r>
              <a:rPr lang="en-US" altLang="en-US" sz="1300" dirty="0" err="1"/>
              <a:t>IPHostEntry</a:t>
            </a:r>
            <a:r>
              <a:rPr lang="en-US" altLang="en-US" sz="1300" dirty="0"/>
              <a:t> </a:t>
            </a:r>
            <a:r>
              <a:rPr lang="en-US" altLang="en-US" sz="1300" dirty="0" err="1"/>
              <a:t>IPHost</a:t>
            </a:r>
            <a:r>
              <a:rPr lang="en-US" altLang="en-US" sz="1300" dirty="0"/>
              <a:t> = </a:t>
            </a:r>
            <a:r>
              <a:rPr lang="en-US" altLang="en-US" sz="1300" dirty="0" err="1"/>
              <a:t>Dns.Resolve</a:t>
            </a:r>
            <a:r>
              <a:rPr lang="en-US" altLang="en-US" sz="1300" dirty="0"/>
              <a:t>("www.ebay.com");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/>
              <a:t>        </a:t>
            </a:r>
            <a:r>
              <a:rPr lang="en-US" altLang="en-US" sz="1300" dirty="0" err="1"/>
              <a:t>Console.WriteLine</a:t>
            </a:r>
            <a:r>
              <a:rPr lang="en-US" altLang="en-US" sz="1300" dirty="0"/>
              <a:t>(</a:t>
            </a:r>
            <a:r>
              <a:rPr lang="en-US" altLang="en-US" sz="1300" dirty="0" err="1"/>
              <a:t>IPHost.HostName</a:t>
            </a:r>
            <a:r>
              <a:rPr lang="en-US" altLang="en-US" sz="1300" dirty="0"/>
              <a:t>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/>
              <a:t>        string[] aliases = </a:t>
            </a:r>
            <a:r>
              <a:rPr lang="en-US" altLang="en-US" sz="1300" dirty="0" err="1"/>
              <a:t>IPHost.Aliases</a:t>
            </a:r>
            <a:r>
              <a:rPr lang="en-US" altLang="en-US" sz="1300" dirty="0"/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/>
              <a:t>        </a:t>
            </a:r>
            <a:r>
              <a:rPr lang="en-US" altLang="en-US" sz="1300" dirty="0" err="1"/>
              <a:t>Console.WriteLine</a:t>
            </a:r>
            <a:r>
              <a:rPr lang="en-US" altLang="en-US" sz="1300" dirty="0"/>
              <a:t>(</a:t>
            </a:r>
            <a:r>
              <a:rPr lang="en-US" altLang="en-US" sz="1300" dirty="0" err="1"/>
              <a:t>aliases.Length</a:t>
            </a:r>
            <a:r>
              <a:rPr lang="en-US" altLang="en-US" sz="1300" dirty="0"/>
              <a:t>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/>
              <a:t>        </a:t>
            </a:r>
            <a:r>
              <a:rPr lang="en-US" altLang="en-US" sz="1300" dirty="0" err="1"/>
              <a:t>IPAddress</a:t>
            </a:r>
            <a:r>
              <a:rPr lang="en-US" altLang="en-US" sz="1300" dirty="0"/>
              <a:t>[] </a:t>
            </a:r>
            <a:r>
              <a:rPr lang="en-US" altLang="en-US" sz="1300" dirty="0" err="1"/>
              <a:t>addr</a:t>
            </a:r>
            <a:r>
              <a:rPr lang="en-US" altLang="en-US" sz="1300" dirty="0"/>
              <a:t> = </a:t>
            </a:r>
            <a:r>
              <a:rPr lang="en-US" altLang="en-US" sz="1300" dirty="0" err="1"/>
              <a:t>IPHost.AddressList</a:t>
            </a:r>
            <a:r>
              <a:rPr lang="en-US" altLang="en-US" sz="1300" dirty="0"/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/>
              <a:t>        </a:t>
            </a:r>
            <a:r>
              <a:rPr lang="en-US" altLang="en-US" sz="1300" dirty="0" err="1"/>
              <a:t>Console.WriteLine</a:t>
            </a:r>
            <a:r>
              <a:rPr lang="en-US" altLang="en-US" sz="1300" dirty="0"/>
              <a:t>(</a:t>
            </a:r>
            <a:r>
              <a:rPr lang="en-US" altLang="en-US" sz="1300" dirty="0" err="1"/>
              <a:t>addr.Length</a:t>
            </a:r>
            <a:r>
              <a:rPr lang="en-US" altLang="en-US" sz="1300" dirty="0"/>
              <a:t>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/>
              <a:t>        for (</a:t>
            </a:r>
            <a:r>
              <a:rPr lang="en-US" altLang="en-US" sz="1300" dirty="0" err="1"/>
              <a:t>int</a:t>
            </a:r>
            <a:r>
              <a:rPr lang="en-US" altLang="en-US" sz="1300" dirty="0"/>
              <a:t> </a:t>
            </a:r>
            <a:r>
              <a:rPr lang="en-US" altLang="en-US" sz="1300" dirty="0" err="1"/>
              <a:t>i</a:t>
            </a:r>
            <a:r>
              <a:rPr lang="en-US" altLang="en-US" sz="1300" dirty="0"/>
              <a:t> = 0; </a:t>
            </a:r>
            <a:r>
              <a:rPr lang="en-US" altLang="en-US" sz="1300" dirty="0" err="1"/>
              <a:t>i</a:t>
            </a:r>
            <a:r>
              <a:rPr lang="en-US" altLang="en-US" sz="1300" dirty="0"/>
              <a:t> &lt; </a:t>
            </a:r>
            <a:r>
              <a:rPr lang="en-US" altLang="en-US" sz="1300" dirty="0" err="1"/>
              <a:t>addr.Length</a:t>
            </a:r>
            <a:r>
              <a:rPr lang="en-US" altLang="en-US" sz="1300" dirty="0"/>
              <a:t>; </a:t>
            </a:r>
            <a:r>
              <a:rPr lang="en-US" altLang="en-US" sz="1300" dirty="0" err="1"/>
              <a:t>i</a:t>
            </a:r>
            <a:r>
              <a:rPr lang="en-US" altLang="en-US" sz="1300" dirty="0"/>
              <a:t>++)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/>
              <a:t>       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/>
              <a:t>            </a:t>
            </a:r>
            <a:r>
              <a:rPr lang="en-US" altLang="en-US" sz="1300" dirty="0" err="1"/>
              <a:t>Console.WriteLine</a:t>
            </a:r>
            <a:r>
              <a:rPr lang="en-US" altLang="en-US" sz="1300" dirty="0"/>
              <a:t>(</a:t>
            </a:r>
            <a:r>
              <a:rPr lang="en-US" altLang="en-US" sz="1300" dirty="0" err="1"/>
              <a:t>addr</a:t>
            </a:r>
            <a:r>
              <a:rPr lang="en-US" altLang="en-US" sz="1300" dirty="0"/>
              <a:t>[</a:t>
            </a:r>
            <a:r>
              <a:rPr lang="en-US" altLang="en-US" sz="1300" dirty="0" err="1"/>
              <a:t>i</a:t>
            </a:r>
            <a:r>
              <a:rPr lang="en-US" altLang="en-US" sz="1300" dirty="0"/>
              <a:t>]);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/>
              <a:t>        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/>
              <a:t>        </a:t>
            </a:r>
            <a:r>
              <a:rPr lang="en-US" altLang="en-US" sz="1300" dirty="0" err="1"/>
              <a:t>Console.ReadKey</a:t>
            </a:r>
            <a:r>
              <a:rPr lang="en-US" altLang="en-US" sz="1300" dirty="0"/>
              <a:t>();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/>
              <a:t>    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/>
              <a:t>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/>
              <a:t>}</a:t>
            </a:r>
          </a:p>
          <a:p>
            <a:pPr>
              <a:lnSpc>
                <a:spcPct val="80000"/>
              </a:lnSpc>
            </a:pPr>
            <a:endParaRPr lang="en-US" altLang="en-US" sz="13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9561919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 anchor="ctr"/>
          <a:lstStyle/>
          <a:p>
            <a:r>
              <a:rPr lang="en-US" altLang="en-US" dirty="0"/>
              <a:t>Sample program (in VB)</a:t>
            </a:r>
            <a:endParaRPr lang="en-US" altLang="en-US" sz="1300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>
            <a:normAutofit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1100" dirty="0">
                <a:latin typeface="Arial Unicode MS" pitchFamily="34" charset="-128"/>
              </a:rPr>
              <a:t>Private Sub </a:t>
            </a:r>
            <a:r>
              <a:rPr lang="en-US" altLang="en-US" sz="1100" dirty="0" err="1">
                <a:latin typeface="Arial Unicode MS" pitchFamily="34" charset="-128"/>
              </a:rPr>
              <a:t>Form_Load</a:t>
            </a:r>
            <a:r>
              <a:rPr lang="en-US" altLang="en-US" sz="1100" dirty="0">
                <a:latin typeface="Arial Unicode MS" pitchFamily="34" charset="-128"/>
              </a:rPr>
              <a:t>()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1100" dirty="0">
                <a:latin typeface="Arial Unicode MS" pitchFamily="34" charset="-128"/>
              </a:rPr>
              <a:t> ' Set the </a:t>
            </a:r>
            <a:r>
              <a:rPr lang="en-US" altLang="en-US" sz="1100" dirty="0" err="1">
                <a:latin typeface="Arial Unicode MS" pitchFamily="34" charset="-128"/>
              </a:rPr>
              <a:t>LocalPort</a:t>
            </a:r>
            <a:r>
              <a:rPr lang="en-US" altLang="en-US" sz="1100" dirty="0">
                <a:latin typeface="Arial Unicode MS" pitchFamily="34" charset="-128"/>
              </a:rPr>
              <a:t> property to an integer. ‘ Then invoke the Listen method.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1100" dirty="0">
                <a:latin typeface="Arial Unicode MS" pitchFamily="34" charset="-128"/>
              </a:rPr>
              <a:t>   </a:t>
            </a:r>
            <a:r>
              <a:rPr lang="en-US" altLang="en-US" sz="1100" dirty="0" err="1">
                <a:latin typeface="Arial Unicode MS" pitchFamily="34" charset="-128"/>
              </a:rPr>
              <a:t>tcpServer.LocalPort</a:t>
            </a:r>
            <a:r>
              <a:rPr lang="en-US" altLang="en-US" sz="1100" dirty="0">
                <a:latin typeface="Arial Unicode MS" pitchFamily="34" charset="-128"/>
              </a:rPr>
              <a:t> = 1001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1100" dirty="0">
                <a:latin typeface="Arial Unicode MS" pitchFamily="34" charset="-128"/>
              </a:rPr>
              <a:t>   </a:t>
            </a:r>
            <a:r>
              <a:rPr lang="en-US" altLang="en-US" sz="1100" dirty="0" err="1">
                <a:latin typeface="Arial Unicode MS" pitchFamily="34" charset="-128"/>
              </a:rPr>
              <a:t>tcpServer.Listen</a:t>
            </a:r>
            <a:r>
              <a:rPr lang="en-US" altLang="en-US" sz="1100" dirty="0">
                <a:latin typeface="Arial Unicode MS" pitchFamily="34" charset="-128"/>
              </a:rPr>
              <a:t> </a:t>
            </a:r>
            <a:r>
              <a:rPr lang="en-US" altLang="en-US" sz="1100" dirty="0" err="1">
                <a:latin typeface="Arial Unicode MS" pitchFamily="34" charset="-128"/>
              </a:rPr>
              <a:t>frmClient.Show</a:t>
            </a:r>
            <a:r>
              <a:rPr lang="en-US" altLang="en-US" sz="1100" dirty="0">
                <a:latin typeface="Arial Unicode MS" pitchFamily="34" charset="-128"/>
              </a:rPr>
              <a:t> ' Show the client form.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1100" dirty="0">
                <a:latin typeface="Arial Unicode MS" pitchFamily="34" charset="-128"/>
              </a:rPr>
              <a:t>End Sub Private Sub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1100" dirty="0" err="1">
                <a:latin typeface="Arial Unicode MS" pitchFamily="34" charset="-128"/>
              </a:rPr>
              <a:t>tcpServer_ConnectionRequest</a:t>
            </a:r>
            <a:r>
              <a:rPr lang="en-US" altLang="en-US" sz="1100" dirty="0">
                <a:latin typeface="Arial Unicode MS" pitchFamily="34" charset="-128"/>
              </a:rPr>
              <a:t> _ (</a:t>
            </a:r>
            <a:r>
              <a:rPr lang="en-US" altLang="en-US" sz="1100" dirty="0" err="1">
                <a:latin typeface="Arial Unicode MS" pitchFamily="34" charset="-128"/>
              </a:rPr>
              <a:t>ByVal</a:t>
            </a:r>
            <a:r>
              <a:rPr lang="en-US" altLang="en-US" sz="1100" dirty="0">
                <a:latin typeface="Arial Unicode MS" pitchFamily="34" charset="-128"/>
              </a:rPr>
              <a:t> </a:t>
            </a:r>
            <a:r>
              <a:rPr lang="en-US" altLang="en-US" sz="1100" dirty="0" err="1">
                <a:latin typeface="Arial Unicode MS" pitchFamily="34" charset="-128"/>
              </a:rPr>
              <a:t>requestID</a:t>
            </a:r>
            <a:r>
              <a:rPr lang="en-US" altLang="en-US" sz="1100" dirty="0">
                <a:latin typeface="Arial Unicode MS" pitchFamily="34" charset="-128"/>
              </a:rPr>
              <a:t> As Long)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1100" dirty="0">
                <a:latin typeface="Arial Unicode MS" pitchFamily="34" charset="-128"/>
              </a:rPr>
              <a:t>   ' Check if the control's State is closed. If not, ' close the connection before accepting the new ' connection.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1100" dirty="0">
                <a:latin typeface="Arial Unicode MS" pitchFamily="34" charset="-128"/>
              </a:rPr>
              <a:t>   If </a:t>
            </a:r>
            <a:r>
              <a:rPr lang="en-US" altLang="en-US" sz="1100" dirty="0" err="1">
                <a:latin typeface="Arial Unicode MS" pitchFamily="34" charset="-128"/>
              </a:rPr>
              <a:t>tcpServer.State</a:t>
            </a:r>
            <a:r>
              <a:rPr lang="en-US" altLang="en-US" sz="1100" dirty="0">
                <a:latin typeface="Arial Unicode MS" pitchFamily="34" charset="-128"/>
              </a:rPr>
              <a:t> &lt;&gt; </a:t>
            </a:r>
            <a:r>
              <a:rPr lang="en-US" altLang="en-US" sz="1100" dirty="0" err="1">
                <a:latin typeface="Arial Unicode MS" pitchFamily="34" charset="-128"/>
              </a:rPr>
              <a:t>sckClosed</a:t>
            </a:r>
            <a:r>
              <a:rPr lang="en-US" altLang="en-US" sz="1100" dirty="0">
                <a:latin typeface="Arial Unicode MS" pitchFamily="34" charset="-128"/>
              </a:rPr>
              <a:t> Then _ </a:t>
            </a:r>
            <a:r>
              <a:rPr lang="en-US" altLang="en-US" sz="1100" dirty="0" err="1">
                <a:latin typeface="Arial Unicode MS" pitchFamily="34" charset="-128"/>
              </a:rPr>
              <a:t>tcpServer.Close</a:t>
            </a:r>
            <a:r>
              <a:rPr lang="en-US" altLang="en-US" sz="1100" dirty="0">
                <a:latin typeface="Arial Unicode MS" pitchFamily="34" charset="-128"/>
              </a:rPr>
              <a:t> ' Accept the request with the </a:t>
            </a:r>
            <a:r>
              <a:rPr lang="en-US" altLang="en-US" sz="1100" dirty="0" err="1">
                <a:latin typeface="Arial Unicode MS" pitchFamily="34" charset="-128"/>
              </a:rPr>
              <a:t>requestID</a:t>
            </a:r>
            <a:r>
              <a:rPr lang="en-US" altLang="en-US" sz="1100" dirty="0">
                <a:latin typeface="Arial Unicode MS" pitchFamily="34" charset="-128"/>
              </a:rPr>
              <a:t> '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1100" dirty="0">
                <a:latin typeface="Arial Unicode MS" pitchFamily="34" charset="-128"/>
              </a:rPr>
              <a:t>   parameter. </a:t>
            </a:r>
            <a:r>
              <a:rPr lang="en-US" altLang="en-US" sz="1100" dirty="0" err="1">
                <a:latin typeface="Arial Unicode MS" pitchFamily="34" charset="-128"/>
              </a:rPr>
              <a:t>tcpServer.Accept</a:t>
            </a:r>
            <a:r>
              <a:rPr lang="en-US" altLang="en-US" sz="1100" dirty="0">
                <a:latin typeface="Arial Unicode MS" pitchFamily="34" charset="-128"/>
              </a:rPr>
              <a:t> </a:t>
            </a:r>
            <a:r>
              <a:rPr lang="en-US" altLang="en-US" sz="1100" dirty="0" err="1">
                <a:latin typeface="Arial Unicode MS" pitchFamily="34" charset="-128"/>
              </a:rPr>
              <a:t>requestID</a:t>
            </a:r>
            <a:r>
              <a:rPr lang="en-US" altLang="en-US" sz="1100" dirty="0">
                <a:latin typeface="Arial Unicode MS" pitchFamily="34" charset="-128"/>
              </a:rPr>
              <a:t> End Sub Private Sub </a:t>
            </a:r>
            <a:r>
              <a:rPr lang="en-US" altLang="en-US" sz="1100" dirty="0" err="1">
                <a:latin typeface="Arial Unicode MS" pitchFamily="34" charset="-128"/>
              </a:rPr>
              <a:t>txtSendData_Change</a:t>
            </a:r>
            <a:r>
              <a:rPr lang="en-US" altLang="en-US" sz="1100" dirty="0">
                <a:latin typeface="Arial Unicode MS" pitchFamily="34" charset="-128"/>
              </a:rPr>
              <a:t>()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1100" dirty="0">
                <a:latin typeface="Arial Unicode MS" pitchFamily="34" charset="-128"/>
              </a:rPr>
              <a:t>  ' The </a:t>
            </a:r>
            <a:r>
              <a:rPr lang="en-US" altLang="en-US" sz="1100" dirty="0" err="1">
                <a:latin typeface="Arial Unicode MS" pitchFamily="34" charset="-128"/>
              </a:rPr>
              <a:t>TextBox</a:t>
            </a:r>
            <a:r>
              <a:rPr lang="en-US" altLang="en-US" sz="1100" dirty="0">
                <a:latin typeface="Arial Unicode MS" pitchFamily="34" charset="-128"/>
              </a:rPr>
              <a:t> control named </a:t>
            </a:r>
            <a:r>
              <a:rPr lang="en-US" altLang="en-US" sz="1100" dirty="0" err="1">
                <a:latin typeface="Arial Unicode MS" pitchFamily="34" charset="-128"/>
              </a:rPr>
              <a:t>txtSendData</a:t>
            </a:r>
            <a:r>
              <a:rPr lang="en-US" altLang="en-US" sz="1100" dirty="0">
                <a:latin typeface="Arial Unicode MS" pitchFamily="34" charset="-128"/>
              </a:rPr>
              <a:t> ' contains the data to be sent. Whenever the user ' types into the  textbox, the  string is    sent ' using the </a:t>
            </a:r>
            <a:r>
              <a:rPr lang="en-US" altLang="en-US" sz="1100" dirty="0" err="1">
                <a:latin typeface="Arial Unicode MS" pitchFamily="34" charset="-128"/>
              </a:rPr>
              <a:t>SendData</a:t>
            </a:r>
            <a:r>
              <a:rPr lang="en-US" altLang="en-US" sz="1100" dirty="0">
                <a:latin typeface="Arial Unicode MS" pitchFamily="34" charset="-128"/>
              </a:rPr>
              <a:t> method.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1100" dirty="0">
                <a:latin typeface="Arial Unicode MS" pitchFamily="34" charset="-128"/>
              </a:rPr>
              <a:t> </a:t>
            </a:r>
            <a:r>
              <a:rPr lang="en-US" altLang="en-US" sz="1100" dirty="0" err="1">
                <a:latin typeface="Arial Unicode MS" pitchFamily="34" charset="-128"/>
              </a:rPr>
              <a:t>tcpServer.SendData</a:t>
            </a:r>
            <a:r>
              <a:rPr lang="en-US" altLang="en-US" sz="1100" dirty="0">
                <a:latin typeface="Arial Unicode MS" pitchFamily="34" charset="-128"/>
              </a:rPr>
              <a:t> </a:t>
            </a:r>
            <a:r>
              <a:rPr lang="en-US" altLang="en-US" sz="1100" dirty="0" err="1">
                <a:latin typeface="Arial Unicode MS" pitchFamily="34" charset="-128"/>
              </a:rPr>
              <a:t>txtSendData.Text</a:t>
            </a:r>
            <a:r>
              <a:rPr lang="en-US" altLang="en-US" sz="1100" dirty="0">
                <a:latin typeface="Arial Unicode MS" pitchFamily="34" charset="-128"/>
              </a:rPr>
              <a:t>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1100" dirty="0">
                <a:latin typeface="Arial Unicode MS" pitchFamily="34" charset="-128"/>
              </a:rPr>
              <a:t>End Sub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1100" dirty="0">
                <a:latin typeface="Arial Unicode MS" pitchFamily="34" charset="-128"/>
              </a:rPr>
              <a:t>Private Sub </a:t>
            </a:r>
            <a:r>
              <a:rPr lang="en-US" altLang="en-US" sz="1100" dirty="0" err="1">
                <a:latin typeface="Arial Unicode MS" pitchFamily="34" charset="-128"/>
              </a:rPr>
              <a:t>tcpServer_DataArrival</a:t>
            </a:r>
            <a:r>
              <a:rPr lang="en-US" altLang="en-US" sz="1100" dirty="0">
                <a:latin typeface="Arial Unicode MS" pitchFamily="34" charset="-128"/>
              </a:rPr>
              <a:t> _ (</a:t>
            </a:r>
            <a:r>
              <a:rPr lang="en-US" altLang="en-US" sz="1100" dirty="0" err="1">
                <a:latin typeface="Arial Unicode MS" pitchFamily="34" charset="-128"/>
              </a:rPr>
              <a:t>ByVal</a:t>
            </a:r>
            <a:r>
              <a:rPr lang="en-US" altLang="en-US" sz="1100" dirty="0">
                <a:latin typeface="Arial Unicode MS" pitchFamily="34" charset="-128"/>
              </a:rPr>
              <a:t> </a:t>
            </a:r>
            <a:r>
              <a:rPr lang="en-US" altLang="en-US" sz="1100" dirty="0" err="1">
                <a:latin typeface="Arial Unicode MS" pitchFamily="34" charset="-128"/>
              </a:rPr>
              <a:t>bytesTotal</a:t>
            </a:r>
            <a:r>
              <a:rPr lang="en-US" altLang="en-US" sz="1100" dirty="0">
                <a:latin typeface="Arial Unicode MS" pitchFamily="34" charset="-128"/>
              </a:rPr>
              <a:t> As Long)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1100" dirty="0">
                <a:latin typeface="Arial Unicode MS" pitchFamily="34" charset="-128"/>
              </a:rPr>
              <a:t>          ' Declare a variable for the incoming data. ' Invoke the </a:t>
            </a:r>
            <a:r>
              <a:rPr lang="en-US" altLang="en-US" sz="1100" dirty="0" err="1">
                <a:latin typeface="Arial Unicode MS" pitchFamily="34" charset="-128"/>
              </a:rPr>
              <a:t>GetData</a:t>
            </a:r>
            <a:r>
              <a:rPr lang="en-US" altLang="en-US" sz="1100" dirty="0">
                <a:latin typeface="Arial Unicode MS" pitchFamily="34" charset="-128"/>
              </a:rPr>
              <a:t> method and set the Text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1100" dirty="0">
                <a:latin typeface="Arial Unicode MS" pitchFamily="34" charset="-128"/>
              </a:rPr>
              <a:t>          ' property of a </a:t>
            </a:r>
            <a:r>
              <a:rPr lang="en-US" altLang="en-US" sz="1100" dirty="0" err="1">
                <a:latin typeface="Arial Unicode MS" pitchFamily="34" charset="-128"/>
              </a:rPr>
              <a:t>TextBox</a:t>
            </a:r>
            <a:r>
              <a:rPr lang="en-US" altLang="en-US" sz="1100" dirty="0">
                <a:latin typeface="Arial Unicode MS" pitchFamily="34" charset="-128"/>
              </a:rPr>
              <a:t> named </a:t>
            </a:r>
            <a:r>
              <a:rPr lang="en-US" altLang="en-US" sz="1100" dirty="0" err="1">
                <a:latin typeface="Arial Unicode MS" pitchFamily="34" charset="-128"/>
              </a:rPr>
              <a:t>txtOutput</a:t>
            </a:r>
            <a:r>
              <a:rPr lang="en-US" altLang="en-US" sz="1100" dirty="0">
                <a:latin typeface="Arial Unicode MS" pitchFamily="34" charset="-128"/>
              </a:rPr>
              <a:t> to ' the data.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1100" dirty="0">
                <a:latin typeface="Arial Unicode MS" pitchFamily="34" charset="-128"/>
              </a:rPr>
              <a:t>        Dim </a:t>
            </a:r>
            <a:r>
              <a:rPr lang="en-US" altLang="en-US" sz="1100" dirty="0" err="1">
                <a:latin typeface="Arial Unicode MS" pitchFamily="34" charset="-128"/>
              </a:rPr>
              <a:t>strData</a:t>
            </a:r>
            <a:r>
              <a:rPr lang="en-US" altLang="en-US" sz="1100" dirty="0">
                <a:latin typeface="Arial Unicode MS" pitchFamily="34" charset="-128"/>
              </a:rPr>
              <a:t> As String </a:t>
            </a:r>
            <a:r>
              <a:rPr lang="en-US" altLang="en-US" sz="1100" dirty="0" err="1">
                <a:latin typeface="Arial Unicode MS" pitchFamily="34" charset="-128"/>
              </a:rPr>
              <a:t>tcpServer.GetData</a:t>
            </a:r>
            <a:r>
              <a:rPr lang="en-US" altLang="en-US" sz="1100" dirty="0">
                <a:latin typeface="Arial Unicode MS" pitchFamily="34" charset="-128"/>
              </a:rPr>
              <a:t> </a:t>
            </a:r>
            <a:r>
              <a:rPr lang="en-US" altLang="en-US" sz="1100" dirty="0" err="1">
                <a:latin typeface="Arial Unicode MS" pitchFamily="34" charset="-128"/>
              </a:rPr>
              <a:t>strData</a:t>
            </a:r>
            <a:r>
              <a:rPr lang="en-US" altLang="en-US" sz="1100" dirty="0">
                <a:latin typeface="Arial Unicode MS" pitchFamily="34" charset="-128"/>
              </a:rPr>
              <a:t> </a:t>
            </a:r>
            <a:r>
              <a:rPr lang="en-US" altLang="en-US" sz="1100" dirty="0" err="1">
                <a:latin typeface="Arial Unicode MS" pitchFamily="34" charset="-128"/>
              </a:rPr>
              <a:t>txtOutput.Text</a:t>
            </a:r>
            <a:r>
              <a:rPr lang="en-US" altLang="en-US" sz="1100" dirty="0">
                <a:latin typeface="Arial Unicode MS" pitchFamily="34" charset="-128"/>
              </a:rPr>
              <a:t> = </a:t>
            </a:r>
            <a:r>
              <a:rPr lang="en-US" altLang="en-US" sz="1100" dirty="0" err="1">
                <a:latin typeface="Arial Unicode MS" pitchFamily="34" charset="-128"/>
              </a:rPr>
              <a:t>strData</a:t>
            </a:r>
            <a:r>
              <a:rPr lang="en-US" altLang="en-US" sz="1100" dirty="0">
                <a:latin typeface="Arial Unicode MS" pitchFamily="34" charset="-128"/>
              </a:rPr>
              <a:t>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1100" dirty="0">
                <a:latin typeface="Arial Unicode MS" pitchFamily="34" charset="-128"/>
              </a:rPr>
              <a:t>End Sub </a:t>
            </a:r>
          </a:p>
        </p:txBody>
      </p:sp>
    </p:spTree>
    <p:extLst>
      <p:ext uri="{BB962C8B-B14F-4D97-AF65-F5344CB8AC3E}">
        <p14:creationId xmlns:p14="http://schemas.microsoft.com/office/powerpoint/2010/main" val="15309222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200" dirty="0"/>
              <a:t>You write</a:t>
            </a:r>
            <a:r>
              <a:rPr lang="en-US" altLang="en-US" sz="3200" baseline="0" dirty="0"/>
              <a:t> any socket program that uses threads for extra credit.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200" baseline="0" dirty="0"/>
              <a:t>Suggestions include (1) chat program (2) email program (3) FTP program (4) any apple or Android program.</a:t>
            </a:r>
            <a:endParaRPr lang="en-US" altLang="en-US" sz="3200" dirty="0"/>
          </a:p>
          <a:p>
            <a:pPr marL="609600" indent="-609600">
              <a:lnSpc>
                <a:spcPct val="90000"/>
              </a:lnSpc>
            </a:pPr>
            <a:endParaRPr lang="en-US" altLang="en-US" sz="1100" dirty="0"/>
          </a:p>
          <a:p>
            <a:pPr marL="609600" indent="-609600">
              <a:lnSpc>
                <a:spcPct val="90000"/>
              </a:lnSpc>
            </a:pPr>
            <a:endParaRPr lang="en-US" altLang="en-US" sz="1100" dirty="0"/>
          </a:p>
          <a:p>
            <a:pPr marL="990600" lvl="1" indent="-533400">
              <a:lnSpc>
                <a:spcPct val="90000"/>
              </a:lnSpc>
            </a:pPr>
            <a:endParaRPr lang="en-US" altLang="en-US" sz="2200" dirty="0"/>
          </a:p>
          <a:p>
            <a:pPr marL="1371600" lvl="2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100" dirty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Extra</a:t>
            </a:r>
            <a:r>
              <a:rPr lang="en-US" baseline="0" dirty="0"/>
              <a:t> lab credit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38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a socket with the socket() system call</a:t>
            </a:r>
          </a:p>
          <a:p>
            <a:r>
              <a:rPr lang="en-US" sz="3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 the socket to the address of the server using the connect() system call</a:t>
            </a:r>
          </a:p>
          <a:p>
            <a:r>
              <a:rPr lang="en-US" sz="3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 and receive data. There are a number of ways to do this, but the simplest is to use the read() and write() system calls.</a:t>
            </a:r>
          </a:p>
          <a:p>
            <a:pPr marL="0" indent="0">
              <a:buNone/>
            </a:pPr>
            <a:endParaRPr lang="en-US" sz="3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036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Paradigms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7924800" cy="588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260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7" y="76200"/>
            <a:ext cx="8783164" cy="606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215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424238"/>
            <a:ext cx="2857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3576638"/>
            <a:ext cx="2857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5499"/>
            <a:ext cx="9466863" cy="731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637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304800"/>
            <a:ext cx="8563316" cy="661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759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04800"/>
            <a:ext cx="8658225" cy="668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533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rgbClr val="CCEC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1147</Words>
  <Application>Microsoft Office PowerPoint</Application>
  <PresentationFormat>On-screen Show (4:3)</PresentationFormat>
  <Paragraphs>155</Paragraphs>
  <Slides>36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Arial Unicode MS</vt:lpstr>
      <vt:lpstr>Calibri</vt:lpstr>
      <vt:lpstr>Verdana</vt:lpstr>
      <vt:lpstr>Wingdings</vt:lpstr>
      <vt:lpstr>Office Theme</vt:lpstr>
      <vt:lpstr>Package</vt:lpstr>
      <vt:lpstr>Internet Applications and Network Programming</vt:lpstr>
      <vt:lpstr>Basics of socket programming</vt:lpstr>
      <vt:lpstr>Server Program</vt:lpstr>
      <vt:lpstr>Client Program</vt:lpstr>
      <vt:lpstr>Communication Paradigms</vt:lpstr>
      <vt:lpstr>Stream</vt:lpstr>
      <vt:lpstr>PowerPoint Presentation</vt:lpstr>
      <vt:lpstr>PowerPoint Presentation</vt:lpstr>
      <vt:lpstr>PowerPoint Presentation</vt:lpstr>
      <vt:lpstr>PowerPoint Presentation</vt:lpstr>
      <vt:lpstr>Connection of Oriented Communication (TCP)</vt:lpstr>
      <vt:lpstr>Client-server model of interaction</vt:lpstr>
      <vt:lpstr>Server application</vt:lpstr>
      <vt:lpstr>Client application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Server Identification</vt:lpstr>
      <vt:lpstr>SOME WELL KNOWN PORTS</vt:lpstr>
      <vt:lpstr>PowerPoint Presentation</vt:lpstr>
      <vt:lpstr>PowerPoint Presentation</vt:lpstr>
      <vt:lpstr>PowerPoint Presentation</vt:lpstr>
      <vt:lpstr>SOCKET</vt:lpstr>
      <vt:lpstr>TCP or UDP</vt:lpstr>
      <vt:lpstr>PowerPoint Presentation</vt:lpstr>
      <vt:lpstr>PowerPoint Presentation</vt:lpstr>
      <vt:lpstr>C# (.NET)</vt:lpstr>
      <vt:lpstr>Discovering IP address</vt:lpstr>
      <vt:lpstr>Sample program in c# to resolve address given a host name</vt:lpstr>
      <vt:lpstr>Explanation</vt:lpstr>
      <vt:lpstr>Another Program</vt:lpstr>
      <vt:lpstr>Sample program (in VB)</vt:lpstr>
      <vt:lpstr>Extra lab credit</vt:lpstr>
    </vt:vector>
  </TitlesOfParts>
  <Company>UTPA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Applications and Network Programming</dc:title>
  <dc:creator>John Abraham</dc:creator>
  <cp:lastModifiedBy>John Abraham</cp:lastModifiedBy>
  <cp:revision>14</cp:revision>
  <dcterms:created xsi:type="dcterms:W3CDTF">2015-09-14T17:45:09Z</dcterms:created>
  <dcterms:modified xsi:type="dcterms:W3CDTF">2023-09-05T15:16:40Z</dcterms:modified>
</cp:coreProperties>
</file>