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115"/>
  </p:notesMasterIdLst>
  <p:sldIdLst>
    <p:sldId id="308" r:id="rId7"/>
    <p:sldId id="309" r:id="rId8"/>
    <p:sldId id="310" r:id="rId9"/>
    <p:sldId id="314" r:id="rId10"/>
    <p:sldId id="600" r:id="rId11"/>
    <p:sldId id="928" r:id="rId12"/>
    <p:sldId id="741" r:id="rId13"/>
    <p:sldId id="1196" r:id="rId14"/>
    <p:sldId id="1197" r:id="rId15"/>
    <p:sldId id="1198" r:id="rId16"/>
    <p:sldId id="1199" r:id="rId17"/>
    <p:sldId id="1200" r:id="rId18"/>
    <p:sldId id="1201" r:id="rId19"/>
    <p:sldId id="1202" r:id="rId20"/>
    <p:sldId id="1203" r:id="rId21"/>
    <p:sldId id="1204" r:id="rId22"/>
    <p:sldId id="1205" r:id="rId23"/>
    <p:sldId id="1206" r:id="rId24"/>
    <p:sldId id="1051" r:id="rId25"/>
    <p:sldId id="929" r:id="rId26"/>
    <p:sldId id="1207" r:id="rId27"/>
    <p:sldId id="1052" r:id="rId28"/>
    <p:sldId id="742" r:id="rId29"/>
    <p:sldId id="1208" r:id="rId30"/>
    <p:sldId id="1209" r:id="rId31"/>
    <p:sldId id="1210" r:id="rId32"/>
    <p:sldId id="930" r:id="rId33"/>
    <p:sldId id="743" r:id="rId34"/>
    <p:sldId id="1211" r:id="rId35"/>
    <p:sldId id="1213" r:id="rId36"/>
    <p:sldId id="1214" r:id="rId37"/>
    <p:sldId id="1215" r:id="rId38"/>
    <p:sldId id="1212" r:id="rId39"/>
    <p:sldId id="1217" r:id="rId40"/>
    <p:sldId id="1216" r:id="rId41"/>
    <p:sldId id="744" r:id="rId42"/>
    <p:sldId id="1218" r:id="rId43"/>
    <p:sldId id="1221" r:id="rId44"/>
    <p:sldId id="1219" r:id="rId45"/>
    <p:sldId id="1220" r:id="rId46"/>
    <p:sldId id="1224" r:id="rId47"/>
    <p:sldId id="1223" r:id="rId48"/>
    <p:sldId id="1222" r:id="rId49"/>
    <p:sldId id="1225" r:id="rId50"/>
    <p:sldId id="1228" r:id="rId51"/>
    <p:sldId id="1227" r:id="rId52"/>
    <p:sldId id="1230" r:id="rId53"/>
    <p:sldId id="1229" r:id="rId54"/>
    <p:sldId id="1232" r:id="rId55"/>
    <p:sldId id="1231" r:id="rId56"/>
    <p:sldId id="1234" r:id="rId57"/>
    <p:sldId id="1226" r:id="rId58"/>
    <p:sldId id="1236" r:id="rId59"/>
    <p:sldId id="1233" r:id="rId60"/>
    <p:sldId id="1238" r:id="rId61"/>
    <p:sldId id="1237" r:id="rId62"/>
    <p:sldId id="1240" r:id="rId63"/>
    <p:sldId id="1241" r:id="rId64"/>
    <p:sldId id="1235" r:id="rId65"/>
    <p:sldId id="1239" r:id="rId66"/>
    <p:sldId id="1242" r:id="rId67"/>
    <p:sldId id="1243" r:id="rId68"/>
    <p:sldId id="1244" r:id="rId69"/>
    <p:sldId id="1245" r:id="rId70"/>
    <p:sldId id="1248" r:id="rId71"/>
    <p:sldId id="1246" r:id="rId72"/>
    <p:sldId id="1250" r:id="rId73"/>
    <p:sldId id="1251" r:id="rId74"/>
    <p:sldId id="1252" r:id="rId75"/>
    <p:sldId id="1253" r:id="rId76"/>
    <p:sldId id="1249" r:id="rId77"/>
    <p:sldId id="1255" r:id="rId78"/>
    <p:sldId id="1254" r:id="rId79"/>
    <p:sldId id="1257" r:id="rId80"/>
    <p:sldId id="1258" r:id="rId81"/>
    <p:sldId id="1259" r:id="rId82"/>
    <p:sldId id="1260" r:id="rId83"/>
    <p:sldId id="1261" r:id="rId84"/>
    <p:sldId id="1262" r:id="rId85"/>
    <p:sldId id="1263" r:id="rId86"/>
    <p:sldId id="1264" r:id="rId87"/>
    <p:sldId id="1265" r:id="rId88"/>
    <p:sldId id="1266" r:id="rId89"/>
    <p:sldId id="1247" r:id="rId90"/>
    <p:sldId id="1256" r:id="rId91"/>
    <p:sldId id="303" r:id="rId92"/>
    <p:sldId id="289" r:id="rId93"/>
    <p:sldId id="264" r:id="rId94"/>
    <p:sldId id="1267" r:id="rId95"/>
    <p:sldId id="1268" r:id="rId96"/>
    <p:sldId id="1269" r:id="rId97"/>
    <p:sldId id="1270" r:id="rId98"/>
    <p:sldId id="1271" r:id="rId99"/>
    <p:sldId id="1272" r:id="rId100"/>
    <p:sldId id="1273" r:id="rId101"/>
    <p:sldId id="1274" r:id="rId102"/>
    <p:sldId id="1275" r:id="rId103"/>
    <p:sldId id="1276" r:id="rId104"/>
    <p:sldId id="1277" r:id="rId105"/>
    <p:sldId id="1278" r:id="rId106"/>
    <p:sldId id="1279" r:id="rId107"/>
    <p:sldId id="1280" r:id="rId108"/>
    <p:sldId id="1281" r:id="rId109"/>
    <p:sldId id="1282" r:id="rId110"/>
    <p:sldId id="1283" r:id="rId111"/>
    <p:sldId id="1284" r:id="rId112"/>
    <p:sldId id="1285" r:id="rId113"/>
    <p:sldId id="1286"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0"/>
            <p14:sldId id="314"/>
            <p14:sldId id="600"/>
            <p14:sldId id="928"/>
            <p14:sldId id="741"/>
            <p14:sldId id="1196"/>
            <p14:sldId id="1197"/>
            <p14:sldId id="1198"/>
            <p14:sldId id="1199"/>
            <p14:sldId id="1200"/>
            <p14:sldId id="1201"/>
            <p14:sldId id="1202"/>
            <p14:sldId id="1203"/>
            <p14:sldId id="1204"/>
            <p14:sldId id="1205"/>
            <p14:sldId id="1206"/>
            <p14:sldId id="1051"/>
            <p14:sldId id="929"/>
            <p14:sldId id="1207"/>
            <p14:sldId id="1052"/>
            <p14:sldId id="742"/>
            <p14:sldId id="1208"/>
            <p14:sldId id="1209"/>
            <p14:sldId id="1210"/>
            <p14:sldId id="930"/>
            <p14:sldId id="743"/>
            <p14:sldId id="1211"/>
            <p14:sldId id="1213"/>
            <p14:sldId id="1214"/>
            <p14:sldId id="1215"/>
            <p14:sldId id="1212"/>
            <p14:sldId id="1217"/>
            <p14:sldId id="1216"/>
            <p14:sldId id="744"/>
            <p14:sldId id="1218"/>
            <p14:sldId id="1221"/>
            <p14:sldId id="1219"/>
            <p14:sldId id="1220"/>
            <p14:sldId id="1224"/>
            <p14:sldId id="1223"/>
            <p14:sldId id="1222"/>
            <p14:sldId id="1225"/>
            <p14:sldId id="1228"/>
            <p14:sldId id="1227"/>
            <p14:sldId id="1230"/>
            <p14:sldId id="1229"/>
            <p14:sldId id="1232"/>
            <p14:sldId id="1231"/>
            <p14:sldId id="1234"/>
            <p14:sldId id="1226"/>
            <p14:sldId id="1236"/>
            <p14:sldId id="1233"/>
            <p14:sldId id="1238"/>
            <p14:sldId id="1237"/>
            <p14:sldId id="1240"/>
            <p14:sldId id="1241"/>
            <p14:sldId id="1235"/>
            <p14:sldId id="1239"/>
            <p14:sldId id="1242"/>
            <p14:sldId id="1243"/>
            <p14:sldId id="1244"/>
            <p14:sldId id="1245"/>
            <p14:sldId id="1248"/>
            <p14:sldId id="1246"/>
            <p14:sldId id="1250"/>
            <p14:sldId id="1251"/>
            <p14:sldId id="1252"/>
            <p14:sldId id="1253"/>
            <p14:sldId id="1249"/>
            <p14:sldId id="1255"/>
            <p14:sldId id="1254"/>
            <p14:sldId id="1257"/>
            <p14:sldId id="1258"/>
            <p14:sldId id="1259"/>
            <p14:sldId id="1260"/>
            <p14:sldId id="1261"/>
            <p14:sldId id="1262"/>
            <p14:sldId id="1263"/>
            <p14:sldId id="1264"/>
            <p14:sldId id="1265"/>
            <p14:sldId id="1266"/>
            <p14:sldId id="1247"/>
            <p14:sldId id="1256"/>
            <p14:sldId id="303"/>
          </p14:sldIdLst>
        </p14:section>
        <p14:section name="Appendix: Image Descriptions for Unsighted Students" id="{07080632-B756-45AF-BBF3-52DB3854CA65}">
          <p14:sldIdLst>
            <p14:sldId id="289"/>
            <p14:sldId id="264"/>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8B"/>
    <a:srgbClr val="D4EFFD"/>
    <a:srgbClr val="595959"/>
    <a:srgbClr val="FFFFFF"/>
    <a:srgbClr val="9BD4FF"/>
    <a:srgbClr val="89CCFF"/>
    <a:srgbClr val="E6E6E6"/>
    <a:srgbClr val="E7E7E8"/>
    <a:srgbClr val="804100"/>
    <a:srgbClr val="066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3037" autoAdjust="0"/>
  </p:normalViewPr>
  <p:slideViewPr>
    <p:cSldViewPr snapToGrid="0" showGuides="1">
      <p:cViewPr varScale="1">
        <p:scale>
          <a:sx n="63" d="100"/>
          <a:sy n="63" d="100"/>
        </p:scale>
        <p:origin x="1328" y="52"/>
      </p:cViewPr>
      <p:guideLst>
        <p:guide pos="3264"/>
        <p:guide orient="horz" pos="2256"/>
        <p:guide pos="5640"/>
      </p:guideLst>
    </p:cSldViewPr>
  </p:slideViewPr>
  <p:outlineViewPr>
    <p:cViewPr>
      <p:scale>
        <a:sx n="33" d="100"/>
        <a:sy n="33" d="100"/>
      </p:scale>
      <p:origin x="0" y="-631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7/6/2021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DB8B88-7B19-4444-8C00-276D3F703348}" type="slidenum">
              <a:rPr lang="en-US" smtClean="0"/>
              <a:t>1</a:t>
            </a:fld>
            <a:endParaRPr lang="en-US"/>
          </a:p>
        </p:txBody>
      </p:sp>
    </p:spTree>
    <p:extLst>
      <p:ext uri="{BB962C8B-B14F-4D97-AF65-F5344CB8AC3E}">
        <p14:creationId xmlns:p14="http://schemas.microsoft.com/office/powerpoint/2010/main" val="280614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mod="1">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mod="1">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mod="1">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2" Type="http://schemas.openxmlformats.org/officeDocument/2006/relationships/slide" Target="slide8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12</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a:xfrm>
            <a:off x="621792" y="3281532"/>
            <a:ext cx="3200400" cy="957094"/>
          </a:xfrm>
        </p:spPr>
        <p:txBody>
          <a:bodyPr/>
          <a:lstStyle/>
          <a:p>
            <a:pPr eaLnBrk="0" hangingPunct="0">
              <a:spcBef>
                <a:spcPct val="20000"/>
              </a:spcBef>
            </a:pPr>
            <a:r>
              <a:rPr lang="en-US" sz="2400" dirty="0">
                <a:latin typeface="+mj-lt"/>
                <a:cs typeface="Helvetica" pitchFamily="34" charset="0"/>
              </a:rPr>
              <a:t>Network Management</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3"/>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Proactive Fault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Proactive fault management tries to prevent faults from occurring. Although this is not always possible, some types of failures can be predicted and prevented. For example, if a manufacturer specifies a lifetime for a component or a part of a component, it is a good strategy to replace it before that time. As another example, if a fault happens frequently at one particular point of a network, it is wise to carefully reconfigure the network to prevent the fault from happening again.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2651238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12.15 UDP variables and tables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U D P variables read as follows: </a:t>
            </a:r>
            <a:r>
              <a:rPr lang="en-US" dirty="0" err="1"/>
              <a:t>udpInDatagrams</a:t>
            </a:r>
            <a:r>
              <a:rPr lang="en-US" dirty="0"/>
              <a:t> (1 dot 3 dot 6 dot 1 dot 2 dot 1 dot 7 dot 1), </a:t>
            </a:r>
            <a:r>
              <a:rPr lang="en-US" dirty="0" err="1"/>
              <a:t>udpNoPorts</a:t>
            </a:r>
            <a:r>
              <a:rPr lang="en-US" dirty="0"/>
              <a:t> (1 dot 3 dot 6 dot 1 dot 2 dot 1 dot 7 dot 1), </a:t>
            </a:r>
            <a:r>
              <a:rPr lang="en-US" dirty="0" err="1"/>
              <a:t>udpInErrors</a:t>
            </a:r>
            <a:r>
              <a:rPr lang="en-US" dirty="0"/>
              <a:t> (1 dot 3 dot 6 dot 1 dot 2 dot 1 dot 7 dot 3), and </a:t>
            </a:r>
            <a:r>
              <a:rPr lang="en-US" dirty="0" err="1"/>
              <a:t>udpOutDatagrams</a:t>
            </a:r>
            <a:r>
              <a:rPr lang="en-US" dirty="0"/>
              <a:t> (1 dot 3 dot 6 dot 1 dot 2 dot 1 dot 7 dot 4).  The </a:t>
            </a:r>
            <a:r>
              <a:rPr lang="en-US" dirty="0" err="1"/>
              <a:t>udp</a:t>
            </a:r>
            <a:r>
              <a:rPr lang="en-US" dirty="0"/>
              <a:t> table lists the sequence of </a:t>
            </a:r>
            <a:r>
              <a:rPr lang="en-US" dirty="0" err="1"/>
              <a:t>udpLocalAddress</a:t>
            </a:r>
            <a:r>
              <a:rPr lang="en-US" dirty="0"/>
              <a:t> (1 dot 3 dot 6 dot 1 dot 2 dot 1 dot 7 dot 5 dot 1 dot 1), </a:t>
            </a:r>
            <a:r>
              <a:rPr lang="en-US" dirty="0" err="1"/>
              <a:t>udpLocalPort</a:t>
            </a:r>
            <a:r>
              <a:rPr lang="en-US" dirty="0"/>
              <a:t> (1 dot 3 dot 6 dot 1 dot 2 dot 1 dot 7 dot 5 dot 1 dot 2) and in the middle shows the sequence of </a:t>
            </a:r>
            <a:r>
              <a:rPr lang="en-US" dirty="0" err="1"/>
              <a:t>udpEntry</a:t>
            </a:r>
            <a:r>
              <a:rPr lang="en-US" dirty="0"/>
              <a:t> (1 dot 3 dot 6 dot 1 dot 2 dot 1 dot 7 dot 5 dot 1 dot 1), </a:t>
            </a:r>
            <a:r>
              <a:rPr lang="en-US" dirty="0" err="1"/>
              <a:t>udpLocalPort</a:t>
            </a:r>
            <a:r>
              <a:rPr lang="en-US" dirty="0"/>
              <a:t> (1 dot 3 dot 6 dot 1 dot 2 dot 1 dot 7 dot 5 dot 1 dot 2).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04800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12.16 Indexes for UDP table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indexes reads as follows: 181 dot 23 dot 45 dot 1, 1 dot 3 dot 6 dot 1 dot 2 dot 1 dot 7 dot 5 dot 1 dot 1 dot 181 dot 23 dot 45 dot 14 dot 23; 23, 1 dot 3 dot 6 dot 1 dot 2 dot 1 dot 7 dot 5 dot 1 dot 2 dot 181 dot 23 dot 45 dot 14 dot 23; 192 dot 13 dot 5 dot 10, 1 dot 3 dot 6 dot 1 dot 2 dot 1 dot 7 dot 5 dot 1 dot 1 dot 192 dot 13 dot 5 dot 10 dot 16 dot 1; 161, 1 dot 3 dot 6 dot 1 dot 2 dot 1 dot 7 dot 5 dot 1 dot 2 dot 192 dot 13 dot 5 dot 10 dot 161; 227 dot 2 dot 45 dot 18, 1 dot 3 dot 6 dot 1 dot 2 dot 1 dot 7 dot 5 dot 1 dot 1 dot 227 dot 2 dot 45 dot 18 dot 180; 180, 1 dot 3 dot 6 dot 1 dot 2 dot 1 dot 7 dot 5 dot 1 dot 2 dot 227 dot 2 dot 45 dot 18 dot 180; 230 dot 20 dot 5 dot 24, 1 dot 3 dot 6 dot 1 dot 2 dot 1 dot 7 dot 1 dot 1 dot 230 dot 20 dot 5 dot 24 dot 212; 212, 1 dot 3 dot 6 dot 1 dot 2 dot 1 dot 7 dot 5 dot 1 dot 2 dot 230 dot 20 dot 5 dot 24 dot 212.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0478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12.17 SNMP PDUs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S N M P manager sends the request and receives the response from the S N M P agent through U D P connections. S N M P manager act as a client and S N M P agent as a server. The client sends the </a:t>
            </a:r>
            <a:r>
              <a:rPr lang="en-US" dirty="0" err="1"/>
              <a:t>GetRequest</a:t>
            </a:r>
            <a:r>
              <a:rPr lang="en-US" dirty="0"/>
              <a:t>, </a:t>
            </a:r>
            <a:r>
              <a:rPr lang="en-US" dirty="0" err="1"/>
              <a:t>GetNextRequest</a:t>
            </a:r>
            <a:r>
              <a:rPr lang="en-US" dirty="0"/>
              <a:t>, </a:t>
            </a:r>
            <a:r>
              <a:rPr lang="en-US" dirty="0" err="1"/>
              <a:t>GetBulkRequest</a:t>
            </a:r>
            <a:r>
              <a:rPr lang="en-US" dirty="0"/>
              <a:t>, and </a:t>
            </a:r>
            <a:r>
              <a:rPr lang="en-US" dirty="0" err="1"/>
              <a:t>SetRequest</a:t>
            </a:r>
            <a:r>
              <a:rPr lang="en-US" dirty="0"/>
              <a:t> to the server and the server sends a response and trap to the manager. S N M P manager informs the request and reports to another manager.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36490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12.18 SNMP PDU format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All P D U types except </a:t>
            </a:r>
            <a:r>
              <a:rPr lang="en-US" dirty="0" err="1"/>
              <a:t>GetBulkRequest</a:t>
            </a:r>
            <a:r>
              <a:rPr lang="en-US" dirty="0"/>
              <a:t> shows P D U type, Request I D, Error status, Error index as P D U header, and a set of variable value pair as variable bindings. </a:t>
            </a:r>
            <a:r>
              <a:rPr lang="en-US" dirty="0" err="1"/>
              <a:t>GetBulkRequest</a:t>
            </a:r>
            <a:r>
              <a:rPr lang="en-US" dirty="0"/>
              <a:t> shows P D U type, Request I D, Non-repeaters, M A X repetitions as P D U header, and a set of variable value pair as variable bindings.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13518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12.19 SNMP message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message sends a request to the P D U. Message contains Message Header and P D U.  </a:t>
            </a:r>
            <a:r>
              <a:rPr lang="en-US" dirty="0" err="1"/>
              <a:t>GetRequest</a:t>
            </a:r>
            <a:r>
              <a:rPr lang="en-US" dirty="0"/>
              <a:t> P D U shows Request id, Error status, Error index, and </a:t>
            </a:r>
            <a:r>
              <a:rPr lang="en-US" dirty="0" err="1"/>
              <a:t>varbind</a:t>
            </a:r>
            <a:r>
              <a:rPr lang="en-US" dirty="0"/>
              <a:t> list. The </a:t>
            </a:r>
            <a:r>
              <a:rPr lang="en-US" dirty="0" err="1"/>
              <a:t>Varbind</a:t>
            </a:r>
            <a:r>
              <a:rPr lang="en-US" dirty="0"/>
              <a:t> list has n number of variables and values.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28257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12.20 Example 12.5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P D U converts the command into B E R coding and byte values. The data reads as follows: </a:t>
            </a:r>
            <a:r>
              <a:rPr lang="en-US" dirty="0" err="1"/>
              <a:t>GetRequest</a:t>
            </a:r>
            <a:r>
              <a:rPr lang="en-US" dirty="0"/>
              <a:t> P D U, A0 1D (29 bytes); Request id, 02 04 00 01 06 11, Integer (4 bytes); Error-status, 02 01 00, Integer (1 byte); Error index, 02 01 00, Integer (1 byte); </a:t>
            </a:r>
            <a:r>
              <a:rPr lang="en-US" dirty="0" err="1"/>
              <a:t>Varbind</a:t>
            </a:r>
            <a:r>
              <a:rPr lang="en-US" dirty="0"/>
              <a:t> list, 30 0F, Sequence (15 bytes); </a:t>
            </a:r>
            <a:r>
              <a:rPr lang="en-US" dirty="0" err="1"/>
              <a:t>Vabrind</a:t>
            </a:r>
            <a:r>
              <a:rPr lang="en-US" dirty="0"/>
              <a:t>, 30 0D, Sequence (13 bytes); Variable, 06 09 01 03 06 01 02 01 07 01 00, Object identifier (9 bytes); and Value, 05 00, Null (0 bytes).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10424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12.21 Actual message sent for Example 12.5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P D U converts the command into B E R coding and byte values. The data reads as follows: </a:t>
            </a:r>
            <a:r>
              <a:rPr lang="en-US" dirty="0" err="1"/>
              <a:t>GetRequest</a:t>
            </a:r>
            <a:r>
              <a:rPr lang="en-US" dirty="0"/>
              <a:t> P D U, A0 1D (29 bytes); Request id, 02 04 00 01 06 11, Integer (4 bytes); Error-status, 02 01 00, Integer (1 byte); Error index, 02 01 00, Integer (1 byte); </a:t>
            </a:r>
            <a:r>
              <a:rPr lang="en-US" dirty="0" err="1"/>
              <a:t>Varbind</a:t>
            </a:r>
            <a:r>
              <a:rPr lang="en-US" dirty="0"/>
              <a:t> list, 30 0F, Sequence (15 bytes); </a:t>
            </a:r>
            <a:r>
              <a:rPr lang="en-US" dirty="0" err="1"/>
              <a:t>Vabrind</a:t>
            </a:r>
            <a:r>
              <a:rPr lang="en-US" dirty="0"/>
              <a:t>, 30 0D, Sequence (13 bytes); Variable, 06 09 01 03 06 01 02 01 07 01 00, Object identifier (9 bytes); and Value, 05 00, Null (0 bytes).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378217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12.22 Port numbers for SNMP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Client 162 and Server 161 shows the passive is open. Client 162 and Server 161 shows the active is open and sends a message 58000 to server. Client 162 and Server 161 shows the active is open and sends a message 61150 to client.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48208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12.23 Record representing the type definition and variable declaration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Client 162 and Server 161 shows the passive is open. Client 162 and Server 161 shows the active is open and sends a message 58000 to server. Client 162 and Server 161 shows the active is open and sends a message 61150 to client.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080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12.1.3 Performance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Proactive fault management tries to prevent faults from occurring. Although this is not always possible, some types of failures can be predicted and prevented. For example, if a manufacturer specifies a lifetime for a component or a part of a component, it is a good strategy to replace it before that time. As another example, if a fault happens frequently at one particular point of a network, it is wise to carefully reconfigure the network to prevent the fault from happening again.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11</a:t>
            </a:fld>
            <a:endParaRPr lang="en-US"/>
          </a:p>
        </p:txBody>
      </p:sp>
    </p:spTree>
    <p:extLst>
      <p:ext uri="{BB962C8B-B14F-4D97-AF65-F5344CB8AC3E}">
        <p14:creationId xmlns:p14="http://schemas.microsoft.com/office/powerpoint/2010/main" val="165574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Capacity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One factor that must be monitored by a performance management system is the capacity of the network. Every network has a limited capacity and the performance management system must ensure that it is not used above this capacity. For example, if a LAN is designed for 100 stations at an average data rate of 2 Mbps, it will not operate properly if 200 stations are connected to the network. The data rate will decrease and blocking may occur.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12</a:t>
            </a:fld>
            <a:endParaRPr lang="en-US"/>
          </a:p>
        </p:txBody>
      </p:sp>
    </p:spTree>
    <p:extLst>
      <p:ext uri="{BB962C8B-B14F-4D97-AF65-F5344CB8AC3E}">
        <p14:creationId xmlns:p14="http://schemas.microsoft.com/office/powerpoint/2010/main" val="266014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Traffic</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Traffic can be measured in two ways: internally and externally. Internal traffic is measured by the number of packets (or bytes) travelling inside the network. External traffic is measured by the exchange of packets (or bytes) outside the network. During peak hours, when the system is heavily used, blocking may occur if there is excessive traffic.</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150231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Throughput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We can measure the throughput of an individual device (such as a router) or a part of the network. Performance management monitors the throughput to make sure that it is not reduced to unacceptable levels..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14</a:t>
            </a:fld>
            <a:endParaRPr lang="en-US"/>
          </a:p>
        </p:txBody>
      </p:sp>
    </p:spTree>
    <p:extLst>
      <p:ext uri="{BB962C8B-B14F-4D97-AF65-F5344CB8AC3E}">
        <p14:creationId xmlns:p14="http://schemas.microsoft.com/office/powerpoint/2010/main" val="402921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Response Time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Response time is normally measured from the time a user requests a service to the time the service is granted. Other factors such as capacity and traffic can affect the response time. Performance management monitors the average response time and the peak-hour response time. Any increase in response time is a very serious condition as it is an indication that the network is working above its capacity.</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219008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12.1.4 Security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Security management is responsible for controlling access to the network based on predefined policy. In Chapter 13 we will discuss security tools such as encryption and authentication. Encryption allows privacy for users; authentication forces the users to identify themselves.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169685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12.1.5 Accounting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Accounting management is the controlling of users’ access to network resources through charges. Under accounting management, individual users, departments, divisions, or even projects are charged for the services they receive from the network. Charging does not necessarily mean cash transfer; it may mean debiting the departments or divisions for budgeting purposes.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17</a:t>
            </a:fld>
            <a:endParaRPr lang="en-US"/>
          </a:p>
        </p:txBody>
      </p:sp>
    </p:spTree>
    <p:extLst>
      <p:ext uri="{BB962C8B-B14F-4D97-AF65-F5344CB8AC3E}">
        <p14:creationId xmlns:p14="http://schemas.microsoft.com/office/powerpoint/2010/main" val="91855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rPr>
              <a:t>12-2 SNMP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solidFill>
                  <a:srgbClr val="000000"/>
                </a:solidFill>
                <a:latin typeface="Times-Roman"/>
              </a:rPr>
              <a:t>Several network management standards have been devised during the last few decades. The most important one is Simple Network Management Protocol (SNMP), used by the Internet. We discuss this standard in this section. SNMP is a framework for managing devices in an internet using the TCP/IP protocol suite. </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18</a:t>
            </a:fld>
            <a:endParaRPr lang="en-US"/>
          </a:p>
        </p:txBody>
      </p:sp>
    </p:spTree>
    <p:extLst>
      <p:ext uri="{BB962C8B-B14F-4D97-AF65-F5344CB8AC3E}">
        <p14:creationId xmlns:p14="http://schemas.microsoft.com/office/powerpoint/2010/main" val="236051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 SNMP concept</a:t>
            </a:r>
          </a:p>
        </p:txBody>
      </p:sp>
      <p:pic>
        <p:nvPicPr>
          <p:cNvPr id="10" name="Picture 2" descr="An image shows the S N M P concept.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102542"/>
            <a:ext cx="8595360" cy="29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9920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Chapter 12: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lnSpc>
                <a:spcPct val="150000"/>
              </a:lnSpc>
              <a:defRPr/>
            </a:pPr>
            <a:r>
              <a:rPr lang="en-US" b="1" dirty="0">
                <a:solidFill>
                  <a:schemeClr val="tx1"/>
                </a:solidFill>
                <a:latin typeface="+mj-lt"/>
              </a:rPr>
              <a:t>12.1	Introduction</a:t>
            </a:r>
          </a:p>
          <a:p>
            <a:pPr marL="457200" indent="-457200">
              <a:lnSpc>
                <a:spcPct val="150000"/>
              </a:lnSpc>
              <a:defRPr/>
            </a:pPr>
            <a:r>
              <a:rPr lang="en-US" b="1" dirty="0">
                <a:solidFill>
                  <a:schemeClr val="tx1"/>
                </a:solidFill>
                <a:latin typeface="+mj-lt"/>
              </a:rPr>
              <a:t>12.2	SNMP</a:t>
            </a:r>
          </a:p>
          <a:p>
            <a:pPr marL="457200" indent="-457200">
              <a:lnSpc>
                <a:spcPct val="150000"/>
              </a:lnSpc>
              <a:defRPr/>
            </a:pPr>
            <a:r>
              <a:rPr lang="en-US" b="1" dirty="0">
                <a:solidFill>
                  <a:schemeClr val="tx1"/>
                </a:solidFill>
                <a:latin typeface="+mj-lt"/>
              </a:rPr>
              <a:t>12.3	ASN.1</a:t>
            </a: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12.2.1 Managers and Agents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management station, called a manager, is a host that runs the SNMP client program. A managed station, called an agent, is a router (or a host) that runs the SNMP server program. Management is achieved through simple interaction between a manager and an agent.</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191838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12.2.2 Management Components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To do management tasks, SNMP uses two other protocols: Structure of Management Information (SMI) and Management Information Base (MIB). In other words, management on the Internet is done through the cooperation of three protocols: SNMP,</a:t>
            </a:r>
          </a:p>
          <a:p>
            <a:pPr>
              <a:defRPr/>
            </a:pPr>
            <a:r>
              <a:rPr lang="en-US" dirty="0"/>
              <a:t>SMI, and MIB, as shown in Figure 12.3.</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21</a:t>
            </a:fld>
            <a:endParaRPr lang="en-US"/>
          </a:p>
        </p:txBody>
      </p:sp>
    </p:spTree>
    <p:extLst>
      <p:ext uri="{BB962C8B-B14F-4D97-AF65-F5344CB8AC3E}">
        <p14:creationId xmlns:p14="http://schemas.microsoft.com/office/powerpoint/2010/main" val="29205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12.3 Components of network management on the Internet</a:t>
            </a:r>
          </a:p>
        </p:txBody>
      </p:sp>
      <p:pic>
        <p:nvPicPr>
          <p:cNvPr id="10" name="Picture 2" descr="An image shows the Components of network management on the Internet. The management lists three protocols of S N M P, S M I, and M I B.">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159446"/>
            <a:ext cx="8595360" cy="295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22</a:t>
            </a:fld>
            <a:endParaRPr lang="en-US"/>
          </a:p>
        </p:txBody>
      </p:sp>
    </p:spTree>
    <p:extLst>
      <p:ext uri="{BB962C8B-B14F-4D97-AF65-F5344CB8AC3E}">
        <p14:creationId xmlns:p14="http://schemas.microsoft.com/office/powerpoint/2010/main" val="204914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Role of SNMP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SNMP has some very specific roles in network management. It defines the format of the packet to be sent from a manager to an agent and vice versa. It also interprets the result and creates statistics (often with the help of other management software). The packets exchanged contain the object (variable) names and their status (values). SNMP is responsible for reading and changing these values.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27569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Role of SMI</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To use SNMP, we need rules for naming objects. This is particularly important because the objects in SNMP form a hierarchical structure (an object may have a parent object and some child objects). Part of a name can be inherited from the parent. We also need rules to define the types of objects. What types of objects are handled by SNMP? Can SNMP handle simple types or structured types? How many simple types are available? What are the sizes of these types? What is the range of these types? In addition, how are each of these types encoded?</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24</a:t>
            </a:fld>
            <a:endParaRPr lang="en-US"/>
          </a:p>
        </p:txBody>
      </p:sp>
    </p:spTree>
    <p:extLst>
      <p:ext uri="{BB962C8B-B14F-4D97-AF65-F5344CB8AC3E}">
        <p14:creationId xmlns:p14="http://schemas.microsoft.com/office/powerpoint/2010/main" val="362081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Role of MIB</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We hope it is clear that we need another protocol. For each entity to be managed, this protocol must define the number of objects, name them according to the rules defined by SMI, and associate a type to each named object. This protocol is MIB. MIB creates a set of objects defined for each entity in a manner similar to that of a database (mostly metadata in a database, names and types without values).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25</a:t>
            </a:fld>
            <a:endParaRPr lang="en-US"/>
          </a:p>
        </p:txBody>
      </p:sp>
    </p:spTree>
    <p:extLst>
      <p:ext uri="{BB962C8B-B14F-4D97-AF65-F5344CB8AC3E}">
        <p14:creationId xmlns:p14="http://schemas.microsoft.com/office/powerpoint/2010/main" val="93245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An Analogy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Before discussing each of these protocols in more detail, let us give an analogy. The three network management components are similar to what we need when we write a program in a computer language to solve a problem. Figure 12.4 shows the analogy. </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26</a:t>
            </a:fld>
            <a:endParaRPr lang="en-US"/>
          </a:p>
        </p:txBody>
      </p:sp>
    </p:spTree>
    <p:extLst>
      <p:ext uri="{BB962C8B-B14F-4D97-AF65-F5344CB8AC3E}">
        <p14:creationId xmlns:p14="http://schemas.microsoft.com/office/powerpoint/2010/main" val="219347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12.4 Comparing computer programming and network  management</a:t>
            </a:r>
          </a:p>
        </p:txBody>
      </p:sp>
      <p:pic>
        <p:nvPicPr>
          <p:cNvPr id="10" name="Picture 2" descr="An image shows the comparison of computer programming and network managemen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1359632"/>
            <a:ext cx="8595360" cy="46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332129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12.2.3 An Overview</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Before discussing each component in more detail, let us show how each of these components is involved in a simple scenario. This is an overview that will be developed later, at the end of the chapter. A manager station (SNMP client) wants to send a message to an agent station (SNMP server) to find the number of UDP user datagrams received by the agent. Figure 12.5 shows an overview of steps involved.</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67470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12.5 Management overview</a:t>
            </a:r>
          </a:p>
        </p:txBody>
      </p:sp>
      <p:pic>
        <p:nvPicPr>
          <p:cNvPr id="10" name="Picture 2" descr="An image shows the Management Overview.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548640" y="1176749"/>
            <a:ext cx="8046720" cy="499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8942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rPr>
              <a:t>12-1 INTRODUCTION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latin typeface="Times-Roman"/>
              </a:rPr>
              <a:t>We can define network management as monitoring, testing, configuring, and troubleshooting network components to meet a set of requirements defined by an organization. These include the smooth, efficient operation of the network that provides the predefined quality of service for users. To accomplish this task, a network management system uses hardware, software, and humans.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a:t>
            </a:fld>
            <a:endParaRPr lang="en-US"/>
          </a:p>
        </p:txBody>
      </p:sp>
    </p:spTree>
    <p:extLst>
      <p:ext uri="{BB962C8B-B14F-4D97-AF65-F5344CB8AC3E}">
        <p14:creationId xmlns:p14="http://schemas.microsoft.com/office/powerpoint/2010/main" val="26838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12.2.4 SMI</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1200"/>
              </a:spcBef>
              <a:defRPr/>
            </a:pPr>
            <a:r>
              <a:rPr lang="en-US" dirty="0"/>
              <a:t>The Structure of Management Information, version 2 (SMIv2) is a component for network management. SMI is a guideline for SNMP. It emphasizes three attributes to handle an object: name, data type, and encoding method. Its functions are:</a:t>
            </a:r>
          </a:p>
          <a:p>
            <a:pPr marL="342900" indent="-342900">
              <a:spcBef>
                <a:spcPts val="1200"/>
              </a:spcBef>
              <a:buFont typeface="Arial" panose="020B0604020202020204" pitchFamily="34" charset="0"/>
              <a:buChar char="•"/>
              <a:defRPr/>
            </a:pPr>
            <a:r>
              <a:rPr lang="en-US" dirty="0"/>
              <a:t>To name objects</a:t>
            </a:r>
          </a:p>
          <a:p>
            <a:pPr marL="342900" indent="-342900">
              <a:spcBef>
                <a:spcPts val="1200"/>
              </a:spcBef>
              <a:buFont typeface="Arial" panose="020B0604020202020204" pitchFamily="34" charset="0"/>
              <a:buChar char="•"/>
              <a:defRPr/>
            </a:pPr>
            <a:r>
              <a:rPr lang="en-US" dirty="0"/>
              <a:t>To define the type of data</a:t>
            </a:r>
          </a:p>
          <a:p>
            <a:pPr marL="342900" indent="-342900">
              <a:spcBef>
                <a:spcPts val="1200"/>
              </a:spcBef>
              <a:buFont typeface="Arial" panose="020B0604020202020204" pitchFamily="34" charset="0"/>
              <a:buChar char="•"/>
              <a:defRPr/>
            </a:pPr>
            <a:r>
              <a:rPr lang="en-US" dirty="0"/>
              <a:t>To show how to encode data.</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30</a:t>
            </a:fld>
            <a:endParaRPr lang="en-US"/>
          </a:p>
        </p:txBody>
      </p:sp>
    </p:spTree>
    <p:extLst>
      <p:ext uri="{BB962C8B-B14F-4D97-AF65-F5344CB8AC3E}">
        <p14:creationId xmlns:p14="http://schemas.microsoft.com/office/powerpoint/2010/main" val="35990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Name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SMI requires that each managed object (such as a router, a variable in a router, a value, etc.) have a unique name. To name objects globally, SMI uses an object identifier, which is a hierarchical identifier based on a tree structure (see Figure 12.6).</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31</a:t>
            </a:fld>
            <a:endParaRPr lang="en-US"/>
          </a:p>
        </p:txBody>
      </p:sp>
    </p:spTree>
    <p:extLst>
      <p:ext uri="{BB962C8B-B14F-4D97-AF65-F5344CB8AC3E}">
        <p14:creationId xmlns:p14="http://schemas.microsoft.com/office/powerpoint/2010/main" val="1323321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Type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The second attribute of an object is the type of data stored in it. To define the data type, SMI uses Abstract Syntax Notation One (ASN.1) definitions and adds some new definitions. In other words, SMI is both a subset and a superset of ASN.1. SMI has two broad categories of data type: simple and structured. We first define the simple types and then show how the structured types can be constructed from the simple ones. </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420919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12.6 Object identifier in SMI</a:t>
            </a:r>
          </a:p>
        </p:txBody>
      </p:sp>
      <p:pic>
        <p:nvPicPr>
          <p:cNvPr id="10" name="Picture 2" descr="A tree diagram shows the Object Identifier in S M I.">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685800" y="1176749"/>
            <a:ext cx="7772400" cy="49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33</a:t>
            </a:fld>
            <a:endParaRPr lang="en-US"/>
          </a:p>
        </p:txBody>
      </p:sp>
    </p:spTree>
    <p:extLst>
      <p:ext uri="{BB962C8B-B14F-4D97-AF65-F5344CB8AC3E}">
        <p14:creationId xmlns:p14="http://schemas.microsoft.com/office/powerpoint/2010/main" val="3343942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12.1 Data types</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3373918401"/>
              </p:ext>
            </p:extLst>
          </p:nvPr>
        </p:nvGraphicFramePr>
        <p:xfrm>
          <a:off x="274320" y="1033780"/>
          <a:ext cx="8595360" cy="52374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641275274"/>
                    </a:ext>
                  </a:extLst>
                </a:gridCol>
                <a:gridCol w="1005840">
                  <a:extLst>
                    <a:ext uri="{9D8B030D-6E8A-4147-A177-3AD203B41FA5}">
                      <a16:colId xmlns:a16="http://schemas.microsoft.com/office/drawing/2014/main" val="2732270742"/>
                    </a:ext>
                  </a:extLst>
                </a:gridCol>
                <a:gridCol w="5303520">
                  <a:extLst>
                    <a:ext uri="{9D8B030D-6E8A-4147-A177-3AD203B41FA5}">
                      <a16:colId xmlns:a16="http://schemas.microsoft.com/office/drawing/2014/main" val="202585680"/>
                    </a:ext>
                  </a:extLst>
                </a:gridCol>
              </a:tblGrid>
              <a:tr h="370840">
                <a:tc>
                  <a:txBody>
                    <a:bodyPr/>
                    <a:lstStyle/>
                    <a:p>
                      <a:pPr algn="ctr"/>
                      <a:r>
                        <a:rPr lang="en-IN" sz="1600" b="0" i="1" dirty="0">
                          <a:solidFill>
                            <a:schemeClr val="tx1"/>
                          </a:solidFill>
                        </a:rPr>
                        <a:t>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600" b="0" i="1" dirty="0">
                          <a:solidFill>
                            <a:schemeClr val="tx1"/>
                          </a:solidFill>
                        </a:rPr>
                        <a:t>Size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600" b="0" i="1" dirty="0">
                          <a:solidFill>
                            <a:schemeClr val="tx1"/>
                          </a:solidFill>
                        </a:rPr>
                        <a:t>Description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370840">
                <a:tc>
                  <a:txBody>
                    <a:bodyPr/>
                    <a:lstStyle/>
                    <a:p>
                      <a:r>
                        <a:rPr lang="en-IN" sz="1600" b="0" dirty="0">
                          <a:solidFill>
                            <a:schemeClr val="tx1"/>
                          </a:solidFill>
                        </a:rPr>
                        <a:t>INTEGER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An integer with a value between −231 and 231 − 1.</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370840">
                <a:tc>
                  <a:txBody>
                    <a:bodyPr/>
                    <a:lstStyle/>
                    <a:p>
                      <a:r>
                        <a:rPr lang="en-IN" sz="1600" b="0" dirty="0">
                          <a:solidFill>
                            <a:schemeClr val="tx1"/>
                          </a:solidFill>
                        </a:rPr>
                        <a:t>Integer32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Same as INTEGER.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370840">
                <a:tc>
                  <a:txBody>
                    <a:bodyPr/>
                    <a:lstStyle/>
                    <a:p>
                      <a:r>
                        <a:rPr lang="en-IN" sz="1600" b="0" dirty="0">
                          <a:solidFill>
                            <a:schemeClr val="tx1"/>
                          </a:solidFill>
                        </a:rPr>
                        <a:t>Unsigned32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Unsigned with a value between 0 and 232 − 1.</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370840">
                <a:tc>
                  <a:txBody>
                    <a:bodyPr/>
                    <a:lstStyle/>
                    <a:p>
                      <a:r>
                        <a:rPr lang="en-IN" sz="1600" b="0" dirty="0">
                          <a:solidFill>
                            <a:schemeClr val="tx1"/>
                          </a:solidFill>
                        </a:rPr>
                        <a:t>OCTET STRING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600" b="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Byte-string up to 65,535 bytes long.</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r h="370840">
                <a:tc>
                  <a:txBody>
                    <a:bodyPr/>
                    <a:lstStyle/>
                    <a:p>
                      <a:r>
                        <a:rPr lang="en-IN" sz="1600" b="0" dirty="0">
                          <a:solidFill>
                            <a:schemeClr val="tx1"/>
                          </a:solidFill>
                        </a:rPr>
                        <a:t>OBJECT IDENTIFIER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600" b="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An object identifier.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8496728"/>
                  </a:ext>
                </a:extLst>
              </a:tr>
              <a:tr h="370840">
                <a:tc>
                  <a:txBody>
                    <a:bodyPr/>
                    <a:lstStyle/>
                    <a:p>
                      <a:r>
                        <a:rPr lang="en-IN" sz="1600" b="0" dirty="0" err="1">
                          <a:solidFill>
                            <a:schemeClr val="tx1"/>
                          </a:solidFill>
                        </a:rPr>
                        <a:t>IPAddress</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An IP address made up of four integers.</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586879"/>
                  </a:ext>
                </a:extLst>
              </a:tr>
              <a:tr h="370840">
                <a:tc>
                  <a:txBody>
                    <a:bodyPr/>
                    <a:lstStyle/>
                    <a:p>
                      <a:r>
                        <a:rPr lang="en-IN" sz="1600" b="0" dirty="0">
                          <a:solidFill>
                            <a:schemeClr val="tx1"/>
                          </a:solidFill>
                        </a:rPr>
                        <a:t>Counter32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An integer whose value can be incremented from zero to 232; when it reaches its maximum value, it wraps back to zero.</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4746163"/>
                  </a:ext>
                </a:extLst>
              </a:tr>
              <a:tr h="370840">
                <a:tc>
                  <a:txBody>
                    <a:bodyPr/>
                    <a:lstStyle/>
                    <a:p>
                      <a:r>
                        <a:rPr lang="en-IN" sz="1600" b="0" dirty="0">
                          <a:solidFill>
                            <a:schemeClr val="tx1"/>
                          </a:solidFill>
                        </a:rPr>
                        <a:t>Counter64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8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64-bit counter.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042430"/>
                  </a:ext>
                </a:extLst>
              </a:tr>
              <a:tr h="370840">
                <a:tc>
                  <a:txBody>
                    <a:bodyPr/>
                    <a:lstStyle/>
                    <a:p>
                      <a:r>
                        <a:rPr lang="en-IN" sz="1600" b="0" dirty="0">
                          <a:solidFill>
                            <a:schemeClr val="tx1"/>
                          </a:solidFill>
                        </a:rPr>
                        <a:t>Gauge32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Same as Counter32, but when it reaches its maximum value, it does not wrap; it remains there until it is reset.</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425725"/>
                  </a:ext>
                </a:extLst>
              </a:tr>
              <a:tr h="370840">
                <a:tc>
                  <a:txBody>
                    <a:bodyPr/>
                    <a:lstStyle/>
                    <a:p>
                      <a:r>
                        <a:rPr lang="en-IN" sz="1600" b="0" dirty="0" err="1">
                          <a:solidFill>
                            <a:schemeClr val="tx1"/>
                          </a:solidFill>
                        </a:rPr>
                        <a:t>TimeTicks</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4 bytes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A counting value that records time in 1/100ths of a second.</a:t>
                      </a:r>
                      <a:endParaRPr lang="en-IN" sz="16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0016083"/>
                  </a:ext>
                </a:extLst>
              </a:tr>
              <a:tr h="370840">
                <a:tc>
                  <a:txBody>
                    <a:bodyPr/>
                    <a:lstStyle/>
                    <a:p>
                      <a:r>
                        <a:rPr lang="en-IN" sz="1600" b="0" dirty="0">
                          <a:solidFill>
                            <a:schemeClr val="tx1"/>
                          </a:solidFill>
                        </a:rPr>
                        <a:t>BITS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600" b="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A string of bits.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792042"/>
                  </a:ext>
                </a:extLst>
              </a:tr>
              <a:tr h="370840">
                <a:tc>
                  <a:txBody>
                    <a:bodyPr/>
                    <a:lstStyle/>
                    <a:p>
                      <a:r>
                        <a:rPr lang="en-IN" sz="1600" b="0" dirty="0">
                          <a:solidFill>
                            <a:schemeClr val="tx1"/>
                          </a:solidFill>
                        </a:rPr>
                        <a:t>Opaque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Variable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0" dirty="0">
                          <a:solidFill>
                            <a:schemeClr val="tx1"/>
                          </a:solidFill>
                        </a:rPr>
                        <a:t>Uninterpreted string.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546712"/>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34</a:t>
            </a:fld>
            <a:endParaRPr lang="en-US"/>
          </a:p>
        </p:txBody>
      </p:sp>
    </p:spTree>
    <p:extLst>
      <p:ext uri="{BB962C8B-B14F-4D97-AF65-F5344CB8AC3E}">
        <p14:creationId xmlns:p14="http://schemas.microsoft.com/office/powerpoint/2010/main" val="3098710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12.7 Conceptual data types</a:t>
            </a:r>
          </a:p>
        </p:txBody>
      </p:sp>
      <p:pic>
        <p:nvPicPr>
          <p:cNvPr id="10" name="Picture 2" descr="An image shows conceptual data types.">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227484"/>
            <a:ext cx="8595360" cy="288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35</a:t>
            </a:fld>
            <a:endParaRPr lang="en-US"/>
          </a:p>
        </p:txBody>
      </p:sp>
    </p:spTree>
    <p:extLst>
      <p:ext uri="{BB962C8B-B14F-4D97-AF65-F5344CB8AC3E}">
        <p14:creationId xmlns:p14="http://schemas.microsoft.com/office/powerpoint/2010/main" val="4182153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Encoding Method</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SMI uses another standard, Basic Encoding Rules (BER), to encode data to be transmitted over the network. BER specifies that each piece of data be encoded in triplet format: tag, length, and value (TLV), as illustrated in Figure 12.8. </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36</a:t>
            </a:fld>
            <a:endParaRPr lang="en-US"/>
          </a:p>
        </p:txBody>
      </p:sp>
    </p:spTree>
    <p:extLst>
      <p:ext uri="{BB962C8B-B14F-4D97-AF65-F5344CB8AC3E}">
        <p14:creationId xmlns:p14="http://schemas.microsoft.com/office/powerpoint/2010/main" val="124287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12.8 Encoding  format</a:t>
            </a:r>
          </a:p>
        </p:txBody>
      </p:sp>
      <p:pic>
        <p:nvPicPr>
          <p:cNvPr id="10" name="Picture 2" descr="An image shows the encoding forma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1660615"/>
            <a:ext cx="8595360" cy="40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37</a:t>
            </a:fld>
            <a:endParaRPr lang="en-US"/>
          </a:p>
        </p:txBody>
      </p:sp>
    </p:spTree>
    <p:extLst>
      <p:ext uri="{BB962C8B-B14F-4D97-AF65-F5344CB8AC3E}">
        <p14:creationId xmlns:p14="http://schemas.microsoft.com/office/powerpoint/2010/main" val="151221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12.2 Codes for data types</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2149552066"/>
              </p:ext>
            </p:extLst>
          </p:nvPr>
        </p:nvGraphicFramePr>
        <p:xfrm>
          <a:off x="285102" y="2135744"/>
          <a:ext cx="8573797" cy="222504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641275274"/>
                    </a:ext>
                  </a:extLst>
                </a:gridCol>
                <a:gridCol w="1188720">
                  <a:extLst>
                    <a:ext uri="{9D8B030D-6E8A-4147-A177-3AD203B41FA5}">
                      <a16:colId xmlns:a16="http://schemas.microsoft.com/office/drawing/2014/main" val="2732270742"/>
                    </a:ext>
                  </a:extLst>
                </a:gridCol>
                <a:gridCol w="2813077">
                  <a:extLst>
                    <a:ext uri="{9D8B030D-6E8A-4147-A177-3AD203B41FA5}">
                      <a16:colId xmlns:a16="http://schemas.microsoft.com/office/drawing/2014/main" val="202585680"/>
                    </a:ext>
                  </a:extLst>
                </a:gridCol>
                <a:gridCol w="1188720">
                  <a:extLst>
                    <a:ext uri="{9D8B030D-6E8A-4147-A177-3AD203B41FA5}">
                      <a16:colId xmlns:a16="http://schemas.microsoft.com/office/drawing/2014/main" val="1463299250"/>
                    </a:ext>
                  </a:extLst>
                </a:gridCol>
              </a:tblGrid>
              <a:tr h="370840">
                <a:tc>
                  <a:txBody>
                    <a:bodyPr/>
                    <a:lstStyle/>
                    <a:p>
                      <a:pPr algn="ctr"/>
                      <a:r>
                        <a:rPr lang="en-IN" sz="1800" b="0" i="1" dirty="0">
                          <a:solidFill>
                            <a:schemeClr val="tx1"/>
                          </a:solidFill>
                        </a:rPr>
                        <a:t>Data 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Tag (Hex)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Data 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Tag (Hex)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370840">
                <a:tc>
                  <a:txBody>
                    <a:bodyPr/>
                    <a:lstStyle/>
                    <a:p>
                      <a:r>
                        <a:rPr lang="en-IN" sz="1800" b="0" dirty="0">
                          <a:solidFill>
                            <a:schemeClr val="tx1"/>
                          </a:solidFill>
                        </a:rPr>
                        <a:t>INTEGER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02</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err="1">
                          <a:solidFill>
                            <a:schemeClr val="tx1"/>
                          </a:solidFill>
                        </a:rPr>
                        <a:t>IPAddress</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40</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370840">
                <a:tc>
                  <a:txBody>
                    <a:bodyPr/>
                    <a:lstStyle/>
                    <a:p>
                      <a:r>
                        <a:rPr lang="en-IN" sz="1800" b="0" dirty="0">
                          <a:solidFill>
                            <a:schemeClr val="tx1"/>
                          </a:solidFill>
                        </a:rPr>
                        <a:t>OCTET STRING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04</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Counter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41</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370840">
                <a:tc>
                  <a:txBody>
                    <a:bodyPr/>
                    <a:lstStyle/>
                    <a:p>
                      <a:r>
                        <a:rPr lang="en-IN" sz="1800" b="0" dirty="0">
                          <a:solidFill>
                            <a:schemeClr val="tx1"/>
                          </a:solidFill>
                        </a:rPr>
                        <a:t>OBJECT IDENTIFIER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06</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Gauge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42</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370840">
                <a:tc>
                  <a:txBody>
                    <a:bodyPr/>
                    <a:lstStyle/>
                    <a:p>
                      <a:r>
                        <a:rPr lang="en-IN" sz="1800" b="0" dirty="0">
                          <a:solidFill>
                            <a:schemeClr val="tx1"/>
                          </a:solidFill>
                        </a:rPr>
                        <a:t>NULL</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05</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err="1">
                          <a:solidFill>
                            <a:schemeClr val="tx1"/>
                          </a:solidFill>
                        </a:rPr>
                        <a:t>TimeTicks</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43</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r h="370840">
                <a:tc>
                  <a:txBody>
                    <a:bodyPr/>
                    <a:lstStyle/>
                    <a:p>
                      <a:r>
                        <a:rPr lang="en-IN" sz="1800" b="0" dirty="0">
                          <a:solidFill>
                            <a:schemeClr val="tx1"/>
                          </a:solidFill>
                        </a:rPr>
                        <a:t>SEQUENCE, SEQUENCE OF</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30</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Opaque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dirty="0">
                          <a:solidFill>
                            <a:schemeClr val="tx1"/>
                          </a:solidFill>
                        </a:rPr>
                        <a:t>44</a:t>
                      </a:r>
                      <a:endParaRPr lang="en-IN" sz="1800" b="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8496728"/>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38</a:t>
            </a:fld>
            <a:endParaRPr lang="en-US"/>
          </a:p>
        </p:txBody>
      </p:sp>
    </p:spTree>
    <p:extLst>
      <p:ext uri="{BB962C8B-B14F-4D97-AF65-F5344CB8AC3E}">
        <p14:creationId xmlns:p14="http://schemas.microsoft.com/office/powerpoint/2010/main" val="3563337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Example 12.1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i="0" dirty="0"/>
              <a:t>Figure 12.9 shows how to define INTEGER 14. </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39</a:t>
            </a:fld>
            <a:endParaRPr lang="en-US"/>
          </a:p>
        </p:txBody>
      </p:sp>
    </p:spTree>
    <p:extLst>
      <p:ext uri="{BB962C8B-B14F-4D97-AF65-F5344CB8AC3E}">
        <p14:creationId xmlns:p14="http://schemas.microsoft.com/office/powerpoint/2010/main" val="235950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 Areas of network management</a:t>
            </a:r>
          </a:p>
        </p:txBody>
      </p:sp>
      <p:pic>
        <p:nvPicPr>
          <p:cNvPr id="10" name="Picture 2" descr="A tree diagram shows the Areas of network managemen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607642"/>
            <a:ext cx="8595360" cy="195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a:t>
            </a:fld>
            <a:endParaRPr lang="en-US"/>
          </a:p>
        </p:txBody>
      </p:sp>
    </p:spTree>
    <p:extLst>
      <p:ext uri="{BB962C8B-B14F-4D97-AF65-F5344CB8AC3E}">
        <p14:creationId xmlns:p14="http://schemas.microsoft.com/office/powerpoint/2010/main" val="118029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12.9 Example 12.1: INTEGER 14</a:t>
            </a:r>
          </a:p>
        </p:txBody>
      </p:sp>
      <p:pic>
        <p:nvPicPr>
          <p:cNvPr id="10" name="Picture 2" descr="An image shows the example of integer 14.">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3114882"/>
            <a:ext cx="8595360" cy="11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40</a:t>
            </a:fld>
            <a:endParaRPr lang="en-US"/>
          </a:p>
        </p:txBody>
      </p:sp>
    </p:spTree>
    <p:extLst>
      <p:ext uri="{BB962C8B-B14F-4D97-AF65-F5344CB8AC3E}">
        <p14:creationId xmlns:p14="http://schemas.microsoft.com/office/powerpoint/2010/main" val="2850068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a:xfrm>
            <a:off x="342900" y="304800"/>
            <a:ext cx="8458200" cy="678611"/>
          </a:xfrm>
        </p:spPr>
        <p:txBody>
          <a:bodyPr/>
          <a:lstStyle/>
          <a:p>
            <a:r>
              <a:rPr lang="en-US" dirty="0">
                <a:solidFill>
                  <a:schemeClr val="tx1"/>
                </a:solidFill>
              </a:rPr>
              <a:t>Example 12.2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i="0" dirty="0"/>
              <a:t>Figure 12.10 shows how to define the OCTET STRING “HI.”</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41</a:t>
            </a:fld>
            <a:endParaRPr lang="en-US"/>
          </a:p>
        </p:txBody>
      </p:sp>
    </p:spTree>
    <p:extLst>
      <p:ext uri="{BB962C8B-B14F-4D97-AF65-F5344CB8AC3E}">
        <p14:creationId xmlns:p14="http://schemas.microsoft.com/office/powerpoint/2010/main" val="127331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12.10 Encoding  format</a:t>
            </a:r>
          </a:p>
        </p:txBody>
      </p:sp>
      <p:pic>
        <p:nvPicPr>
          <p:cNvPr id="10" name="Picture 2" descr="An image shows the encoding forma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857401"/>
            <a:ext cx="8595360" cy="162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42</a:t>
            </a:fld>
            <a:endParaRPr lang="en-US"/>
          </a:p>
        </p:txBody>
      </p:sp>
    </p:spTree>
    <p:extLst>
      <p:ext uri="{BB962C8B-B14F-4D97-AF65-F5344CB8AC3E}">
        <p14:creationId xmlns:p14="http://schemas.microsoft.com/office/powerpoint/2010/main" val="3027213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Example 12.3</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i="0" dirty="0"/>
              <a:t>Figure 12.11 shows how to define </a:t>
            </a:r>
            <a:r>
              <a:rPr lang="en-US" i="0" dirty="0" err="1"/>
              <a:t>ObjectIdentifier</a:t>
            </a:r>
            <a:r>
              <a:rPr lang="en-US" i="0" dirty="0"/>
              <a:t> 1.3.6.1 (</a:t>
            </a:r>
            <a:r>
              <a:rPr lang="en-US" i="0" dirty="0" err="1"/>
              <a:t>iso.org.dod.internet</a:t>
            </a:r>
            <a:r>
              <a:rPr lang="en-US" i="0" dirty="0"/>
              <a:t>).</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43</a:t>
            </a:fld>
            <a:endParaRPr lang="en-US"/>
          </a:p>
        </p:txBody>
      </p:sp>
    </p:spTree>
    <p:extLst>
      <p:ext uri="{BB962C8B-B14F-4D97-AF65-F5344CB8AC3E}">
        <p14:creationId xmlns:p14="http://schemas.microsoft.com/office/powerpoint/2010/main" val="4098802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12.11 Encoding  format</a:t>
            </a:r>
          </a:p>
        </p:txBody>
      </p:sp>
      <p:pic>
        <p:nvPicPr>
          <p:cNvPr id="10" name="Picture 2" descr="An image shows the encoding forma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951577"/>
            <a:ext cx="8595360" cy="143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44</a:t>
            </a:fld>
            <a:endParaRPr lang="en-US"/>
          </a:p>
        </p:txBody>
      </p:sp>
    </p:spTree>
    <p:extLst>
      <p:ext uri="{BB962C8B-B14F-4D97-AF65-F5344CB8AC3E}">
        <p14:creationId xmlns:p14="http://schemas.microsoft.com/office/powerpoint/2010/main" val="1892808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Example 12.4</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i="0" dirty="0"/>
              <a:t>Figure 12.12 shows how to define </a:t>
            </a:r>
            <a:r>
              <a:rPr lang="en-US" i="0" dirty="0" err="1"/>
              <a:t>IPAddress</a:t>
            </a:r>
            <a:r>
              <a:rPr lang="en-US" i="0" dirty="0"/>
              <a:t> 131.21.14.8.</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45</a:t>
            </a:fld>
            <a:endParaRPr lang="en-US"/>
          </a:p>
        </p:txBody>
      </p:sp>
    </p:spTree>
    <p:extLst>
      <p:ext uri="{BB962C8B-B14F-4D97-AF65-F5344CB8AC3E}">
        <p14:creationId xmlns:p14="http://schemas.microsoft.com/office/powerpoint/2010/main" val="3378370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12.12 Encoding  format</a:t>
            </a:r>
          </a:p>
        </p:txBody>
      </p:sp>
      <p:pic>
        <p:nvPicPr>
          <p:cNvPr id="10" name="Picture 2" descr="An image shows the encoding format.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953543"/>
            <a:ext cx="8595360" cy="143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46</a:t>
            </a:fld>
            <a:endParaRPr lang="en-US"/>
          </a:p>
        </p:txBody>
      </p:sp>
    </p:spTree>
    <p:extLst>
      <p:ext uri="{BB962C8B-B14F-4D97-AF65-F5344CB8AC3E}">
        <p14:creationId xmlns:p14="http://schemas.microsoft.com/office/powerpoint/2010/main" val="479995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12.2.5 MIB</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The Management Information Base, version 2 (MIB2) is the second component used in network management. Each agent has its own MIB2, which is a collection of all the objects that the manager can manage. (See Figure 12.13.)</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47</a:t>
            </a:fld>
            <a:endParaRPr lang="en-US"/>
          </a:p>
        </p:txBody>
      </p:sp>
    </p:spTree>
    <p:extLst>
      <p:ext uri="{BB962C8B-B14F-4D97-AF65-F5344CB8AC3E}">
        <p14:creationId xmlns:p14="http://schemas.microsoft.com/office/powerpoint/2010/main" val="4004268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12.13 Some MIB-2 groups</a:t>
            </a:r>
          </a:p>
        </p:txBody>
      </p:sp>
      <p:pic>
        <p:nvPicPr>
          <p:cNvPr id="10" name="Picture 2" descr="A tree structure shows some S M I – 2 groups.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593748"/>
            <a:ext cx="8595360" cy="215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48</a:t>
            </a:fld>
            <a:endParaRPr lang="en-US"/>
          </a:p>
        </p:txBody>
      </p:sp>
    </p:spTree>
    <p:extLst>
      <p:ext uri="{BB962C8B-B14F-4D97-AF65-F5344CB8AC3E}">
        <p14:creationId xmlns:p14="http://schemas.microsoft.com/office/powerpoint/2010/main" val="1780450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Accessing MIB Variables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To show how to access different variables, we use the </a:t>
            </a:r>
            <a:r>
              <a:rPr lang="en-US" dirty="0" err="1"/>
              <a:t>udp</a:t>
            </a:r>
            <a:r>
              <a:rPr lang="en-US" dirty="0"/>
              <a:t> group as an example. There are four simple variables in the </a:t>
            </a:r>
            <a:r>
              <a:rPr lang="en-US" dirty="0" err="1"/>
              <a:t>udp</a:t>
            </a:r>
            <a:r>
              <a:rPr lang="en-US" dirty="0"/>
              <a:t> group and one sequence of (table of) records. Figure 12.14 shows the variables and the table. We will show how to access each entity</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49</a:t>
            </a:fld>
            <a:endParaRPr lang="en-US"/>
          </a:p>
        </p:txBody>
      </p:sp>
    </p:spTree>
    <p:extLst>
      <p:ext uri="{BB962C8B-B14F-4D97-AF65-F5344CB8AC3E}">
        <p14:creationId xmlns:p14="http://schemas.microsoft.com/office/powerpoint/2010/main" val="330563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12.1.1 Configuration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large network is usually made up of hundreds of entities that are physically or logically connected to each other. These entities have an initial configuration when the network is set up, but can change with time. Desktop computers may be replaced by others; application software may be updated to a newer version; and users may move from one group to another. The configuration management system must know, at any time, the status of each entity and its relation to other entities. Configuration management can be divided into two subsystems: reconfiguration and documentation.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1779642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12.15 UDP variables and tables</a:t>
            </a:r>
          </a:p>
        </p:txBody>
      </p:sp>
      <p:pic>
        <p:nvPicPr>
          <p:cNvPr id="10" name="Picture 2" descr="An image shows U D P variables and tables.">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1619412" y="1359632"/>
            <a:ext cx="5905176" cy="46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50</a:t>
            </a:fld>
            <a:endParaRPr lang="en-US"/>
          </a:p>
        </p:txBody>
      </p:sp>
    </p:spTree>
    <p:extLst>
      <p:ext uri="{BB962C8B-B14F-4D97-AF65-F5344CB8AC3E}">
        <p14:creationId xmlns:p14="http://schemas.microsoft.com/office/powerpoint/2010/main" val="3184851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12.16 Indexes for UDP table</a:t>
            </a:r>
          </a:p>
        </p:txBody>
      </p:sp>
      <p:pic>
        <p:nvPicPr>
          <p:cNvPr id="10" name="Picture 2" descr="An image shows the indexes for U D P table.">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1546953"/>
            <a:ext cx="8595360" cy="422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51</a:t>
            </a:fld>
            <a:endParaRPr lang="en-US"/>
          </a:p>
        </p:txBody>
      </p:sp>
    </p:spTree>
    <p:extLst>
      <p:ext uri="{BB962C8B-B14F-4D97-AF65-F5344CB8AC3E}">
        <p14:creationId xmlns:p14="http://schemas.microsoft.com/office/powerpoint/2010/main" val="1525547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12.2.6  SNMP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1200"/>
              </a:spcBef>
              <a:defRPr/>
            </a:pPr>
            <a:r>
              <a:rPr lang="en-US" dirty="0"/>
              <a:t>SNMP uses both SMI and MIB in Internet network management. It is an application program that allows:</a:t>
            </a:r>
          </a:p>
          <a:p>
            <a:pPr marL="342900" indent="-342900">
              <a:spcBef>
                <a:spcPts val="1200"/>
              </a:spcBef>
              <a:buFont typeface="Arial" panose="020B0604020202020204" pitchFamily="34" charset="0"/>
              <a:buChar char="•"/>
              <a:defRPr/>
            </a:pPr>
            <a:r>
              <a:rPr lang="en-US" dirty="0"/>
              <a:t>A manager to retrieve the value of an object defined in an agent.</a:t>
            </a:r>
          </a:p>
          <a:p>
            <a:pPr marL="342900" indent="-342900">
              <a:spcBef>
                <a:spcPts val="1200"/>
              </a:spcBef>
              <a:buFont typeface="Arial" panose="020B0604020202020204" pitchFamily="34" charset="0"/>
              <a:buChar char="•"/>
              <a:defRPr/>
            </a:pPr>
            <a:r>
              <a:rPr lang="en-US" dirty="0"/>
              <a:t>An agent to send an alarm message about an abnormal situation to the manager.</a:t>
            </a:r>
          </a:p>
          <a:p>
            <a:pPr marL="342900" indent="-342900">
              <a:spcBef>
                <a:spcPts val="1200"/>
              </a:spcBef>
              <a:buFont typeface="Arial" panose="020B0604020202020204" pitchFamily="34" charset="0"/>
              <a:buChar char="•"/>
              <a:defRPr/>
            </a:pPr>
            <a:r>
              <a:rPr lang="en-US" dirty="0"/>
              <a:t>An agent to send an alarm message about an abnormal situation to the manager.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52</a:t>
            </a:fld>
            <a:endParaRPr lang="en-US"/>
          </a:p>
        </p:txBody>
      </p:sp>
    </p:spTree>
    <p:extLst>
      <p:ext uri="{BB962C8B-B14F-4D97-AF65-F5344CB8AC3E}">
        <p14:creationId xmlns:p14="http://schemas.microsoft.com/office/powerpoint/2010/main" val="374726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PDUs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SNMPv3 defines eight types of protocol data units (or PDUs):</a:t>
            </a:r>
            <a:r>
              <a:rPr lang="en-US" dirty="0" err="1"/>
              <a:t>GetRequest</a:t>
            </a:r>
            <a:r>
              <a:rPr lang="en-US" dirty="0"/>
              <a:t>, </a:t>
            </a:r>
            <a:r>
              <a:rPr lang="en-US" dirty="0" err="1"/>
              <a:t>GetNextRequest</a:t>
            </a:r>
            <a:r>
              <a:rPr lang="en-US" dirty="0"/>
              <a:t>, </a:t>
            </a:r>
            <a:r>
              <a:rPr lang="en-US" dirty="0" err="1"/>
              <a:t>GetBulkRequest</a:t>
            </a:r>
            <a:r>
              <a:rPr lang="en-US" dirty="0"/>
              <a:t>, </a:t>
            </a:r>
            <a:r>
              <a:rPr lang="en-US" dirty="0" err="1"/>
              <a:t>SetRequest</a:t>
            </a:r>
            <a:r>
              <a:rPr lang="en-US" dirty="0"/>
              <a:t>, Response, Trap, </a:t>
            </a:r>
            <a:r>
              <a:rPr lang="en-US" dirty="0" err="1"/>
              <a:t>InformRequest</a:t>
            </a:r>
            <a:r>
              <a:rPr lang="en-US" dirty="0"/>
              <a:t>, and Report (see Figure 12.17).</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53</a:t>
            </a:fld>
            <a:endParaRPr lang="en-US"/>
          </a:p>
        </p:txBody>
      </p:sp>
    </p:spTree>
    <p:extLst>
      <p:ext uri="{BB962C8B-B14F-4D97-AF65-F5344CB8AC3E}">
        <p14:creationId xmlns:p14="http://schemas.microsoft.com/office/powerpoint/2010/main" val="1747590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12.17 SNMP PDUs</a:t>
            </a:r>
          </a:p>
        </p:txBody>
      </p:sp>
      <p:pic>
        <p:nvPicPr>
          <p:cNvPr id="10" name="Picture 2" descr="An image shows the S N M P P D Us.">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1554480" y="1108169"/>
            <a:ext cx="6035040" cy="512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54</a:t>
            </a:fld>
            <a:endParaRPr lang="en-US"/>
          </a:p>
        </p:txBody>
      </p:sp>
    </p:spTree>
    <p:extLst>
      <p:ext uri="{BB962C8B-B14F-4D97-AF65-F5344CB8AC3E}">
        <p14:creationId xmlns:p14="http://schemas.microsoft.com/office/powerpoint/2010/main" val="3734850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Format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The format for the eight SNMP PDUs is shown in Figure 12.18. The </a:t>
            </a:r>
            <a:r>
              <a:rPr lang="en-US" dirty="0" err="1"/>
              <a:t>GetBulkRequest</a:t>
            </a:r>
            <a:r>
              <a:rPr lang="en-US" dirty="0"/>
              <a:t> PDU differs from the others in two areas, as shown in the figure.</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55</a:t>
            </a:fld>
            <a:endParaRPr lang="en-US"/>
          </a:p>
        </p:txBody>
      </p:sp>
    </p:spTree>
    <p:extLst>
      <p:ext uri="{BB962C8B-B14F-4D97-AF65-F5344CB8AC3E}">
        <p14:creationId xmlns:p14="http://schemas.microsoft.com/office/powerpoint/2010/main" val="3192788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12.18 SNMP PDU format</a:t>
            </a:r>
          </a:p>
        </p:txBody>
      </p:sp>
      <p:pic>
        <p:nvPicPr>
          <p:cNvPr id="10" name="Picture 2" descr="An image shows the S N M P P D forma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094258"/>
            <a:ext cx="8595360" cy="315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56</a:t>
            </a:fld>
            <a:endParaRPr lang="en-US"/>
          </a:p>
        </p:txBody>
      </p:sp>
    </p:spTree>
    <p:extLst>
      <p:ext uri="{BB962C8B-B14F-4D97-AF65-F5344CB8AC3E}">
        <p14:creationId xmlns:p14="http://schemas.microsoft.com/office/powerpoint/2010/main" val="3587451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12.3 PDU types</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585284500"/>
              </p:ext>
            </p:extLst>
          </p:nvPr>
        </p:nvGraphicFramePr>
        <p:xfrm>
          <a:off x="1280160" y="2135744"/>
          <a:ext cx="658368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41275274"/>
                    </a:ext>
                  </a:extLst>
                </a:gridCol>
                <a:gridCol w="1188720">
                  <a:extLst>
                    <a:ext uri="{9D8B030D-6E8A-4147-A177-3AD203B41FA5}">
                      <a16:colId xmlns:a16="http://schemas.microsoft.com/office/drawing/2014/main" val="2732270742"/>
                    </a:ext>
                  </a:extLst>
                </a:gridCol>
                <a:gridCol w="2103120">
                  <a:extLst>
                    <a:ext uri="{9D8B030D-6E8A-4147-A177-3AD203B41FA5}">
                      <a16:colId xmlns:a16="http://schemas.microsoft.com/office/drawing/2014/main" val="202585680"/>
                    </a:ext>
                  </a:extLst>
                </a:gridCol>
                <a:gridCol w="1188720">
                  <a:extLst>
                    <a:ext uri="{9D8B030D-6E8A-4147-A177-3AD203B41FA5}">
                      <a16:colId xmlns:a16="http://schemas.microsoft.com/office/drawing/2014/main" val="1463299250"/>
                    </a:ext>
                  </a:extLst>
                </a:gridCol>
              </a:tblGrid>
              <a:tr h="370840">
                <a:tc>
                  <a:txBody>
                    <a:bodyPr/>
                    <a:lstStyle/>
                    <a:p>
                      <a:pPr algn="ctr"/>
                      <a:r>
                        <a:rPr lang="en-IN" sz="1800" b="0" i="1" dirty="0">
                          <a:solidFill>
                            <a:schemeClr val="tx1"/>
                          </a:solidFill>
                        </a:rPr>
                        <a:t>Data 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a:solidFill>
                            <a:schemeClr val="tx1"/>
                          </a:solidFill>
                        </a:rPr>
                        <a:t>Tag (Hex)</a:t>
                      </a:r>
                      <a:endParaRPr lang="en-IN" sz="1800" b="0" i="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a:solidFill>
                            <a:schemeClr val="tx1"/>
                          </a:solidFill>
                        </a:rPr>
                        <a:t>Tag (Hex)</a:t>
                      </a:r>
                      <a:endParaRPr lang="en-IN" sz="1800" b="0" i="1"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370840">
                <a:tc>
                  <a:txBody>
                    <a:bodyPr/>
                    <a:lstStyle/>
                    <a:p>
                      <a:r>
                        <a:rPr lang="en-IN" sz="1800" b="0" dirty="0" err="1">
                          <a:solidFill>
                            <a:schemeClr val="tx1"/>
                          </a:solidFill>
                        </a:rPr>
                        <a:t>GetRequest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A0</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err="1">
                          <a:solidFill>
                            <a:schemeClr val="tx1"/>
                          </a:solidFill>
                        </a:rPr>
                        <a:t>GetBulkRequest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A5</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370840">
                <a:tc>
                  <a:txBody>
                    <a:bodyPr/>
                    <a:lstStyle/>
                    <a:p>
                      <a:r>
                        <a:rPr lang="en-IN" sz="1800" b="0" dirty="0" err="1">
                          <a:solidFill>
                            <a:schemeClr val="tx1"/>
                          </a:solidFill>
                        </a:rPr>
                        <a:t>GetNextRequest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A1</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err="1">
                          <a:solidFill>
                            <a:schemeClr val="tx1"/>
                          </a:solidFill>
                        </a:rPr>
                        <a:t>InformRequest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A6</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370840">
                <a:tc>
                  <a:txBody>
                    <a:bodyPr/>
                    <a:lstStyle/>
                    <a:p>
                      <a:r>
                        <a:rPr lang="en-IN" sz="1800" b="0" dirty="0">
                          <a:solidFill>
                            <a:schemeClr val="tx1"/>
                          </a:solidFill>
                        </a:rPr>
                        <a:t>Response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Trap (SNMPv2)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A7</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370840">
                <a:tc>
                  <a:txBody>
                    <a:bodyPr/>
                    <a:lstStyle/>
                    <a:p>
                      <a:r>
                        <a:rPr lang="en-IN" sz="1800" b="0" dirty="0" err="1">
                          <a:solidFill>
                            <a:schemeClr val="tx1"/>
                          </a:solidFill>
                        </a:rPr>
                        <a:t>SetRequest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A3</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Report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1" dirty="0">
                          <a:solidFill>
                            <a:schemeClr val="tx1"/>
                          </a:solidFill>
                        </a:rPr>
                        <a:t>A8</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57</a:t>
            </a:fld>
            <a:endParaRPr lang="en-US"/>
          </a:p>
        </p:txBody>
      </p:sp>
    </p:spTree>
    <p:extLst>
      <p:ext uri="{BB962C8B-B14F-4D97-AF65-F5344CB8AC3E}">
        <p14:creationId xmlns:p14="http://schemas.microsoft.com/office/powerpoint/2010/main" val="403237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12.4 Types of errors</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103361130"/>
              </p:ext>
            </p:extLst>
          </p:nvPr>
        </p:nvGraphicFramePr>
        <p:xfrm>
          <a:off x="794385" y="2135744"/>
          <a:ext cx="7555230" cy="2595880"/>
        </p:xfrm>
        <a:graphic>
          <a:graphicData uri="http://schemas.openxmlformats.org/drawingml/2006/table">
            <a:tbl>
              <a:tblPr firstRow="1" bandRow="1">
                <a:tableStyleId>{5C22544A-7EE6-4342-B048-85BDC9FD1C3A}</a:tableStyleId>
              </a:tblPr>
              <a:tblGrid>
                <a:gridCol w="1062990">
                  <a:extLst>
                    <a:ext uri="{9D8B030D-6E8A-4147-A177-3AD203B41FA5}">
                      <a16:colId xmlns:a16="http://schemas.microsoft.com/office/drawing/2014/main" val="641275274"/>
                    </a:ext>
                  </a:extLst>
                </a:gridCol>
                <a:gridCol w="2103120">
                  <a:extLst>
                    <a:ext uri="{9D8B030D-6E8A-4147-A177-3AD203B41FA5}">
                      <a16:colId xmlns:a16="http://schemas.microsoft.com/office/drawing/2014/main" val="2732270742"/>
                    </a:ext>
                  </a:extLst>
                </a:gridCol>
                <a:gridCol w="4389120">
                  <a:extLst>
                    <a:ext uri="{9D8B030D-6E8A-4147-A177-3AD203B41FA5}">
                      <a16:colId xmlns:a16="http://schemas.microsoft.com/office/drawing/2014/main" val="202585680"/>
                    </a:ext>
                  </a:extLst>
                </a:gridCol>
              </a:tblGrid>
              <a:tr h="370840">
                <a:tc>
                  <a:txBody>
                    <a:bodyPr/>
                    <a:lstStyle/>
                    <a:p>
                      <a:pPr algn="ctr"/>
                      <a:r>
                        <a:rPr lang="en-IN" sz="1800" b="0" i="1" dirty="0">
                          <a:solidFill>
                            <a:schemeClr val="tx1"/>
                          </a:solidFill>
                        </a:rPr>
                        <a:t>Status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Name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Meaning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370840">
                <a:tc>
                  <a:txBody>
                    <a:bodyPr/>
                    <a:lstStyle/>
                    <a:p>
                      <a:pPr algn="ctr"/>
                      <a:r>
                        <a:rPr lang="en-GB" sz="1800" b="0" dirty="0">
                          <a:solidFill>
                            <a:schemeClr val="tx1"/>
                          </a:solidFill>
                        </a:rPr>
                        <a:t>0</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err="1">
                          <a:solidFill>
                            <a:schemeClr val="tx1"/>
                          </a:solidFill>
                        </a:rPr>
                        <a:t>noError</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No error.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370840">
                <a:tc>
                  <a:txBody>
                    <a:bodyPr/>
                    <a:lstStyle/>
                    <a:p>
                      <a:pPr algn="ctr"/>
                      <a:r>
                        <a:rPr lang="en-GB" sz="1800" b="0" dirty="0">
                          <a:solidFill>
                            <a:schemeClr val="tx1"/>
                          </a:solidFill>
                        </a:rPr>
                        <a:t>1</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err="1">
                          <a:solidFill>
                            <a:schemeClr val="tx1"/>
                          </a:solidFill>
                        </a:rPr>
                        <a:t>tooBig</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a:solidFill>
                            <a:schemeClr val="tx1"/>
                          </a:solidFill>
                        </a:rPr>
                        <a:t>Response too big to fit in one message.</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370840">
                <a:tc>
                  <a:txBody>
                    <a:bodyPr/>
                    <a:lstStyle/>
                    <a:p>
                      <a:pPr algn="ctr"/>
                      <a:r>
                        <a:rPr lang="en-GB" sz="1800" b="0" dirty="0">
                          <a:solidFill>
                            <a:schemeClr val="tx1"/>
                          </a:solidFill>
                        </a:rPr>
                        <a:t>2</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err="1">
                          <a:solidFill>
                            <a:schemeClr val="tx1"/>
                          </a:solidFill>
                        </a:rPr>
                        <a:t>noSuchName</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Variable does not exist.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370840">
                <a:tc>
                  <a:txBody>
                    <a:bodyPr/>
                    <a:lstStyle/>
                    <a:p>
                      <a:pPr algn="ctr"/>
                      <a:r>
                        <a:rPr lang="en-GB" sz="1800" b="0" dirty="0">
                          <a:solidFill>
                            <a:schemeClr val="tx1"/>
                          </a:solidFill>
                        </a:rPr>
                        <a:t>3</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err="1">
                          <a:solidFill>
                            <a:schemeClr val="tx1"/>
                          </a:solidFill>
                        </a:rPr>
                        <a:t>badValue</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a:solidFill>
                            <a:schemeClr val="tx1"/>
                          </a:solidFill>
                        </a:rPr>
                        <a:t>The value to be stored is invalid.</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r h="370840">
                <a:tc>
                  <a:txBody>
                    <a:bodyPr/>
                    <a:lstStyle/>
                    <a:p>
                      <a:pPr algn="ctr"/>
                      <a:r>
                        <a:rPr lang="en-GB" sz="1800" b="0" dirty="0">
                          <a:solidFill>
                            <a:schemeClr val="tx1"/>
                          </a:solidFill>
                        </a:rPr>
                        <a:t>4</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err="1">
                          <a:solidFill>
                            <a:schemeClr val="tx1"/>
                          </a:solidFill>
                        </a:rPr>
                        <a:t>readOnly</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a:solidFill>
                            <a:schemeClr val="tx1"/>
                          </a:solidFill>
                        </a:rPr>
                        <a:t>The value cannot be modified.</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063626"/>
                  </a:ext>
                </a:extLst>
              </a:tr>
              <a:tr h="370840">
                <a:tc>
                  <a:txBody>
                    <a:bodyPr/>
                    <a:lstStyle/>
                    <a:p>
                      <a:pPr algn="ctr"/>
                      <a:r>
                        <a:rPr lang="en-GB" sz="1800" b="0" dirty="0">
                          <a:solidFill>
                            <a:schemeClr val="tx1"/>
                          </a:solidFill>
                        </a:rPr>
                        <a:t>5</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err="1">
                          <a:solidFill>
                            <a:schemeClr val="tx1"/>
                          </a:solidFill>
                        </a:rPr>
                        <a:t>genErr</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800" b="0" dirty="0">
                          <a:solidFill>
                            <a:schemeClr val="tx1"/>
                          </a:solidFill>
                        </a:rPr>
                        <a:t>Other errors.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534496"/>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58</a:t>
            </a:fld>
            <a:endParaRPr lang="en-US"/>
          </a:p>
        </p:txBody>
      </p:sp>
    </p:spTree>
    <p:extLst>
      <p:ext uri="{BB962C8B-B14F-4D97-AF65-F5344CB8AC3E}">
        <p14:creationId xmlns:p14="http://schemas.microsoft.com/office/powerpoint/2010/main" val="396687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Messages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SNMP does not send only PDUs, it embeds each PDU in a message. A message is made of a message header followed by the corresponding PDU as shown in Figure 12.19. The format of the message header, which depends on the version and the security provision, is not shown in the figure. We leave the details to some specific text.</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59</a:t>
            </a:fld>
            <a:endParaRPr lang="en-US"/>
          </a:p>
        </p:txBody>
      </p:sp>
    </p:spTree>
    <p:extLst>
      <p:ext uri="{BB962C8B-B14F-4D97-AF65-F5344CB8AC3E}">
        <p14:creationId xmlns:p14="http://schemas.microsoft.com/office/powerpoint/2010/main" val="244833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Reconfiguration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Reconfiguration can be a daily occurrence in a large network. There are three types of reconfiguration: hardware reconfiguration, software reconfiguration, and user-account reconfiguration.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a:t>
            </a:fld>
            <a:endParaRPr lang="en-US"/>
          </a:p>
        </p:txBody>
      </p:sp>
    </p:spTree>
    <p:extLst>
      <p:ext uri="{BB962C8B-B14F-4D97-AF65-F5344CB8AC3E}">
        <p14:creationId xmlns:p14="http://schemas.microsoft.com/office/powerpoint/2010/main" val="4236736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12.19 SNMP message</a:t>
            </a:r>
          </a:p>
        </p:txBody>
      </p:sp>
      <p:pic>
        <p:nvPicPr>
          <p:cNvPr id="10" name="Picture 2" descr="An image shows the S N M P message.">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1534007" y="1105687"/>
            <a:ext cx="6075985" cy="508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60</a:t>
            </a:fld>
            <a:endParaRPr lang="en-US"/>
          </a:p>
        </p:txBody>
      </p:sp>
    </p:spTree>
    <p:extLst>
      <p:ext uri="{BB962C8B-B14F-4D97-AF65-F5344CB8AC3E}">
        <p14:creationId xmlns:p14="http://schemas.microsoft.com/office/powerpoint/2010/main" val="3832626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Example 12.5</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i="0" dirty="0"/>
              <a:t>In this example, a manager station (SNMP client) uses a message with a </a:t>
            </a:r>
            <a:r>
              <a:rPr lang="en-US" i="0" dirty="0" err="1"/>
              <a:t>GetRequest</a:t>
            </a:r>
            <a:r>
              <a:rPr lang="en-US" i="0" dirty="0"/>
              <a:t> PDU to retrieve the number of UDP datagrams that a router has received (Figure 12.20). </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61</a:t>
            </a:fld>
            <a:endParaRPr lang="en-US"/>
          </a:p>
        </p:txBody>
      </p:sp>
    </p:spTree>
    <p:extLst>
      <p:ext uri="{BB962C8B-B14F-4D97-AF65-F5344CB8AC3E}">
        <p14:creationId xmlns:p14="http://schemas.microsoft.com/office/powerpoint/2010/main" val="3083872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12.20 Example 12.5</a:t>
            </a:r>
          </a:p>
        </p:txBody>
      </p:sp>
      <p:pic>
        <p:nvPicPr>
          <p:cNvPr id="10" name="Picture 2" descr="An image shows the example of S N M P managemen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1731718"/>
            <a:ext cx="8595360" cy="387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62</a:t>
            </a:fld>
            <a:endParaRPr lang="en-US"/>
          </a:p>
        </p:txBody>
      </p:sp>
    </p:spTree>
    <p:extLst>
      <p:ext uri="{BB962C8B-B14F-4D97-AF65-F5344CB8AC3E}">
        <p14:creationId xmlns:p14="http://schemas.microsoft.com/office/powerpoint/2010/main" val="500717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UDP Ports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SNMP uses the services of UDP on two well-known ports, 161 and 162. The well-known port 161 is used by the server (agent), and the well-known port 162 is used by the client (manager).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63</a:t>
            </a:fld>
            <a:endParaRPr lang="en-US"/>
          </a:p>
        </p:txBody>
      </p:sp>
    </p:spTree>
    <p:extLst>
      <p:ext uri="{BB962C8B-B14F-4D97-AF65-F5344CB8AC3E}">
        <p14:creationId xmlns:p14="http://schemas.microsoft.com/office/powerpoint/2010/main" val="3351231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12.21 Actual message sent for Example 12.5</a:t>
            </a:r>
          </a:p>
        </p:txBody>
      </p:sp>
      <p:pic>
        <p:nvPicPr>
          <p:cNvPr id="10" name="Picture 2" descr="An image shows the Actual message sent for S N M P management.">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1788180" y="1128547"/>
            <a:ext cx="5567641" cy="508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64</a:t>
            </a:fld>
            <a:endParaRPr lang="en-US"/>
          </a:p>
        </p:txBody>
      </p:sp>
    </p:spTree>
    <p:extLst>
      <p:ext uri="{BB962C8B-B14F-4D97-AF65-F5344CB8AC3E}">
        <p14:creationId xmlns:p14="http://schemas.microsoft.com/office/powerpoint/2010/main" val="3068483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12.22 Port numbers for SNMP</a:t>
            </a:r>
          </a:p>
        </p:txBody>
      </p:sp>
      <p:pic>
        <p:nvPicPr>
          <p:cNvPr id="10" name="Picture 2" descr="An image shows the Port Number for S N M P.">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1203577" y="1053038"/>
            <a:ext cx="6736846" cy="516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65</a:t>
            </a:fld>
            <a:endParaRPr lang="en-US"/>
          </a:p>
        </p:txBody>
      </p:sp>
    </p:spTree>
    <p:extLst>
      <p:ext uri="{BB962C8B-B14F-4D97-AF65-F5344CB8AC3E}">
        <p14:creationId xmlns:p14="http://schemas.microsoft.com/office/powerpoint/2010/main" val="4025616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Security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SNMPv3 has added two new features to the previous version: security and remote administration. SNMPv3 allows a manager to choose one or more levels of security when accessing an agent. Different aspects of security can be configured by the manager to allow message authentication, confidentiality, and integrity.</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66</a:t>
            </a:fld>
            <a:endParaRPr lang="en-US"/>
          </a:p>
        </p:txBody>
      </p:sp>
    </p:spTree>
    <p:extLst>
      <p:ext uri="{BB962C8B-B14F-4D97-AF65-F5344CB8AC3E}">
        <p14:creationId xmlns:p14="http://schemas.microsoft.com/office/powerpoint/2010/main" val="470978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rPr>
              <a:t>12-3 ASN.1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latin typeface="Times-Roman"/>
              </a:rPr>
              <a:t>In data communication, when we send a continuous stream of bits to a destination, we somehow need to define the format of the data. A solution is that we separate the definition of data types from the sequence of bits transmitted through the network. This is done through an abstract language called Abstract Syntax Notation One (ASN.1).</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67</a:t>
            </a:fld>
            <a:endParaRPr lang="en-US"/>
          </a:p>
        </p:txBody>
      </p:sp>
    </p:spTree>
    <p:extLst>
      <p:ext uri="{BB962C8B-B14F-4D97-AF65-F5344CB8AC3E}">
        <p14:creationId xmlns:p14="http://schemas.microsoft.com/office/powerpoint/2010/main" val="2360297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12.3.1 Language Basics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Before we show how we can define objects and associated values, let us talk about the language itself. The language uses some symbols and some key words and defines some primitive data types. As we said before, SMI uses a subset of these entities in its own language.</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68</a:t>
            </a:fld>
            <a:endParaRPr lang="en-US"/>
          </a:p>
        </p:txBody>
      </p:sp>
    </p:spTree>
    <p:extLst>
      <p:ext uri="{BB962C8B-B14F-4D97-AF65-F5344CB8AC3E}">
        <p14:creationId xmlns:p14="http://schemas.microsoft.com/office/powerpoint/2010/main" val="1073129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Symbols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The language uses a set of symbols, given in Table 12.5. Some of these symbols are single characters, but some are pairs of characters..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69</a:t>
            </a:fld>
            <a:endParaRPr lang="en-US"/>
          </a:p>
        </p:txBody>
      </p:sp>
    </p:spTree>
    <p:extLst>
      <p:ext uri="{BB962C8B-B14F-4D97-AF65-F5344CB8AC3E}">
        <p14:creationId xmlns:p14="http://schemas.microsoft.com/office/powerpoint/2010/main" val="264504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Documentation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The original network configuration and each subsequent change must be recorded meticulously. This means that there must be documentation for hardware, software, and user accounts..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339190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12.5 Symbols used in ASN.1</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2016394136"/>
              </p:ext>
            </p:extLst>
          </p:nvPr>
        </p:nvGraphicFramePr>
        <p:xfrm>
          <a:off x="274320" y="2135744"/>
          <a:ext cx="8595360" cy="18542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641275274"/>
                    </a:ext>
                  </a:extLst>
                </a:gridCol>
                <a:gridCol w="3200400">
                  <a:extLst>
                    <a:ext uri="{9D8B030D-6E8A-4147-A177-3AD203B41FA5}">
                      <a16:colId xmlns:a16="http://schemas.microsoft.com/office/drawing/2014/main" val="2732270742"/>
                    </a:ext>
                  </a:extLst>
                </a:gridCol>
                <a:gridCol w="1097280">
                  <a:extLst>
                    <a:ext uri="{9D8B030D-6E8A-4147-A177-3AD203B41FA5}">
                      <a16:colId xmlns:a16="http://schemas.microsoft.com/office/drawing/2014/main" val="202585680"/>
                    </a:ext>
                  </a:extLst>
                </a:gridCol>
                <a:gridCol w="3200400">
                  <a:extLst>
                    <a:ext uri="{9D8B030D-6E8A-4147-A177-3AD203B41FA5}">
                      <a16:colId xmlns:a16="http://schemas.microsoft.com/office/drawing/2014/main" val="1463299250"/>
                    </a:ext>
                  </a:extLst>
                </a:gridCol>
              </a:tblGrid>
              <a:tr h="370840">
                <a:tc>
                  <a:txBody>
                    <a:bodyPr/>
                    <a:lstStyle/>
                    <a:p>
                      <a:pPr algn="ctr"/>
                      <a:r>
                        <a:rPr lang="en-IN" sz="1800" b="0" i="1" dirty="0">
                          <a:solidFill>
                            <a:schemeClr val="tx1"/>
                          </a:solidFill>
                        </a:rPr>
                        <a:t>Symbol</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Meaning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Symbol</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800" b="0" i="1" dirty="0">
                          <a:solidFill>
                            <a:schemeClr val="tx1"/>
                          </a:solidFill>
                        </a:rPr>
                        <a:t>Meaning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370840">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a:solidFill>
                            <a:schemeClr val="tx1"/>
                          </a:solidFill>
                        </a:rPr>
                        <a:t>Defined as or assignment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a:solidFill>
                            <a:schemeClr val="tx1"/>
                          </a:solidFill>
                        </a:rPr>
                        <a:t>Range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370840">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a:solidFill>
                            <a:schemeClr val="tx1"/>
                          </a:solidFill>
                        </a:rPr>
                        <a:t>Or, alternative, or option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rPr>
                        <a:t>Start and end of a list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370840">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800" b="0" dirty="0">
                          <a:solidFill>
                            <a:schemeClr val="tx1"/>
                          </a:solidFill>
                        </a:rPr>
                        <a:t>Negative sign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rPr>
                        <a:t>Start and end of tag</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370840">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rPr>
                        <a:t>The following is a comment</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b="0" dirty="0">
                          <a:solidFill>
                            <a:schemeClr val="tx1"/>
                          </a:solidFill>
                        </a:rPr>
                        <a: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rPr>
                        <a:t>Start and end of a subtype</a:t>
                      </a:r>
                      <a:endParaRPr lang="en-IN" sz="1800" b="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70</a:t>
            </a:fld>
            <a:endParaRPr lang="en-US"/>
          </a:p>
        </p:txBody>
      </p:sp>
    </p:spTree>
    <p:extLst>
      <p:ext uri="{BB962C8B-B14F-4D97-AF65-F5344CB8AC3E}">
        <p14:creationId xmlns:p14="http://schemas.microsoft.com/office/powerpoint/2010/main" val="463345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Keywords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The language has a set of limited keywords that can be used. These words can be used in the language only for the purpose for which they have been defined. All words should be in uppercase (Table 12.6).</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71</a:t>
            </a:fld>
            <a:endParaRPr lang="en-US"/>
          </a:p>
        </p:txBody>
      </p:sp>
    </p:spTree>
    <p:extLst>
      <p:ext uri="{BB962C8B-B14F-4D97-AF65-F5344CB8AC3E}">
        <p14:creationId xmlns:p14="http://schemas.microsoft.com/office/powerpoint/2010/main" val="563537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12.6 Keywords in ASN.1</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2867195295"/>
              </p:ext>
            </p:extLst>
          </p:nvPr>
        </p:nvGraphicFramePr>
        <p:xfrm>
          <a:off x="385444" y="1084184"/>
          <a:ext cx="8373112" cy="5270904"/>
        </p:xfrm>
        <a:graphic>
          <a:graphicData uri="http://schemas.openxmlformats.org/drawingml/2006/table">
            <a:tbl>
              <a:tblPr firstRow="1" bandRow="1">
                <a:tableStyleId>{5C22544A-7EE6-4342-B048-85BDC9FD1C3A}</a:tableStyleId>
              </a:tblPr>
              <a:tblGrid>
                <a:gridCol w="2137815">
                  <a:extLst>
                    <a:ext uri="{9D8B030D-6E8A-4147-A177-3AD203B41FA5}">
                      <a16:colId xmlns:a16="http://schemas.microsoft.com/office/drawing/2014/main" val="641275274"/>
                    </a:ext>
                  </a:extLst>
                </a:gridCol>
                <a:gridCol w="6235297">
                  <a:extLst>
                    <a:ext uri="{9D8B030D-6E8A-4147-A177-3AD203B41FA5}">
                      <a16:colId xmlns:a16="http://schemas.microsoft.com/office/drawing/2014/main" val="2732270742"/>
                    </a:ext>
                  </a:extLst>
                </a:gridCol>
              </a:tblGrid>
              <a:tr h="292828">
                <a:tc>
                  <a:txBody>
                    <a:bodyPr/>
                    <a:lstStyle/>
                    <a:p>
                      <a:pPr algn="ctr"/>
                      <a:r>
                        <a:rPr lang="en-IN" sz="1400" b="0" i="1" dirty="0">
                          <a:solidFill>
                            <a:schemeClr val="tx1"/>
                          </a:solidFill>
                        </a:rPr>
                        <a:t>Key Word</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400" b="0" i="1" dirty="0">
                          <a:solidFill>
                            <a:schemeClr val="tx1"/>
                          </a:solidFill>
                        </a:rPr>
                        <a:t>Description</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292828">
                <a:tc>
                  <a:txBody>
                    <a:bodyPr/>
                    <a:lstStyle/>
                    <a:p>
                      <a:pPr algn="l"/>
                      <a:r>
                        <a:rPr lang="en-IN" sz="1400" b="0" dirty="0">
                          <a:solidFill>
                            <a:schemeClr val="tx1"/>
                          </a:solidFill>
                        </a:rPr>
                        <a:t>BEGIN</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Start of a module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292828">
                <a:tc>
                  <a:txBody>
                    <a:bodyPr/>
                    <a:lstStyle/>
                    <a:p>
                      <a:pPr algn="l"/>
                      <a:r>
                        <a:rPr lang="en-IN" sz="1400" b="0" dirty="0">
                          <a:solidFill>
                            <a:schemeClr val="tx1"/>
                          </a:solidFill>
                        </a:rPr>
                        <a:t>CHOICE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List of alternatives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292828">
                <a:tc>
                  <a:txBody>
                    <a:bodyPr/>
                    <a:lstStyle/>
                    <a:p>
                      <a:pPr algn="l"/>
                      <a:r>
                        <a:rPr lang="en-IN" sz="1400" b="0" dirty="0">
                          <a:solidFill>
                            <a:schemeClr val="tx1"/>
                          </a:solidFill>
                        </a:rPr>
                        <a:t>DEFINITIONS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Definition of a data type or an object</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292828">
                <a:tc>
                  <a:txBody>
                    <a:bodyPr/>
                    <a:lstStyle/>
                    <a:p>
                      <a:pPr algn="l"/>
                      <a:r>
                        <a:rPr lang="en-IN" sz="1400" b="0" dirty="0">
                          <a:solidFill>
                            <a:schemeClr val="tx1"/>
                          </a:solidFill>
                        </a:rPr>
                        <a:t>END</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End of a module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r h="292828">
                <a:tc>
                  <a:txBody>
                    <a:bodyPr/>
                    <a:lstStyle/>
                    <a:p>
                      <a:pPr algn="l"/>
                      <a:r>
                        <a:rPr lang="en-IN" sz="1400" b="0" dirty="0">
                          <a:solidFill>
                            <a:schemeClr val="tx1"/>
                          </a:solidFill>
                        </a:rPr>
                        <a:t>EXPORTS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Data type that can be exported to other modules</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93457"/>
                  </a:ext>
                </a:extLst>
              </a:tr>
              <a:tr h="292828">
                <a:tc>
                  <a:txBody>
                    <a:bodyPr/>
                    <a:lstStyle/>
                    <a:p>
                      <a:pPr algn="l"/>
                      <a:r>
                        <a:rPr lang="en-IN" sz="1400" b="0" dirty="0">
                          <a:solidFill>
                            <a:schemeClr val="tx1"/>
                          </a:solidFill>
                        </a:rPr>
                        <a:t>IDENTIFIER</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A sequence of non-negative numbers that identifies an object</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24326"/>
                  </a:ext>
                </a:extLst>
              </a:tr>
              <a:tr h="292828">
                <a:tc>
                  <a:txBody>
                    <a:bodyPr/>
                    <a:lstStyle/>
                    <a:p>
                      <a:pPr algn="l"/>
                      <a:r>
                        <a:rPr lang="en-IN" sz="1400" b="0" dirty="0">
                          <a:solidFill>
                            <a:schemeClr val="tx1"/>
                          </a:solidFill>
                        </a:rPr>
                        <a:t>IMPORTS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Data type defined in an external module and imported</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780451"/>
                  </a:ext>
                </a:extLst>
              </a:tr>
              <a:tr h="292828">
                <a:tc>
                  <a:txBody>
                    <a:bodyPr/>
                    <a:lstStyle/>
                    <a:p>
                      <a:pPr algn="l"/>
                      <a:r>
                        <a:rPr lang="en-IN" sz="1400" b="0" dirty="0">
                          <a:solidFill>
                            <a:schemeClr val="tx1"/>
                          </a:solidFill>
                        </a:rPr>
                        <a:t>INTEGER</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Any positive, zero, or negative integer</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93579"/>
                  </a:ext>
                </a:extLst>
              </a:tr>
              <a:tr h="292828">
                <a:tc>
                  <a:txBody>
                    <a:bodyPr/>
                    <a:lstStyle/>
                    <a:p>
                      <a:pPr algn="l"/>
                      <a:r>
                        <a:rPr lang="en-IN" sz="1400" b="0" dirty="0">
                          <a:solidFill>
                            <a:schemeClr val="tx1"/>
                          </a:solidFill>
                        </a:rPr>
                        <a:t>NULL</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A null value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353719"/>
                  </a:ext>
                </a:extLst>
              </a:tr>
              <a:tr h="292828">
                <a:tc>
                  <a:txBody>
                    <a:bodyPr/>
                    <a:lstStyle/>
                    <a:p>
                      <a:pPr algn="l"/>
                      <a:r>
                        <a:rPr lang="en-IN" sz="1400" b="0" dirty="0">
                          <a:solidFill>
                            <a:schemeClr val="tx1"/>
                          </a:solidFill>
                        </a:rPr>
                        <a:t>OBJECT</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Used with IDENTIFIER to uniquely define an object</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093544"/>
                  </a:ext>
                </a:extLst>
              </a:tr>
              <a:tr h="292828">
                <a:tc>
                  <a:txBody>
                    <a:bodyPr/>
                    <a:lstStyle/>
                    <a:p>
                      <a:pPr algn="l"/>
                      <a:r>
                        <a:rPr lang="en-IN" sz="1400" b="0" dirty="0">
                          <a:solidFill>
                            <a:schemeClr val="tx1"/>
                          </a:solidFill>
                        </a:rPr>
                        <a:t>OCTET</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Eight-bit binary data</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782258"/>
                  </a:ext>
                </a:extLst>
              </a:tr>
              <a:tr h="292828">
                <a:tc>
                  <a:txBody>
                    <a:bodyPr/>
                    <a:lstStyle/>
                    <a:p>
                      <a:pPr algn="l"/>
                      <a:r>
                        <a:rPr lang="en-IN" sz="1400" b="0" dirty="0">
                          <a:solidFill>
                            <a:schemeClr val="tx1"/>
                          </a:solidFill>
                        </a:rPr>
                        <a:t>OF</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Used with SEQUENCE or SET</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403036"/>
                  </a:ext>
                </a:extLst>
              </a:tr>
              <a:tr h="292828">
                <a:tc>
                  <a:txBody>
                    <a:bodyPr/>
                    <a:lstStyle/>
                    <a:p>
                      <a:pPr algn="l"/>
                      <a:r>
                        <a:rPr lang="en-IN" sz="1400" b="0" dirty="0">
                          <a:solidFill>
                            <a:schemeClr val="tx1"/>
                          </a:solidFill>
                        </a:rPr>
                        <a:t>SEQUENCE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An ordered list</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573637"/>
                  </a:ext>
                </a:extLst>
              </a:tr>
              <a:tr h="292828">
                <a:tc>
                  <a:txBody>
                    <a:bodyPr/>
                    <a:lstStyle/>
                    <a:p>
                      <a:pPr algn="l"/>
                      <a:r>
                        <a:rPr lang="en-IN" sz="1400" b="0" dirty="0">
                          <a:solidFill>
                            <a:schemeClr val="tx1"/>
                          </a:solidFill>
                        </a:rPr>
                        <a:t>SEQUENCE OF</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An ordered array of data of the same type</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904923"/>
                  </a:ext>
                </a:extLst>
              </a:tr>
              <a:tr h="292828">
                <a:tc>
                  <a:txBody>
                    <a:bodyPr/>
                    <a:lstStyle/>
                    <a:p>
                      <a:pPr algn="l"/>
                      <a:r>
                        <a:rPr lang="en-IN" sz="1400" b="0" dirty="0">
                          <a:solidFill>
                            <a:schemeClr val="tx1"/>
                          </a:solidFill>
                        </a:rPr>
                        <a:t>SET</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An unordered list</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20093"/>
                  </a:ext>
                </a:extLst>
              </a:tr>
              <a:tr h="292828">
                <a:tc>
                  <a:txBody>
                    <a:bodyPr/>
                    <a:lstStyle/>
                    <a:p>
                      <a:pPr algn="l"/>
                      <a:r>
                        <a:rPr lang="en-IN" sz="1400" b="0" dirty="0">
                          <a:solidFill>
                            <a:schemeClr val="tx1"/>
                          </a:solidFill>
                        </a:rPr>
                        <a:t>SET OF</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rPr>
                        <a:t>An array of unordered lists</a:t>
                      </a:r>
                      <a:endParaRPr lang="en-IN" sz="14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218247"/>
                  </a:ext>
                </a:extLst>
              </a:tr>
              <a:tr h="292828">
                <a:tc>
                  <a:txBody>
                    <a:bodyPr/>
                    <a:lstStyle/>
                    <a:p>
                      <a:pPr algn="l"/>
                      <a:r>
                        <a:rPr lang="en-IN" sz="1400" b="0" dirty="0">
                          <a:solidFill>
                            <a:schemeClr val="tx1"/>
                          </a:solidFill>
                        </a:rPr>
                        <a:t>STRING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400" b="0" dirty="0">
                          <a:solidFill>
                            <a:schemeClr val="tx1"/>
                          </a:solidFill>
                        </a:rPr>
                        <a:t>A string of data</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346016"/>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72</a:t>
            </a:fld>
            <a:endParaRPr lang="en-US"/>
          </a:p>
        </p:txBody>
      </p:sp>
    </p:spTree>
    <p:extLst>
      <p:ext uri="{BB962C8B-B14F-4D97-AF65-F5344CB8AC3E}">
        <p14:creationId xmlns:p14="http://schemas.microsoft.com/office/powerpoint/2010/main" val="1141985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12.3.2  Data Types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After discussing the symbols and keywords used in the language, it is time to define its data types. The idea is similar to what we see in computer languages such as C, C++, or Java. In ASN.1, we have several simple data types such as integer, float, </a:t>
            </a:r>
            <a:r>
              <a:rPr lang="en-US" dirty="0" err="1"/>
              <a:t>boolean</a:t>
            </a:r>
            <a:r>
              <a:rPr lang="en-US" dirty="0"/>
              <a:t>, char, and so on. We can combine these data types to create a new simple data type (with a different name) or to define a structured data type such as array or struct. We first define simple data types in ASN.1 and then show how to make a new data type of these data types.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73</a:t>
            </a:fld>
            <a:endParaRPr lang="en-US"/>
          </a:p>
        </p:txBody>
      </p:sp>
    </p:spTree>
    <p:extLst>
      <p:ext uri="{BB962C8B-B14F-4D97-AF65-F5344CB8AC3E}">
        <p14:creationId xmlns:p14="http://schemas.microsoft.com/office/powerpoint/2010/main" val="4021206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Simple Data Types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ASN.1 defines a set of simple (atomic) data types. Each data type is given a universal tag and has a set of values, as shown in Table 12.7. This is the same idea as used in a computer language when we have some basic data types with predefined ranges of values. For example, in C language, we have the data type int, which can take a range of values. Note that the tag in the table is actually the rightmost five bits of the tag we defined in Table 12.2.</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74</a:t>
            </a:fld>
            <a:endParaRPr lang="en-US"/>
          </a:p>
        </p:txBody>
      </p:sp>
    </p:spTree>
    <p:extLst>
      <p:ext uri="{BB962C8B-B14F-4D97-AF65-F5344CB8AC3E}">
        <p14:creationId xmlns:p14="http://schemas.microsoft.com/office/powerpoint/2010/main" val="2474532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1FB-D579-4E25-AF27-6B34042BFCBA}"/>
              </a:ext>
            </a:extLst>
          </p:cNvPr>
          <p:cNvSpPr>
            <a:spLocks noGrp="1"/>
          </p:cNvSpPr>
          <p:nvPr>
            <p:ph type="title"/>
          </p:nvPr>
        </p:nvSpPr>
        <p:spPr/>
        <p:txBody>
          <a:bodyPr/>
          <a:lstStyle/>
          <a:p>
            <a:r>
              <a:rPr lang="en-US" i="0" dirty="0"/>
              <a:t>Table 12.7 Some simple ASN.1 built-in types</a:t>
            </a:r>
          </a:p>
        </p:txBody>
      </p:sp>
      <p:graphicFrame>
        <p:nvGraphicFramePr>
          <p:cNvPr id="7" name="Table 2">
            <a:extLst>
              <a:ext uri="{FF2B5EF4-FFF2-40B4-BE49-F238E27FC236}">
                <a16:creationId xmlns:a16="http://schemas.microsoft.com/office/drawing/2014/main" id="{1049DA47-DCCC-4E6F-B3F6-69D47DF99BCB}"/>
              </a:ext>
            </a:extLst>
          </p:cNvPr>
          <p:cNvGraphicFramePr>
            <a:graphicFrameLocks noGrp="1"/>
          </p:cNvGraphicFramePr>
          <p:nvPr>
            <p:extLst>
              <p:ext uri="{D42A27DB-BD31-4B8C-83A1-F6EECF244321}">
                <p14:modId xmlns:p14="http://schemas.microsoft.com/office/powerpoint/2010/main" val="2093528255"/>
              </p:ext>
            </p:extLst>
          </p:nvPr>
        </p:nvGraphicFramePr>
        <p:xfrm>
          <a:off x="312310" y="1072754"/>
          <a:ext cx="8519380" cy="537667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641275274"/>
                    </a:ext>
                  </a:extLst>
                </a:gridCol>
                <a:gridCol w="2906396">
                  <a:extLst>
                    <a:ext uri="{9D8B030D-6E8A-4147-A177-3AD203B41FA5}">
                      <a16:colId xmlns:a16="http://schemas.microsoft.com/office/drawing/2014/main" val="2732270742"/>
                    </a:ext>
                  </a:extLst>
                </a:gridCol>
                <a:gridCol w="4241384">
                  <a:extLst>
                    <a:ext uri="{9D8B030D-6E8A-4147-A177-3AD203B41FA5}">
                      <a16:colId xmlns:a16="http://schemas.microsoft.com/office/drawing/2014/main" val="682092345"/>
                    </a:ext>
                  </a:extLst>
                </a:gridCol>
              </a:tblGrid>
              <a:tr h="274320">
                <a:tc>
                  <a:txBody>
                    <a:bodyPr/>
                    <a:lstStyle/>
                    <a:p>
                      <a:pPr algn="ctr"/>
                      <a:r>
                        <a:rPr lang="en-IN" sz="1600" b="1" i="1" dirty="0">
                          <a:solidFill>
                            <a:schemeClr val="tx1"/>
                          </a:solidFill>
                        </a:rPr>
                        <a:t>Tag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600" b="1" i="1" dirty="0">
                          <a:solidFill>
                            <a:schemeClr val="tx1"/>
                          </a:solidFill>
                        </a:rPr>
                        <a:t>Type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tc>
                  <a:txBody>
                    <a:bodyPr/>
                    <a:lstStyle/>
                    <a:p>
                      <a:pPr algn="ctr"/>
                      <a:r>
                        <a:rPr lang="en-IN" sz="1600" b="1" i="1" dirty="0">
                          <a:solidFill>
                            <a:schemeClr val="tx1"/>
                          </a:solidFill>
                        </a:rPr>
                        <a:t>Set of values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solidFill>
                      <a:srgbClr val="D4EFFD"/>
                    </a:solidFill>
                  </a:tcPr>
                </a:tc>
                <a:extLst>
                  <a:ext uri="{0D108BD9-81ED-4DB2-BD59-A6C34878D82A}">
                    <a16:rowId xmlns:a16="http://schemas.microsoft.com/office/drawing/2014/main" val="714662410"/>
                  </a:ext>
                </a:extLst>
              </a:tr>
              <a:tr h="274320">
                <a:tc>
                  <a:txBody>
                    <a:bodyPr/>
                    <a:lstStyle/>
                    <a:p>
                      <a:pPr algn="l"/>
                      <a:r>
                        <a:rPr lang="en-IN" sz="1600" b="0" dirty="0">
                          <a:solidFill>
                            <a:schemeClr val="tx1"/>
                          </a:solidFill>
                        </a:rPr>
                        <a:t>Universal 1</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BOOLEAN</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TRUE or FALSE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61115"/>
                  </a:ext>
                </a:extLst>
              </a:tr>
              <a:tr h="274320">
                <a:tc>
                  <a:txBody>
                    <a:bodyPr/>
                    <a:lstStyle/>
                    <a:p>
                      <a:pPr algn="l"/>
                      <a:r>
                        <a:rPr lang="en-IN" sz="1600" b="0" dirty="0">
                          <a:solidFill>
                            <a:schemeClr val="tx1"/>
                          </a:solidFill>
                        </a:rPr>
                        <a:t>Universal 2</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INTEGER</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Integers (positive, 0, or negative)</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739274"/>
                  </a:ext>
                </a:extLst>
              </a:tr>
              <a:tr h="274320">
                <a:tc>
                  <a:txBody>
                    <a:bodyPr/>
                    <a:lstStyle/>
                    <a:p>
                      <a:pPr algn="l"/>
                      <a:r>
                        <a:rPr lang="en-IN" sz="1600" b="0" dirty="0">
                          <a:solidFill>
                            <a:schemeClr val="tx1"/>
                          </a:solidFill>
                        </a:rPr>
                        <a:t>Universal 3</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BIT STRING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A string of binary digits (bits) or a null set</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32077"/>
                  </a:ext>
                </a:extLst>
              </a:tr>
              <a:tr h="274320">
                <a:tc>
                  <a:txBody>
                    <a:bodyPr/>
                    <a:lstStyle/>
                    <a:p>
                      <a:pPr algn="l"/>
                      <a:r>
                        <a:rPr lang="en-IN" sz="1600" b="0" dirty="0">
                          <a:solidFill>
                            <a:schemeClr val="tx1"/>
                          </a:solidFill>
                        </a:rPr>
                        <a:t>Universal 4</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OCTET STRING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A string of octets or a null set</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92695"/>
                  </a:ext>
                </a:extLst>
              </a:tr>
              <a:tr h="274320">
                <a:tc>
                  <a:txBody>
                    <a:bodyPr/>
                    <a:lstStyle/>
                    <a:p>
                      <a:pPr algn="l"/>
                      <a:r>
                        <a:rPr lang="en-IN" sz="1600" b="0" dirty="0">
                          <a:solidFill>
                            <a:schemeClr val="tx1"/>
                          </a:solidFill>
                        </a:rPr>
                        <a:t>Universal 5</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NULL</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Null, single valued</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93457"/>
                  </a:ext>
                </a:extLst>
              </a:tr>
              <a:tr h="274320">
                <a:tc>
                  <a:txBody>
                    <a:bodyPr/>
                    <a:lstStyle/>
                    <a:p>
                      <a:pPr algn="l"/>
                      <a:r>
                        <a:rPr lang="en-IN" sz="1600" b="0" dirty="0">
                          <a:solidFill>
                            <a:schemeClr val="tx1"/>
                          </a:solidFill>
                        </a:rPr>
                        <a:t>Universal 6</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OBJECT IDENTIFIER</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A set of values that defines an object</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24326"/>
                  </a:ext>
                </a:extLst>
              </a:tr>
              <a:tr h="274320">
                <a:tc>
                  <a:txBody>
                    <a:bodyPr/>
                    <a:lstStyle/>
                    <a:p>
                      <a:pPr algn="l"/>
                      <a:r>
                        <a:rPr lang="en-IN" sz="1600" b="0" dirty="0">
                          <a:solidFill>
                            <a:schemeClr val="tx1"/>
                          </a:solidFill>
                        </a:rPr>
                        <a:t>Universal 7</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err="1">
                          <a:solidFill>
                            <a:schemeClr val="tx1"/>
                          </a:solidFill>
                        </a:rPr>
                        <a:t>ObjectDescriptor</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Human readable text describing an object</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780451"/>
                  </a:ext>
                </a:extLst>
              </a:tr>
              <a:tr h="274320">
                <a:tc>
                  <a:txBody>
                    <a:bodyPr/>
                    <a:lstStyle/>
                    <a:p>
                      <a:pPr algn="l"/>
                      <a:r>
                        <a:rPr lang="en-IN" sz="1600" b="0" dirty="0">
                          <a:solidFill>
                            <a:schemeClr val="tx1"/>
                          </a:solidFill>
                        </a:rPr>
                        <a:t>Universal 8</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EXTERNAL</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A type that is not in the standard</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93579"/>
                  </a:ext>
                </a:extLst>
              </a:tr>
              <a:tr h="274320">
                <a:tc>
                  <a:txBody>
                    <a:bodyPr/>
                    <a:lstStyle/>
                    <a:p>
                      <a:pPr algn="l"/>
                      <a:r>
                        <a:rPr lang="en-IN" sz="1600" b="0" dirty="0">
                          <a:solidFill>
                            <a:schemeClr val="tx1"/>
                          </a:solidFill>
                        </a:rPr>
                        <a:t>Universal 9</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REAL</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tx1"/>
                          </a:solidFill>
                        </a:rPr>
                        <a:t>Real numbers in scientific notation</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353719"/>
                  </a:ext>
                </a:extLst>
              </a:tr>
              <a:tr h="274320">
                <a:tc>
                  <a:txBody>
                    <a:bodyPr/>
                    <a:lstStyle/>
                    <a:p>
                      <a:pPr algn="l"/>
                      <a:r>
                        <a:rPr lang="en-IN" sz="1600" b="0" dirty="0">
                          <a:solidFill>
                            <a:schemeClr val="tx1"/>
                          </a:solidFill>
                        </a:rPr>
                        <a:t>Universal 10</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ENUMERATED</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A list of integers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093544"/>
                  </a:ext>
                </a:extLst>
              </a:tr>
              <a:tr h="274320">
                <a:tc>
                  <a:txBody>
                    <a:bodyPr/>
                    <a:lstStyle/>
                    <a:p>
                      <a:pPr algn="l"/>
                      <a:r>
                        <a:rPr lang="en-IN" sz="1600" b="0" dirty="0">
                          <a:solidFill>
                            <a:schemeClr val="tx1"/>
                          </a:solidFill>
                        </a:rPr>
                        <a:t>Universal 16</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SEQUENCE, SEQUENCE OF</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Ordered list of types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782258"/>
                  </a:ext>
                </a:extLst>
              </a:tr>
              <a:tr h="274320">
                <a:tc>
                  <a:txBody>
                    <a:bodyPr/>
                    <a:lstStyle/>
                    <a:p>
                      <a:pPr algn="l"/>
                      <a:r>
                        <a:rPr lang="en-IN" sz="1600" b="0" dirty="0">
                          <a:solidFill>
                            <a:schemeClr val="tx1"/>
                          </a:solidFill>
                        </a:rPr>
                        <a:t>Universal 17</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SET, SET OF</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Unordered list of types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403036"/>
                  </a:ext>
                </a:extLst>
              </a:tr>
              <a:tr h="274320">
                <a:tc>
                  <a:txBody>
                    <a:bodyPr/>
                    <a:lstStyle/>
                    <a:p>
                      <a:pPr algn="l"/>
                      <a:r>
                        <a:rPr lang="en-IN" sz="1600" b="0" dirty="0">
                          <a:solidFill>
                            <a:schemeClr val="tx1"/>
                          </a:solidFill>
                        </a:rPr>
                        <a:t>Universal 18</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err="1">
                          <a:solidFill>
                            <a:schemeClr val="tx1"/>
                          </a:solidFill>
                        </a:rPr>
                        <a:t>NumericString</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Digits 0–9 and space</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573637"/>
                  </a:ext>
                </a:extLst>
              </a:tr>
              <a:tr h="274320">
                <a:tc>
                  <a:txBody>
                    <a:bodyPr/>
                    <a:lstStyle/>
                    <a:p>
                      <a:pPr algn="l"/>
                      <a:r>
                        <a:rPr lang="en-IN" sz="1600" b="0" dirty="0">
                          <a:solidFill>
                            <a:schemeClr val="tx1"/>
                          </a:solidFill>
                        </a:rPr>
                        <a:t>Universal 19</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err="1">
                          <a:solidFill>
                            <a:schemeClr val="tx1"/>
                          </a:solidFill>
                        </a:rPr>
                        <a:t>PrintableString</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Printable characters</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904923"/>
                  </a:ext>
                </a:extLst>
              </a:tr>
              <a:tr h="274320">
                <a:tc>
                  <a:txBody>
                    <a:bodyPr/>
                    <a:lstStyle/>
                    <a:p>
                      <a:pPr algn="l"/>
                      <a:r>
                        <a:rPr lang="en-IN" sz="1600" b="0" dirty="0">
                          <a:solidFill>
                            <a:schemeClr val="tx1"/>
                          </a:solidFill>
                        </a:rPr>
                        <a:t>Universal 26</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err="1">
                          <a:solidFill>
                            <a:schemeClr val="tx1"/>
                          </a:solidFill>
                        </a:rPr>
                        <a:t>VisibleString</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ISO646String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000779"/>
                  </a:ext>
                </a:extLst>
              </a:tr>
              <a:tr h="274320">
                <a:tc>
                  <a:txBody>
                    <a:bodyPr/>
                    <a:lstStyle/>
                    <a:p>
                      <a:pPr algn="l"/>
                      <a:r>
                        <a:rPr lang="en-IN" sz="1600" b="0" dirty="0">
                          <a:solidFill>
                            <a:schemeClr val="tx1"/>
                          </a:solidFill>
                        </a:rPr>
                        <a:t>Universal 27</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err="1">
                          <a:solidFill>
                            <a:schemeClr val="tx1"/>
                          </a:solidFill>
                        </a:rPr>
                        <a:t>GeneralString</a:t>
                      </a:r>
                      <a:endParaRPr lang="en-IN" sz="1600" b="0" dirty="0">
                        <a:solidFill>
                          <a:schemeClr val="tx1"/>
                        </a:solidFill>
                      </a:endParaRP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General character string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905784"/>
                  </a:ext>
                </a:extLst>
              </a:tr>
              <a:tr h="274320">
                <a:tc>
                  <a:txBody>
                    <a:bodyPr/>
                    <a:lstStyle/>
                    <a:p>
                      <a:pPr algn="l"/>
                      <a:r>
                        <a:rPr lang="en-IN" sz="1600" b="0" dirty="0">
                          <a:solidFill>
                            <a:schemeClr val="tx1"/>
                          </a:solidFill>
                        </a:rPr>
                        <a:t>Universal 30</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CHARACTER STRING</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dirty="0">
                          <a:solidFill>
                            <a:schemeClr val="tx1"/>
                          </a:solidFill>
                        </a:rPr>
                        <a:t>Character set</a:t>
                      </a:r>
                    </a:p>
                  </a:txBody>
                  <a:tcPr marT="27432" marB="27432">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94064"/>
                  </a:ext>
                </a:extLst>
              </a:tr>
            </a:tbl>
          </a:graphicData>
        </a:graphic>
      </p:graphicFrame>
      <p:sp>
        <p:nvSpPr>
          <p:cNvPr id="6" name="Slide Number Placeholder 3">
            <a:extLst>
              <a:ext uri="{FF2B5EF4-FFF2-40B4-BE49-F238E27FC236}">
                <a16:creationId xmlns:a16="http://schemas.microsoft.com/office/drawing/2014/main" id="{1D0DC6BE-AD24-479F-A80C-8071D6FDC2B0}"/>
              </a:ext>
            </a:extLst>
          </p:cNvPr>
          <p:cNvSpPr>
            <a:spLocks noGrp="1"/>
          </p:cNvSpPr>
          <p:nvPr>
            <p:ph type="sldNum" sz="quarter" idx="10"/>
          </p:nvPr>
        </p:nvSpPr>
        <p:spPr/>
        <p:txBody>
          <a:bodyPr/>
          <a:lstStyle/>
          <a:p>
            <a:fld id="{68151E55-6873-49E2-B8D5-2F265E6F1973}" type="slidenum">
              <a:rPr lang="en-US" smtClean="0"/>
              <a:pPr/>
              <a:t>75</a:t>
            </a:fld>
            <a:endParaRPr lang="en-US"/>
          </a:p>
        </p:txBody>
      </p:sp>
    </p:spTree>
    <p:extLst>
      <p:ext uri="{BB962C8B-B14F-4D97-AF65-F5344CB8AC3E}">
        <p14:creationId xmlns:p14="http://schemas.microsoft.com/office/powerpoint/2010/main" val="2508600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New Data Types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defRPr/>
            </a:pPr>
            <a:r>
              <a:rPr lang="en-US" dirty="0"/>
              <a:t>ASN.1 uses Backus–</a:t>
            </a:r>
            <a:r>
              <a:rPr lang="en-US" dirty="0" err="1"/>
              <a:t>Naur</a:t>
            </a:r>
            <a:r>
              <a:rPr lang="en-US" dirty="0"/>
              <a:t> Form (BNF) syntax for defining a new data type from a built-in data type or a previously defined data type as shown below:</a:t>
            </a:r>
          </a:p>
          <a:p>
            <a:pPr algn="ctr">
              <a:spcBef>
                <a:spcPts val="600"/>
              </a:spcBef>
              <a:defRPr/>
            </a:pPr>
            <a:r>
              <a:rPr lang="en-US" dirty="0"/>
              <a:t>&lt;new type&gt; ::= &lt;type&gt;</a:t>
            </a:r>
          </a:p>
          <a:p>
            <a:pPr>
              <a:spcBef>
                <a:spcPts val="600"/>
              </a:spcBef>
              <a:defRPr/>
            </a:pPr>
            <a:r>
              <a:rPr lang="en-US" dirty="0"/>
              <a:t>where the new type must start with a capital letter.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76</a:t>
            </a:fld>
            <a:endParaRPr lang="en-US"/>
          </a:p>
        </p:txBody>
      </p:sp>
    </p:spTree>
    <p:extLst>
      <p:ext uri="{BB962C8B-B14F-4D97-AF65-F5344CB8AC3E}">
        <p14:creationId xmlns:p14="http://schemas.microsoft.com/office/powerpoint/2010/main" val="2877728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5A2D-D53D-47D9-8707-6589A27DA203}"/>
              </a:ext>
            </a:extLst>
          </p:cNvPr>
          <p:cNvSpPr>
            <a:spLocks noGrp="1"/>
          </p:cNvSpPr>
          <p:nvPr>
            <p:ph type="title"/>
          </p:nvPr>
        </p:nvSpPr>
        <p:spPr/>
        <p:txBody>
          <a:bodyPr/>
          <a:lstStyle/>
          <a:p>
            <a:r>
              <a:rPr lang="en-US" dirty="0"/>
              <a:t>Example 12.6</a:t>
            </a:r>
          </a:p>
        </p:txBody>
      </p:sp>
      <p:sp>
        <p:nvSpPr>
          <p:cNvPr id="3" name="Content Placeholder 2">
            <a:extLst>
              <a:ext uri="{FF2B5EF4-FFF2-40B4-BE49-F238E27FC236}">
                <a16:creationId xmlns:a16="http://schemas.microsoft.com/office/drawing/2014/main" id="{BDAF93DF-2747-4FED-999B-8B304FAA9858}"/>
              </a:ext>
            </a:extLst>
          </p:cNvPr>
          <p:cNvSpPr>
            <a:spLocks noGrp="1"/>
          </p:cNvSpPr>
          <p:nvPr>
            <p:ph sz="quarter" idx="11"/>
          </p:nvPr>
        </p:nvSpPr>
        <p:spPr>
          <a:xfrm>
            <a:off x="342900" y="1276710"/>
            <a:ext cx="8458200" cy="1020720"/>
          </a:xfrm>
        </p:spPr>
        <p:txBody>
          <a:bodyPr/>
          <a:lstStyle/>
          <a:p>
            <a:r>
              <a:rPr lang="en-US" i="0" dirty="0"/>
              <a:t>The following is an example of some new types using built-in types.</a:t>
            </a:r>
          </a:p>
        </p:txBody>
      </p:sp>
      <p:sp>
        <p:nvSpPr>
          <p:cNvPr id="4" name="Content Placeholder 3">
            <a:extLst>
              <a:ext uri="{FF2B5EF4-FFF2-40B4-BE49-F238E27FC236}">
                <a16:creationId xmlns:a16="http://schemas.microsoft.com/office/drawing/2014/main" id="{F4E56E20-92C1-4429-A94B-D647C7E3C66A}"/>
              </a:ext>
            </a:extLst>
          </p:cNvPr>
          <p:cNvSpPr>
            <a:spLocks noGrp="1"/>
          </p:cNvSpPr>
          <p:nvPr>
            <p:ph sz="quarter" idx="15"/>
          </p:nvPr>
        </p:nvSpPr>
        <p:spPr>
          <a:xfrm>
            <a:off x="342900" y="2719176"/>
            <a:ext cx="8503920" cy="1841395"/>
          </a:xfrm>
          <a:solidFill>
            <a:schemeClr val="bg1">
              <a:lumMod val="85000"/>
            </a:schemeClr>
          </a:solidFill>
          <a:ln w="28575">
            <a:solidFill>
              <a:schemeClr val="tx1"/>
            </a:solidFill>
          </a:ln>
        </p:spPr>
        <p:txBody>
          <a:bodyPr anchor="ctr"/>
          <a:lstStyle/>
          <a:p>
            <a:pPr>
              <a:spcBef>
                <a:spcPts val="300"/>
              </a:spcBef>
              <a:spcAft>
                <a:spcPts val="300"/>
              </a:spcAft>
            </a:pPr>
            <a:r>
              <a:rPr lang="en-US" sz="2000" b="1" i="0" dirty="0"/>
              <a:t>Married</a:t>
            </a:r>
            <a:r>
              <a:rPr lang="en-US" sz="2000" i="0" dirty="0"/>
              <a:t> ::= </a:t>
            </a:r>
            <a:r>
              <a:rPr lang="en-US" sz="2000" i="0" dirty="0">
                <a:solidFill>
                  <a:srgbClr val="00648B"/>
                </a:solidFill>
              </a:rPr>
              <a:t>BOOLEAN</a:t>
            </a:r>
          </a:p>
          <a:p>
            <a:pPr>
              <a:spcBef>
                <a:spcPts val="300"/>
              </a:spcBef>
              <a:spcAft>
                <a:spcPts val="300"/>
              </a:spcAft>
            </a:pPr>
            <a:r>
              <a:rPr lang="en-US" sz="2000" b="1" i="0" dirty="0"/>
              <a:t>Marital Status</a:t>
            </a:r>
            <a:r>
              <a:rPr lang="en-US" sz="2000" i="0" dirty="0"/>
              <a:t> ::= </a:t>
            </a:r>
            <a:r>
              <a:rPr lang="en-US" sz="2000" i="0" dirty="0">
                <a:solidFill>
                  <a:srgbClr val="00648B"/>
                </a:solidFill>
              </a:rPr>
              <a:t>ENUMERATED</a:t>
            </a:r>
            <a:r>
              <a:rPr lang="en-US" sz="2000" i="0" dirty="0"/>
              <a:t> {single, married, widowed, divorced}</a:t>
            </a:r>
          </a:p>
          <a:p>
            <a:pPr>
              <a:spcBef>
                <a:spcPts val="300"/>
              </a:spcBef>
              <a:spcAft>
                <a:spcPts val="300"/>
              </a:spcAft>
            </a:pPr>
            <a:r>
              <a:rPr lang="en-US" sz="2000" b="1" i="0" dirty="0"/>
              <a:t>Day Of Week</a:t>
            </a:r>
            <a:r>
              <a:rPr lang="en-US" sz="2000" i="0" dirty="0"/>
              <a:t> ::= </a:t>
            </a:r>
            <a:r>
              <a:rPr lang="en-US" sz="2000" i="0" dirty="0">
                <a:solidFill>
                  <a:srgbClr val="00648B"/>
                </a:solidFill>
              </a:rPr>
              <a:t>ENUMERATED</a:t>
            </a:r>
            <a:r>
              <a:rPr lang="en-US" sz="2000" i="0" dirty="0"/>
              <a:t> {sun, mon, </a:t>
            </a:r>
            <a:r>
              <a:rPr lang="en-US" sz="2000" i="0" dirty="0" err="1"/>
              <a:t>tue</a:t>
            </a:r>
            <a:r>
              <a:rPr lang="en-US" sz="2000" i="0" dirty="0"/>
              <a:t>, wed, </a:t>
            </a:r>
            <a:r>
              <a:rPr lang="en-US" sz="2000" i="0" dirty="0" err="1"/>
              <a:t>thu</a:t>
            </a:r>
            <a:r>
              <a:rPr lang="en-US" sz="2000" i="0" dirty="0"/>
              <a:t>, </a:t>
            </a:r>
            <a:r>
              <a:rPr lang="en-US" sz="2000" i="0" dirty="0" err="1"/>
              <a:t>fri</a:t>
            </a:r>
            <a:r>
              <a:rPr lang="en-US" sz="2000" i="0" dirty="0"/>
              <a:t>, sat}</a:t>
            </a:r>
          </a:p>
          <a:p>
            <a:pPr>
              <a:spcBef>
                <a:spcPts val="300"/>
              </a:spcBef>
              <a:spcAft>
                <a:spcPts val="300"/>
              </a:spcAft>
            </a:pPr>
            <a:r>
              <a:rPr lang="en-US" sz="2000" b="1" i="0" dirty="0"/>
              <a:t>Age</a:t>
            </a:r>
            <a:r>
              <a:rPr lang="en-US" sz="2000" i="0" dirty="0"/>
              <a:t> ::= </a:t>
            </a:r>
            <a:r>
              <a:rPr lang="en-US" sz="2000" i="0" dirty="0">
                <a:solidFill>
                  <a:srgbClr val="00648B"/>
                </a:solidFill>
              </a:rPr>
              <a:t>INTEGER</a:t>
            </a:r>
          </a:p>
        </p:txBody>
      </p:sp>
      <p:sp>
        <p:nvSpPr>
          <p:cNvPr id="7" name="Slide Number Placeholder 4">
            <a:extLst>
              <a:ext uri="{FF2B5EF4-FFF2-40B4-BE49-F238E27FC236}">
                <a16:creationId xmlns:a16="http://schemas.microsoft.com/office/drawing/2014/main" id="{30C2EAD3-F24F-44A4-B826-D4BE51A237E1}"/>
              </a:ext>
            </a:extLst>
          </p:cNvPr>
          <p:cNvSpPr>
            <a:spLocks noGrp="1"/>
          </p:cNvSpPr>
          <p:nvPr>
            <p:ph type="sldNum" sz="quarter" idx="10"/>
          </p:nvPr>
        </p:nvSpPr>
        <p:spPr/>
        <p:txBody>
          <a:bodyPr/>
          <a:lstStyle/>
          <a:p>
            <a:fld id="{68151E55-6873-49E2-B8D5-2F265E6F1973}" type="slidenum">
              <a:rPr lang="en-US" smtClean="0"/>
              <a:pPr/>
              <a:t>77</a:t>
            </a:fld>
            <a:endParaRPr lang="en-US"/>
          </a:p>
        </p:txBody>
      </p:sp>
    </p:spTree>
    <p:extLst>
      <p:ext uri="{BB962C8B-B14F-4D97-AF65-F5344CB8AC3E}">
        <p14:creationId xmlns:p14="http://schemas.microsoft.com/office/powerpoint/2010/main" val="3080211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New Subtypes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defRPr/>
            </a:pPr>
            <a:r>
              <a:rPr lang="en-US" dirty="0"/>
              <a:t>ASN.1 uses Backus–</a:t>
            </a:r>
            <a:r>
              <a:rPr lang="en-US" dirty="0" err="1"/>
              <a:t>Naur</a:t>
            </a:r>
            <a:r>
              <a:rPr lang="en-US" dirty="0"/>
              <a:t> Form (BNF) syntax for defining a new data type from a built-in data type or a previously defined data type as shown below:</a:t>
            </a:r>
          </a:p>
          <a:p>
            <a:pPr algn="ctr">
              <a:spcBef>
                <a:spcPts val="600"/>
              </a:spcBef>
              <a:defRPr/>
            </a:pPr>
            <a:r>
              <a:rPr lang="en-US" dirty="0"/>
              <a:t>&lt;new type&gt; ::= &lt;type&gt;</a:t>
            </a:r>
          </a:p>
          <a:p>
            <a:pPr>
              <a:spcBef>
                <a:spcPts val="600"/>
              </a:spcBef>
              <a:defRPr/>
            </a:pPr>
            <a:r>
              <a:rPr lang="en-US" dirty="0"/>
              <a:t>where the new type must start with a capital letter.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78</a:t>
            </a:fld>
            <a:endParaRPr lang="en-US"/>
          </a:p>
        </p:txBody>
      </p:sp>
    </p:spTree>
    <p:extLst>
      <p:ext uri="{BB962C8B-B14F-4D97-AF65-F5344CB8AC3E}">
        <p14:creationId xmlns:p14="http://schemas.microsoft.com/office/powerpoint/2010/main" val="23117817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5A2D-D53D-47D9-8707-6589A27DA203}"/>
              </a:ext>
            </a:extLst>
          </p:cNvPr>
          <p:cNvSpPr>
            <a:spLocks noGrp="1"/>
          </p:cNvSpPr>
          <p:nvPr>
            <p:ph type="title"/>
          </p:nvPr>
        </p:nvSpPr>
        <p:spPr/>
        <p:txBody>
          <a:bodyPr/>
          <a:lstStyle/>
          <a:p>
            <a:r>
              <a:rPr lang="en-US" dirty="0"/>
              <a:t>Example 12.7</a:t>
            </a:r>
          </a:p>
        </p:txBody>
      </p:sp>
      <p:sp>
        <p:nvSpPr>
          <p:cNvPr id="3" name="Content Placeholder 2">
            <a:extLst>
              <a:ext uri="{FF2B5EF4-FFF2-40B4-BE49-F238E27FC236}">
                <a16:creationId xmlns:a16="http://schemas.microsoft.com/office/drawing/2014/main" id="{BDAF93DF-2747-4FED-999B-8B304FAA9858}"/>
              </a:ext>
            </a:extLst>
          </p:cNvPr>
          <p:cNvSpPr>
            <a:spLocks noGrp="1"/>
          </p:cNvSpPr>
          <p:nvPr>
            <p:ph sz="quarter" idx="11"/>
          </p:nvPr>
        </p:nvSpPr>
        <p:spPr>
          <a:xfrm>
            <a:off x="342900" y="1276710"/>
            <a:ext cx="8458200" cy="2323740"/>
          </a:xfrm>
        </p:spPr>
        <p:txBody>
          <a:bodyPr/>
          <a:lstStyle/>
          <a:p>
            <a:r>
              <a:rPr lang="en-US" i="0" dirty="0"/>
              <a:t>The following shows how we can make three new subtypes. The range of the first is the subset of INTEGER, the range of the second is the subset of REAL, and the range of the third is the subset of </a:t>
            </a:r>
            <a:r>
              <a:rPr lang="en-US" i="0" dirty="0" err="1"/>
              <a:t>DayOfWeek</a:t>
            </a:r>
            <a:r>
              <a:rPr lang="en-US" i="0" dirty="0"/>
              <a:t>, which we defined in before. Note that we use the symbol (..) to define the range and the symbol (|) to define the choice.</a:t>
            </a:r>
          </a:p>
        </p:txBody>
      </p:sp>
      <p:graphicFrame>
        <p:nvGraphicFramePr>
          <p:cNvPr id="5" name="Table 3">
            <a:extLst>
              <a:ext uri="{FF2B5EF4-FFF2-40B4-BE49-F238E27FC236}">
                <a16:creationId xmlns:a16="http://schemas.microsoft.com/office/drawing/2014/main" id="{D397F0CD-EC5D-485B-8094-9FD5DC1DE2D4}"/>
              </a:ext>
            </a:extLst>
          </p:cNvPr>
          <p:cNvGraphicFramePr>
            <a:graphicFrameLocks noGrp="1"/>
          </p:cNvGraphicFramePr>
          <p:nvPr>
            <p:extLst>
              <p:ext uri="{D42A27DB-BD31-4B8C-83A1-F6EECF244321}">
                <p14:modId xmlns:p14="http://schemas.microsoft.com/office/powerpoint/2010/main" val="2257558934"/>
              </p:ext>
            </p:extLst>
          </p:nvPr>
        </p:nvGraphicFramePr>
        <p:xfrm>
          <a:off x="182880" y="4062761"/>
          <a:ext cx="8778240" cy="1112520"/>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463326224"/>
                    </a:ext>
                  </a:extLst>
                </a:gridCol>
                <a:gridCol w="457200">
                  <a:extLst>
                    <a:ext uri="{9D8B030D-6E8A-4147-A177-3AD203B41FA5}">
                      <a16:colId xmlns:a16="http://schemas.microsoft.com/office/drawing/2014/main" val="928205229"/>
                    </a:ext>
                  </a:extLst>
                </a:gridCol>
                <a:gridCol w="3840480">
                  <a:extLst>
                    <a:ext uri="{9D8B030D-6E8A-4147-A177-3AD203B41FA5}">
                      <a16:colId xmlns:a16="http://schemas.microsoft.com/office/drawing/2014/main" val="2622262459"/>
                    </a:ext>
                  </a:extLst>
                </a:gridCol>
              </a:tblGrid>
              <a:tr h="370840">
                <a:tc>
                  <a:txBody>
                    <a:bodyPr/>
                    <a:lstStyle/>
                    <a:p>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Number Of Students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sz="1800" b="1" i="0" u="none" strike="noStrike" kern="1200" cap="none" spc="0" normalizeH="0" baseline="0" noProof="0" dirty="0">
                          <a:ln>
                            <a:noFill/>
                          </a:ln>
                          <a:solidFill>
                            <a:srgbClr val="00648B"/>
                          </a:solidFill>
                          <a:effectLst/>
                          <a:uLnTx/>
                          <a:uFillTx/>
                          <a:latin typeface="Times New Roman" panose="02020603050405020304" pitchFamily="18" charset="0"/>
                          <a:ea typeface="+mn-ea"/>
                          <a:cs typeface="Times New Roman" panose="02020603050405020304" pitchFamily="18" charset="0"/>
                        </a:rPr>
                        <a:t>INTEGER</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(15..40)</a:t>
                      </a:r>
                      <a:endParaRPr lang="en-IN"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lang="en-IN"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An integer with the range 15 to 40</a:t>
                      </a:r>
                      <a:endParaRPr lang="en-IN"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8401483"/>
                  </a:ext>
                </a:extLst>
              </a:tr>
              <a:tr h="370840">
                <a:tc>
                  <a:txBody>
                    <a:bodyPr/>
                    <a:lstStyle/>
                    <a:p>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Grade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sz="1800" b="1" i="0" u="none" strike="noStrike" kern="1200" cap="none" spc="0" normalizeH="0" baseline="0" noProof="0" dirty="0">
                          <a:ln>
                            <a:noFill/>
                          </a:ln>
                          <a:solidFill>
                            <a:srgbClr val="00648B"/>
                          </a:solidFill>
                          <a:effectLst/>
                          <a:uLnTx/>
                          <a:uFillTx/>
                          <a:latin typeface="Times New Roman" panose="02020603050405020304" pitchFamily="18" charset="0"/>
                          <a:ea typeface="+mn-ea"/>
                          <a:cs typeface="Times New Roman" panose="02020603050405020304" pitchFamily="18" charset="0"/>
                        </a:rPr>
                        <a:t>REAL</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(1.0..5.0)</a:t>
                      </a:r>
                      <a:endParaRPr lang="en-IN"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lang="en-IN"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real number with the range 1.0 to 5.0</a:t>
                      </a:r>
                      <a:endParaRPr lang="en-IN"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01755153"/>
                  </a:ext>
                </a:extLst>
              </a:tr>
              <a:tr h="370840">
                <a:tc>
                  <a:txBody>
                    <a:bodyPr/>
                    <a:lstStyle/>
                    <a:p>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Weekend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sz="1800" b="1" i="0" u="none" strike="noStrike" kern="1200" cap="none" spc="0" normalizeH="0" baseline="0" noProof="0" dirty="0">
                          <a:ln>
                            <a:noFill/>
                          </a:ln>
                          <a:solidFill>
                            <a:srgbClr val="00648B"/>
                          </a:solidFill>
                          <a:effectLst/>
                          <a:uLnTx/>
                          <a:uFillTx/>
                          <a:latin typeface="Times New Roman" panose="02020603050405020304" pitchFamily="18" charset="0"/>
                          <a:ea typeface="+mn-ea"/>
                          <a:cs typeface="Times New Roman" panose="02020603050405020304" pitchFamily="18" charset="0"/>
                        </a:rPr>
                        <a:t>Day Of Week</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(sun | sat)</a:t>
                      </a:r>
                      <a:endParaRPr lang="en-IN"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lang="en-IN"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day that can be sun or sat</a:t>
                      </a:r>
                      <a:endParaRPr lang="en-IN"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23894637"/>
                  </a:ext>
                </a:extLst>
              </a:tr>
            </a:tbl>
          </a:graphicData>
        </a:graphic>
      </p:graphicFrame>
      <p:sp>
        <p:nvSpPr>
          <p:cNvPr id="7" name="Slide Number Placeholder 4">
            <a:extLst>
              <a:ext uri="{FF2B5EF4-FFF2-40B4-BE49-F238E27FC236}">
                <a16:creationId xmlns:a16="http://schemas.microsoft.com/office/drawing/2014/main" id="{30C2EAD3-F24F-44A4-B826-D4BE51A237E1}"/>
              </a:ext>
            </a:extLst>
          </p:cNvPr>
          <p:cNvSpPr>
            <a:spLocks noGrp="1"/>
          </p:cNvSpPr>
          <p:nvPr>
            <p:ph type="sldNum" sz="quarter" idx="10"/>
          </p:nvPr>
        </p:nvSpPr>
        <p:spPr/>
        <p:txBody>
          <a:bodyPr/>
          <a:lstStyle/>
          <a:p>
            <a:fld id="{68151E55-6873-49E2-B8D5-2F265E6F1973}" type="slidenum">
              <a:rPr lang="en-US" smtClean="0"/>
              <a:pPr/>
              <a:t>79</a:t>
            </a:fld>
            <a:endParaRPr lang="en-US"/>
          </a:p>
        </p:txBody>
      </p:sp>
    </p:spTree>
    <p:extLst>
      <p:ext uri="{BB962C8B-B14F-4D97-AF65-F5344CB8AC3E}">
        <p14:creationId xmlns:p14="http://schemas.microsoft.com/office/powerpoint/2010/main" val="73603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12.1.2 Fault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Complex networks today are made up of hundreds and sometimes thousands of components. Proper operation of the network depends on the proper operation of each component individually and in relation to each other. Fault management is the area of network management that handles this issue. An effective fault management system has two subsystems: reactive fault management and proactive fault management.</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8</a:t>
            </a:fld>
            <a:endParaRPr lang="en-US"/>
          </a:p>
        </p:txBody>
      </p:sp>
    </p:spTree>
    <p:extLst>
      <p:ext uri="{BB962C8B-B14F-4D97-AF65-F5344CB8AC3E}">
        <p14:creationId xmlns:p14="http://schemas.microsoft.com/office/powerpoint/2010/main" val="9011367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Simple Variables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defRPr/>
            </a:pPr>
            <a:r>
              <a:rPr lang="en-US" dirty="0"/>
              <a:t>In a programming language, we can create a variable of a particular type and assign (store) a value in it. In ASN.1, the term Value Name is used instead of variable, but we use the term variable, which is more familiar to programmers. We can create a variable of a particular type and assign a value belonging to the range defined for that type. The following shows the syntax:</a:t>
            </a:r>
          </a:p>
          <a:p>
            <a:pPr algn="ctr">
              <a:spcBef>
                <a:spcPts val="600"/>
              </a:spcBef>
              <a:defRPr/>
            </a:pPr>
            <a:r>
              <a:rPr lang="en-US" dirty="0">
                <a:solidFill>
                  <a:srgbClr val="C00000"/>
                </a:solidFill>
              </a:rPr>
              <a:t>&lt;variable&gt; &lt;type&gt; ::= &lt;value&gt;</a:t>
            </a:r>
          </a:p>
          <a:p>
            <a:pPr>
              <a:spcBef>
                <a:spcPts val="600"/>
              </a:spcBef>
              <a:defRPr/>
            </a:pPr>
            <a:r>
              <a:rPr lang="en-US" dirty="0"/>
              <a:t>The name of the variable should start with a lower-case letter to distinguish it from the type.</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80</a:t>
            </a:fld>
            <a:endParaRPr lang="en-US"/>
          </a:p>
        </p:txBody>
      </p:sp>
    </p:spTree>
    <p:extLst>
      <p:ext uri="{BB962C8B-B14F-4D97-AF65-F5344CB8AC3E}">
        <p14:creationId xmlns:p14="http://schemas.microsoft.com/office/powerpoint/2010/main" val="3654411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5A2D-D53D-47D9-8707-6589A27DA203}"/>
              </a:ext>
            </a:extLst>
          </p:cNvPr>
          <p:cNvSpPr>
            <a:spLocks noGrp="1"/>
          </p:cNvSpPr>
          <p:nvPr>
            <p:ph type="title"/>
          </p:nvPr>
        </p:nvSpPr>
        <p:spPr/>
        <p:txBody>
          <a:bodyPr/>
          <a:lstStyle/>
          <a:p>
            <a:r>
              <a:rPr lang="en-US" dirty="0"/>
              <a:t>Example 12.8</a:t>
            </a:r>
          </a:p>
        </p:txBody>
      </p:sp>
      <p:sp>
        <p:nvSpPr>
          <p:cNvPr id="3" name="Content Placeholder 2">
            <a:extLst>
              <a:ext uri="{FF2B5EF4-FFF2-40B4-BE49-F238E27FC236}">
                <a16:creationId xmlns:a16="http://schemas.microsoft.com/office/drawing/2014/main" id="{BDAF93DF-2747-4FED-999B-8B304FAA9858}"/>
              </a:ext>
            </a:extLst>
          </p:cNvPr>
          <p:cNvSpPr>
            <a:spLocks noGrp="1"/>
          </p:cNvSpPr>
          <p:nvPr>
            <p:ph sz="quarter" idx="11"/>
          </p:nvPr>
        </p:nvSpPr>
        <p:spPr>
          <a:xfrm>
            <a:off x="342900" y="1276710"/>
            <a:ext cx="8458200" cy="1970574"/>
          </a:xfrm>
        </p:spPr>
        <p:txBody>
          <a:bodyPr/>
          <a:lstStyle/>
          <a:p>
            <a:r>
              <a:rPr lang="en-US" i="0" dirty="0"/>
              <a:t>The following are a few examples of defining some variables and assigning the appropriate value from the range of those types. Note that the first and the third variables are of the built-in type, the second is of the type defined before, and the last is of a subtype defined in Example 12.7.</a:t>
            </a:r>
          </a:p>
        </p:txBody>
      </p:sp>
      <p:sp>
        <p:nvSpPr>
          <p:cNvPr id="4" name="Content Placeholder 3">
            <a:extLst>
              <a:ext uri="{FF2B5EF4-FFF2-40B4-BE49-F238E27FC236}">
                <a16:creationId xmlns:a16="http://schemas.microsoft.com/office/drawing/2014/main" id="{F4E56E20-92C1-4429-A94B-D647C7E3C66A}"/>
              </a:ext>
            </a:extLst>
          </p:cNvPr>
          <p:cNvSpPr>
            <a:spLocks noGrp="1"/>
          </p:cNvSpPr>
          <p:nvPr>
            <p:ph sz="quarter" idx="15"/>
          </p:nvPr>
        </p:nvSpPr>
        <p:spPr>
          <a:xfrm>
            <a:off x="342900" y="3713586"/>
            <a:ext cx="8412480" cy="1841395"/>
          </a:xfrm>
          <a:solidFill>
            <a:schemeClr val="bg1">
              <a:lumMod val="85000"/>
            </a:schemeClr>
          </a:solidFill>
          <a:ln w="28575">
            <a:solidFill>
              <a:schemeClr val="tx1"/>
            </a:solidFill>
          </a:ln>
        </p:spPr>
        <p:txBody>
          <a:bodyPr anchor="ctr"/>
          <a:lstStyle/>
          <a:p>
            <a:pPr>
              <a:spcBef>
                <a:spcPts val="300"/>
              </a:spcBef>
              <a:spcAft>
                <a:spcPts val="300"/>
              </a:spcAft>
            </a:pPr>
            <a:r>
              <a:rPr lang="en-US" sz="2000" i="0" dirty="0"/>
              <a:t>Number Of Computers </a:t>
            </a:r>
            <a:r>
              <a:rPr lang="en-US" sz="2000" b="1" i="0" dirty="0">
                <a:solidFill>
                  <a:srgbClr val="00648B"/>
                </a:solidFill>
              </a:rPr>
              <a:t>INTEGER</a:t>
            </a:r>
            <a:r>
              <a:rPr lang="en-US" sz="2000" i="0" dirty="0"/>
              <a:t> ::= 2</a:t>
            </a:r>
          </a:p>
          <a:p>
            <a:pPr>
              <a:spcBef>
                <a:spcPts val="300"/>
              </a:spcBef>
              <a:spcAft>
                <a:spcPts val="300"/>
              </a:spcAft>
            </a:pPr>
            <a:r>
              <a:rPr lang="en-US" sz="2000" i="0" dirty="0"/>
              <a:t>married </a:t>
            </a:r>
            <a:r>
              <a:rPr lang="en-US" sz="2000" b="1" i="0" dirty="0" err="1">
                <a:solidFill>
                  <a:srgbClr val="00648B"/>
                </a:solidFill>
              </a:rPr>
              <a:t>Married</a:t>
            </a:r>
            <a:r>
              <a:rPr lang="en-US" sz="2000" i="0" dirty="0"/>
              <a:t> ::= FALSE</a:t>
            </a:r>
          </a:p>
          <a:p>
            <a:pPr>
              <a:spcBef>
                <a:spcPts val="300"/>
              </a:spcBef>
              <a:spcAft>
                <a:spcPts val="300"/>
              </a:spcAft>
            </a:pPr>
            <a:r>
              <a:rPr lang="en-US" sz="2000" i="0" dirty="0"/>
              <a:t>Her Age </a:t>
            </a:r>
            <a:r>
              <a:rPr lang="en-US" sz="2000" b="1" i="0" dirty="0">
                <a:solidFill>
                  <a:srgbClr val="00648B"/>
                </a:solidFill>
              </a:rPr>
              <a:t>INTEGER</a:t>
            </a:r>
            <a:r>
              <a:rPr lang="en-US" sz="2000" i="0" dirty="0"/>
              <a:t> ::= 35</a:t>
            </a:r>
          </a:p>
          <a:p>
            <a:pPr>
              <a:spcBef>
                <a:spcPts val="300"/>
              </a:spcBef>
              <a:spcAft>
                <a:spcPts val="300"/>
              </a:spcAft>
            </a:pPr>
            <a:r>
              <a:rPr lang="en-US" sz="2000" i="0" dirty="0"/>
              <a:t>Class Size </a:t>
            </a:r>
            <a:r>
              <a:rPr lang="en-US" sz="2000" b="1" i="0" dirty="0">
                <a:solidFill>
                  <a:srgbClr val="00648B"/>
                </a:solidFill>
              </a:rPr>
              <a:t>Number Of Students</a:t>
            </a:r>
            <a:r>
              <a:rPr lang="en-US" sz="2000" i="0" dirty="0"/>
              <a:t> ::= 22</a:t>
            </a:r>
            <a:endParaRPr lang="en-US" sz="2000" i="0" dirty="0">
              <a:solidFill>
                <a:srgbClr val="00648B"/>
              </a:solidFill>
            </a:endParaRPr>
          </a:p>
        </p:txBody>
      </p:sp>
      <p:sp>
        <p:nvSpPr>
          <p:cNvPr id="7" name="Slide Number Placeholder 4">
            <a:extLst>
              <a:ext uri="{FF2B5EF4-FFF2-40B4-BE49-F238E27FC236}">
                <a16:creationId xmlns:a16="http://schemas.microsoft.com/office/drawing/2014/main" id="{30C2EAD3-F24F-44A4-B826-D4BE51A237E1}"/>
              </a:ext>
            </a:extLst>
          </p:cNvPr>
          <p:cNvSpPr>
            <a:spLocks noGrp="1"/>
          </p:cNvSpPr>
          <p:nvPr>
            <p:ph type="sldNum" sz="quarter" idx="10"/>
          </p:nvPr>
        </p:nvSpPr>
        <p:spPr/>
        <p:txBody>
          <a:bodyPr/>
          <a:lstStyle/>
          <a:p>
            <a:fld id="{68151E55-6873-49E2-B8D5-2F265E6F1973}" type="slidenum">
              <a:rPr lang="en-US" smtClean="0"/>
              <a:pPr/>
              <a:t>81</a:t>
            </a:fld>
            <a:endParaRPr lang="en-US"/>
          </a:p>
        </p:txBody>
      </p:sp>
    </p:spTree>
    <p:extLst>
      <p:ext uri="{BB962C8B-B14F-4D97-AF65-F5344CB8AC3E}">
        <p14:creationId xmlns:p14="http://schemas.microsoft.com/office/powerpoint/2010/main" val="2824145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Structured Type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defRPr/>
            </a:pPr>
            <a:r>
              <a:rPr lang="en-US" dirty="0"/>
              <a:t>ASN.1 uses a keyword SEQUENCE to define a structured data type similar to struct (record) in C language or C++. The SEQUENCE type is an ordered list of variable types. The following shows a new type </a:t>
            </a:r>
            <a:r>
              <a:rPr lang="en-US" dirty="0" err="1"/>
              <a:t>StudentAccount</a:t>
            </a:r>
            <a:r>
              <a:rPr lang="en-US" dirty="0"/>
              <a:t> which is a sequence of three variables: username, password, and </a:t>
            </a:r>
            <a:r>
              <a:rPr lang="en-US" dirty="0" err="1"/>
              <a:t>accountNumber</a:t>
            </a:r>
            <a:r>
              <a:rPr lang="en-US" dirty="0"/>
              <a:t>.</a:t>
            </a:r>
          </a:p>
          <a:p>
            <a:pPr>
              <a:spcBef>
                <a:spcPts val="1800"/>
              </a:spcBef>
              <a:defRPr/>
            </a:pPr>
            <a:r>
              <a:rPr lang="en-US" b="1" dirty="0" err="1"/>
              <a:t>StudentAccount</a:t>
            </a:r>
            <a:r>
              <a:rPr lang="en-US" b="1" dirty="0"/>
              <a:t> ::= </a:t>
            </a:r>
            <a:r>
              <a:rPr lang="en-US" b="1" dirty="0">
                <a:solidFill>
                  <a:srgbClr val="C00000"/>
                </a:solidFill>
              </a:rPr>
              <a:t>SEQUENCE</a:t>
            </a:r>
            <a:endParaRPr lang="en-US" b="1" dirty="0"/>
          </a:p>
          <a:p>
            <a:pPr>
              <a:spcBef>
                <a:spcPts val="300"/>
              </a:spcBef>
              <a:spcAft>
                <a:spcPts val="300"/>
              </a:spcAft>
              <a:defRPr/>
            </a:pPr>
            <a:r>
              <a:rPr lang="en-US" b="1" i="0" dirty="0"/>
              <a:t>{</a:t>
            </a:r>
          </a:p>
          <a:p>
            <a:pPr marL="914400">
              <a:spcBef>
                <a:spcPts val="300"/>
              </a:spcBef>
              <a:spcAft>
                <a:spcPts val="300"/>
              </a:spcAft>
              <a:defRPr/>
            </a:pPr>
            <a:r>
              <a:rPr lang="en-US" b="1" dirty="0" err="1"/>
              <a:t>userName</a:t>
            </a:r>
            <a:r>
              <a:rPr lang="en-US" b="1" dirty="0"/>
              <a:t> </a:t>
            </a:r>
            <a:r>
              <a:rPr lang="en-US" b="1" dirty="0" err="1">
                <a:solidFill>
                  <a:srgbClr val="C00000"/>
                </a:solidFill>
              </a:rPr>
              <a:t>VisibleString</a:t>
            </a:r>
            <a:r>
              <a:rPr lang="en-US" b="1" dirty="0"/>
              <a:t>, </a:t>
            </a:r>
          </a:p>
          <a:p>
            <a:pPr marL="914400">
              <a:spcBef>
                <a:spcPts val="300"/>
              </a:spcBef>
              <a:spcAft>
                <a:spcPts val="300"/>
              </a:spcAft>
              <a:defRPr/>
            </a:pPr>
            <a:r>
              <a:rPr lang="en-US" b="1" dirty="0"/>
              <a:t>password </a:t>
            </a:r>
            <a:r>
              <a:rPr lang="en-US" b="1" dirty="0" err="1">
                <a:solidFill>
                  <a:srgbClr val="C00000"/>
                </a:solidFill>
              </a:rPr>
              <a:t>VisibleStrin</a:t>
            </a:r>
            <a:r>
              <a:rPr lang="en-US" b="1" dirty="0" err="1"/>
              <a:t>g</a:t>
            </a:r>
            <a:r>
              <a:rPr lang="en-US" b="1" dirty="0"/>
              <a:t>,</a:t>
            </a:r>
          </a:p>
          <a:p>
            <a:pPr marL="914400">
              <a:spcBef>
                <a:spcPts val="300"/>
              </a:spcBef>
              <a:spcAft>
                <a:spcPts val="300"/>
              </a:spcAft>
              <a:defRPr/>
            </a:pPr>
            <a:r>
              <a:rPr lang="en-US" b="1" dirty="0" err="1"/>
              <a:t>accountNumber</a:t>
            </a:r>
            <a:r>
              <a:rPr lang="en-US" b="1" dirty="0">
                <a:solidFill>
                  <a:srgbClr val="FF0000"/>
                </a:solidFill>
              </a:rPr>
              <a:t> </a:t>
            </a:r>
            <a:r>
              <a:rPr lang="en-US" b="1" dirty="0">
                <a:solidFill>
                  <a:srgbClr val="C00000"/>
                </a:solidFill>
              </a:rPr>
              <a:t>INTEGER</a:t>
            </a:r>
          </a:p>
          <a:p>
            <a:pPr>
              <a:spcBef>
                <a:spcPts val="300"/>
              </a:spcBef>
              <a:spcAft>
                <a:spcPts val="300"/>
              </a:spcAft>
              <a:defRPr/>
            </a:pPr>
            <a:r>
              <a:rPr lang="en-US" b="1" i="0" dirty="0"/>
              <a:t>}</a:t>
            </a:r>
            <a:endParaRPr lang="en-US" dirty="0"/>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82</a:t>
            </a:fld>
            <a:endParaRPr lang="en-US"/>
          </a:p>
        </p:txBody>
      </p:sp>
    </p:spTree>
    <p:extLst>
      <p:ext uri="{BB962C8B-B14F-4D97-AF65-F5344CB8AC3E}">
        <p14:creationId xmlns:p14="http://schemas.microsoft.com/office/powerpoint/2010/main" val="427800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Structure Variables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300"/>
              </a:spcBef>
              <a:spcAft>
                <a:spcPts val="300"/>
              </a:spcAft>
              <a:defRPr/>
            </a:pPr>
            <a:r>
              <a:rPr lang="en-US" dirty="0"/>
              <a:t>After defining the new type, we can create a variable out of it and assign values to variables as shown below:</a:t>
            </a:r>
          </a:p>
          <a:p>
            <a:pPr>
              <a:spcBef>
                <a:spcPts val="1800"/>
              </a:spcBef>
              <a:spcAft>
                <a:spcPts val="300"/>
              </a:spcAft>
              <a:defRPr/>
            </a:pPr>
            <a:r>
              <a:rPr lang="en-US" b="1" dirty="0" err="1"/>
              <a:t>johnNewton</a:t>
            </a:r>
            <a:r>
              <a:rPr lang="en-US" b="1" dirty="0"/>
              <a:t> </a:t>
            </a:r>
            <a:r>
              <a:rPr lang="en-US" b="1" dirty="0" err="1">
                <a:solidFill>
                  <a:srgbClr val="C00000"/>
                </a:solidFill>
              </a:rPr>
              <a:t>StudentAccount</a:t>
            </a:r>
            <a:endParaRPr lang="en-US" b="1" dirty="0">
              <a:solidFill>
                <a:srgbClr val="C00000"/>
              </a:solidFill>
            </a:endParaRPr>
          </a:p>
          <a:p>
            <a:pPr>
              <a:spcBef>
                <a:spcPts val="300"/>
              </a:spcBef>
              <a:spcAft>
                <a:spcPts val="300"/>
              </a:spcAft>
              <a:defRPr/>
            </a:pPr>
            <a:r>
              <a:rPr lang="en-US" b="1" i="0" dirty="0"/>
              <a:t>{</a:t>
            </a:r>
          </a:p>
          <a:p>
            <a:pPr>
              <a:spcBef>
                <a:spcPts val="300"/>
              </a:spcBef>
              <a:spcAft>
                <a:spcPts val="300"/>
              </a:spcAft>
              <a:defRPr/>
            </a:pPr>
            <a:r>
              <a:rPr lang="en-US" b="1" dirty="0" err="1"/>
              <a:t>userName</a:t>
            </a:r>
            <a:r>
              <a:rPr lang="en-US" b="1" dirty="0"/>
              <a:t> "</a:t>
            </a:r>
            <a:r>
              <a:rPr lang="en-US" b="1" dirty="0" err="1"/>
              <a:t>JohnN</a:t>
            </a:r>
            <a:r>
              <a:rPr lang="en-US" b="1" dirty="0"/>
              <a:t>",</a:t>
            </a:r>
          </a:p>
          <a:p>
            <a:pPr>
              <a:spcBef>
                <a:spcPts val="300"/>
              </a:spcBef>
              <a:spcAft>
                <a:spcPts val="300"/>
              </a:spcAft>
              <a:defRPr/>
            </a:pPr>
            <a:r>
              <a:rPr lang="en-US" b="1" dirty="0"/>
              <a:t>password "120007",</a:t>
            </a:r>
          </a:p>
          <a:p>
            <a:pPr>
              <a:spcBef>
                <a:spcPts val="300"/>
              </a:spcBef>
              <a:spcAft>
                <a:spcPts val="300"/>
              </a:spcAft>
              <a:defRPr/>
            </a:pPr>
            <a:r>
              <a:rPr lang="en-US" b="1" dirty="0" err="1"/>
              <a:t>accountNumber</a:t>
            </a:r>
            <a:r>
              <a:rPr lang="en-US" b="1" dirty="0"/>
              <a:t> 25579</a:t>
            </a:r>
          </a:p>
          <a:p>
            <a:pPr>
              <a:spcBef>
                <a:spcPts val="300"/>
              </a:spcBef>
              <a:spcAft>
                <a:spcPts val="300"/>
              </a:spcAft>
              <a:defRPr/>
            </a:pPr>
            <a:r>
              <a:rPr lang="en-US" b="1" i="0" dirty="0"/>
              <a:t>}</a:t>
            </a:r>
            <a:endParaRPr lang="en-US" b="1" dirty="0"/>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83</a:t>
            </a:fld>
            <a:endParaRPr lang="en-US"/>
          </a:p>
        </p:txBody>
      </p:sp>
    </p:spTree>
    <p:extLst>
      <p:ext uri="{BB962C8B-B14F-4D97-AF65-F5344CB8AC3E}">
        <p14:creationId xmlns:p14="http://schemas.microsoft.com/office/powerpoint/2010/main" val="1804880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12.23 Record representing the type definition and variable declaration</a:t>
            </a:r>
          </a:p>
        </p:txBody>
      </p:sp>
      <p:pic>
        <p:nvPicPr>
          <p:cNvPr id="10" name="Picture 2" descr="An image shows the Record representing the type definition and variable declaration.">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826582"/>
            <a:ext cx="8595360" cy="168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84</a:t>
            </a:fld>
            <a:endParaRPr lang="en-US"/>
          </a:p>
        </p:txBody>
      </p:sp>
    </p:spTree>
    <p:extLst>
      <p:ext uri="{BB962C8B-B14F-4D97-AF65-F5344CB8AC3E}">
        <p14:creationId xmlns:p14="http://schemas.microsoft.com/office/powerpoint/2010/main" val="2454848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12.3.3 Encoding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After the data has been defined and values are associated with variables, ASN.1 uses one of the encoding rules to encode the message to be sent. We already discussed the Basic Encoding Rule in the previous section.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85</a:t>
            </a:fld>
            <a:endParaRPr lang="en-US"/>
          </a:p>
        </p:txBody>
      </p:sp>
    </p:spTree>
    <p:extLst>
      <p:ext uri="{BB962C8B-B14F-4D97-AF65-F5344CB8AC3E}">
        <p14:creationId xmlns:p14="http://schemas.microsoft.com/office/powerpoint/2010/main" val="35682150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87</a:t>
            </a:fld>
            <a:endParaRPr lang="en-US"/>
          </a:p>
        </p:txBody>
      </p:sp>
    </p:spTree>
    <p:extLst>
      <p:ext uri="{BB962C8B-B14F-4D97-AF65-F5344CB8AC3E}">
        <p14:creationId xmlns:p14="http://schemas.microsoft.com/office/powerpoint/2010/main" val="1997930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11.1 A version of run-length coding to compress binary patterns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Network Management connects with Configuration Management, Fault Management, Performance Management, Security Management, and Accounting Management.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 SNMP concept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Laptop represents manager connects with a cube-like structure then connects with agent contains agent variables. The agent connects with a cube-like structure sends the information into agents and the agent sends the information to the cube-like structure and finally sends it to the client.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733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Reactive Fault Management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reactive fault management system is responsible for detecting, isolating, correcting, and recording faults. It handles short-term solutions to faults.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4063834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12.4 Comparing computer programming and network  management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Computer Programming has Language Syntax, Declaration and definition, and Program coding. Network Management has S M I, M I B, and S N M P. Language syntax is interconnected with S M I. Declaration and definition is interconnected with M I B, and Program Coding is interconnected with S N M P.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4933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12.5 Management overview</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manager sends a question that reads, I want to know the number of U D P user diagrams received?  to the network management protocols S M I, M I B, and S N M P. S M I shows the integer values are defined using three protocols, M I B shows the object has an integer value and is called </a:t>
            </a:r>
            <a:r>
              <a:rPr lang="en-US" dirty="0" err="1"/>
              <a:t>udp</a:t>
            </a:r>
            <a:r>
              <a:rPr lang="en-US" dirty="0"/>
              <a:t> in a datagram with id 1 dot 3 dot 6 dot 1 dot 2 dot 1 dot 7 dot 1 dot 0 and S N M P encapsulate the request in a </a:t>
            </a:r>
            <a:r>
              <a:rPr lang="en-US" dirty="0" err="1"/>
              <a:t>GetRequest</a:t>
            </a:r>
            <a:r>
              <a:rPr lang="en-US" dirty="0"/>
              <a:t> message .The network management protocols send the </a:t>
            </a:r>
            <a:r>
              <a:rPr lang="en-US" dirty="0" err="1"/>
              <a:t>GetRequest</a:t>
            </a:r>
            <a:r>
              <a:rPr lang="en-US" dirty="0"/>
              <a:t> through the S N M P packet and receive the response from the agent through the S N M P packet and provide an answer to the manager that six user datagram received on time.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5037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12.6 Object identifier in SMI</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On top, the root colored red is connected with </a:t>
            </a:r>
            <a:r>
              <a:rPr lang="en-US" dirty="0" err="1"/>
              <a:t>itu</a:t>
            </a:r>
            <a:r>
              <a:rPr lang="en-US" dirty="0"/>
              <a:t> – t0, iso1, and iso-itu-u2 dot  iso 1 connects with org3, org3 with dod6, dod6 with internet 1, internet 1 with management 2, and management 2 with mib-2 1.  A red arrow pointing internet 1 reads 1 dot 3 dot 6 dot 1 (iso dot org dot </a:t>
            </a:r>
            <a:r>
              <a:rPr lang="en-US" dirty="0" err="1"/>
              <a:t>dod</a:t>
            </a:r>
            <a:r>
              <a:rPr lang="en-US" dirty="0"/>
              <a:t> dot internet). A red arrow pointing mib-2 1 reads 1 dot 3 dot 6 dot 1 dot 2 dot 1 (iso dot org dot </a:t>
            </a:r>
            <a:r>
              <a:rPr lang="en-US" dirty="0" err="1"/>
              <a:t>dod</a:t>
            </a:r>
            <a:r>
              <a:rPr lang="en-US" dirty="0"/>
              <a:t> dot internet dot management dot mib-2).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8638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12.7 Conceptual data types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small rectangular box denotes a simple variable, sequence of the horizontal rectangular box which has three dark spots in the middle denotes sequence, sequence of the vertical rectangular box which has three dark spots in the middle denotes a sequence of, and an array of the vertical rectangular box which has three dark spots in the middle denotes a sequence of (sequence).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39272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12.8 Encoding  format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On top, three rectangular boxes denote a tag with one byte, one or more bytes with length, and a value with variable length. A large rectangular box on the bottom shows an array that starts from o to n. The width of the array represents the size of the value, n, and the next n bytes defines the size of the value. A dome-like structure present in the middle.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194495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12.9 Example 12.1: INTEGER 14</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sequence of horizontal rectangular box shows 0 times 02, 0 times 04, 0 times 00, 0 times 00, 0 times 00, and 0 times 0E. 0 times 02 denotes tag (integer), 0 times 04 denotes length (4 bytes), 0 times 00, 0 times 00, 0 times 00, and 0 times 0E denotes value (14).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35336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12.10 Encoding  format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sequence of the horizontal rectangular box shows 0 times  04, 0 times 02, 0 times 48, and 0 times 49. 0 times 04 denotes tag (string), 0 times 02 denotes length (2 bytes), 0 times 48 denotes value (H), and 0 times 49 denotes value (I).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241330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12.11 Encoding  format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sequence of the horizontal rectangular box shows 0 times  06, 0 times 04, 0 times 01, 0 times 03, 0 times 06, and 0 times 01. 0 times 06 denotes tag (object Id), 0 times 04 denotes length (4 bytes), 0 times 01 denotes value (1), 0 times 03 denotes value(2), 0 times 06 denotes value (6),and 0 times 01 denotes value (1). Values shows 1 dot 3 dot 6 dot 1 (iso dot org dot </a:t>
            </a:r>
            <a:r>
              <a:rPr lang="en-US" dirty="0" err="1"/>
              <a:t>dod</a:t>
            </a:r>
            <a:r>
              <a:rPr lang="en-US" dirty="0"/>
              <a:t> dot internet).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86684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12.12 Encoding  format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sequence of the horizontal rectangular box shows 0 times  40, 0 times 04, 0 times 83, 0 times 15, 0 times 0E, and 0 times 08. 0 times 40 denotes tag (I P address), 0 times 04 denotes length (4 bytes), 0 times 83 denotes value (131), 0 times 15 denotes value(21), 0 times 0E denotes value (14),and 0 times 08 denotes value (8). Values shows 131 dot 21 dot 14 dot 8.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6563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12.13 Some MIB-2 groups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On top, the root colored blue reads </a:t>
            </a:r>
            <a:r>
              <a:rPr lang="en-US" dirty="0" err="1"/>
              <a:t>mib</a:t>
            </a:r>
            <a:r>
              <a:rPr lang="en-US" dirty="0"/>
              <a:t> - 2 is connected with sys 1, I f 2, a t 3, I p 4, I c m p 5, t c p 6, u d p 7, e g p 8, t r a n s 10, and s n m p 10. An arrow pointing </a:t>
            </a:r>
            <a:r>
              <a:rPr lang="en-US" dirty="0" err="1"/>
              <a:t>mib</a:t>
            </a:r>
            <a:r>
              <a:rPr lang="en-US" dirty="0"/>
              <a:t> – 2 reads 1 dot 3 dot 6 dot 1 dot 2 dot 1.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3245310"/>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10383</TotalTime>
  <Words>6830</Words>
  <Application>Microsoft Office PowerPoint</Application>
  <PresentationFormat>On-screen Show (4:3)</PresentationFormat>
  <Paragraphs>616</Paragraphs>
  <Slides>108</Slides>
  <Notes>1</Notes>
  <HiddenSlides>22</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108</vt:i4>
      </vt:variant>
    </vt:vector>
  </HeadingPairs>
  <TitlesOfParts>
    <vt:vector size="119" baseType="lpstr">
      <vt:lpstr>Arial</vt:lpstr>
      <vt:lpstr>Calibri</vt:lpstr>
      <vt:lpstr>Helvetica</vt:lpstr>
      <vt:lpstr>Times New Roman</vt:lpstr>
      <vt:lpstr>Times-Roman</vt:lpstr>
      <vt:lpstr>Title Slides Master</vt:lpstr>
      <vt:lpstr>MainContentSlideMaster</vt:lpstr>
      <vt:lpstr>ClosingMaster</vt:lpstr>
      <vt:lpstr>DividerSlideMaster</vt:lpstr>
      <vt:lpstr>ImageDescriptionAppendixSlideMaster</vt:lpstr>
      <vt:lpstr>Custom Design</vt:lpstr>
      <vt:lpstr>Chapter 12</vt:lpstr>
      <vt:lpstr>Chapter 12: Outline</vt:lpstr>
      <vt:lpstr>12-1 INTRODUCTION</vt:lpstr>
      <vt:lpstr>Figure 12.1 Areas of network management</vt:lpstr>
      <vt:lpstr>12.1.1 Configuration Management</vt:lpstr>
      <vt:lpstr>Reconfiguration</vt:lpstr>
      <vt:lpstr>Documentation</vt:lpstr>
      <vt:lpstr>12.1.2 Fault Management</vt:lpstr>
      <vt:lpstr>Reactive Fault Management</vt:lpstr>
      <vt:lpstr>Proactive Fault Management</vt:lpstr>
      <vt:lpstr>12.1.3 Performance Management</vt:lpstr>
      <vt:lpstr>Capacity</vt:lpstr>
      <vt:lpstr>Traffic</vt:lpstr>
      <vt:lpstr>Throughput</vt:lpstr>
      <vt:lpstr>Response Time</vt:lpstr>
      <vt:lpstr>12.1.4 Security Management</vt:lpstr>
      <vt:lpstr>12.1.5 Accounting Management</vt:lpstr>
      <vt:lpstr>12-2 SNMP</vt:lpstr>
      <vt:lpstr>Figure 12.2 SNMP concept</vt:lpstr>
      <vt:lpstr>12.2.1 Managers and Agents</vt:lpstr>
      <vt:lpstr>12.2.2 Management Components</vt:lpstr>
      <vt:lpstr>Figure 12.3 Components of network management on the Internet</vt:lpstr>
      <vt:lpstr>Role of SNMP</vt:lpstr>
      <vt:lpstr>Role of SMI</vt:lpstr>
      <vt:lpstr>Role of MIB</vt:lpstr>
      <vt:lpstr>An Analogy</vt:lpstr>
      <vt:lpstr>Figure 12.4 Comparing computer programming and network  management</vt:lpstr>
      <vt:lpstr>12.2.3 An Overview</vt:lpstr>
      <vt:lpstr>Figure 12.5 Management overview</vt:lpstr>
      <vt:lpstr>12.2.4 SMI</vt:lpstr>
      <vt:lpstr>Name</vt:lpstr>
      <vt:lpstr>Type</vt:lpstr>
      <vt:lpstr>Figure 12.6 Object identifier in SMI</vt:lpstr>
      <vt:lpstr>Table 12.1 Data types</vt:lpstr>
      <vt:lpstr>Figure 12.7 Conceptual data types</vt:lpstr>
      <vt:lpstr>Encoding Method</vt:lpstr>
      <vt:lpstr>Figure 12.8 Encoding  format</vt:lpstr>
      <vt:lpstr>Table 12.2 Codes for data types</vt:lpstr>
      <vt:lpstr>Example 12.1</vt:lpstr>
      <vt:lpstr>Figure 12.9 Example 12.1: INTEGER 14</vt:lpstr>
      <vt:lpstr>Example 12.2</vt:lpstr>
      <vt:lpstr>Figure 12.10 Encoding  format</vt:lpstr>
      <vt:lpstr>Example 12.3</vt:lpstr>
      <vt:lpstr>Figure 12.11 Encoding  format</vt:lpstr>
      <vt:lpstr>Example 12.4</vt:lpstr>
      <vt:lpstr>Figure 12.12 Encoding  format</vt:lpstr>
      <vt:lpstr>12.2.5 MIB</vt:lpstr>
      <vt:lpstr>Figure 12.13 Some MIB-2 groups</vt:lpstr>
      <vt:lpstr>Accessing MIB Variables</vt:lpstr>
      <vt:lpstr>Figure 12.15 UDP variables and tables</vt:lpstr>
      <vt:lpstr>Figure 12.16 Indexes for UDP table</vt:lpstr>
      <vt:lpstr>12.2.6  SNMP</vt:lpstr>
      <vt:lpstr>PDUs</vt:lpstr>
      <vt:lpstr>Figure 12.17 SNMP PDUs</vt:lpstr>
      <vt:lpstr>Format</vt:lpstr>
      <vt:lpstr>Figure 12.18 SNMP PDU format</vt:lpstr>
      <vt:lpstr>Table 12.3 PDU types</vt:lpstr>
      <vt:lpstr>Table 12.4 Types of errors</vt:lpstr>
      <vt:lpstr>Messages</vt:lpstr>
      <vt:lpstr>Figure 12.19 SNMP message</vt:lpstr>
      <vt:lpstr>Example 12.5</vt:lpstr>
      <vt:lpstr>Figure 12.20 Example 12.5</vt:lpstr>
      <vt:lpstr>UDP Ports</vt:lpstr>
      <vt:lpstr>Figure 12.21 Actual message sent for Example 12.5</vt:lpstr>
      <vt:lpstr>Figure 12.22 Port numbers for SNMP</vt:lpstr>
      <vt:lpstr>Security</vt:lpstr>
      <vt:lpstr>12-3 ASN.1</vt:lpstr>
      <vt:lpstr>12.3.1 Language Basics</vt:lpstr>
      <vt:lpstr>Symbols</vt:lpstr>
      <vt:lpstr>Table 12.5 Symbols used in ASN.1</vt:lpstr>
      <vt:lpstr>Keywords</vt:lpstr>
      <vt:lpstr>Table 12.6 Keywords in ASN.1</vt:lpstr>
      <vt:lpstr>12.3.2  Data Types</vt:lpstr>
      <vt:lpstr>Simple Data Types</vt:lpstr>
      <vt:lpstr>Table 12.7 Some simple ASN.1 built-in types</vt:lpstr>
      <vt:lpstr>New Data Types</vt:lpstr>
      <vt:lpstr>Example 12.6</vt:lpstr>
      <vt:lpstr>New Subtypes</vt:lpstr>
      <vt:lpstr>Example 12.7</vt:lpstr>
      <vt:lpstr>Simple Variables</vt:lpstr>
      <vt:lpstr>Example 12.8</vt:lpstr>
      <vt:lpstr>Structured Type</vt:lpstr>
      <vt:lpstr>Structure Variables</vt:lpstr>
      <vt:lpstr>Figure 12.23 Record representing the type definition and variable declaration</vt:lpstr>
      <vt:lpstr>12.3.3 Encoding</vt:lpstr>
      <vt:lpstr>End of Main Content</vt:lpstr>
      <vt:lpstr>Accessibility Content: Text Alternatives for Images</vt:lpstr>
      <vt:lpstr>Figure 11.1 A version of run-length coding to compress binary patterns - Text Alternative</vt:lpstr>
      <vt:lpstr>Figure 12.2 SNMP concept - Text Alternative</vt:lpstr>
      <vt:lpstr>Figure 12.4 Comparing computer programming and network  management - Text Alternative</vt:lpstr>
      <vt:lpstr>Figure 12.5 Management overview - Text Alternative</vt:lpstr>
      <vt:lpstr>Figure 12.6 Object identifier in SMI - Text Alternative</vt:lpstr>
      <vt:lpstr>Figure 12.7 Conceptual data types - Text Alternative</vt:lpstr>
      <vt:lpstr>Figure 12.8 Encoding  format - Text Alternative</vt:lpstr>
      <vt:lpstr>Figure 12.9 Example 12.1: INTEGER 14 - Text Alternative</vt:lpstr>
      <vt:lpstr>Figure 12.10 Encoding  format - Text Alternative</vt:lpstr>
      <vt:lpstr>Figure 12.11 Encoding  format - Text Alternative</vt:lpstr>
      <vt:lpstr>Figure 12.12 Encoding  format - Text Alternative</vt:lpstr>
      <vt:lpstr>Figure 12.13 Some MIB-2 groups - Text Alternative</vt:lpstr>
      <vt:lpstr>Figure 12.15 UDP variables and tables - Text Alternative</vt:lpstr>
      <vt:lpstr>Figure 12.16 Indexes for UDP table - Text Alternative</vt:lpstr>
      <vt:lpstr>Figure 12.17 SNMP PDUs - Text Alternative</vt:lpstr>
      <vt:lpstr>Figure 12.18 SNMP PDU format - Text Alternative</vt:lpstr>
      <vt:lpstr>Figure 12.19 SNMP message - Text Alternative</vt:lpstr>
      <vt:lpstr>Figure 12.20 Example 12.5 - Text Alternative</vt:lpstr>
      <vt:lpstr>Figure 12.21 Actual message sent for Example 12.5 - Text Alternative</vt:lpstr>
      <vt:lpstr>Figure 12.22 Port numbers for SNMP - Text Alternative</vt:lpstr>
      <vt:lpstr>Figure 12.23 Record representing the type definition and variable declaration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12: Network Management</dc:subject>
  <dc:creator>Behrouz A. Forouzan</dc:creator>
  <cp:keywords>Accessible PPT</cp:keywords>
  <cp:lastModifiedBy>Prasanna kumar. Tripathy</cp:lastModifiedBy>
  <cp:revision>1899</cp:revision>
  <dcterms:created xsi:type="dcterms:W3CDTF">2019-07-27T05:34:11Z</dcterms:created>
  <dcterms:modified xsi:type="dcterms:W3CDTF">2021-07-06T11:44:22Z</dcterms:modified>
</cp:coreProperties>
</file>