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261"/>
  </p:notesMasterIdLst>
  <p:sldIdLst>
    <p:sldId id="308" r:id="rId7"/>
    <p:sldId id="309" r:id="rId8"/>
    <p:sldId id="314" r:id="rId9"/>
    <p:sldId id="310" r:id="rId10"/>
    <p:sldId id="600" r:id="rId11"/>
    <p:sldId id="741" r:id="rId12"/>
    <p:sldId id="742" r:id="rId13"/>
    <p:sldId id="743" r:id="rId14"/>
    <p:sldId id="744" r:id="rId15"/>
    <p:sldId id="745" r:id="rId16"/>
    <p:sldId id="746" r:id="rId17"/>
    <p:sldId id="311" r:id="rId18"/>
    <p:sldId id="601" r:id="rId19"/>
    <p:sldId id="747" r:id="rId20"/>
    <p:sldId id="748" r:id="rId21"/>
    <p:sldId id="602" r:id="rId22"/>
    <p:sldId id="749" r:id="rId23"/>
    <p:sldId id="750" r:id="rId24"/>
    <p:sldId id="751" r:id="rId25"/>
    <p:sldId id="752" r:id="rId26"/>
    <p:sldId id="753" r:id="rId27"/>
    <p:sldId id="754" r:id="rId28"/>
    <p:sldId id="704" r:id="rId29"/>
    <p:sldId id="528" r:id="rId30"/>
    <p:sldId id="755" r:id="rId31"/>
    <p:sldId id="756" r:id="rId32"/>
    <p:sldId id="757" r:id="rId33"/>
    <p:sldId id="758" r:id="rId34"/>
    <p:sldId id="759" r:id="rId35"/>
    <p:sldId id="760" r:id="rId36"/>
    <p:sldId id="705" r:id="rId37"/>
    <p:sldId id="761" r:id="rId38"/>
    <p:sldId id="763" r:id="rId39"/>
    <p:sldId id="762" r:id="rId40"/>
    <p:sldId id="764" r:id="rId41"/>
    <p:sldId id="287" r:id="rId42"/>
    <p:sldId id="298" r:id="rId43"/>
    <p:sldId id="288" r:id="rId44"/>
    <p:sldId id="930" r:id="rId45"/>
    <p:sldId id="290" r:id="rId46"/>
    <p:sldId id="291" r:id="rId47"/>
    <p:sldId id="292" r:id="rId48"/>
    <p:sldId id="293" r:id="rId49"/>
    <p:sldId id="294" r:id="rId50"/>
    <p:sldId id="284" r:id="rId51"/>
    <p:sldId id="262" r:id="rId52"/>
    <p:sldId id="276" r:id="rId53"/>
    <p:sldId id="277" r:id="rId54"/>
    <p:sldId id="270" r:id="rId55"/>
    <p:sldId id="274" r:id="rId56"/>
    <p:sldId id="275" r:id="rId57"/>
    <p:sldId id="271" r:id="rId58"/>
    <p:sldId id="765" r:id="rId59"/>
    <p:sldId id="766" r:id="rId60"/>
    <p:sldId id="767" r:id="rId61"/>
    <p:sldId id="768" r:id="rId62"/>
    <p:sldId id="769" r:id="rId63"/>
    <p:sldId id="770" r:id="rId64"/>
    <p:sldId id="710" r:id="rId65"/>
    <p:sldId id="603" r:id="rId66"/>
    <p:sldId id="771" r:id="rId67"/>
    <p:sldId id="772" r:id="rId68"/>
    <p:sldId id="773" r:id="rId69"/>
    <p:sldId id="711" r:id="rId70"/>
    <p:sldId id="774" r:id="rId71"/>
    <p:sldId id="712" r:id="rId72"/>
    <p:sldId id="775" r:id="rId73"/>
    <p:sldId id="713" r:id="rId74"/>
    <p:sldId id="604" r:id="rId75"/>
    <p:sldId id="435" r:id="rId76"/>
    <p:sldId id="259" r:id="rId77"/>
    <p:sldId id="265" r:id="rId78"/>
    <p:sldId id="263" r:id="rId79"/>
    <p:sldId id="266" r:id="rId80"/>
    <p:sldId id="776" r:id="rId81"/>
    <p:sldId id="777" r:id="rId82"/>
    <p:sldId id="778" r:id="rId83"/>
    <p:sldId id="779" r:id="rId84"/>
    <p:sldId id="928" r:id="rId85"/>
    <p:sldId id="529" r:id="rId86"/>
    <p:sldId id="715" r:id="rId87"/>
    <p:sldId id="530" r:id="rId88"/>
    <p:sldId id="273" r:id="rId89"/>
    <p:sldId id="931" r:id="rId90"/>
    <p:sldId id="286" r:id="rId91"/>
    <p:sldId id="932" r:id="rId92"/>
    <p:sldId id="285" r:id="rId93"/>
    <p:sldId id="313" r:id="rId94"/>
    <p:sldId id="716" r:id="rId95"/>
    <p:sldId id="781" r:id="rId96"/>
    <p:sldId id="782" r:id="rId97"/>
    <p:sldId id="783" r:id="rId98"/>
    <p:sldId id="784" r:id="rId99"/>
    <p:sldId id="785" r:id="rId100"/>
    <p:sldId id="786" r:id="rId101"/>
    <p:sldId id="787" r:id="rId102"/>
    <p:sldId id="788" r:id="rId103"/>
    <p:sldId id="531" r:id="rId104"/>
    <p:sldId id="605" r:id="rId105"/>
    <p:sldId id="789" r:id="rId106"/>
    <p:sldId id="717" r:id="rId107"/>
    <p:sldId id="790" r:id="rId108"/>
    <p:sldId id="718" r:id="rId109"/>
    <p:sldId id="791" r:id="rId110"/>
    <p:sldId id="792" r:id="rId111"/>
    <p:sldId id="719" r:id="rId112"/>
    <p:sldId id="720" r:id="rId113"/>
    <p:sldId id="794" r:id="rId114"/>
    <p:sldId id="795" r:id="rId115"/>
    <p:sldId id="721" r:id="rId116"/>
    <p:sldId id="793" r:id="rId117"/>
    <p:sldId id="722" r:id="rId118"/>
    <p:sldId id="723" r:id="rId119"/>
    <p:sldId id="796" r:id="rId120"/>
    <p:sldId id="724" r:id="rId121"/>
    <p:sldId id="725" r:id="rId122"/>
    <p:sldId id="797" r:id="rId123"/>
    <p:sldId id="726" r:id="rId124"/>
    <p:sldId id="798" r:id="rId125"/>
    <p:sldId id="727" r:id="rId126"/>
    <p:sldId id="799" r:id="rId127"/>
    <p:sldId id="800" r:id="rId128"/>
    <p:sldId id="801" r:id="rId129"/>
    <p:sldId id="728" r:id="rId130"/>
    <p:sldId id="802" r:id="rId131"/>
    <p:sldId id="803" r:id="rId132"/>
    <p:sldId id="804" r:id="rId133"/>
    <p:sldId id="729" r:id="rId134"/>
    <p:sldId id="805" r:id="rId135"/>
    <p:sldId id="806" r:id="rId136"/>
    <p:sldId id="807" r:id="rId137"/>
    <p:sldId id="808" r:id="rId138"/>
    <p:sldId id="809" r:id="rId139"/>
    <p:sldId id="810" r:id="rId140"/>
    <p:sldId id="811" r:id="rId141"/>
    <p:sldId id="812" r:id="rId142"/>
    <p:sldId id="813" r:id="rId143"/>
    <p:sldId id="814" r:id="rId144"/>
    <p:sldId id="815" r:id="rId145"/>
    <p:sldId id="816" r:id="rId146"/>
    <p:sldId id="817" r:id="rId147"/>
    <p:sldId id="818" r:id="rId148"/>
    <p:sldId id="819" r:id="rId149"/>
    <p:sldId id="820" r:id="rId150"/>
    <p:sldId id="821" r:id="rId151"/>
    <p:sldId id="822" r:id="rId152"/>
    <p:sldId id="823" r:id="rId153"/>
    <p:sldId id="824" r:id="rId154"/>
    <p:sldId id="825" r:id="rId155"/>
    <p:sldId id="826" r:id="rId156"/>
    <p:sldId id="827" r:id="rId157"/>
    <p:sldId id="828" r:id="rId158"/>
    <p:sldId id="829" r:id="rId159"/>
    <p:sldId id="830" r:id="rId160"/>
    <p:sldId id="831" r:id="rId161"/>
    <p:sldId id="832" r:id="rId162"/>
    <p:sldId id="833" r:id="rId163"/>
    <p:sldId id="834" r:id="rId164"/>
    <p:sldId id="835" r:id="rId165"/>
    <p:sldId id="836" r:id="rId166"/>
    <p:sldId id="837" r:id="rId167"/>
    <p:sldId id="838" r:id="rId168"/>
    <p:sldId id="839" r:id="rId169"/>
    <p:sldId id="840" r:id="rId170"/>
    <p:sldId id="841" r:id="rId171"/>
    <p:sldId id="842" r:id="rId172"/>
    <p:sldId id="843" r:id="rId173"/>
    <p:sldId id="929" r:id="rId174"/>
    <p:sldId id="845" r:id="rId175"/>
    <p:sldId id="846" r:id="rId176"/>
    <p:sldId id="847" r:id="rId177"/>
    <p:sldId id="848" r:id="rId178"/>
    <p:sldId id="849" r:id="rId179"/>
    <p:sldId id="850" r:id="rId180"/>
    <p:sldId id="851" r:id="rId181"/>
    <p:sldId id="852" r:id="rId182"/>
    <p:sldId id="853" r:id="rId183"/>
    <p:sldId id="854" r:id="rId184"/>
    <p:sldId id="855" r:id="rId185"/>
    <p:sldId id="856" r:id="rId186"/>
    <p:sldId id="857" r:id="rId187"/>
    <p:sldId id="858" r:id="rId188"/>
    <p:sldId id="859" r:id="rId189"/>
    <p:sldId id="860" r:id="rId190"/>
    <p:sldId id="861" r:id="rId191"/>
    <p:sldId id="862" r:id="rId192"/>
    <p:sldId id="863" r:id="rId193"/>
    <p:sldId id="864" r:id="rId194"/>
    <p:sldId id="865" r:id="rId195"/>
    <p:sldId id="866" r:id="rId196"/>
    <p:sldId id="867" r:id="rId197"/>
    <p:sldId id="868" r:id="rId198"/>
    <p:sldId id="869" r:id="rId199"/>
    <p:sldId id="870" r:id="rId200"/>
    <p:sldId id="871" r:id="rId201"/>
    <p:sldId id="872" r:id="rId202"/>
    <p:sldId id="873" r:id="rId203"/>
    <p:sldId id="874" r:id="rId204"/>
    <p:sldId id="875" r:id="rId205"/>
    <p:sldId id="876" r:id="rId206"/>
    <p:sldId id="877" r:id="rId207"/>
    <p:sldId id="303" r:id="rId208"/>
    <p:sldId id="289" r:id="rId209"/>
    <p:sldId id="264" r:id="rId210"/>
    <p:sldId id="878" r:id="rId211"/>
    <p:sldId id="879" r:id="rId212"/>
    <p:sldId id="880" r:id="rId213"/>
    <p:sldId id="881" r:id="rId214"/>
    <p:sldId id="882" r:id="rId215"/>
    <p:sldId id="883" r:id="rId216"/>
    <p:sldId id="884" r:id="rId217"/>
    <p:sldId id="885" r:id="rId218"/>
    <p:sldId id="886" r:id="rId219"/>
    <p:sldId id="887" r:id="rId220"/>
    <p:sldId id="888" r:id="rId221"/>
    <p:sldId id="889" r:id="rId222"/>
    <p:sldId id="890" r:id="rId223"/>
    <p:sldId id="891" r:id="rId224"/>
    <p:sldId id="892" r:id="rId225"/>
    <p:sldId id="893" r:id="rId226"/>
    <p:sldId id="894" r:id="rId227"/>
    <p:sldId id="895" r:id="rId228"/>
    <p:sldId id="896" r:id="rId229"/>
    <p:sldId id="897" r:id="rId230"/>
    <p:sldId id="898" r:id="rId231"/>
    <p:sldId id="899" r:id="rId232"/>
    <p:sldId id="900" r:id="rId233"/>
    <p:sldId id="901" r:id="rId234"/>
    <p:sldId id="902" r:id="rId235"/>
    <p:sldId id="903" r:id="rId236"/>
    <p:sldId id="904" r:id="rId237"/>
    <p:sldId id="905" r:id="rId238"/>
    <p:sldId id="906" r:id="rId239"/>
    <p:sldId id="907" r:id="rId240"/>
    <p:sldId id="908" r:id="rId241"/>
    <p:sldId id="909" r:id="rId242"/>
    <p:sldId id="910" r:id="rId243"/>
    <p:sldId id="911" r:id="rId244"/>
    <p:sldId id="912" r:id="rId245"/>
    <p:sldId id="913" r:id="rId246"/>
    <p:sldId id="914" r:id="rId247"/>
    <p:sldId id="915" r:id="rId248"/>
    <p:sldId id="916" r:id="rId249"/>
    <p:sldId id="917" r:id="rId250"/>
    <p:sldId id="918" r:id="rId251"/>
    <p:sldId id="919" r:id="rId252"/>
    <p:sldId id="920" r:id="rId253"/>
    <p:sldId id="921" r:id="rId254"/>
    <p:sldId id="922" r:id="rId255"/>
    <p:sldId id="923" r:id="rId256"/>
    <p:sldId id="924" r:id="rId257"/>
    <p:sldId id="925" r:id="rId258"/>
    <p:sldId id="926" r:id="rId259"/>
    <p:sldId id="927" r:id="rId2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4"/>
            <p14:sldId id="310"/>
            <p14:sldId id="600"/>
            <p14:sldId id="741"/>
            <p14:sldId id="742"/>
            <p14:sldId id="743"/>
            <p14:sldId id="744"/>
            <p14:sldId id="745"/>
            <p14:sldId id="746"/>
            <p14:sldId id="311"/>
            <p14:sldId id="601"/>
            <p14:sldId id="747"/>
            <p14:sldId id="748"/>
            <p14:sldId id="602"/>
            <p14:sldId id="749"/>
            <p14:sldId id="750"/>
            <p14:sldId id="751"/>
            <p14:sldId id="752"/>
            <p14:sldId id="753"/>
            <p14:sldId id="754"/>
            <p14:sldId id="704"/>
            <p14:sldId id="528"/>
            <p14:sldId id="755"/>
            <p14:sldId id="756"/>
            <p14:sldId id="757"/>
            <p14:sldId id="758"/>
            <p14:sldId id="759"/>
            <p14:sldId id="760"/>
            <p14:sldId id="705"/>
            <p14:sldId id="761"/>
            <p14:sldId id="763"/>
            <p14:sldId id="762"/>
            <p14:sldId id="764"/>
            <p14:sldId id="287"/>
            <p14:sldId id="298"/>
            <p14:sldId id="288"/>
            <p14:sldId id="930"/>
            <p14:sldId id="290"/>
            <p14:sldId id="291"/>
            <p14:sldId id="292"/>
            <p14:sldId id="293"/>
            <p14:sldId id="294"/>
            <p14:sldId id="284"/>
            <p14:sldId id="262"/>
            <p14:sldId id="276"/>
            <p14:sldId id="277"/>
            <p14:sldId id="270"/>
            <p14:sldId id="274"/>
            <p14:sldId id="275"/>
            <p14:sldId id="271"/>
            <p14:sldId id="765"/>
            <p14:sldId id="766"/>
            <p14:sldId id="767"/>
            <p14:sldId id="768"/>
            <p14:sldId id="769"/>
            <p14:sldId id="770"/>
            <p14:sldId id="710"/>
            <p14:sldId id="603"/>
            <p14:sldId id="771"/>
            <p14:sldId id="772"/>
            <p14:sldId id="773"/>
            <p14:sldId id="711"/>
            <p14:sldId id="774"/>
            <p14:sldId id="712"/>
            <p14:sldId id="775"/>
            <p14:sldId id="713"/>
            <p14:sldId id="604"/>
            <p14:sldId id="435"/>
            <p14:sldId id="259"/>
            <p14:sldId id="265"/>
            <p14:sldId id="263"/>
            <p14:sldId id="266"/>
            <p14:sldId id="776"/>
            <p14:sldId id="777"/>
            <p14:sldId id="778"/>
            <p14:sldId id="779"/>
            <p14:sldId id="928"/>
            <p14:sldId id="529"/>
            <p14:sldId id="715"/>
            <p14:sldId id="530"/>
            <p14:sldId id="273"/>
            <p14:sldId id="931"/>
            <p14:sldId id="286"/>
            <p14:sldId id="932"/>
            <p14:sldId id="285"/>
            <p14:sldId id="313"/>
            <p14:sldId id="716"/>
            <p14:sldId id="781"/>
            <p14:sldId id="782"/>
            <p14:sldId id="783"/>
            <p14:sldId id="784"/>
            <p14:sldId id="785"/>
            <p14:sldId id="786"/>
            <p14:sldId id="787"/>
            <p14:sldId id="788"/>
            <p14:sldId id="531"/>
            <p14:sldId id="605"/>
            <p14:sldId id="789"/>
            <p14:sldId id="717"/>
            <p14:sldId id="790"/>
            <p14:sldId id="718"/>
            <p14:sldId id="791"/>
            <p14:sldId id="792"/>
            <p14:sldId id="719"/>
            <p14:sldId id="720"/>
            <p14:sldId id="794"/>
            <p14:sldId id="795"/>
            <p14:sldId id="721"/>
            <p14:sldId id="793"/>
            <p14:sldId id="722"/>
            <p14:sldId id="723"/>
            <p14:sldId id="796"/>
            <p14:sldId id="724"/>
            <p14:sldId id="725"/>
            <p14:sldId id="797"/>
            <p14:sldId id="726"/>
            <p14:sldId id="798"/>
            <p14:sldId id="727"/>
            <p14:sldId id="799"/>
            <p14:sldId id="800"/>
            <p14:sldId id="801"/>
            <p14:sldId id="728"/>
            <p14:sldId id="802"/>
            <p14:sldId id="803"/>
            <p14:sldId id="804"/>
            <p14:sldId id="729"/>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929"/>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303"/>
          </p14:sldIdLst>
        </p14:section>
        <p14:section name="Appendix: Image Descriptions for Unsighted Students" id="{07080632-B756-45AF-BBF3-52DB3854CA65}">
          <p14:sldIdLst>
            <p14:sldId id="289"/>
            <p14:sldId id="264"/>
            <p14:sldId id="878"/>
            <p14:sldId id="879"/>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2"/>
            <p14:sldId id="923"/>
            <p14:sldId id="924"/>
            <p14:sldId id="925"/>
            <p14:sldId id="926"/>
            <p14:sldId id="927"/>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648B"/>
    <a:srgbClr val="9BD4FF"/>
    <a:srgbClr val="89CCFF"/>
    <a:srgbClr val="E6E6E6"/>
    <a:srgbClr val="D4EFFD"/>
    <a:srgbClr val="E7E7E8"/>
    <a:srgbClr val="804100"/>
    <a:srgbClr val="06656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4" autoAdjust="0"/>
    <p:restoredTop sz="93037" autoAdjust="0"/>
  </p:normalViewPr>
  <p:slideViewPr>
    <p:cSldViewPr snapToGrid="0" showGuides="1">
      <p:cViewPr varScale="1">
        <p:scale>
          <a:sx n="104" d="100"/>
          <a:sy n="104" d="100"/>
        </p:scale>
        <p:origin x="1944" y="96"/>
      </p:cViewPr>
      <p:guideLst>
        <p:guide pos="3264"/>
        <p:guide orient="horz" pos="2256"/>
        <p:guide pos="5640"/>
      </p:guideLst>
    </p:cSldViewPr>
  </p:slideViewPr>
  <p:outlineViewPr>
    <p:cViewPr>
      <p:scale>
        <a:sx n="33" d="100"/>
        <a:sy n="33" d="100"/>
      </p:scale>
      <p:origin x="0" y="-19005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slide" Target="slides/slide222.xml"/><Relationship Id="rId244" Type="http://schemas.openxmlformats.org/officeDocument/2006/relationships/slide" Target="slides/slide238.xml"/><Relationship Id="rId249" Type="http://schemas.openxmlformats.org/officeDocument/2006/relationships/slide" Target="slides/slide24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260" Type="http://schemas.openxmlformats.org/officeDocument/2006/relationships/slide" Target="slides/slide254.xml"/><Relationship Id="rId265"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slide" Target="slides/slide233.xml"/><Relationship Id="rId2" Type="http://schemas.openxmlformats.org/officeDocument/2006/relationships/slideMaster" Target="slideMasters/slideMaster2.xml"/><Relationship Id="rId29" Type="http://schemas.openxmlformats.org/officeDocument/2006/relationships/slide" Target="slides/slide23.xml"/><Relationship Id="rId250" Type="http://schemas.openxmlformats.org/officeDocument/2006/relationships/slide" Target="slides/slide244.xml"/><Relationship Id="rId255" Type="http://schemas.openxmlformats.org/officeDocument/2006/relationships/slide" Target="slides/slide249.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slide" Target="slides/slide239.xml"/><Relationship Id="rId261" Type="http://schemas.openxmlformats.org/officeDocument/2006/relationships/notesMaster" Target="notesMasters/notesMaster1.xml"/><Relationship Id="rId266" Type="http://schemas.openxmlformats.org/officeDocument/2006/relationships/tableStyles" Target="tableStyles.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slideMaster" Target="slideMasters/slideMaster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1" Type="http://schemas.openxmlformats.org/officeDocument/2006/relationships/slide" Target="slides/slide245.xml"/><Relationship Id="rId256" Type="http://schemas.openxmlformats.org/officeDocument/2006/relationships/slide" Target="slides/slide250.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slide" Target="slides/slide235.xml"/><Relationship Id="rId246" Type="http://schemas.openxmlformats.org/officeDocument/2006/relationships/slide" Target="slides/slide240.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262"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presProps" Target="presProp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viewProps" Target="viewProp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10/27/2022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a:t>
            </a:fld>
            <a:endParaRPr lang="en-US"/>
          </a:p>
        </p:txBody>
      </p:sp>
    </p:spTree>
    <p:extLst>
      <p:ext uri="{BB962C8B-B14F-4D97-AF65-F5344CB8AC3E}">
        <p14:creationId xmlns:p14="http://schemas.microsoft.com/office/powerpoint/2010/main" val="280614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B8B88-7B19-4444-8C00-276D3F703348}" type="slidenum">
              <a:rPr lang="en-US" smtClean="0"/>
              <a:t>50</a:t>
            </a:fld>
            <a:endParaRPr lang="en-US"/>
          </a:p>
        </p:txBody>
      </p:sp>
    </p:spTree>
    <p:extLst>
      <p:ext uri="{BB962C8B-B14F-4D97-AF65-F5344CB8AC3E}">
        <p14:creationId xmlns:p14="http://schemas.microsoft.com/office/powerpoint/2010/main" val="274915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65023A-CAEB-41A3-AF9D-B9550C794C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7A1B96-D8BA-4AAD-A37B-F7B73967AE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80D987-EE8A-416C-BB73-DA71AAEB1536}"/>
              </a:ext>
            </a:extLst>
          </p:cNvPr>
          <p:cNvSpPr>
            <a:spLocks noGrp="1" noChangeArrowheads="1"/>
          </p:cNvSpPr>
          <p:nvPr>
            <p:ph type="sldNum" sz="quarter" idx="12"/>
          </p:nvPr>
        </p:nvSpPr>
        <p:spPr>
          <a:ln/>
        </p:spPr>
        <p:txBody>
          <a:bodyPr/>
          <a:lstStyle>
            <a:lvl1pPr>
              <a:defRPr/>
            </a:lvl1pPr>
          </a:lstStyle>
          <a:p>
            <a:pPr>
              <a:defRPr/>
            </a:pPr>
            <a:fld id="{3D2F8EFB-A912-4A9E-82E9-55C52CAE679C}" type="slidenum">
              <a:rPr lang="en-US" altLang="en-US"/>
              <a:pPr>
                <a:defRPr/>
              </a:pPr>
              <a:t>‹#›</a:t>
            </a:fld>
            <a:endParaRPr lang="en-US" altLang="en-US"/>
          </a:p>
        </p:txBody>
      </p:sp>
    </p:spTree>
    <p:extLst>
      <p:ext uri="{BB962C8B-B14F-4D97-AF65-F5344CB8AC3E}">
        <p14:creationId xmlns:p14="http://schemas.microsoft.com/office/powerpoint/2010/main" val="2304112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5FC63B-0E02-4086-83D9-AAE61EA495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E27716B-6C91-43CF-AE22-8C09D14FF9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C80AC7-3E71-4C4D-B86E-AE52691272DA}"/>
              </a:ext>
            </a:extLst>
          </p:cNvPr>
          <p:cNvSpPr>
            <a:spLocks noGrp="1" noChangeArrowheads="1"/>
          </p:cNvSpPr>
          <p:nvPr>
            <p:ph type="sldNum" sz="quarter" idx="12"/>
          </p:nvPr>
        </p:nvSpPr>
        <p:spPr>
          <a:ln/>
        </p:spPr>
        <p:txBody>
          <a:bodyPr/>
          <a:lstStyle>
            <a:lvl1pPr>
              <a:defRPr/>
            </a:lvl1pPr>
          </a:lstStyle>
          <a:p>
            <a:pPr>
              <a:defRPr/>
            </a:pPr>
            <a:fld id="{4B0B26B7-7F6A-4D37-AF1E-D9A36304C140}" type="slidenum">
              <a:rPr lang="en-US" altLang="en-US"/>
              <a:pPr>
                <a:defRPr/>
              </a:pPr>
              <a:t>‹#›</a:t>
            </a:fld>
            <a:endParaRPr lang="en-US" altLang="en-US"/>
          </a:p>
        </p:txBody>
      </p:sp>
    </p:spTree>
    <p:extLst>
      <p:ext uri="{BB962C8B-B14F-4D97-AF65-F5344CB8AC3E}">
        <p14:creationId xmlns:p14="http://schemas.microsoft.com/office/powerpoint/2010/main" val="2808083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 id="2147483721" r:id="rId13"/>
    <p:sldLayoutId id="2147483722" r:id="rId14"/>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slide" Target="slide236.xml"/><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slide" Target="slide238.xml"/><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slide" Target="slide239.xml"/><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slide" Target="slide242.xml"/><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slide" Target="slide244.xml"/><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slide" Target="slide245.xml"/><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19.bin"/><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oleObject" Target="../embeddings/oleObject20.bin"/><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oleObject" Target="../embeddings/oleObject21.bin"/><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22.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slide" Target="slide246.xml"/><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slide" Target="slide247.xml"/><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oleObject" Target="../embeddings/oleObject23.bin"/><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slide" Target="slide248.xml"/><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slide" Target="slide249.xml"/><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3.bin"/><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3" Type="http://schemas.openxmlformats.org/officeDocument/2006/relationships/slide" Target="slide251.xml"/><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slide" Target="slide252.xml"/><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slide" Target="slide253.xml"/><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4.bin"/><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slide" Target="slide254.xml"/><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5.bin"/><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2" Type="http://schemas.openxmlformats.org/officeDocument/2006/relationships/slide" Target="slide92.xml"/><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2" Type="http://schemas.openxmlformats.org/officeDocument/2006/relationships/slide" Target="slide114.xml"/><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2" Type="http://schemas.openxmlformats.org/officeDocument/2006/relationships/slide" Target="slide119.xml"/><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2" Type="http://schemas.openxmlformats.org/officeDocument/2006/relationships/slide" Target="slide121.xml"/><Relationship Id="rId1"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2" Type="http://schemas.openxmlformats.org/officeDocument/2006/relationships/slide" Target="slide1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slide" Target="slide125.xml"/><Relationship Id="rId1"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2" Type="http://schemas.openxmlformats.org/officeDocument/2006/relationships/slide" Target="slide127.xml"/><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2" Type="http://schemas.openxmlformats.org/officeDocument/2006/relationships/slide" Target="slide129.xml"/><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slide" Target="slide131.xml"/><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23.xml"/></Relationships>
</file>

<file path=ppt/slides/_rels/slide236.xml.rels><?xml version="1.0" encoding="UTF-8" standalone="yes"?>
<Relationships xmlns="http://schemas.openxmlformats.org/package/2006/relationships"><Relationship Id="rId2" Type="http://schemas.openxmlformats.org/officeDocument/2006/relationships/slide" Target="slide136.xml"/><Relationship Id="rId1" Type="http://schemas.openxmlformats.org/officeDocument/2006/relationships/slideLayout" Target="../slideLayouts/slideLayout23.xml"/></Relationships>
</file>

<file path=ppt/slides/_rels/slide237.xml.rels><?xml version="1.0" encoding="UTF-8" standalone="yes"?>
<Relationships xmlns="http://schemas.openxmlformats.org/package/2006/relationships"><Relationship Id="rId2" Type="http://schemas.openxmlformats.org/officeDocument/2006/relationships/slide" Target="slide142.xml"/><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2" Type="http://schemas.openxmlformats.org/officeDocument/2006/relationships/slide" Target="slide143.xml"/><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2" Type="http://schemas.openxmlformats.org/officeDocument/2006/relationships/slide" Target="slide14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2" Type="http://schemas.openxmlformats.org/officeDocument/2006/relationships/slide" Target="slide149.xml"/><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2" Type="http://schemas.openxmlformats.org/officeDocument/2006/relationships/slide" Target="slide151.xml"/><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2" Type="http://schemas.openxmlformats.org/officeDocument/2006/relationships/slide" Target="slide154.xml"/><Relationship Id="rId1" Type="http://schemas.openxmlformats.org/officeDocument/2006/relationships/slideLayout" Target="../slideLayouts/slideLayout23.xml"/></Relationships>
</file>

<file path=ppt/slides/_rels/slide243.xml.rels><?xml version="1.0" encoding="UTF-8" standalone="yes"?>
<Relationships xmlns="http://schemas.openxmlformats.org/package/2006/relationships"><Relationship Id="rId2" Type="http://schemas.openxmlformats.org/officeDocument/2006/relationships/slide" Target="slide163.xml"/><Relationship Id="rId1" Type="http://schemas.openxmlformats.org/officeDocument/2006/relationships/slideLayout" Target="../slideLayouts/slideLayout23.xml"/></Relationships>
</file>

<file path=ppt/slides/_rels/slide244.xml.rels><?xml version="1.0" encoding="UTF-8" standalone="yes"?>
<Relationships xmlns="http://schemas.openxmlformats.org/package/2006/relationships"><Relationship Id="rId2" Type="http://schemas.openxmlformats.org/officeDocument/2006/relationships/slide" Target="slide164.xml"/><Relationship Id="rId1" Type="http://schemas.openxmlformats.org/officeDocument/2006/relationships/slideLayout" Target="../slideLayouts/slideLayout23.xml"/></Relationships>
</file>

<file path=ppt/slides/_rels/slide245.xml.rels><?xml version="1.0" encoding="UTF-8" standalone="yes"?>
<Relationships xmlns="http://schemas.openxmlformats.org/package/2006/relationships"><Relationship Id="rId2" Type="http://schemas.openxmlformats.org/officeDocument/2006/relationships/slide" Target="slide165.xml"/><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2" Type="http://schemas.openxmlformats.org/officeDocument/2006/relationships/slide" Target="slide171.xml"/><Relationship Id="rId1" Type="http://schemas.openxmlformats.org/officeDocument/2006/relationships/slideLayout" Target="../slideLayouts/slideLayout23.xml"/></Relationships>
</file>

<file path=ppt/slides/_rels/slide247.xml.rels><?xml version="1.0" encoding="UTF-8" standalone="yes"?>
<Relationships xmlns="http://schemas.openxmlformats.org/package/2006/relationships"><Relationship Id="rId2" Type="http://schemas.openxmlformats.org/officeDocument/2006/relationships/slide" Target="slide173.xml"/><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2" Type="http://schemas.openxmlformats.org/officeDocument/2006/relationships/slide" Target="slide180.xml"/><Relationship Id="rId1" Type="http://schemas.openxmlformats.org/officeDocument/2006/relationships/slideLayout" Target="../slideLayouts/slideLayout23.xml"/></Relationships>
</file>

<file path=ppt/slides/_rels/slide249.xml.rels><?xml version="1.0" encoding="UTF-8" standalone="yes"?>
<Relationships xmlns="http://schemas.openxmlformats.org/package/2006/relationships"><Relationship Id="rId2" Type="http://schemas.openxmlformats.org/officeDocument/2006/relationships/slide" Target="slide18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2" Type="http://schemas.openxmlformats.org/officeDocument/2006/relationships/slide" Target="slide189.xml"/><Relationship Id="rId1" Type="http://schemas.openxmlformats.org/officeDocument/2006/relationships/slideLayout" Target="../slideLayouts/slideLayout23.xml"/></Relationships>
</file>

<file path=ppt/slides/_rels/slide251.xml.rels><?xml version="1.0" encoding="UTF-8" standalone="yes"?>
<Relationships xmlns="http://schemas.openxmlformats.org/package/2006/relationships"><Relationship Id="rId2" Type="http://schemas.openxmlformats.org/officeDocument/2006/relationships/slide" Target="slide190.xml"/><Relationship Id="rId1" Type="http://schemas.openxmlformats.org/officeDocument/2006/relationships/slideLayout" Target="../slideLayouts/slideLayout23.xml"/></Relationships>
</file>

<file path=ppt/slides/_rels/slide252.xml.rels><?xml version="1.0" encoding="UTF-8" standalone="yes"?>
<Relationships xmlns="http://schemas.openxmlformats.org/package/2006/relationships"><Relationship Id="rId2" Type="http://schemas.openxmlformats.org/officeDocument/2006/relationships/slide" Target="slide197.xml"/><Relationship Id="rId1" Type="http://schemas.openxmlformats.org/officeDocument/2006/relationships/slideLayout" Target="../slideLayouts/slideLayout23.xml"/></Relationships>
</file>

<file path=ppt/slides/_rels/slide253.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23.xml"/></Relationships>
</file>

<file path=ppt/slides/_rels/slide254.xml.rels><?xml version="1.0" encoding="UTF-8" standalone="yes"?>
<Relationships xmlns="http://schemas.openxmlformats.org/package/2006/relationships"><Relationship Id="rId2" Type="http://schemas.openxmlformats.org/officeDocument/2006/relationships/slide" Target="slide20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hyperlink" Target="http://en.wikipedia.org/wiki/Multicast"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Internet_Assigned_Numbers_Authority" TargetMode="External"/><Relationship Id="rId2" Type="http://schemas.openxmlformats.org/officeDocument/2006/relationships/hyperlink" Target="https://en.wikipedia.org/wiki/DNS_root_zone"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6.bin"/><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7.bin"/><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8.bin"/><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9.bin"/><Relationship Id="rId1" Type="http://schemas.openxmlformats.org/officeDocument/2006/relationships/slideLayout" Target="../slideLayouts/slideLayout10.xml"/><Relationship Id="rId5" Type="http://schemas.openxmlformats.org/officeDocument/2006/relationships/image" Target="../media/image28.wmf"/><Relationship Id="rId4" Type="http://schemas.openxmlformats.org/officeDocument/2006/relationships/oleObject" Target="../embeddings/oleObject10.bin"/></Relationships>
</file>

<file path=ppt/slides/_rels/slide6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1.bin"/><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2.bin"/><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3.bin"/><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14.bin"/><Relationship Id="rId1" Type="http://schemas.openxmlformats.org/officeDocument/2006/relationships/slideLayout" Target="../slideLayouts/slideLayout10.xml"/><Relationship Id="rId5" Type="http://schemas.openxmlformats.org/officeDocument/2006/relationships/image" Target="../media/image39.wmf"/><Relationship Id="rId4" Type="http://schemas.openxmlformats.org/officeDocument/2006/relationships/oleObject" Target="../embeddings/oleObject15.bin"/></Relationships>
</file>

<file path=ppt/slides/_rels/slide79.x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2.wmf"/><Relationship Id="rId2" Type="http://schemas.openxmlformats.org/officeDocument/2006/relationships/oleObject" Target="../embeddings/oleObject16.bin"/><Relationship Id="rId1" Type="http://schemas.openxmlformats.org/officeDocument/2006/relationships/slideLayout" Target="../slideLayouts/slideLayout11.xml"/><Relationship Id="rId6" Type="http://schemas.openxmlformats.org/officeDocument/2006/relationships/oleObject" Target="../embeddings/oleObject18.bin"/><Relationship Id="rId5" Type="http://schemas.openxmlformats.org/officeDocument/2006/relationships/image" Target="../media/image41.wmf"/><Relationship Id="rId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07</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a:xfrm>
            <a:off x="621792" y="3281532"/>
            <a:ext cx="3200400" cy="957094"/>
          </a:xfrm>
        </p:spPr>
        <p:txBody>
          <a:bodyPr/>
          <a:lstStyle/>
          <a:p>
            <a:pPr eaLnBrk="0" hangingPunct="0">
              <a:spcBef>
                <a:spcPct val="20000"/>
              </a:spcBef>
            </a:pPr>
            <a:r>
              <a:rPr lang="en-US" sz="2400" dirty="0">
                <a:latin typeface="+mj-lt"/>
                <a:cs typeface="Helvetica" pitchFamily="34" charset="0"/>
              </a:rPr>
              <a:t>Network Layer: Data Transfer</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3"/>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7.1.6 Quality of Service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As the Internet has allowed new applications such as multimedia communication (in particular  real-time communication of audio and video), the quality of service (QoS) of the communication has become more and more important. The Internet has thrived by providing better quality of service to support these applications. However, to keep the network layer untouched, these provisions are mostly implemented in the upper layer.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2327666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Security of IPv4 Datagrams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lgn="just">
              <a:spcBef>
                <a:spcPts val="600"/>
              </a:spcBef>
              <a:spcAft>
                <a:spcPts val="600"/>
              </a:spcAft>
              <a:defRPr/>
            </a:pPr>
            <a:r>
              <a:rPr lang="en-US" dirty="0"/>
              <a:t>We give a brief idea about the security issues in IP protocol.</a:t>
            </a:r>
          </a:p>
          <a:p>
            <a:pPr>
              <a:spcBef>
                <a:spcPts val="600"/>
              </a:spcBef>
              <a:spcAft>
                <a:spcPts val="600"/>
              </a:spcAft>
            </a:pPr>
            <a:r>
              <a:rPr lang="en-US" dirty="0">
                <a:solidFill>
                  <a:srgbClr val="00648B"/>
                </a:solidFill>
              </a:rPr>
              <a:t>Packet Sniffing</a:t>
            </a:r>
          </a:p>
          <a:p>
            <a:pPr>
              <a:spcBef>
                <a:spcPts val="600"/>
              </a:spcBef>
              <a:spcAft>
                <a:spcPts val="600"/>
              </a:spcAft>
            </a:pPr>
            <a:r>
              <a:rPr lang="en-US" dirty="0"/>
              <a:t>An intruder may intercept an IP packet and make a copy of it. </a:t>
            </a:r>
          </a:p>
          <a:p>
            <a:pPr>
              <a:spcBef>
                <a:spcPts val="600"/>
              </a:spcBef>
              <a:spcAft>
                <a:spcPts val="600"/>
              </a:spcAft>
            </a:pPr>
            <a:r>
              <a:rPr lang="en-US" dirty="0">
                <a:solidFill>
                  <a:srgbClr val="00648B"/>
                </a:solidFill>
              </a:rPr>
              <a:t>Packet Modification</a:t>
            </a:r>
          </a:p>
          <a:p>
            <a:pPr>
              <a:spcBef>
                <a:spcPts val="600"/>
              </a:spcBef>
              <a:spcAft>
                <a:spcPts val="600"/>
              </a:spcAft>
            </a:pPr>
            <a:r>
              <a:rPr lang="en-US" dirty="0"/>
              <a:t>The attacker intercepts the packet, changes its contents, and sends the new packet to the receiver.. </a:t>
            </a:r>
          </a:p>
          <a:p>
            <a:pPr>
              <a:spcBef>
                <a:spcPts val="600"/>
              </a:spcBef>
              <a:spcAft>
                <a:spcPts val="600"/>
              </a:spcAft>
            </a:pPr>
            <a:r>
              <a:rPr lang="en-US" dirty="0">
                <a:solidFill>
                  <a:srgbClr val="00648B"/>
                </a:solidFill>
              </a:rPr>
              <a:t>IP Spoofing</a:t>
            </a:r>
          </a:p>
          <a:p>
            <a:pPr>
              <a:spcBef>
                <a:spcPts val="600"/>
              </a:spcBef>
              <a:spcAft>
                <a:spcPts val="600"/>
              </a:spcAft>
            </a:pPr>
            <a:r>
              <a:rPr lang="en-US" dirty="0"/>
              <a:t>An attacker can masquerade as somebody else and create an IP packet that carries the source address of another computer.</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1975536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IPSec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IP packets today can be protected from the previously mentioned attacks using a protocol called IPSec (IP Security). This protocol, which is used in conjunction with the IP protocol, creates a connection-oriented service between two entities in which they can exchange IP packets without worrying about the three attacks discussed above. We will discuss IPSec in detail in Chapter 13.</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2032949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7.4.4 ICMPv4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latin typeface="Times-Roman"/>
              </a:rPr>
              <a:t>The IPv4 has no error-reporting or error-correcting mechanism. The IP protocol also lacks a mechanism for host and management queries. The Internet Control Message Protocol version 4 (ICMPv4) has been designed to compensate for the above two deficiencies.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102</a:t>
            </a:fld>
            <a:endParaRPr lang="en-US"/>
          </a:p>
        </p:txBody>
      </p:sp>
    </p:spTree>
    <p:extLst>
      <p:ext uri="{BB962C8B-B14F-4D97-AF65-F5344CB8AC3E}">
        <p14:creationId xmlns:p14="http://schemas.microsoft.com/office/powerpoint/2010/main" val="1860085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ICMP messages are divided into two broad categories: error-reporting messages and query messages. The error-reporting messages report problems that a router or a host (destination) may encounter when it processes an IP packet. The query messages, which occur in pairs, help a host or a network manager get specific information from a router or another host. For example, nodes can discover their neighbors. Also, hosts can discover and learn about routers on their network and routers can help a node redirect its messages.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1425681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7.19 General format of ICMP messages</a:t>
            </a:r>
          </a:p>
        </p:txBody>
      </p:sp>
      <p:pic>
        <p:nvPicPr>
          <p:cNvPr id="9" name="Picture 2" descr="An illustration of error-reporting messages and query message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739518"/>
            <a:ext cx="8595360" cy="395243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104</a:t>
            </a:fld>
            <a:endParaRPr lang="en-US"/>
          </a:p>
        </p:txBody>
      </p:sp>
    </p:spTree>
    <p:extLst>
      <p:ext uri="{BB962C8B-B14F-4D97-AF65-F5344CB8AC3E}">
        <p14:creationId xmlns:p14="http://schemas.microsoft.com/office/powerpoint/2010/main" val="2931285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7.20 Contents of data field for error messages</a:t>
            </a:r>
          </a:p>
        </p:txBody>
      </p:sp>
      <p:pic>
        <p:nvPicPr>
          <p:cNvPr id="9" name="Picture 2" descr="An illustration shows the received datagram, I C M P packet, and sent I P datagram.">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077123"/>
            <a:ext cx="8595360" cy="327722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105</a:t>
            </a:fld>
            <a:endParaRPr lang="en-US"/>
          </a:p>
        </p:txBody>
      </p:sp>
    </p:spTree>
    <p:extLst>
      <p:ext uri="{BB962C8B-B14F-4D97-AF65-F5344CB8AC3E}">
        <p14:creationId xmlns:p14="http://schemas.microsoft.com/office/powerpoint/2010/main" val="26200993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Deprecated 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spcBef>
                <a:spcPts val="1200"/>
              </a:spcBef>
              <a:spcAft>
                <a:spcPts val="1200"/>
              </a:spcAft>
              <a:defRPr/>
            </a:pPr>
            <a:r>
              <a:rPr lang="en-US" dirty="0"/>
              <a:t>Three pairs of messages are declared obsolete by IETF:</a:t>
            </a:r>
          </a:p>
          <a:p>
            <a:pPr marL="457200" indent="-457200">
              <a:spcBef>
                <a:spcPts val="1200"/>
              </a:spcBef>
              <a:spcAft>
                <a:spcPts val="1200"/>
              </a:spcAft>
              <a:buClr>
                <a:schemeClr val="tx1"/>
              </a:buClr>
              <a:buFont typeface="+mj-lt"/>
              <a:buAutoNum type="arabicPeriod"/>
              <a:defRPr/>
            </a:pPr>
            <a:r>
              <a:rPr lang="en-US" dirty="0">
                <a:solidFill>
                  <a:srgbClr val="00648B"/>
                </a:solidFill>
              </a:rPr>
              <a:t>Information request and replay messages</a:t>
            </a:r>
          </a:p>
          <a:p>
            <a:pPr marL="457200" indent="-457200">
              <a:spcBef>
                <a:spcPts val="1200"/>
              </a:spcBef>
              <a:spcAft>
                <a:spcPts val="1200"/>
              </a:spcAft>
              <a:buClr>
                <a:schemeClr val="tx1"/>
              </a:buClr>
              <a:buFont typeface="+mj-lt"/>
              <a:buAutoNum type="arabicPeriod"/>
              <a:defRPr/>
            </a:pPr>
            <a:r>
              <a:rPr lang="en-US" dirty="0">
                <a:solidFill>
                  <a:srgbClr val="00648B"/>
                </a:solidFill>
              </a:rPr>
              <a:t>Address mask request and reply messages</a:t>
            </a:r>
          </a:p>
          <a:p>
            <a:pPr marL="457200" indent="-457200">
              <a:spcBef>
                <a:spcPts val="1200"/>
              </a:spcBef>
              <a:spcAft>
                <a:spcPts val="1200"/>
              </a:spcAft>
              <a:buClr>
                <a:schemeClr val="tx1"/>
              </a:buClr>
              <a:buFont typeface="+mj-lt"/>
              <a:buAutoNum type="arabicPeriod"/>
              <a:defRPr/>
            </a:pPr>
            <a:r>
              <a:rPr lang="en-US" dirty="0">
                <a:solidFill>
                  <a:srgbClr val="00648B"/>
                </a:solidFill>
              </a:rPr>
              <a:t>Router solicitation and advertisement messages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106</a:t>
            </a:fld>
            <a:endParaRPr lang="en-US"/>
          </a:p>
        </p:txBody>
      </p:sp>
    </p:spTree>
    <p:extLst>
      <p:ext uri="{BB962C8B-B14F-4D97-AF65-F5344CB8AC3E}">
        <p14:creationId xmlns:p14="http://schemas.microsoft.com/office/powerpoint/2010/main" val="20420883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Debugging Tools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There are several tools that can be used in the Internet for debugging. We can determine the viability of a host or router. We can trace the route of a packet. We introduce two tools that use ICMP for debugging: ping and traceroute.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107</a:t>
            </a:fld>
            <a:endParaRPr lang="en-US"/>
          </a:p>
        </p:txBody>
      </p:sp>
    </p:spTree>
    <p:extLst>
      <p:ext uri="{BB962C8B-B14F-4D97-AF65-F5344CB8AC3E}">
        <p14:creationId xmlns:p14="http://schemas.microsoft.com/office/powerpoint/2010/main" val="14867957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Ping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We can use the ping program to find if a host is alive and is responding.</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108</a:t>
            </a:fld>
            <a:endParaRPr lang="en-US"/>
          </a:p>
        </p:txBody>
      </p:sp>
    </p:spTree>
    <p:extLst>
      <p:ext uri="{BB962C8B-B14F-4D97-AF65-F5344CB8AC3E}">
        <p14:creationId xmlns:p14="http://schemas.microsoft.com/office/powerpoint/2010/main" val="35498573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7.17</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826410"/>
          </a:xfrm>
        </p:spPr>
        <p:txBody>
          <a:bodyPr/>
          <a:lstStyle/>
          <a:p>
            <a:r>
              <a:rPr lang="en-US" i="0" dirty="0"/>
              <a:t>The following shows how we send a ping message to the auniversity.edu site.</a:t>
            </a:r>
          </a:p>
        </p:txBody>
      </p:sp>
      <p:graphicFrame>
        <p:nvGraphicFramePr>
          <p:cNvPr id="2" name="Table 3">
            <a:extLst>
              <a:ext uri="{FF2B5EF4-FFF2-40B4-BE49-F238E27FC236}">
                <a16:creationId xmlns:a16="http://schemas.microsoft.com/office/drawing/2014/main" id="{C08ED5FD-88B9-4714-9FEA-6D9D15C1C974}"/>
              </a:ext>
            </a:extLst>
          </p:cNvPr>
          <p:cNvGraphicFramePr>
            <a:graphicFrameLocks noGrp="1"/>
          </p:cNvGraphicFramePr>
          <p:nvPr>
            <p:extLst>
              <p:ext uri="{D42A27DB-BD31-4B8C-83A1-F6EECF244321}">
                <p14:modId xmlns:p14="http://schemas.microsoft.com/office/powerpoint/2010/main" val="4015675658"/>
              </p:ext>
            </p:extLst>
          </p:nvPr>
        </p:nvGraphicFramePr>
        <p:xfrm>
          <a:off x="583406" y="2162810"/>
          <a:ext cx="7977188" cy="4079240"/>
        </p:xfrm>
        <a:graphic>
          <a:graphicData uri="http://schemas.openxmlformats.org/drawingml/2006/table">
            <a:tbl>
              <a:tblPr firstRow="1" bandRow="1">
                <a:tableStyleId>{5C22544A-7EE6-4342-B048-85BDC9FD1C3A}</a:tableStyleId>
              </a:tblPr>
              <a:tblGrid>
                <a:gridCol w="5669280">
                  <a:extLst>
                    <a:ext uri="{9D8B030D-6E8A-4147-A177-3AD203B41FA5}">
                      <a16:colId xmlns:a16="http://schemas.microsoft.com/office/drawing/2014/main" val="698374017"/>
                    </a:ext>
                  </a:extLst>
                </a:gridCol>
                <a:gridCol w="844868">
                  <a:extLst>
                    <a:ext uri="{9D8B030D-6E8A-4147-A177-3AD203B41FA5}">
                      <a16:colId xmlns:a16="http://schemas.microsoft.com/office/drawing/2014/main" val="2567450378"/>
                    </a:ext>
                  </a:extLst>
                </a:gridCol>
                <a:gridCol w="1463040">
                  <a:extLst>
                    <a:ext uri="{9D8B030D-6E8A-4147-A177-3AD203B41FA5}">
                      <a16:colId xmlns:a16="http://schemas.microsoft.com/office/drawing/2014/main" val="614769259"/>
                    </a:ext>
                  </a:extLst>
                </a:gridCol>
              </a:tblGrid>
              <a:tr h="370840">
                <a:tc>
                  <a:txBody>
                    <a:bodyPr/>
                    <a:lstStyle/>
                    <a:p>
                      <a:r>
                        <a:rPr lang="en-US" sz="1800" i="1" dirty="0">
                          <a:solidFill>
                            <a:srgbClr val="00648B"/>
                          </a:solidFill>
                          <a:effectLst/>
                          <a:latin typeface="+mj-lt"/>
                          <a:cs typeface="Times New Roman" panose="02020603050405020304" pitchFamily="18" charset="0"/>
                        </a:rPr>
                        <a:t>$ ping auniversity.edu</a:t>
                      </a:r>
                      <a:endParaRPr lang="en-IN" i="1" dirty="0">
                        <a:solidFill>
                          <a:srgbClr val="00648B"/>
                        </a:solidFill>
                        <a:effectLst/>
                        <a:latin typeface="+mj-lt"/>
                      </a:endParaRPr>
                    </a:p>
                  </a:txBody>
                  <a:tcPr>
                    <a:solidFill>
                      <a:schemeClr val="bg1"/>
                    </a:solidFill>
                  </a:tcPr>
                </a:tc>
                <a:tc>
                  <a:txBody>
                    <a:bodyPr/>
                    <a:lstStyle/>
                    <a:p>
                      <a:endParaRPr lang="en-IN" i="1">
                        <a:effectLst/>
                        <a:latin typeface="+mj-lt"/>
                      </a:endParaRPr>
                    </a:p>
                  </a:txBody>
                  <a:tcPr>
                    <a:solidFill>
                      <a:schemeClr val="bg1"/>
                    </a:solidFill>
                  </a:tcPr>
                </a:tc>
                <a:tc>
                  <a:txBody>
                    <a:bodyPr/>
                    <a:lstStyle/>
                    <a:p>
                      <a:endParaRPr lang="en-IN" i="1">
                        <a:effectLst/>
                        <a:latin typeface="+mj-lt"/>
                      </a:endParaRPr>
                    </a:p>
                  </a:txBody>
                  <a:tcPr>
                    <a:solidFill>
                      <a:schemeClr val="bg1"/>
                    </a:solidFill>
                  </a:tcPr>
                </a:tc>
                <a:extLst>
                  <a:ext uri="{0D108BD9-81ED-4DB2-BD59-A6C34878D82A}">
                    <a16:rowId xmlns:a16="http://schemas.microsoft.com/office/drawing/2014/main" val="36533870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mj-lt"/>
                          <a:cs typeface="Times New Roman" panose="02020603050405020304" pitchFamily="18" charset="0"/>
                        </a:rPr>
                        <a:t>PING auniversity.edu (152.181.8.3) 56 (84)   bytes of data.</a:t>
                      </a:r>
                    </a:p>
                  </a:txBody>
                  <a:tcPr>
                    <a:solidFill>
                      <a:schemeClr val="bg1"/>
                    </a:solidFill>
                  </a:tcPr>
                </a:tc>
                <a:tc>
                  <a:txBody>
                    <a:bodyPr/>
                    <a:lstStyle/>
                    <a:p>
                      <a:r>
                        <a:rPr lang="en-US" sz="1800" i="1" dirty="0" err="1">
                          <a:effectLst/>
                          <a:latin typeface="+mj-lt"/>
                          <a:cs typeface="Times New Roman" panose="02020603050405020304" pitchFamily="18" charset="0"/>
                        </a:rPr>
                        <a:t>ttl</a:t>
                      </a:r>
                      <a:r>
                        <a:rPr lang="en-US" sz="1800" i="1" dirty="0">
                          <a:effectLst/>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effectLst/>
                          <a:latin typeface="+mj-lt"/>
                          <a:cs typeface="Times New Roman" panose="02020603050405020304" pitchFamily="18" charset="0"/>
                        </a:rPr>
                        <a:t>time=1.91 </a:t>
                      </a:r>
                      <a:r>
                        <a:rPr lang="en-US" sz="1800" i="1" dirty="0" err="1">
                          <a:effectLst/>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1413464076"/>
                  </a:ext>
                </a:extLst>
              </a:tr>
              <a:tr h="370840">
                <a:tc>
                  <a:txBody>
                    <a:bodyPr/>
                    <a:lstStyle/>
                    <a:p>
                      <a:r>
                        <a:rPr lang="en-US" sz="1800" i="1" dirty="0">
                          <a:effectLst/>
                          <a:latin typeface="+mj-lt"/>
                          <a:cs typeface="Times New Roman" panose="02020603050405020304" pitchFamily="18" charset="0"/>
                        </a:rPr>
                        <a:t>64 bytes from auniversity.edu (152.181.8.3): </a:t>
                      </a:r>
                      <a:r>
                        <a:rPr lang="en-US" sz="1800" i="1" dirty="0" err="1">
                          <a:effectLst/>
                          <a:latin typeface="+mj-lt"/>
                          <a:cs typeface="Times New Roman" panose="02020603050405020304" pitchFamily="18" charset="0"/>
                        </a:rPr>
                        <a:t>icmp_seq</a:t>
                      </a:r>
                      <a:r>
                        <a:rPr lang="en-US" sz="1800" i="1" dirty="0">
                          <a:effectLst/>
                          <a:latin typeface="+mj-lt"/>
                          <a:cs typeface="Times New Roman" panose="02020603050405020304" pitchFamily="18" charset="0"/>
                        </a:rPr>
                        <a:t>=0</a:t>
                      </a:r>
                      <a:endParaRPr lang="en-IN" i="1" dirty="0">
                        <a:effectLst/>
                        <a:latin typeface="+mj-lt"/>
                      </a:endParaRPr>
                    </a:p>
                  </a:txBody>
                  <a:tcPr>
                    <a:solidFill>
                      <a:schemeClr val="bg1"/>
                    </a:solidFill>
                  </a:tcPr>
                </a:tc>
                <a:tc>
                  <a:txBody>
                    <a:bodyPr/>
                    <a:lstStyle/>
                    <a:p>
                      <a:r>
                        <a:rPr lang="en-US" sz="1800" i="1" dirty="0" err="1">
                          <a:latin typeface="+mj-lt"/>
                          <a:cs typeface="Times New Roman" panose="02020603050405020304" pitchFamily="18" charset="0"/>
                        </a:rPr>
                        <a:t>ttl</a:t>
                      </a:r>
                      <a:r>
                        <a:rPr lang="en-US" sz="1800" i="1" dirty="0">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latin typeface="+mj-lt"/>
                          <a:cs typeface="Times New Roman" panose="02020603050405020304" pitchFamily="18" charset="0"/>
                        </a:rPr>
                        <a:t>time=2.04 </a:t>
                      </a:r>
                      <a:r>
                        <a:rPr lang="en-US" sz="1800" i="1" dirty="0" err="1">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1169723337"/>
                  </a:ext>
                </a:extLst>
              </a:tr>
              <a:tr h="370840">
                <a:tc>
                  <a:txBody>
                    <a:bodyPr/>
                    <a:lstStyle/>
                    <a:p>
                      <a:r>
                        <a:rPr lang="en-US" sz="1800" i="1" dirty="0">
                          <a:latin typeface="+mj-lt"/>
                          <a:cs typeface="Times New Roman" panose="02020603050405020304" pitchFamily="18" charset="0"/>
                        </a:rPr>
                        <a:t>64 bytes from auniversity.edu (152.181.8.3): </a:t>
                      </a:r>
                      <a:r>
                        <a:rPr lang="en-US" sz="1800" i="1" dirty="0" err="1">
                          <a:latin typeface="+mj-lt"/>
                          <a:cs typeface="Times New Roman" panose="02020603050405020304" pitchFamily="18" charset="0"/>
                        </a:rPr>
                        <a:t>icmp_seq</a:t>
                      </a:r>
                      <a:r>
                        <a:rPr lang="en-US" sz="1800" i="1" dirty="0">
                          <a:latin typeface="+mj-lt"/>
                          <a:cs typeface="Times New Roman" panose="02020603050405020304" pitchFamily="18" charset="0"/>
                        </a:rPr>
                        <a:t>=1</a:t>
                      </a:r>
                      <a:endParaRPr lang="en-IN" i="1" dirty="0">
                        <a:effectLst/>
                        <a:latin typeface="+mj-lt"/>
                      </a:endParaRPr>
                    </a:p>
                  </a:txBody>
                  <a:tcPr>
                    <a:solidFill>
                      <a:schemeClr val="bg1"/>
                    </a:solidFill>
                  </a:tcPr>
                </a:tc>
                <a:tc>
                  <a:txBody>
                    <a:bodyPr/>
                    <a:lstStyle/>
                    <a:p>
                      <a:r>
                        <a:rPr lang="en-US" sz="1800" i="1" dirty="0" err="1">
                          <a:effectLst/>
                          <a:latin typeface="+mj-lt"/>
                          <a:cs typeface="Times New Roman" panose="02020603050405020304" pitchFamily="18" charset="0"/>
                        </a:rPr>
                        <a:t>ttl</a:t>
                      </a:r>
                      <a:r>
                        <a:rPr lang="en-US" sz="1800" i="1" dirty="0">
                          <a:effectLst/>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effectLst/>
                          <a:latin typeface="+mj-lt"/>
                          <a:cs typeface="Times New Roman" panose="02020603050405020304" pitchFamily="18" charset="0"/>
                        </a:rPr>
                        <a:t>time=1.90 </a:t>
                      </a:r>
                      <a:r>
                        <a:rPr lang="en-US" sz="1800" i="1" dirty="0" err="1">
                          <a:effectLst/>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1489349032"/>
                  </a:ext>
                </a:extLst>
              </a:tr>
              <a:tr h="370840">
                <a:tc>
                  <a:txBody>
                    <a:bodyPr/>
                    <a:lstStyle/>
                    <a:p>
                      <a:r>
                        <a:rPr lang="en-US" sz="1800" i="1" dirty="0">
                          <a:effectLst/>
                          <a:latin typeface="+mj-lt"/>
                          <a:cs typeface="Times New Roman" panose="02020603050405020304" pitchFamily="18" charset="0"/>
                        </a:rPr>
                        <a:t>64 bytes from auniversity.edu (152.181.8.3): </a:t>
                      </a:r>
                      <a:r>
                        <a:rPr lang="en-US" sz="1800" i="1" dirty="0" err="1">
                          <a:effectLst/>
                          <a:latin typeface="+mj-lt"/>
                          <a:cs typeface="Times New Roman" panose="02020603050405020304" pitchFamily="18" charset="0"/>
                        </a:rPr>
                        <a:t>icmp_seq</a:t>
                      </a:r>
                      <a:r>
                        <a:rPr lang="en-US" sz="1800" i="1" dirty="0">
                          <a:effectLst/>
                          <a:latin typeface="+mj-lt"/>
                          <a:cs typeface="Times New Roman" panose="02020603050405020304" pitchFamily="18" charset="0"/>
                        </a:rPr>
                        <a:t>=2</a:t>
                      </a:r>
                      <a:endParaRPr lang="en-IN" i="1" dirty="0">
                        <a:effectLst/>
                        <a:latin typeface="+mj-lt"/>
                      </a:endParaRPr>
                    </a:p>
                  </a:txBody>
                  <a:tcPr>
                    <a:solidFill>
                      <a:schemeClr val="bg1"/>
                    </a:solidFill>
                  </a:tcPr>
                </a:tc>
                <a:tc>
                  <a:txBody>
                    <a:bodyPr/>
                    <a:lstStyle/>
                    <a:p>
                      <a:r>
                        <a:rPr lang="en-US" sz="1800" i="1" dirty="0" err="1">
                          <a:effectLst/>
                          <a:latin typeface="+mj-lt"/>
                          <a:cs typeface="Times New Roman" panose="02020603050405020304" pitchFamily="18" charset="0"/>
                        </a:rPr>
                        <a:t>ttl</a:t>
                      </a:r>
                      <a:r>
                        <a:rPr lang="en-US" sz="1800" i="1" dirty="0">
                          <a:effectLst/>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effectLst/>
                          <a:latin typeface="+mj-lt"/>
                          <a:cs typeface="Times New Roman" panose="02020603050405020304" pitchFamily="18" charset="0"/>
                        </a:rPr>
                        <a:t>time=1.90 </a:t>
                      </a:r>
                      <a:r>
                        <a:rPr lang="en-US" sz="1800" i="1" dirty="0" err="1">
                          <a:effectLst/>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3657359721"/>
                  </a:ext>
                </a:extLst>
              </a:tr>
              <a:tr h="370840">
                <a:tc>
                  <a:txBody>
                    <a:bodyPr/>
                    <a:lstStyle/>
                    <a:p>
                      <a:r>
                        <a:rPr lang="en-US" sz="1800" i="1" dirty="0">
                          <a:effectLst/>
                          <a:latin typeface="+mj-lt"/>
                          <a:cs typeface="Times New Roman" panose="02020603050405020304" pitchFamily="18" charset="0"/>
                        </a:rPr>
                        <a:t>64 bytes from auniversity.edu (152.181.8.3): </a:t>
                      </a:r>
                      <a:r>
                        <a:rPr lang="en-US" sz="1800" i="1" dirty="0" err="1">
                          <a:effectLst/>
                          <a:latin typeface="+mj-lt"/>
                          <a:cs typeface="Times New Roman" panose="02020603050405020304" pitchFamily="18" charset="0"/>
                        </a:rPr>
                        <a:t>icmp_seq</a:t>
                      </a:r>
                      <a:r>
                        <a:rPr lang="en-US" sz="1800" i="1" dirty="0">
                          <a:effectLst/>
                          <a:latin typeface="+mj-lt"/>
                          <a:cs typeface="Times New Roman" panose="02020603050405020304" pitchFamily="18" charset="0"/>
                        </a:rPr>
                        <a:t>=3</a:t>
                      </a:r>
                      <a:endParaRPr lang="en-IN" i="1" dirty="0">
                        <a:effectLst/>
                        <a:latin typeface="+mj-lt"/>
                      </a:endParaRPr>
                    </a:p>
                  </a:txBody>
                  <a:tcPr>
                    <a:solidFill>
                      <a:schemeClr val="bg1"/>
                    </a:solidFill>
                  </a:tcPr>
                </a:tc>
                <a:tc>
                  <a:txBody>
                    <a:bodyPr/>
                    <a:lstStyle/>
                    <a:p>
                      <a:r>
                        <a:rPr lang="en-US" sz="1800" i="1" dirty="0" err="1">
                          <a:effectLst/>
                          <a:latin typeface="+mj-lt"/>
                          <a:cs typeface="Times New Roman" panose="02020603050405020304" pitchFamily="18" charset="0"/>
                        </a:rPr>
                        <a:t>ttl</a:t>
                      </a:r>
                      <a:r>
                        <a:rPr lang="en-US" sz="1800" i="1" dirty="0">
                          <a:effectLst/>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effectLst/>
                          <a:latin typeface="+mj-lt"/>
                          <a:cs typeface="Times New Roman" panose="02020603050405020304" pitchFamily="18" charset="0"/>
                        </a:rPr>
                        <a:t>time=1.97 </a:t>
                      </a:r>
                      <a:r>
                        <a:rPr lang="en-US" sz="1800" i="1" dirty="0" err="1">
                          <a:effectLst/>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3881633218"/>
                  </a:ext>
                </a:extLst>
              </a:tr>
              <a:tr h="370840">
                <a:tc>
                  <a:txBody>
                    <a:bodyPr/>
                    <a:lstStyle/>
                    <a:p>
                      <a:r>
                        <a:rPr lang="en-US" sz="1800" i="1" dirty="0">
                          <a:latin typeface="+mj-lt"/>
                          <a:cs typeface="Times New Roman" panose="02020603050405020304" pitchFamily="18" charset="0"/>
                        </a:rPr>
                        <a:t>64 bytes from auniversity.edu (152.181.8.3): </a:t>
                      </a:r>
                      <a:r>
                        <a:rPr lang="en-US" sz="1800" i="1" dirty="0" err="1">
                          <a:latin typeface="+mj-lt"/>
                          <a:cs typeface="Times New Roman" panose="02020603050405020304" pitchFamily="18" charset="0"/>
                        </a:rPr>
                        <a:t>icmp_seq</a:t>
                      </a:r>
                      <a:r>
                        <a:rPr lang="en-US" sz="1800" i="1" dirty="0">
                          <a:latin typeface="+mj-lt"/>
                          <a:cs typeface="Times New Roman" panose="02020603050405020304" pitchFamily="18" charset="0"/>
                        </a:rPr>
                        <a:t>=4</a:t>
                      </a:r>
                      <a:endParaRPr lang="en-IN" i="1" dirty="0">
                        <a:effectLst/>
                        <a:latin typeface="+mj-lt"/>
                      </a:endParaRPr>
                    </a:p>
                  </a:txBody>
                  <a:tcPr>
                    <a:solidFill>
                      <a:schemeClr val="bg1"/>
                    </a:solidFill>
                  </a:tcPr>
                </a:tc>
                <a:tc>
                  <a:txBody>
                    <a:bodyPr/>
                    <a:lstStyle/>
                    <a:p>
                      <a:r>
                        <a:rPr lang="en-US" sz="1800" i="1" dirty="0" err="1">
                          <a:latin typeface="+mj-lt"/>
                          <a:cs typeface="Times New Roman" panose="02020603050405020304" pitchFamily="18" charset="0"/>
                        </a:rPr>
                        <a:t>ttl</a:t>
                      </a:r>
                      <a:r>
                        <a:rPr lang="en-US" sz="1800" i="1" dirty="0">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latin typeface="+mj-lt"/>
                          <a:cs typeface="Times New Roman" panose="02020603050405020304" pitchFamily="18" charset="0"/>
                        </a:rPr>
                        <a:t>time=1.93 </a:t>
                      </a:r>
                      <a:r>
                        <a:rPr lang="en-US" sz="1800" i="1" dirty="0" err="1">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965884132"/>
                  </a:ext>
                </a:extLst>
              </a:tr>
              <a:tr h="370840">
                <a:tc>
                  <a:txBody>
                    <a:bodyPr/>
                    <a:lstStyle/>
                    <a:p>
                      <a:r>
                        <a:rPr lang="en-US" sz="1800" i="1" dirty="0">
                          <a:latin typeface="+mj-lt"/>
                          <a:cs typeface="Times New Roman" panose="02020603050405020304" pitchFamily="18" charset="0"/>
                        </a:rPr>
                        <a:t>64 bytes from auniversity.edu (152.181.8.3): </a:t>
                      </a:r>
                      <a:r>
                        <a:rPr lang="en-US" sz="1800" i="1" dirty="0" err="1">
                          <a:latin typeface="+mj-lt"/>
                          <a:cs typeface="Times New Roman" panose="02020603050405020304" pitchFamily="18" charset="0"/>
                        </a:rPr>
                        <a:t>icmp_seq</a:t>
                      </a:r>
                      <a:r>
                        <a:rPr lang="en-US" sz="1800" i="1" dirty="0">
                          <a:latin typeface="+mj-lt"/>
                          <a:cs typeface="Times New Roman" panose="02020603050405020304" pitchFamily="18" charset="0"/>
                        </a:rPr>
                        <a:t>=5</a:t>
                      </a:r>
                      <a:endParaRPr lang="en-IN" i="1" dirty="0">
                        <a:effectLst/>
                        <a:latin typeface="+mj-lt"/>
                      </a:endParaRPr>
                    </a:p>
                  </a:txBody>
                  <a:tcPr>
                    <a:solidFill>
                      <a:schemeClr val="bg1"/>
                    </a:solidFill>
                  </a:tcPr>
                </a:tc>
                <a:tc>
                  <a:txBody>
                    <a:bodyPr/>
                    <a:lstStyle/>
                    <a:p>
                      <a:r>
                        <a:rPr lang="en-US" sz="1800" i="1" dirty="0" err="1">
                          <a:latin typeface="+mj-lt"/>
                          <a:cs typeface="Times New Roman" panose="02020603050405020304" pitchFamily="18" charset="0"/>
                        </a:rPr>
                        <a:t>ttl</a:t>
                      </a:r>
                      <a:r>
                        <a:rPr lang="en-US" sz="1800" i="1" dirty="0">
                          <a:latin typeface="+mj-lt"/>
                          <a:cs typeface="Times New Roman" panose="02020603050405020304" pitchFamily="18" charset="0"/>
                        </a:rPr>
                        <a:t>=62</a:t>
                      </a:r>
                      <a:endParaRPr lang="en-IN" i="1" dirty="0">
                        <a:effectLst/>
                        <a:latin typeface="+mj-lt"/>
                      </a:endParaRPr>
                    </a:p>
                  </a:txBody>
                  <a:tcPr>
                    <a:solidFill>
                      <a:schemeClr val="bg1"/>
                    </a:solidFill>
                  </a:tcPr>
                </a:tc>
                <a:tc>
                  <a:txBody>
                    <a:bodyPr/>
                    <a:lstStyle/>
                    <a:p>
                      <a:r>
                        <a:rPr lang="en-US" sz="1800" i="1" dirty="0">
                          <a:latin typeface="+mj-lt"/>
                          <a:cs typeface="Times New Roman" panose="02020603050405020304" pitchFamily="18" charset="0"/>
                        </a:rPr>
                        <a:t>time=2.00 </a:t>
                      </a:r>
                      <a:r>
                        <a:rPr lang="en-US" sz="1800" i="1" dirty="0" err="1">
                          <a:latin typeface="+mj-lt"/>
                          <a:cs typeface="Times New Roman" panose="02020603050405020304" pitchFamily="18" charset="0"/>
                        </a:rPr>
                        <a:t>ms</a:t>
                      </a:r>
                      <a:endParaRPr lang="en-IN" i="1" dirty="0">
                        <a:effectLst/>
                        <a:latin typeface="+mj-lt"/>
                      </a:endParaRPr>
                    </a:p>
                  </a:txBody>
                  <a:tcPr>
                    <a:solidFill>
                      <a:schemeClr val="bg1"/>
                    </a:solidFill>
                  </a:tcPr>
                </a:tc>
                <a:extLst>
                  <a:ext uri="{0D108BD9-81ED-4DB2-BD59-A6C34878D82A}">
                    <a16:rowId xmlns:a16="http://schemas.microsoft.com/office/drawing/2014/main" val="3380614968"/>
                  </a:ext>
                </a:extLst>
              </a:tr>
              <a:tr h="370840">
                <a:tc>
                  <a:txBody>
                    <a:bodyPr/>
                    <a:lstStyle/>
                    <a:p>
                      <a:r>
                        <a:rPr lang="en-US" sz="1800" i="1" dirty="0">
                          <a:latin typeface="+mj-lt"/>
                          <a:cs typeface="Times New Roman" panose="02020603050405020304" pitchFamily="18" charset="0"/>
                        </a:rPr>
                        <a:t>--- auniversity.edu statistics ---</a:t>
                      </a:r>
                      <a:endParaRPr lang="en-IN" i="1" dirty="0">
                        <a:effectLst/>
                        <a:latin typeface="+mj-lt"/>
                      </a:endParaRPr>
                    </a:p>
                  </a:txBody>
                  <a:tcPr>
                    <a:solidFill>
                      <a:schemeClr val="bg1"/>
                    </a:solidFill>
                  </a:tcPr>
                </a:tc>
                <a:tc>
                  <a:txBody>
                    <a:bodyPr/>
                    <a:lstStyle/>
                    <a:p>
                      <a:endParaRPr lang="en-IN" i="1">
                        <a:effectLst/>
                        <a:latin typeface="+mj-lt"/>
                      </a:endParaRPr>
                    </a:p>
                  </a:txBody>
                  <a:tcPr>
                    <a:solidFill>
                      <a:schemeClr val="bg1"/>
                    </a:solidFill>
                  </a:tcPr>
                </a:tc>
                <a:tc>
                  <a:txBody>
                    <a:bodyPr/>
                    <a:lstStyle/>
                    <a:p>
                      <a:endParaRPr lang="en-IN" i="1">
                        <a:effectLst/>
                        <a:latin typeface="+mj-lt"/>
                      </a:endParaRPr>
                    </a:p>
                  </a:txBody>
                  <a:tcPr>
                    <a:solidFill>
                      <a:schemeClr val="bg1"/>
                    </a:solidFill>
                  </a:tcPr>
                </a:tc>
                <a:extLst>
                  <a:ext uri="{0D108BD9-81ED-4DB2-BD59-A6C34878D82A}">
                    <a16:rowId xmlns:a16="http://schemas.microsoft.com/office/drawing/2014/main" val="1587212930"/>
                  </a:ext>
                </a:extLst>
              </a:tr>
              <a:tr h="370840">
                <a:tc>
                  <a:txBody>
                    <a:bodyPr/>
                    <a:lstStyle/>
                    <a:p>
                      <a:r>
                        <a:rPr lang="en-US" sz="1800" i="1" dirty="0">
                          <a:latin typeface="+mj-lt"/>
                          <a:cs typeface="Times New Roman" panose="02020603050405020304" pitchFamily="18" charset="0"/>
                        </a:rPr>
                        <a:t>6 packets transmitted, 6 received, 0% packet loss</a:t>
                      </a:r>
                      <a:endParaRPr lang="en-IN" i="1" dirty="0">
                        <a:effectLst/>
                        <a:latin typeface="+mj-lt"/>
                      </a:endParaRPr>
                    </a:p>
                  </a:txBody>
                  <a:tcPr>
                    <a:solidFill>
                      <a:schemeClr val="bg1"/>
                    </a:solidFill>
                  </a:tcPr>
                </a:tc>
                <a:tc>
                  <a:txBody>
                    <a:bodyPr/>
                    <a:lstStyle/>
                    <a:p>
                      <a:endParaRPr lang="en-IN" i="1">
                        <a:effectLst/>
                        <a:latin typeface="+mj-lt"/>
                      </a:endParaRPr>
                    </a:p>
                  </a:txBody>
                  <a:tcPr>
                    <a:solidFill>
                      <a:schemeClr val="bg1"/>
                    </a:solidFill>
                  </a:tcPr>
                </a:tc>
                <a:tc>
                  <a:txBody>
                    <a:bodyPr/>
                    <a:lstStyle/>
                    <a:p>
                      <a:endParaRPr lang="en-IN" i="1">
                        <a:effectLst/>
                        <a:latin typeface="+mj-lt"/>
                      </a:endParaRPr>
                    </a:p>
                  </a:txBody>
                  <a:tcPr>
                    <a:solidFill>
                      <a:schemeClr val="bg1"/>
                    </a:solidFill>
                  </a:tcPr>
                </a:tc>
                <a:extLst>
                  <a:ext uri="{0D108BD9-81ED-4DB2-BD59-A6C34878D82A}">
                    <a16:rowId xmlns:a16="http://schemas.microsoft.com/office/drawing/2014/main" val="725397293"/>
                  </a:ext>
                </a:extLst>
              </a:tr>
              <a:tr h="370840">
                <a:tc>
                  <a:txBody>
                    <a:bodyPr/>
                    <a:lstStyle/>
                    <a:p>
                      <a:r>
                        <a:rPr lang="en-US" sz="1800" i="1" dirty="0" err="1">
                          <a:latin typeface="+mj-lt"/>
                          <a:cs typeface="Times New Roman" panose="02020603050405020304" pitchFamily="18" charset="0"/>
                        </a:rPr>
                        <a:t>rtt</a:t>
                      </a:r>
                      <a:r>
                        <a:rPr lang="en-US" sz="1800" i="1" dirty="0">
                          <a:latin typeface="+mj-lt"/>
                          <a:cs typeface="Times New Roman" panose="02020603050405020304" pitchFamily="18" charset="0"/>
                        </a:rPr>
                        <a:t> min/avg/max = 1.90/1.95/2.04 </a:t>
                      </a:r>
                      <a:r>
                        <a:rPr lang="en-US" sz="1800" i="1" dirty="0" err="1">
                          <a:latin typeface="+mj-lt"/>
                          <a:cs typeface="Times New Roman" panose="02020603050405020304" pitchFamily="18" charset="0"/>
                        </a:rPr>
                        <a:t>ms</a:t>
                      </a:r>
                      <a:endParaRPr lang="en-IN" i="1" dirty="0">
                        <a:effectLst/>
                        <a:latin typeface="+mj-lt"/>
                      </a:endParaRPr>
                    </a:p>
                  </a:txBody>
                  <a:tcPr>
                    <a:solidFill>
                      <a:schemeClr val="bg1"/>
                    </a:solidFill>
                  </a:tcPr>
                </a:tc>
                <a:tc>
                  <a:txBody>
                    <a:bodyPr/>
                    <a:lstStyle/>
                    <a:p>
                      <a:endParaRPr lang="en-IN" i="1" dirty="0">
                        <a:effectLst/>
                        <a:latin typeface="+mj-lt"/>
                      </a:endParaRPr>
                    </a:p>
                  </a:txBody>
                  <a:tcPr>
                    <a:solidFill>
                      <a:schemeClr val="bg1"/>
                    </a:solidFill>
                  </a:tcPr>
                </a:tc>
                <a:tc>
                  <a:txBody>
                    <a:bodyPr/>
                    <a:lstStyle/>
                    <a:p>
                      <a:endParaRPr lang="en-IN" i="1" dirty="0">
                        <a:effectLst/>
                        <a:latin typeface="+mj-lt"/>
                      </a:endParaRPr>
                    </a:p>
                  </a:txBody>
                  <a:tcPr>
                    <a:solidFill>
                      <a:schemeClr val="bg1"/>
                    </a:solidFill>
                  </a:tcPr>
                </a:tc>
                <a:extLst>
                  <a:ext uri="{0D108BD9-81ED-4DB2-BD59-A6C34878D82A}">
                    <a16:rowId xmlns:a16="http://schemas.microsoft.com/office/drawing/2014/main" val="3737978855"/>
                  </a:ext>
                </a:extLst>
              </a:tr>
            </a:tbl>
          </a:graphicData>
        </a:graphic>
      </p:graphicFrame>
      <p:sp>
        <p:nvSpPr>
          <p:cNvPr id="4" name="Slide Number Placeholder 4">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109</a:t>
            </a:fld>
            <a:endParaRPr lang="en-US"/>
          </a:p>
        </p:txBody>
      </p:sp>
    </p:spTree>
    <p:extLst>
      <p:ext uri="{BB962C8B-B14F-4D97-AF65-F5344CB8AC3E}">
        <p14:creationId xmlns:p14="http://schemas.microsoft.com/office/powerpoint/2010/main" val="133618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7.1.7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Another issue related to communication at the network layer is security. Security was not a concern when the Internet was originally designed because it was used by a small number of users at universities for research activities; other people had no access to the Internet. The network layer was designed with no security provision. Today, however, security is a big concern. To provide security for a connectionless network layer, we need to have another virtual level that changes the connectionless service to a connection-oriented service.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18911256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Traceroute or Tracert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traceroute program in UNIX or tracert in Windows can be used to trace the path of a packet from a source to the destination. It can find the IP addresses of all the routers that are visited along the path. The program is usually set to check for the maximum of 30 hops (routers) to be visited. The number of hops in the Internet is normally less than this. Since these two programs behave different in Unix and Windows, we explain them separately.</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110</a:t>
            </a:fld>
            <a:endParaRPr lang="en-US"/>
          </a:p>
        </p:txBody>
      </p:sp>
    </p:spTree>
    <p:extLst>
      <p:ext uri="{BB962C8B-B14F-4D97-AF65-F5344CB8AC3E}">
        <p14:creationId xmlns:p14="http://schemas.microsoft.com/office/powerpoint/2010/main" val="9438448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7.21 Example of traceroute program</a:t>
            </a:r>
          </a:p>
        </p:txBody>
      </p:sp>
      <p:pic>
        <p:nvPicPr>
          <p:cNvPr id="9" name="Picture 2" descr="An illustration of I C P M v 4 in trace route.">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457200" y="1316642"/>
            <a:ext cx="8229600" cy="487339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111</a:t>
            </a:fld>
            <a:endParaRPr lang="en-US"/>
          </a:p>
        </p:txBody>
      </p:sp>
    </p:spTree>
    <p:extLst>
      <p:ext uri="{BB962C8B-B14F-4D97-AF65-F5344CB8AC3E}">
        <p14:creationId xmlns:p14="http://schemas.microsoft.com/office/powerpoint/2010/main" val="24959461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ICMP Checksum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In ICMP, the checksum is calculated over the entire message (header and data).</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112</a:t>
            </a:fld>
            <a:endParaRPr lang="en-US"/>
          </a:p>
        </p:txBody>
      </p:sp>
    </p:spTree>
    <p:extLst>
      <p:ext uri="{BB962C8B-B14F-4D97-AF65-F5344CB8AC3E}">
        <p14:creationId xmlns:p14="http://schemas.microsoft.com/office/powerpoint/2010/main" val="25022849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7.18</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t>Figure 7.22 shows an example of checksum calculation for a simple echo-request message. We randomly chose the identifier to be 1 and the sequence number to be 9. The message is divided into 16-bit (2-byte) words. The words are added and the sum is complemented. Now the sender can put this value in the checksum field.</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113</a:t>
            </a:fld>
            <a:endParaRPr lang="en-US"/>
          </a:p>
        </p:txBody>
      </p:sp>
    </p:spTree>
    <p:extLst>
      <p:ext uri="{BB962C8B-B14F-4D97-AF65-F5344CB8AC3E}">
        <p14:creationId xmlns:p14="http://schemas.microsoft.com/office/powerpoint/2010/main" val="33454806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7.22 Example of checksum calculation</a:t>
            </a:r>
          </a:p>
        </p:txBody>
      </p:sp>
      <p:pic>
        <p:nvPicPr>
          <p:cNvPr id="9" name="Picture 2" descr="An illustration of checksum calculation.">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930829" y="1316642"/>
            <a:ext cx="7282341" cy="487339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114</a:t>
            </a:fld>
            <a:endParaRPr lang="en-US"/>
          </a:p>
        </p:txBody>
      </p:sp>
    </p:spTree>
    <p:extLst>
      <p:ext uri="{BB962C8B-B14F-4D97-AF65-F5344CB8AC3E}">
        <p14:creationId xmlns:p14="http://schemas.microsoft.com/office/powerpoint/2010/main" val="38209128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7.4.5  Mobile IP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In the last section of this chapter, we discuss mobile IP. As mobile and personal computers such as notebooks become increasingly popular, we need to think about mobile IP, the extension of IP protocol that allows mobile computers to be connected to the Internet at any location where the connection is possible. In this section, we discuss this issue.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115</a:t>
            </a:fld>
            <a:endParaRPr lang="en-US"/>
          </a:p>
        </p:txBody>
      </p:sp>
    </p:spTree>
    <p:extLst>
      <p:ext uri="{BB962C8B-B14F-4D97-AF65-F5344CB8AC3E}">
        <p14:creationId xmlns:p14="http://schemas.microsoft.com/office/powerpoint/2010/main" val="2240569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main problem that must be solved in providing mobile communication using the IP protocol is addressing.</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116</a:t>
            </a:fld>
            <a:endParaRPr lang="en-US"/>
          </a:p>
        </p:txBody>
      </p:sp>
    </p:spTree>
    <p:extLst>
      <p:ext uri="{BB962C8B-B14F-4D97-AF65-F5344CB8AC3E}">
        <p14:creationId xmlns:p14="http://schemas.microsoft.com/office/powerpoint/2010/main" val="36241553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7.23 Home address and care-of address</a:t>
            </a:r>
          </a:p>
        </p:txBody>
      </p:sp>
      <p:pic>
        <p:nvPicPr>
          <p:cNvPr id="9" name="Picture 2" descr="An illustration of the home network and foreign network.">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976868"/>
            <a:ext cx="8595360" cy="3303150"/>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117</a:t>
            </a:fld>
            <a:endParaRPr lang="en-US"/>
          </a:p>
        </p:txBody>
      </p:sp>
    </p:spTree>
    <p:extLst>
      <p:ext uri="{BB962C8B-B14F-4D97-AF65-F5344CB8AC3E}">
        <p14:creationId xmlns:p14="http://schemas.microsoft.com/office/powerpoint/2010/main" val="69139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Agents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To make the change of address transparent to the rest of the Internet requires a home agent and a foreign agent. Figure 7.24 shows the position of a home agent relative to the home network and a foreign agent relative to the foreign network.</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118</a:t>
            </a:fld>
            <a:endParaRPr lang="en-US"/>
          </a:p>
        </p:txBody>
      </p:sp>
    </p:spTree>
    <p:extLst>
      <p:ext uri="{BB962C8B-B14F-4D97-AF65-F5344CB8AC3E}">
        <p14:creationId xmlns:p14="http://schemas.microsoft.com/office/powerpoint/2010/main" val="1711466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7.24 Home agent and foreign agent</a:t>
            </a:r>
          </a:p>
        </p:txBody>
      </p:sp>
      <p:pic>
        <p:nvPicPr>
          <p:cNvPr id="9" name="Picture 2" descr="An illustration of the home network and foreign network.">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465900"/>
            <a:ext cx="8595360" cy="232508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119</a:t>
            </a:fld>
            <a:endParaRPr lang="en-US"/>
          </a:p>
        </p:txBody>
      </p:sp>
    </p:spTree>
    <p:extLst>
      <p:ext uri="{BB962C8B-B14F-4D97-AF65-F5344CB8AC3E}">
        <p14:creationId xmlns:p14="http://schemas.microsoft.com/office/powerpoint/2010/main" val="314702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7-2 PACKET SWITCHING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From the discussion of routing and forwarding in the previous section, we infer that a kind of switching occurs at the network layer. A router, in fact, is a switch that creates a connection between an input port and an output port (or a set of output ports), just as an electrical switch connects the input to the output to let electricity flow.</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9623046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Three Phases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To communicate with a remote host, a mobile host goes through three phases: agent discovery, registration, and data transfer, as shown in Figure 7.25.</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120</a:t>
            </a:fld>
            <a:endParaRPr lang="en-US"/>
          </a:p>
        </p:txBody>
      </p:sp>
    </p:spTree>
    <p:extLst>
      <p:ext uri="{BB962C8B-B14F-4D97-AF65-F5344CB8AC3E}">
        <p14:creationId xmlns:p14="http://schemas.microsoft.com/office/powerpoint/2010/main" val="1275612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7.25 Remote host and mobile host communication</a:t>
            </a:r>
          </a:p>
        </p:txBody>
      </p:sp>
      <p:pic>
        <p:nvPicPr>
          <p:cNvPr id="9" name="Picture 2" descr="An illustration of the mobile host when at home, home agent, foreign agent, mobile host after the move, and a remote hos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1097280" y="1157192"/>
            <a:ext cx="6949440" cy="5055074"/>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121</a:t>
            </a:fld>
            <a:endParaRPr lang="en-US"/>
          </a:p>
        </p:txBody>
      </p:sp>
    </p:spTree>
    <p:extLst>
      <p:ext uri="{BB962C8B-B14F-4D97-AF65-F5344CB8AC3E}">
        <p14:creationId xmlns:p14="http://schemas.microsoft.com/office/powerpoint/2010/main" val="37001492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7.26 Agent advertisement</a:t>
            </a:r>
          </a:p>
        </p:txBody>
      </p:sp>
      <p:pic>
        <p:nvPicPr>
          <p:cNvPr id="9" name="Picture 2" descr="An illustration of I C M P advertisement message.">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951985"/>
            <a:ext cx="8595360" cy="295737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122</a:t>
            </a:fld>
            <a:endParaRPr lang="en-US"/>
          </a:p>
        </p:txBody>
      </p:sp>
    </p:spTree>
    <p:extLst>
      <p:ext uri="{BB962C8B-B14F-4D97-AF65-F5344CB8AC3E}">
        <p14:creationId xmlns:p14="http://schemas.microsoft.com/office/powerpoint/2010/main" val="45429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B085-A80B-487E-9AC4-3EA4868CB959}"/>
              </a:ext>
            </a:extLst>
          </p:cNvPr>
          <p:cNvSpPr>
            <a:spLocks noGrp="1"/>
          </p:cNvSpPr>
          <p:nvPr>
            <p:ph type="title"/>
          </p:nvPr>
        </p:nvSpPr>
        <p:spPr/>
        <p:txBody>
          <a:bodyPr/>
          <a:lstStyle/>
          <a:p>
            <a:r>
              <a:rPr lang="en-US" dirty="0"/>
              <a:t>Table 7.1 Code Bits</a:t>
            </a:r>
          </a:p>
        </p:txBody>
      </p:sp>
      <p:graphicFrame>
        <p:nvGraphicFramePr>
          <p:cNvPr id="7" name="Table 2">
            <a:extLst>
              <a:ext uri="{FF2B5EF4-FFF2-40B4-BE49-F238E27FC236}">
                <a16:creationId xmlns:a16="http://schemas.microsoft.com/office/drawing/2014/main" id="{DBCDEE10-7CDB-437E-BCC1-5DA7148FBC68}"/>
              </a:ext>
            </a:extLst>
          </p:cNvPr>
          <p:cNvGraphicFramePr>
            <a:graphicFrameLocks noGrp="1"/>
          </p:cNvGraphicFramePr>
          <p:nvPr>
            <p:extLst>
              <p:ext uri="{D42A27DB-BD31-4B8C-83A1-F6EECF244321}">
                <p14:modId xmlns:p14="http://schemas.microsoft.com/office/powerpoint/2010/main" val="4095286155"/>
              </p:ext>
            </p:extLst>
          </p:nvPr>
        </p:nvGraphicFramePr>
        <p:xfrm>
          <a:off x="1230630" y="1397000"/>
          <a:ext cx="6682740" cy="3337560"/>
        </p:xfrm>
        <a:graphic>
          <a:graphicData uri="http://schemas.openxmlformats.org/drawingml/2006/table">
            <a:tbl>
              <a:tblPr firstRow="1" bandRow="1">
                <a:tableStyleId>{5C22544A-7EE6-4342-B048-85BDC9FD1C3A}</a:tableStyleId>
              </a:tblPr>
              <a:tblGrid>
                <a:gridCol w="739140">
                  <a:extLst>
                    <a:ext uri="{9D8B030D-6E8A-4147-A177-3AD203B41FA5}">
                      <a16:colId xmlns:a16="http://schemas.microsoft.com/office/drawing/2014/main" val="3546684817"/>
                    </a:ext>
                  </a:extLst>
                </a:gridCol>
                <a:gridCol w="5943600">
                  <a:extLst>
                    <a:ext uri="{9D8B030D-6E8A-4147-A177-3AD203B41FA5}">
                      <a16:colId xmlns:a16="http://schemas.microsoft.com/office/drawing/2014/main" val="1630871984"/>
                    </a:ext>
                  </a:extLst>
                </a:gridCol>
              </a:tblGrid>
              <a:tr h="370840">
                <a:tc>
                  <a:txBody>
                    <a:bodyPr/>
                    <a:lstStyle/>
                    <a:p>
                      <a:r>
                        <a:rPr lang="en-IN" sz="1800" b="0" i="1" u="none" strike="noStrike" kern="1200" baseline="0" dirty="0">
                          <a:solidFill>
                            <a:schemeClr val="tx1"/>
                          </a:solidFill>
                          <a:latin typeface="+mn-lt"/>
                          <a:ea typeface="+mn-ea"/>
                          <a:cs typeface="+mn-cs"/>
                        </a:rPr>
                        <a:t>Bit</a:t>
                      </a:r>
                      <a:endParaRPr lang="en-IN" sz="1800" b="0" i="0" u="none" strike="noStrike" kern="1200" baseline="0" dirty="0">
                        <a:solidFill>
                          <a:schemeClr val="tx1"/>
                        </a:solidFill>
                        <a:latin typeface="+mn-lt"/>
                        <a:ea typeface="+mn-ea"/>
                        <a:cs typeface="+mn-cs"/>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Meaning</a:t>
                      </a:r>
                      <a:endParaRPr lang="en-IN" sz="1800" b="0" i="0" u="none" strike="noStrike" kern="1200" baseline="0" dirty="0">
                        <a:solidFill>
                          <a:schemeClr val="tx1"/>
                        </a:solidFill>
                        <a:latin typeface="+mn-lt"/>
                        <a:ea typeface="+mn-ea"/>
                        <a:cs typeface="+mn-cs"/>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extLst>
                  <a:ext uri="{0D108BD9-81ED-4DB2-BD59-A6C34878D82A}">
                    <a16:rowId xmlns:a16="http://schemas.microsoft.com/office/drawing/2014/main" val="929021291"/>
                  </a:ext>
                </a:extLst>
              </a:tr>
              <a:tr h="370840">
                <a:tc>
                  <a:txBody>
                    <a:bodyPr/>
                    <a:lstStyle/>
                    <a:p>
                      <a:r>
                        <a:rPr lang="en-GB" dirty="0">
                          <a:solidFill>
                            <a:schemeClr val="tx1"/>
                          </a:solidFill>
                        </a:rPr>
                        <a:t>0</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Registration required. No collocated care-of address.</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815781243"/>
                  </a:ext>
                </a:extLst>
              </a:tr>
              <a:tr h="370840">
                <a:tc>
                  <a:txBody>
                    <a:bodyPr/>
                    <a:lstStyle/>
                    <a:p>
                      <a:r>
                        <a:rPr lang="en-GB" dirty="0">
                          <a:solidFill>
                            <a:schemeClr val="tx1"/>
                          </a:solidFill>
                        </a:rPr>
                        <a:t>1</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Agent is busy and does not accept registration at this moment.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185842139"/>
                  </a:ext>
                </a:extLst>
              </a:tr>
              <a:tr h="370840">
                <a:tc>
                  <a:txBody>
                    <a:bodyPr/>
                    <a:lstStyle/>
                    <a:p>
                      <a:r>
                        <a:rPr lang="en-GB" dirty="0">
                          <a:solidFill>
                            <a:schemeClr val="tx1"/>
                          </a:solidFill>
                        </a:rPr>
                        <a:t>2</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Agent acts as a home agent.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2553150596"/>
                  </a:ext>
                </a:extLst>
              </a:tr>
              <a:tr h="370840">
                <a:tc>
                  <a:txBody>
                    <a:bodyPr/>
                    <a:lstStyle/>
                    <a:p>
                      <a:r>
                        <a:rPr lang="en-GB" dirty="0">
                          <a:solidFill>
                            <a:schemeClr val="tx1"/>
                          </a:solidFill>
                        </a:rPr>
                        <a:t>3</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Agent acts as a foreign agent.</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31558775"/>
                  </a:ext>
                </a:extLst>
              </a:tr>
              <a:tr h="370840">
                <a:tc>
                  <a:txBody>
                    <a:bodyPr/>
                    <a:lstStyle/>
                    <a:p>
                      <a:r>
                        <a:rPr lang="en-GB" dirty="0">
                          <a:solidFill>
                            <a:schemeClr val="tx1"/>
                          </a:solidFill>
                        </a:rPr>
                        <a:t>4</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IN" dirty="0">
                          <a:solidFill>
                            <a:schemeClr val="tx1"/>
                          </a:solidFill>
                        </a:rPr>
                        <a:t>Agent uses minimal encapsulation.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23731273"/>
                  </a:ext>
                </a:extLst>
              </a:tr>
              <a:tr h="370840">
                <a:tc>
                  <a:txBody>
                    <a:bodyPr/>
                    <a:lstStyle/>
                    <a:p>
                      <a:r>
                        <a:rPr lang="en-GB" dirty="0">
                          <a:solidFill>
                            <a:schemeClr val="tx1"/>
                          </a:solidFill>
                        </a:rPr>
                        <a:t>5</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Agent uses generic routing encapsulation (GRE).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620568283"/>
                  </a:ext>
                </a:extLst>
              </a:tr>
              <a:tr h="370840">
                <a:tc>
                  <a:txBody>
                    <a:bodyPr/>
                    <a:lstStyle/>
                    <a:p>
                      <a:r>
                        <a:rPr lang="en-GB" dirty="0">
                          <a:solidFill>
                            <a:schemeClr val="tx1"/>
                          </a:solidFill>
                        </a:rPr>
                        <a:t>6</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Agent uses generic routing encapsulation (GRE).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751754208"/>
                  </a:ext>
                </a:extLst>
              </a:tr>
              <a:tr h="370840">
                <a:tc>
                  <a:txBody>
                    <a:bodyPr/>
                    <a:lstStyle/>
                    <a:p>
                      <a:r>
                        <a:rPr lang="en-GB" dirty="0">
                          <a:solidFill>
                            <a:schemeClr val="tx1"/>
                          </a:solidFill>
                        </a:rPr>
                        <a:t>7</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IN" dirty="0">
                          <a:solidFill>
                            <a:schemeClr val="tx1"/>
                          </a:solidFill>
                        </a:rPr>
                        <a:t>Unused (0).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49101935"/>
                  </a:ext>
                </a:extLst>
              </a:tr>
            </a:tbl>
          </a:graphicData>
        </a:graphic>
      </p:graphicFrame>
      <p:sp>
        <p:nvSpPr>
          <p:cNvPr id="6" name="Slide Number Placeholder 3">
            <a:extLst>
              <a:ext uri="{FF2B5EF4-FFF2-40B4-BE49-F238E27FC236}">
                <a16:creationId xmlns:a16="http://schemas.microsoft.com/office/drawing/2014/main" id="{A013DE6F-078E-4FC5-8E71-6D1C798FB94B}"/>
              </a:ext>
            </a:extLst>
          </p:cNvPr>
          <p:cNvSpPr>
            <a:spLocks noGrp="1"/>
          </p:cNvSpPr>
          <p:nvPr>
            <p:ph type="sldNum" sz="quarter" idx="10"/>
          </p:nvPr>
        </p:nvSpPr>
        <p:spPr/>
        <p:txBody>
          <a:bodyPr/>
          <a:lstStyle/>
          <a:p>
            <a:fld id="{68151E55-6873-49E2-B8D5-2F265E6F1973}" type="slidenum">
              <a:rPr lang="en-US" smtClean="0"/>
              <a:pPr/>
              <a:t>123</a:t>
            </a:fld>
            <a:endParaRPr lang="en-US"/>
          </a:p>
        </p:txBody>
      </p:sp>
    </p:spTree>
    <p:extLst>
      <p:ext uri="{BB962C8B-B14F-4D97-AF65-F5344CB8AC3E}">
        <p14:creationId xmlns:p14="http://schemas.microsoft.com/office/powerpoint/2010/main" val="739825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Registration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spcBef>
                <a:spcPts val="600"/>
              </a:spcBef>
              <a:spcAft>
                <a:spcPts val="600"/>
              </a:spcAft>
              <a:defRPr/>
            </a:pPr>
            <a:r>
              <a:rPr lang="en-US" dirty="0"/>
              <a:t>The second phase in mobile communication is registration. After a mobile host has moved to a foreign network and discovered the foreign agent, it must register. There are four aspects of registration:</a:t>
            </a:r>
          </a:p>
          <a:p>
            <a:pPr marL="457200" indent="-457200">
              <a:spcBef>
                <a:spcPts val="3600"/>
              </a:spcBef>
              <a:spcAft>
                <a:spcPts val="600"/>
              </a:spcAft>
              <a:buClr>
                <a:schemeClr val="tx1"/>
              </a:buClr>
              <a:buFont typeface="+mj-lt"/>
              <a:buAutoNum type="arabicPeriod"/>
              <a:defRPr/>
            </a:pPr>
            <a:r>
              <a:rPr lang="en-US" dirty="0"/>
              <a:t>The mobile host must register itself with the foreign agent.</a:t>
            </a:r>
          </a:p>
          <a:p>
            <a:pPr marL="457200" indent="-457200">
              <a:spcBef>
                <a:spcPts val="600"/>
              </a:spcBef>
              <a:spcAft>
                <a:spcPts val="600"/>
              </a:spcAft>
              <a:buClr>
                <a:schemeClr val="tx1"/>
              </a:buClr>
              <a:buFont typeface="+mj-lt"/>
              <a:buAutoNum type="arabicPeriod"/>
              <a:defRPr/>
            </a:pPr>
            <a:r>
              <a:rPr lang="en-US" dirty="0"/>
              <a:t>The mobile host must register itself with its home agent.</a:t>
            </a:r>
          </a:p>
          <a:p>
            <a:pPr marL="457200" indent="-457200">
              <a:spcBef>
                <a:spcPts val="600"/>
              </a:spcBef>
              <a:spcAft>
                <a:spcPts val="600"/>
              </a:spcAft>
              <a:buClr>
                <a:schemeClr val="tx1"/>
              </a:buClr>
              <a:buFont typeface="+mj-lt"/>
              <a:buAutoNum type="arabicPeriod"/>
              <a:defRPr/>
            </a:pPr>
            <a:r>
              <a:rPr lang="en-US" dirty="0"/>
              <a:t>The mobile host must renew registration if it has expired.</a:t>
            </a:r>
          </a:p>
          <a:p>
            <a:pPr marL="457200" indent="-457200">
              <a:spcBef>
                <a:spcPts val="600"/>
              </a:spcBef>
              <a:spcAft>
                <a:spcPts val="600"/>
              </a:spcAft>
              <a:buClr>
                <a:schemeClr val="tx1"/>
              </a:buClr>
              <a:buFont typeface="+mj-lt"/>
              <a:buAutoNum type="arabicPeriod"/>
              <a:defRPr/>
            </a:pPr>
            <a:r>
              <a:rPr lang="en-US" dirty="0"/>
              <a:t>The mobile host must cancel its registration when it returns.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124</a:t>
            </a:fld>
            <a:endParaRPr lang="en-US"/>
          </a:p>
        </p:txBody>
      </p:sp>
    </p:spTree>
    <p:extLst>
      <p:ext uri="{BB962C8B-B14F-4D97-AF65-F5344CB8AC3E}">
        <p14:creationId xmlns:p14="http://schemas.microsoft.com/office/powerpoint/2010/main" val="24906221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7.27 Registration request format</a:t>
            </a:r>
          </a:p>
        </p:txBody>
      </p:sp>
      <p:pic>
        <p:nvPicPr>
          <p:cNvPr id="9" name="Picture 2" descr="An illustration of registration request forma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046873"/>
            <a:ext cx="8595360" cy="276759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125</a:t>
            </a:fld>
            <a:endParaRPr lang="en-US"/>
          </a:p>
        </p:txBody>
      </p:sp>
    </p:spTree>
    <p:extLst>
      <p:ext uri="{BB962C8B-B14F-4D97-AF65-F5344CB8AC3E}">
        <p14:creationId xmlns:p14="http://schemas.microsoft.com/office/powerpoint/2010/main" val="27380035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B085-A80B-487E-9AC4-3EA4868CB959}"/>
              </a:ext>
            </a:extLst>
          </p:cNvPr>
          <p:cNvSpPr>
            <a:spLocks noGrp="1"/>
          </p:cNvSpPr>
          <p:nvPr>
            <p:ph type="title"/>
          </p:nvPr>
        </p:nvSpPr>
        <p:spPr/>
        <p:txBody>
          <a:bodyPr/>
          <a:lstStyle/>
          <a:p>
            <a:r>
              <a:rPr lang="en-US" dirty="0"/>
              <a:t>Table 7.2 Registration request flag field bits</a:t>
            </a:r>
          </a:p>
        </p:txBody>
      </p:sp>
      <p:graphicFrame>
        <p:nvGraphicFramePr>
          <p:cNvPr id="7" name="Table 2">
            <a:extLst>
              <a:ext uri="{FF2B5EF4-FFF2-40B4-BE49-F238E27FC236}">
                <a16:creationId xmlns:a16="http://schemas.microsoft.com/office/drawing/2014/main" id="{DBCDEE10-7CDB-437E-BCC1-5DA7148FBC68}"/>
              </a:ext>
            </a:extLst>
          </p:cNvPr>
          <p:cNvGraphicFramePr>
            <a:graphicFrameLocks noGrp="1"/>
          </p:cNvGraphicFramePr>
          <p:nvPr>
            <p:extLst>
              <p:ext uri="{D42A27DB-BD31-4B8C-83A1-F6EECF244321}">
                <p14:modId xmlns:p14="http://schemas.microsoft.com/office/powerpoint/2010/main" val="4243444132"/>
              </p:ext>
            </p:extLst>
          </p:nvPr>
        </p:nvGraphicFramePr>
        <p:xfrm>
          <a:off x="956310" y="1397000"/>
          <a:ext cx="7231380" cy="2966720"/>
        </p:xfrm>
        <a:graphic>
          <a:graphicData uri="http://schemas.openxmlformats.org/drawingml/2006/table">
            <a:tbl>
              <a:tblPr firstRow="1" bandRow="1">
                <a:tableStyleId>{5C22544A-7EE6-4342-B048-85BDC9FD1C3A}</a:tableStyleId>
              </a:tblPr>
              <a:tblGrid>
                <a:gridCol w="739140">
                  <a:extLst>
                    <a:ext uri="{9D8B030D-6E8A-4147-A177-3AD203B41FA5}">
                      <a16:colId xmlns:a16="http://schemas.microsoft.com/office/drawing/2014/main" val="3546684817"/>
                    </a:ext>
                  </a:extLst>
                </a:gridCol>
                <a:gridCol w="6492240">
                  <a:extLst>
                    <a:ext uri="{9D8B030D-6E8A-4147-A177-3AD203B41FA5}">
                      <a16:colId xmlns:a16="http://schemas.microsoft.com/office/drawing/2014/main" val="1630871984"/>
                    </a:ext>
                  </a:extLst>
                </a:gridCol>
              </a:tblGrid>
              <a:tr h="370840">
                <a:tc>
                  <a:txBody>
                    <a:bodyPr/>
                    <a:lstStyle/>
                    <a:p>
                      <a:r>
                        <a:rPr lang="en-IN" sz="1800" b="0" i="1" u="none" strike="noStrike" kern="1200" baseline="0" dirty="0">
                          <a:solidFill>
                            <a:schemeClr val="tx1"/>
                          </a:solidFill>
                          <a:latin typeface="+mn-lt"/>
                          <a:ea typeface="+mn-ea"/>
                          <a:cs typeface="+mn-cs"/>
                        </a:rPr>
                        <a:t>Bit</a:t>
                      </a:r>
                      <a:endParaRPr lang="en-IN" sz="1800" b="0" i="0" u="none" strike="noStrike" kern="1200" baseline="0" dirty="0">
                        <a:solidFill>
                          <a:schemeClr val="tx1"/>
                        </a:solidFill>
                        <a:latin typeface="+mn-lt"/>
                        <a:ea typeface="+mn-ea"/>
                        <a:cs typeface="+mn-cs"/>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Meaning</a:t>
                      </a:r>
                      <a:endParaRPr lang="en-IN" sz="1800" b="0" i="0" u="none" strike="noStrike" kern="1200" baseline="0" dirty="0">
                        <a:solidFill>
                          <a:schemeClr val="tx1"/>
                        </a:solidFill>
                        <a:latin typeface="+mn-lt"/>
                        <a:ea typeface="+mn-ea"/>
                        <a:cs typeface="+mn-cs"/>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extLst>
                  <a:ext uri="{0D108BD9-81ED-4DB2-BD59-A6C34878D82A}">
                    <a16:rowId xmlns:a16="http://schemas.microsoft.com/office/drawing/2014/main" val="929021291"/>
                  </a:ext>
                </a:extLst>
              </a:tr>
              <a:tr h="370840">
                <a:tc>
                  <a:txBody>
                    <a:bodyPr/>
                    <a:lstStyle/>
                    <a:p>
                      <a:r>
                        <a:rPr lang="en-GB" dirty="0">
                          <a:solidFill>
                            <a:schemeClr val="tx1"/>
                          </a:solidFill>
                        </a:rPr>
                        <a:t>0</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requests that home agent retain its prior care-of address.</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815781243"/>
                  </a:ext>
                </a:extLst>
              </a:tr>
              <a:tr h="370840">
                <a:tc>
                  <a:txBody>
                    <a:bodyPr/>
                    <a:lstStyle/>
                    <a:p>
                      <a:r>
                        <a:rPr lang="en-GB" dirty="0">
                          <a:solidFill>
                            <a:schemeClr val="tx1"/>
                          </a:solidFill>
                        </a:rPr>
                        <a:t>1</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requests that home agent tunnel any broadcast message.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185842139"/>
                  </a:ext>
                </a:extLst>
              </a:tr>
              <a:tr h="370840">
                <a:tc>
                  <a:txBody>
                    <a:bodyPr/>
                    <a:lstStyle/>
                    <a:p>
                      <a:r>
                        <a:rPr lang="en-GB" dirty="0">
                          <a:solidFill>
                            <a:schemeClr val="tx1"/>
                          </a:solidFill>
                        </a:rPr>
                        <a:t>2</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is using collocated care-of address.</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2553150596"/>
                  </a:ext>
                </a:extLst>
              </a:tr>
              <a:tr h="370840">
                <a:tc>
                  <a:txBody>
                    <a:bodyPr/>
                    <a:lstStyle/>
                    <a:p>
                      <a:r>
                        <a:rPr lang="en-GB" dirty="0">
                          <a:solidFill>
                            <a:schemeClr val="tx1"/>
                          </a:solidFill>
                        </a:rPr>
                        <a:t>3</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requests that home agent use minimal encapsulation.</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31558775"/>
                  </a:ext>
                </a:extLst>
              </a:tr>
              <a:tr h="370840">
                <a:tc>
                  <a:txBody>
                    <a:bodyPr/>
                    <a:lstStyle/>
                    <a:p>
                      <a:r>
                        <a:rPr lang="en-GB" dirty="0">
                          <a:solidFill>
                            <a:schemeClr val="tx1"/>
                          </a:solidFill>
                        </a:rPr>
                        <a:t>4</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requests generic routing encapsulation (GRE).</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23731273"/>
                  </a:ext>
                </a:extLst>
              </a:tr>
              <a:tr h="370840">
                <a:tc>
                  <a:txBody>
                    <a:bodyPr/>
                    <a:lstStyle/>
                    <a:p>
                      <a:r>
                        <a:rPr lang="en-GB" dirty="0">
                          <a:solidFill>
                            <a:schemeClr val="tx1"/>
                          </a:solidFill>
                        </a:rPr>
                        <a:t>5</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GB" dirty="0">
                          <a:solidFill>
                            <a:schemeClr val="tx1"/>
                          </a:solidFill>
                        </a:rPr>
                        <a:t>Mobile host requests header compression.</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620568283"/>
                  </a:ext>
                </a:extLst>
              </a:tr>
              <a:tr h="370840">
                <a:tc>
                  <a:txBody>
                    <a:bodyPr/>
                    <a:lstStyle/>
                    <a:p>
                      <a:r>
                        <a:rPr lang="en-GB" dirty="0">
                          <a:solidFill>
                            <a:schemeClr val="tx1"/>
                          </a:solidFill>
                        </a:rPr>
                        <a:t>6 –7</a:t>
                      </a:r>
                      <a:endParaRPr lang="en-IN"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r>
                        <a:rPr lang="en-IN" dirty="0">
                          <a:solidFill>
                            <a:schemeClr val="tx1"/>
                          </a:solidFill>
                        </a:rPr>
                        <a:t>Reserved bits.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751754208"/>
                  </a:ext>
                </a:extLst>
              </a:tr>
            </a:tbl>
          </a:graphicData>
        </a:graphic>
      </p:graphicFrame>
      <p:sp>
        <p:nvSpPr>
          <p:cNvPr id="6" name="Slide Number Placeholder 3">
            <a:extLst>
              <a:ext uri="{FF2B5EF4-FFF2-40B4-BE49-F238E27FC236}">
                <a16:creationId xmlns:a16="http://schemas.microsoft.com/office/drawing/2014/main" id="{A013DE6F-078E-4FC5-8E71-6D1C798FB94B}"/>
              </a:ext>
            </a:extLst>
          </p:cNvPr>
          <p:cNvSpPr>
            <a:spLocks noGrp="1"/>
          </p:cNvSpPr>
          <p:nvPr>
            <p:ph type="sldNum" sz="quarter" idx="10"/>
          </p:nvPr>
        </p:nvSpPr>
        <p:spPr/>
        <p:txBody>
          <a:bodyPr/>
          <a:lstStyle/>
          <a:p>
            <a:fld id="{68151E55-6873-49E2-B8D5-2F265E6F1973}" type="slidenum">
              <a:rPr lang="en-US" smtClean="0"/>
              <a:pPr/>
              <a:t>126</a:t>
            </a:fld>
            <a:endParaRPr lang="en-US"/>
          </a:p>
        </p:txBody>
      </p:sp>
    </p:spTree>
    <p:extLst>
      <p:ext uri="{BB962C8B-B14F-4D97-AF65-F5344CB8AC3E}">
        <p14:creationId xmlns:p14="http://schemas.microsoft.com/office/powerpoint/2010/main" val="15889536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7.28 Registration reply format</a:t>
            </a:r>
          </a:p>
        </p:txBody>
      </p:sp>
      <p:pic>
        <p:nvPicPr>
          <p:cNvPr id="9" name="Picture 2" descr="An illustration of registration reply forma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249363"/>
            <a:ext cx="8595360" cy="236261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127</a:t>
            </a:fld>
            <a:endParaRPr lang="en-US"/>
          </a:p>
        </p:txBody>
      </p:sp>
    </p:spTree>
    <p:extLst>
      <p:ext uri="{BB962C8B-B14F-4D97-AF65-F5344CB8AC3E}">
        <p14:creationId xmlns:p14="http://schemas.microsoft.com/office/powerpoint/2010/main" val="30106404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Data Transfer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After agent discovery and registration, a mobile host can communicate with a remote host. Figure 7.29 shows the idea.</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128</a:t>
            </a:fld>
            <a:endParaRPr lang="en-US"/>
          </a:p>
        </p:txBody>
      </p:sp>
    </p:spTree>
    <p:extLst>
      <p:ext uri="{BB962C8B-B14F-4D97-AF65-F5344CB8AC3E}">
        <p14:creationId xmlns:p14="http://schemas.microsoft.com/office/powerpoint/2010/main" val="38504178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7.29 Data transfer</a:t>
            </a:r>
          </a:p>
        </p:txBody>
      </p:sp>
      <p:pic>
        <p:nvPicPr>
          <p:cNvPr id="9" name="Picture 2" descr="&quot; An illustration shows the home network, remote network, and foreign network.&quo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104171"/>
            <a:ext cx="8595360" cy="5047973"/>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129</a:t>
            </a:fld>
            <a:endParaRPr lang="en-US"/>
          </a:p>
        </p:txBody>
      </p:sp>
    </p:spTree>
    <p:extLst>
      <p:ext uri="{BB962C8B-B14F-4D97-AF65-F5344CB8AC3E}">
        <p14:creationId xmlns:p14="http://schemas.microsoft.com/office/powerpoint/2010/main" val="38372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7.2.1 Datagram Approach</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When the Internet started, to make it simple, the network layer was designed to provide a connectionless service in which the network-layer protocol treats each packet independently, with each packet having no relationship to any other packet. The idea was that the network layer is only responsible for delivery of packets from the source to the destination. In this approach, the packets in a message may or may not travel the same path to their destination.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30797655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7.30 Double crossing</a:t>
            </a:r>
          </a:p>
        </p:txBody>
      </p:sp>
      <p:pic>
        <p:nvPicPr>
          <p:cNvPr id="9" name="Picture 2" descr="An illustration of the home network and foreign network.">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293514"/>
            <a:ext cx="8595360" cy="266928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130</a:t>
            </a:fld>
            <a:endParaRPr lang="en-US"/>
          </a:p>
        </p:txBody>
      </p:sp>
    </p:spTree>
    <p:extLst>
      <p:ext uri="{BB962C8B-B14F-4D97-AF65-F5344CB8AC3E}">
        <p14:creationId xmlns:p14="http://schemas.microsoft.com/office/powerpoint/2010/main" val="19910318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7.31 Triangle routing</a:t>
            </a:r>
          </a:p>
        </p:txBody>
      </p:sp>
      <p:pic>
        <p:nvPicPr>
          <p:cNvPr id="9" name="Picture 2" descr="An illustration of home network, remote network, and foreign network in a triangle shape.">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851746"/>
            <a:ext cx="8595360" cy="3628869"/>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131</a:t>
            </a:fld>
            <a:endParaRPr lang="en-US"/>
          </a:p>
        </p:txBody>
      </p:sp>
    </p:spTree>
    <p:extLst>
      <p:ext uri="{BB962C8B-B14F-4D97-AF65-F5344CB8AC3E}">
        <p14:creationId xmlns:p14="http://schemas.microsoft.com/office/powerpoint/2010/main" val="17291719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7.4.6 Forwarding of IP Packets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We discussed the concept of forwarding at the network layer earlier in this chapter. In this section, we extend the concept to include the role of IP addresses in forwarding.  As we discussed before, forwarding means to place the packet in its route to its destination. Since the Internet today is made of a combination of links (networks), forwarding means to deliver the packet to the next hop (which can be the final destination or the intermediate connecting device). Although the IP protocol was originally designed as a connectionless protocol, today the tendency is to change it to connection-oriented protocol. We discuss both cases.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132</a:t>
            </a:fld>
            <a:endParaRPr lang="en-US"/>
          </a:p>
        </p:txBody>
      </p:sp>
    </p:spTree>
    <p:extLst>
      <p:ext uri="{BB962C8B-B14F-4D97-AF65-F5344CB8AC3E}">
        <p14:creationId xmlns:p14="http://schemas.microsoft.com/office/powerpoint/2010/main" val="26193699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Forwarding Based on Destination Address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We first discuss forwarding based on the destination address. This is a traditional approach, which is prevalent today. In this case, forwarding requires a host or a router to have a forwarding table. When a host has a packet to send or when a router has received a packet to be forwarded, it looks at this table to find the next hop to deliver the packet to.</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133</a:t>
            </a:fld>
            <a:endParaRPr lang="en-US"/>
          </a:p>
        </p:txBody>
      </p:sp>
    </p:spTree>
    <p:extLst>
      <p:ext uri="{BB962C8B-B14F-4D97-AF65-F5344CB8AC3E}">
        <p14:creationId xmlns:p14="http://schemas.microsoft.com/office/powerpoint/2010/main" val="7178088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7.32 Simplified forwarding module in classless address</a:t>
            </a:r>
          </a:p>
        </p:txBody>
      </p:sp>
      <p:pic>
        <p:nvPicPr>
          <p:cNvPr id="9" name="Picture 2" descr="An illustration of the packet and other modules or protocol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999482"/>
            <a:ext cx="8595360" cy="333339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134</a:t>
            </a:fld>
            <a:endParaRPr lang="en-US"/>
          </a:p>
        </p:txBody>
      </p:sp>
    </p:spTree>
    <p:extLst>
      <p:ext uri="{BB962C8B-B14F-4D97-AF65-F5344CB8AC3E}">
        <p14:creationId xmlns:p14="http://schemas.microsoft.com/office/powerpoint/2010/main" val="41746326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7.19</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t>Make a forwarding table for router R1 using the configuration in Figure 7.33.</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135</a:t>
            </a:fld>
            <a:endParaRPr lang="en-US"/>
          </a:p>
        </p:txBody>
      </p:sp>
    </p:spTree>
    <p:extLst>
      <p:ext uri="{BB962C8B-B14F-4D97-AF65-F5344CB8AC3E}">
        <p14:creationId xmlns:p14="http://schemas.microsoft.com/office/powerpoint/2010/main" val="32851208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7.33 Configuration for Example 7.19</a:t>
            </a:r>
          </a:p>
        </p:txBody>
      </p:sp>
      <p:pic>
        <p:nvPicPr>
          <p:cNvPr id="9" name="Picture 2" descr="An illustration of configuration.">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1188720" y="1145957"/>
            <a:ext cx="6766560" cy="507167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136</a:t>
            </a:fld>
            <a:endParaRPr lang="en-US"/>
          </a:p>
        </p:txBody>
      </p:sp>
    </p:spTree>
    <p:extLst>
      <p:ext uri="{BB962C8B-B14F-4D97-AF65-F5344CB8AC3E}">
        <p14:creationId xmlns:p14="http://schemas.microsoft.com/office/powerpoint/2010/main" val="29833264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B085-A80B-487E-9AC4-3EA4868CB959}"/>
              </a:ext>
            </a:extLst>
          </p:cNvPr>
          <p:cNvSpPr>
            <a:spLocks noGrp="1"/>
          </p:cNvSpPr>
          <p:nvPr>
            <p:ph type="title"/>
          </p:nvPr>
        </p:nvSpPr>
        <p:spPr/>
        <p:txBody>
          <a:bodyPr/>
          <a:lstStyle/>
          <a:p>
            <a:r>
              <a:rPr lang="en-US" dirty="0"/>
              <a:t>Table 7.3 Forwarding table for router R1 </a:t>
            </a:r>
          </a:p>
        </p:txBody>
      </p:sp>
      <p:graphicFrame>
        <p:nvGraphicFramePr>
          <p:cNvPr id="7" name="Table 2">
            <a:extLst>
              <a:ext uri="{FF2B5EF4-FFF2-40B4-BE49-F238E27FC236}">
                <a16:creationId xmlns:a16="http://schemas.microsoft.com/office/drawing/2014/main" id="{DBCDEE10-7CDB-437E-BCC1-5DA7148FBC68}"/>
              </a:ext>
            </a:extLst>
          </p:cNvPr>
          <p:cNvGraphicFramePr>
            <a:graphicFrameLocks noGrp="1"/>
          </p:cNvGraphicFramePr>
          <p:nvPr>
            <p:extLst>
              <p:ext uri="{D42A27DB-BD31-4B8C-83A1-F6EECF244321}">
                <p14:modId xmlns:p14="http://schemas.microsoft.com/office/powerpoint/2010/main" val="328860492"/>
              </p:ext>
            </p:extLst>
          </p:nvPr>
        </p:nvGraphicFramePr>
        <p:xfrm>
          <a:off x="956310" y="1397000"/>
          <a:ext cx="7231381" cy="2225040"/>
        </p:xfrm>
        <a:graphic>
          <a:graphicData uri="http://schemas.openxmlformats.org/drawingml/2006/table">
            <a:tbl>
              <a:tblPr firstRow="1" bandRow="1">
                <a:tableStyleId>{5C22544A-7EE6-4342-B048-85BDC9FD1C3A}</a:tableStyleId>
              </a:tblPr>
              <a:tblGrid>
                <a:gridCol w="2369820">
                  <a:extLst>
                    <a:ext uri="{9D8B030D-6E8A-4147-A177-3AD203B41FA5}">
                      <a16:colId xmlns:a16="http://schemas.microsoft.com/office/drawing/2014/main" val="3546684817"/>
                    </a:ext>
                  </a:extLst>
                </a:gridCol>
                <a:gridCol w="2468880">
                  <a:extLst>
                    <a:ext uri="{9D8B030D-6E8A-4147-A177-3AD203B41FA5}">
                      <a16:colId xmlns:a16="http://schemas.microsoft.com/office/drawing/2014/main" val="1630871984"/>
                    </a:ext>
                  </a:extLst>
                </a:gridCol>
                <a:gridCol w="2392681">
                  <a:extLst>
                    <a:ext uri="{9D8B030D-6E8A-4147-A177-3AD203B41FA5}">
                      <a16:colId xmlns:a16="http://schemas.microsoft.com/office/drawing/2014/main" val="2764399119"/>
                    </a:ext>
                  </a:extLst>
                </a:gridCol>
              </a:tblGrid>
              <a:tr h="370840">
                <a:tc>
                  <a:txBody>
                    <a:bodyPr/>
                    <a:lstStyle/>
                    <a:p>
                      <a:r>
                        <a:rPr lang="en-IN" sz="1800" b="0" i="0" u="none" strike="noStrike" kern="1200" baseline="0" dirty="0">
                          <a:solidFill>
                            <a:schemeClr val="tx1"/>
                          </a:solidFill>
                          <a:latin typeface="+mn-lt"/>
                          <a:ea typeface="+mn-ea"/>
                          <a:cs typeface="+mn-cs"/>
                        </a:rPr>
                        <a:t>Network address/mask</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0" u="none" strike="noStrike" kern="1200" baseline="0" dirty="0">
                          <a:solidFill>
                            <a:schemeClr val="tx1"/>
                          </a:solidFill>
                          <a:latin typeface="+mn-lt"/>
                          <a:ea typeface="+mn-ea"/>
                          <a:cs typeface="+mn-cs"/>
                        </a:rPr>
                        <a:t>Next hop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0" u="none" strike="noStrike" kern="1200" baseline="0" dirty="0">
                          <a:solidFill>
                            <a:schemeClr val="tx1"/>
                          </a:solidFill>
                          <a:latin typeface="+mn-lt"/>
                          <a:ea typeface="+mn-ea"/>
                          <a:cs typeface="+mn-cs"/>
                        </a:rPr>
                        <a:t>Interface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extLst>
                  <a:ext uri="{0D108BD9-81ED-4DB2-BD59-A6C34878D82A}">
                    <a16:rowId xmlns:a16="http://schemas.microsoft.com/office/drawing/2014/main" val="929021291"/>
                  </a:ext>
                </a:extLst>
              </a:tr>
              <a:tr h="370840">
                <a:tc>
                  <a:txBody>
                    <a:bodyPr/>
                    <a:lstStyle/>
                    <a:p>
                      <a:r>
                        <a:rPr lang="en-IN" dirty="0">
                          <a:solidFill>
                            <a:schemeClr val="tx1"/>
                          </a:solidFill>
                        </a:rPr>
                        <a:t>180.70.65.192/</a:t>
                      </a:r>
                      <a:r>
                        <a:rPr lang="en-IN" b="1" dirty="0">
                          <a:solidFill>
                            <a:srgbClr val="00648B"/>
                          </a:solidFill>
                        </a:rPr>
                        <a:t>26</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815781243"/>
                  </a:ext>
                </a:extLst>
              </a:tr>
              <a:tr h="370840">
                <a:tc>
                  <a:txBody>
                    <a:bodyPr/>
                    <a:lstStyle/>
                    <a:p>
                      <a:r>
                        <a:rPr lang="en-IN" dirty="0">
                          <a:solidFill>
                            <a:schemeClr val="tx1"/>
                          </a:solidFill>
                        </a:rPr>
                        <a:t>180.70.65.128</a:t>
                      </a:r>
                      <a:r>
                        <a:rPr lang="en-IN" b="1" dirty="0">
                          <a:solidFill>
                            <a:srgbClr val="00648B"/>
                          </a:solidFill>
                        </a:rPr>
                        <a:t>/25</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185842139"/>
                  </a:ext>
                </a:extLst>
              </a:tr>
              <a:tr h="370840">
                <a:tc>
                  <a:txBody>
                    <a:bodyPr/>
                    <a:lstStyle/>
                    <a:p>
                      <a:r>
                        <a:rPr lang="en-IN" dirty="0">
                          <a:solidFill>
                            <a:schemeClr val="tx1"/>
                          </a:solidFill>
                        </a:rPr>
                        <a:t>201.4.22.0</a:t>
                      </a:r>
                      <a:r>
                        <a:rPr lang="en-IN" b="1" dirty="0">
                          <a:solidFill>
                            <a:srgbClr val="00648B"/>
                          </a:solidFill>
                        </a:rPr>
                        <a:t>/24</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m3</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2553150596"/>
                  </a:ext>
                </a:extLst>
              </a:tr>
              <a:tr h="370840">
                <a:tc>
                  <a:txBody>
                    <a:bodyPr/>
                    <a:lstStyle/>
                    <a:p>
                      <a:r>
                        <a:rPr lang="en-IN" dirty="0">
                          <a:solidFill>
                            <a:schemeClr val="tx1"/>
                          </a:solidFill>
                        </a:rPr>
                        <a:t>201.4.16.0</a:t>
                      </a:r>
                      <a:r>
                        <a:rPr lang="en-IN" b="1" dirty="0">
                          <a:solidFill>
                            <a:srgbClr val="00648B"/>
                          </a:solidFill>
                        </a:rPr>
                        <a:t>/22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31558775"/>
                  </a:ext>
                </a:extLst>
              </a:tr>
              <a:tr h="370840">
                <a:tc>
                  <a:txBody>
                    <a:bodyPr/>
                    <a:lstStyle/>
                    <a:p>
                      <a:r>
                        <a:rPr lang="en-IN" dirty="0">
                          <a:solidFill>
                            <a:schemeClr val="tx1"/>
                          </a:solidFill>
                        </a:rPr>
                        <a:t>Default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180.70.65.200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23731273"/>
                  </a:ext>
                </a:extLst>
              </a:tr>
            </a:tbl>
          </a:graphicData>
        </a:graphic>
      </p:graphicFrame>
      <p:sp>
        <p:nvSpPr>
          <p:cNvPr id="6" name="Slide Number Placeholder 3">
            <a:extLst>
              <a:ext uri="{FF2B5EF4-FFF2-40B4-BE49-F238E27FC236}">
                <a16:creationId xmlns:a16="http://schemas.microsoft.com/office/drawing/2014/main" id="{A013DE6F-078E-4FC5-8E71-6D1C798FB94B}"/>
              </a:ext>
            </a:extLst>
          </p:cNvPr>
          <p:cNvSpPr>
            <a:spLocks noGrp="1"/>
          </p:cNvSpPr>
          <p:nvPr>
            <p:ph type="sldNum" sz="quarter" idx="10"/>
          </p:nvPr>
        </p:nvSpPr>
        <p:spPr/>
        <p:txBody>
          <a:bodyPr/>
          <a:lstStyle/>
          <a:p>
            <a:fld id="{68151E55-6873-49E2-B8D5-2F265E6F1973}" type="slidenum">
              <a:rPr lang="en-US" smtClean="0"/>
              <a:pPr/>
              <a:t>137</a:t>
            </a:fld>
            <a:endParaRPr lang="en-US"/>
          </a:p>
        </p:txBody>
      </p:sp>
    </p:spTree>
    <p:extLst>
      <p:ext uri="{BB962C8B-B14F-4D97-AF65-F5344CB8AC3E}">
        <p14:creationId xmlns:p14="http://schemas.microsoft.com/office/powerpoint/2010/main" val="26996392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7.20</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t>Instead of Table 7.3, we can use Table 7.4, in which the network address/mask is given in bits.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138</a:t>
            </a:fld>
            <a:endParaRPr lang="en-US"/>
          </a:p>
        </p:txBody>
      </p:sp>
    </p:spTree>
    <p:extLst>
      <p:ext uri="{BB962C8B-B14F-4D97-AF65-F5344CB8AC3E}">
        <p14:creationId xmlns:p14="http://schemas.microsoft.com/office/powerpoint/2010/main" val="9940719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B085-A80B-487E-9AC4-3EA4868CB959}"/>
              </a:ext>
            </a:extLst>
          </p:cNvPr>
          <p:cNvSpPr>
            <a:spLocks noGrp="1"/>
          </p:cNvSpPr>
          <p:nvPr>
            <p:ph type="title"/>
          </p:nvPr>
        </p:nvSpPr>
        <p:spPr/>
        <p:txBody>
          <a:bodyPr/>
          <a:lstStyle/>
          <a:p>
            <a:r>
              <a:rPr lang="en-US" dirty="0"/>
              <a:t>Table 7.4 Forwarding table for router R1 using prefix bit </a:t>
            </a:r>
          </a:p>
        </p:txBody>
      </p:sp>
      <p:graphicFrame>
        <p:nvGraphicFramePr>
          <p:cNvPr id="7" name="Table 2">
            <a:extLst>
              <a:ext uri="{FF2B5EF4-FFF2-40B4-BE49-F238E27FC236}">
                <a16:creationId xmlns:a16="http://schemas.microsoft.com/office/drawing/2014/main" id="{DBCDEE10-7CDB-437E-BCC1-5DA7148FBC68}"/>
              </a:ext>
            </a:extLst>
          </p:cNvPr>
          <p:cNvGraphicFramePr>
            <a:graphicFrameLocks noGrp="1"/>
          </p:cNvGraphicFramePr>
          <p:nvPr>
            <p:extLst>
              <p:ext uri="{D42A27DB-BD31-4B8C-83A1-F6EECF244321}">
                <p14:modId xmlns:p14="http://schemas.microsoft.com/office/powerpoint/2010/main" val="3422915151"/>
              </p:ext>
            </p:extLst>
          </p:nvPr>
        </p:nvGraphicFramePr>
        <p:xfrm>
          <a:off x="457200" y="1397000"/>
          <a:ext cx="8229600" cy="2225040"/>
        </p:xfrm>
        <a:graphic>
          <a:graphicData uri="http://schemas.openxmlformats.org/drawingml/2006/table">
            <a:tbl>
              <a:tblPr firstRow="1" bandRow="1">
                <a:tableStyleId>{5C22544A-7EE6-4342-B048-85BDC9FD1C3A}</a:tableStyleId>
              </a:tblPr>
              <a:tblGrid>
                <a:gridCol w="4937760">
                  <a:extLst>
                    <a:ext uri="{9D8B030D-6E8A-4147-A177-3AD203B41FA5}">
                      <a16:colId xmlns:a16="http://schemas.microsoft.com/office/drawing/2014/main" val="3546684817"/>
                    </a:ext>
                  </a:extLst>
                </a:gridCol>
                <a:gridCol w="1645920">
                  <a:extLst>
                    <a:ext uri="{9D8B030D-6E8A-4147-A177-3AD203B41FA5}">
                      <a16:colId xmlns:a16="http://schemas.microsoft.com/office/drawing/2014/main" val="1630871984"/>
                    </a:ext>
                  </a:extLst>
                </a:gridCol>
                <a:gridCol w="1645920">
                  <a:extLst>
                    <a:ext uri="{9D8B030D-6E8A-4147-A177-3AD203B41FA5}">
                      <a16:colId xmlns:a16="http://schemas.microsoft.com/office/drawing/2014/main" val="2764399119"/>
                    </a:ext>
                  </a:extLst>
                </a:gridCol>
              </a:tblGrid>
              <a:tr h="370840">
                <a:tc>
                  <a:txBody>
                    <a:bodyPr/>
                    <a:lstStyle/>
                    <a:p>
                      <a:r>
                        <a:rPr lang="en-GB" sz="1800" b="0" i="1" u="none" strike="noStrike" kern="1200" baseline="0" dirty="0">
                          <a:solidFill>
                            <a:schemeClr val="tx1"/>
                          </a:solidFill>
                          <a:latin typeface="+mn-lt"/>
                          <a:ea typeface="+mn-ea"/>
                          <a:cs typeface="+mn-cs"/>
                        </a:rPr>
                        <a:t>Leftmost bits in the destination address</a:t>
                      </a:r>
                      <a:endParaRPr lang="en-IN" sz="1800" b="0" i="1" u="none" strike="noStrike" kern="1200" baseline="0" dirty="0">
                        <a:solidFill>
                          <a:schemeClr val="tx1"/>
                        </a:solidFill>
                        <a:latin typeface="+mn-lt"/>
                        <a:ea typeface="+mn-ea"/>
                        <a:cs typeface="+mn-cs"/>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Next hop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Interface</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extLst>
                  <a:ext uri="{0D108BD9-81ED-4DB2-BD59-A6C34878D82A}">
                    <a16:rowId xmlns:a16="http://schemas.microsoft.com/office/drawing/2014/main" val="929021291"/>
                  </a:ext>
                </a:extLst>
              </a:tr>
              <a:tr h="370840">
                <a:tc>
                  <a:txBody>
                    <a:bodyPr/>
                    <a:lstStyle/>
                    <a:p>
                      <a:r>
                        <a:rPr lang="en-IN" b="1" dirty="0">
                          <a:solidFill>
                            <a:schemeClr val="tx1"/>
                          </a:solidFill>
                        </a:rPr>
                        <a:t>10110100 01000110 01000001 11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815781243"/>
                  </a:ext>
                </a:extLst>
              </a:tr>
              <a:tr h="370840">
                <a:tc>
                  <a:txBody>
                    <a:bodyPr/>
                    <a:lstStyle/>
                    <a:p>
                      <a:r>
                        <a:rPr lang="en-IN" b="1" dirty="0">
                          <a:solidFill>
                            <a:schemeClr val="tx1"/>
                          </a:solidFill>
                        </a:rPr>
                        <a:t>10110100 01000110 01000001 1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185842139"/>
                  </a:ext>
                </a:extLst>
              </a:tr>
              <a:tr h="370840">
                <a:tc>
                  <a:txBody>
                    <a:bodyPr/>
                    <a:lstStyle/>
                    <a:p>
                      <a:r>
                        <a:rPr lang="en-IN" b="1" dirty="0">
                          <a:solidFill>
                            <a:schemeClr val="tx1"/>
                          </a:solidFill>
                        </a:rPr>
                        <a:t>11001001 00000100 00011100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m3</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2553150596"/>
                  </a:ext>
                </a:extLst>
              </a:tr>
              <a:tr h="370840">
                <a:tc>
                  <a:txBody>
                    <a:bodyPr/>
                    <a:lstStyle/>
                    <a:p>
                      <a:r>
                        <a:rPr lang="en-IN" b="1" dirty="0">
                          <a:solidFill>
                            <a:schemeClr val="tx1"/>
                          </a:solidFill>
                        </a:rPr>
                        <a:t>11001001 00000100 000100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31558775"/>
                  </a:ext>
                </a:extLst>
              </a:tr>
              <a:tr h="370840">
                <a:tc>
                  <a:txBody>
                    <a:bodyPr/>
                    <a:lstStyle/>
                    <a:p>
                      <a:r>
                        <a:rPr lang="en-IN" dirty="0">
                          <a:solidFill>
                            <a:schemeClr val="tx1"/>
                          </a:solidFill>
                        </a:rPr>
                        <a:t>Default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180.70.65.200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ctr"/>
                      <a:r>
                        <a:rPr lang="en-IN" dirty="0">
                          <a:solidFill>
                            <a:schemeClr val="tx1"/>
                          </a:solidFill>
                        </a:rPr>
                        <a:t>m2</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23731273"/>
                  </a:ext>
                </a:extLst>
              </a:tr>
            </a:tbl>
          </a:graphicData>
        </a:graphic>
      </p:graphicFrame>
      <p:sp>
        <p:nvSpPr>
          <p:cNvPr id="6" name="Slide Number Placeholder 3">
            <a:extLst>
              <a:ext uri="{FF2B5EF4-FFF2-40B4-BE49-F238E27FC236}">
                <a16:creationId xmlns:a16="http://schemas.microsoft.com/office/drawing/2014/main" id="{A013DE6F-078E-4FC5-8E71-6D1C798FB94B}"/>
              </a:ext>
            </a:extLst>
          </p:cNvPr>
          <p:cNvSpPr>
            <a:spLocks noGrp="1"/>
          </p:cNvSpPr>
          <p:nvPr>
            <p:ph type="sldNum" sz="quarter" idx="10"/>
          </p:nvPr>
        </p:nvSpPr>
        <p:spPr/>
        <p:txBody>
          <a:bodyPr/>
          <a:lstStyle/>
          <a:p>
            <a:fld id="{68151E55-6873-49E2-B8D5-2F265E6F1973}" type="slidenum">
              <a:rPr lang="en-US" smtClean="0"/>
              <a:pPr/>
              <a:t>139</a:t>
            </a:fld>
            <a:endParaRPr lang="en-US"/>
          </a:p>
        </p:txBody>
      </p:sp>
    </p:spTree>
    <p:extLst>
      <p:ext uri="{BB962C8B-B14F-4D97-AF65-F5344CB8AC3E}">
        <p14:creationId xmlns:p14="http://schemas.microsoft.com/office/powerpoint/2010/main" val="2731937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7.2.2 Virtual-Circuit Approach</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a connection-oriented service (also called virtual-circuit approach), there is a relationship between all packets belonging to a message. Before all datagrams in a message can be sent, a virtual connection should be set up to define the path for the datagrams. After connection setup, the datagrams can all follow the same path. In this type of service, not only must the packet contain the source and destination addresses, it must also contain a flow label, a virtual circuit identifier that defines the virtual path the packet should follow.</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39552360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7.21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spcBef>
                <a:spcPts val="1200"/>
              </a:spcBef>
              <a:spcAft>
                <a:spcPts val="1200"/>
              </a:spcAft>
            </a:pPr>
            <a:r>
              <a:rPr lang="en-US" i="0" dirty="0"/>
              <a:t>The router performs the following steps</a:t>
            </a:r>
          </a:p>
          <a:p>
            <a:pPr marL="457200" indent="-457200">
              <a:spcBef>
                <a:spcPts val="1200"/>
              </a:spcBef>
              <a:spcAft>
                <a:spcPts val="1200"/>
              </a:spcAft>
              <a:buClr>
                <a:schemeClr val="tx1"/>
              </a:buClr>
              <a:buFont typeface="+mj-lt"/>
              <a:buAutoNum type="arabicPeriod"/>
            </a:pPr>
            <a:r>
              <a:rPr lang="en-US" i="0" dirty="0"/>
              <a:t>The first mask (/26) is applied to the destination address. The result is 180.70.65.128, which does not match the corresponding network address.</a:t>
            </a:r>
          </a:p>
          <a:p>
            <a:pPr marL="457200" indent="-457200">
              <a:spcBef>
                <a:spcPts val="1200"/>
              </a:spcBef>
              <a:spcAft>
                <a:spcPts val="1200"/>
              </a:spcAft>
              <a:buClr>
                <a:schemeClr val="tx1"/>
              </a:buClr>
              <a:buFont typeface="+mj-lt"/>
              <a:buAutoNum type="arabicPeriod"/>
            </a:pPr>
            <a:r>
              <a:rPr lang="en-US" i="0" dirty="0"/>
              <a:t>The second mask (/25) is applied to the destination address. The result is 180.70.65.128, which matches the corresponding network address. The next-hop address and the interface number m0 are extracted for forwarding the packet.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140</a:t>
            </a:fld>
            <a:endParaRPr lang="en-US"/>
          </a:p>
        </p:txBody>
      </p:sp>
    </p:spTree>
    <p:extLst>
      <p:ext uri="{BB962C8B-B14F-4D97-AF65-F5344CB8AC3E}">
        <p14:creationId xmlns:p14="http://schemas.microsoft.com/office/powerpoint/2010/main" val="25653109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Address Aggregation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When we use classful addressing, there is only one entry in the forwarding table for each site outside the organization. The entry defines the site even if that site is </a:t>
            </a:r>
            <a:r>
              <a:rPr lang="en-US" dirty="0" err="1"/>
              <a:t>subnetted</a:t>
            </a:r>
            <a:r>
              <a:rPr lang="en-US" dirty="0"/>
              <a:t>. When a packet arrives at the router, the router checks the corresponding entry and forwards the packet accordingly. When we use classless addressing, it is likely that the number of forwarding table entries will increase. To alleviate the problem, the idea of address aggregation was designed. In Figure 7.34 we have two routers.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141</a:t>
            </a:fld>
            <a:endParaRPr lang="en-US"/>
          </a:p>
        </p:txBody>
      </p:sp>
    </p:spTree>
    <p:extLst>
      <p:ext uri="{BB962C8B-B14F-4D97-AF65-F5344CB8AC3E}">
        <p14:creationId xmlns:p14="http://schemas.microsoft.com/office/powerpoint/2010/main" val="11531107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7.34 Address aggregation</a:t>
            </a:r>
          </a:p>
        </p:txBody>
      </p:sp>
      <p:pic>
        <p:nvPicPr>
          <p:cNvPr id="9" name="Picture 2" descr="An illustration of four organizations and the interne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850392" y="1156517"/>
            <a:ext cx="7443216" cy="505055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142</a:t>
            </a:fld>
            <a:endParaRPr lang="en-US"/>
          </a:p>
        </p:txBody>
      </p:sp>
    </p:spTree>
    <p:extLst>
      <p:ext uri="{BB962C8B-B14F-4D97-AF65-F5344CB8AC3E}">
        <p14:creationId xmlns:p14="http://schemas.microsoft.com/office/powerpoint/2010/main" val="26746958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7.35 Longest mask addressing </a:t>
            </a:r>
          </a:p>
        </p:txBody>
      </p:sp>
      <p:pic>
        <p:nvPicPr>
          <p:cNvPr id="9" name="Picture 2" descr="An illustration of four organizations and the interne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478231" y="1150669"/>
            <a:ext cx="8187538" cy="5062251"/>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143</a:t>
            </a:fld>
            <a:endParaRPr lang="en-US"/>
          </a:p>
        </p:txBody>
      </p:sp>
    </p:spTree>
    <p:extLst>
      <p:ext uri="{BB962C8B-B14F-4D97-AF65-F5344CB8AC3E}">
        <p14:creationId xmlns:p14="http://schemas.microsoft.com/office/powerpoint/2010/main" val="38407216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7.22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solidFill>
                  <a:srgbClr val="000000"/>
                </a:solidFill>
                <a:latin typeface="+mj-lt"/>
              </a:rPr>
              <a:t>As an example of hierarchical routing, let us consider . A regional ISP is granted 16,384 addresses starting from 120.14.64.0. The regional ISP has decided to divide this block into 4 subblocks, each with 4096 addresses. Three of these subblocks are assigned to three local ISPs, the second subblock is reserved for future use. Note that the mask for each block is /20 because the original block with mask /18 is divided into 4 blocks.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144</a:t>
            </a:fld>
            <a:endParaRPr lang="en-US"/>
          </a:p>
        </p:txBody>
      </p:sp>
    </p:spTree>
    <p:extLst>
      <p:ext uri="{BB962C8B-B14F-4D97-AF65-F5344CB8AC3E}">
        <p14:creationId xmlns:p14="http://schemas.microsoft.com/office/powerpoint/2010/main" val="12106018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7.36 Hierarchical routing with ISPs</a:t>
            </a:r>
          </a:p>
        </p:txBody>
      </p:sp>
      <p:pic>
        <p:nvPicPr>
          <p:cNvPr id="9" name="Picture 2" descr="An illustration of hierarchical routing.">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348020"/>
            <a:ext cx="8595360" cy="4780038"/>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145</a:t>
            </a:fld>
            <a:endParaRPr lang="en-US"/>
          </a:p>
        </p:txBody>
      </p:sp>
    </p:spTree>
    <p:extLst>
      <p:ext uri="{BB962C8B-B14F-4D97-AF65-F5344CB8AC3E}">
        <p14:creationId xmlns:p14="http://schemas.microsoft.com/office/powerpoint/2010/main" val="37031933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Forwarding Table Search Algorithm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In classless addressing, there is no network information in the destination address. The simplest, but not the most efficient, search method is called the longest prefix match (as we discussed before). The forwarding table can be divided into buckets, one for each prefix. The router first tries the longest prefix. If the destination address is found in this bucket, the search is complete. If the address is not found, the next prefix is searched, and so on. It is obvious that this type of search takes a long time.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146</a:t>
            </a:fld>
            <a:endParaRPr lang="en-US"/>
          </a:p>
        </p:txBody>
      </p:sp>
    </p:spTree>
    <p:extLst>
      <p:ext uri="{BB962C8B-B14F-4D97-AF65-F5344CB8AC3E}">
        <p14:creationId xmlns:p14="http://schemas.microsoft.com/office/powerpoint/2010/main" val="12305246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Forwarding Based on Label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t>In the 1980s, an effort started to somehow change IP to behave like a connection-oriented protocol in which the routing is replaced by switching. As we discussed earlier in the chapter, in a connectionless network (datagram approach), a router forwards a packet based on the destination address in the header of the packet. On the other hand, in a connection-oriented network (virtual-circuit approach), a switch forwards a packet based on the label attached to the packet. Routing is normally based on searching the contents of a table; switching can be done by accessing a table using an index. In other words, routing involves searching; switching involves accessing.</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147</a:t>
            </a:fld>
            <a:endParaRPr lang="en-US"/>
          </a:p>
        </p:txBody>
      </p:sp>
    </p:spTree>
    <p:extLst>
      <p:ext uri="{BB962C8B-B14F-4D97-AF65-F5344CB8AC3E}">
        <p14:creationId xmlns:p14="http://schemas.microsoft.com/office/powerpoint/2010/main" val="12042328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7.23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t>Figure 7.37 shows a simple example of searching in a forwarding table using the longest mask algorithm. Although there are some more efficient algorithms today, the principle is the same.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148</a:t>
            </a:fld>
            <a:endParaRPr lang="en-US"/>
          </a:p>
        </p:txBody>
      </p:sp>
    </p:spTree>
    <p:extLst>
      <p:ext uri="{BB962C8B-B14F-4D97-AF65-F5344CB8AC3E}">
        <p14:creationId xmlns:p14="http://schemas.microsoft.com/office/powerpoint/2010/main" val="29289221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7.37 Example 7.23</a:t>
            </a:r>
          </a:p>
        </p:txBody>
      </p:sp>
      <p:pic>
        <p:nvPicPr>
          <p:cNvPr id="9" name="Picture 2" descr="An illustration of forwarding with the destination addres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731520" y="1188000"/>
            <a:ext cx="7680960" cy="503414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149</a:t>
            </a:fld>
            <a:endParaRPr lang="en-US"/>
          </a:p>
        </p:txBody>
      </p:sp>
    </p:spTree>
    <p:extLst>
      <p:ext uri="{BB962C8B-B14F-4D97-AF65-F5344CB8AC3E}">
        <p14:creationId xmlns:p14="http://schemas.microsoft.com/office/powerpoint/2010/main" val="210835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7-3 PERFORMANCE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The upper-layer protocols that use the service of the network layer expect to receive an ideal service, but the network layer is not perfect. The performance of a network can be measured in terms of delay, throughput, and packet loss. Congestion control is an issue that can improve the performance.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19443352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Example 7.24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t>Figure 7.38 shows a simple example of using a label to access a switching table. Since the labels are used as the index to the table, finding the information in the table is immediate.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150</a:t>
            </a:fld>
            <a:endParaRPr lang="en-US"/>
          </a:p>
        </p:txBody>
      </p:sp>
    </p:spTree>
    <p:extLst>
      <p:ext uri="{BB962C8B-B14F-4D97-AF65-F5344CB8AC3E}">
        <p14:creationId xmlns:p14="http://schemas.microsoft.com/office/powerpoint/2010/main" val="1130643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7.38 Example 7.24</a:t>
            </a:r>
          </a:p>
        </p:txBody>
      </p:sp>
      <p:pic>
        <p:nvPicPr>
          <p:cNvPr id="9" name="Picture 2" descr="An illustration of forwarding using label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1465180" y="1188000"/>
            <a:ext cx="6213639" cy="503414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151</a:t>
            </a:fld>
            <a:endParaRPr lang="en-US"/>
          </a:p>
        </p:txBody>
      </p:sp>
    </p:spTree>
    <p:extLst>
      <p:ext uri="{BB962C8B-B14F-4D97-AF65-F5344CB8AC3E}">
        <p14:creationId xmlns:p14="http://schemas.microsoft.com/office/powerpoint/2010/main" val="16871134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 New Header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marL="342900" indent="-342900">
              <a:spcBef>
                <a:spcPts val="1200"/>
              </a:spcBef>
              <a:buFont typeface="Arial" panose="020B0604020202020204" pitchFamily="34" charset="0"/>
              <a:buChar char="•"/>
              <a:defRPr/>
            </a:pPr>
            <a:r>
              <a:rPr lang="en-US" dirty="0"/>
              <a:t>To simulate connection-oriented switching using a protocol like IP, the first thing that is needed is to add a field to the packet that carries the label discussed later. The IPv4 packet format does not allow this extension The solution is to encapsulate the IPv4 packet in an MPLS packet. Figure 7.39 shows the encapsulation.</a:t>
            </a:r>
          </a:p>
          <a:p>
            <a:pPr marL="342900" indent="-342900">
              <a:spcBef>
                <a:spcPts val="1200"/>
              </a:spcBef>
              <a:buFont typeface="Arial" panose="020B0604020202020204" pitchFamily="34" charset="0"/>
              <a:buChar char="•"/>
              <a:defRPr/>
            </a:pPr>
            <a:r>
              <a:rPr lang="en-US" dirty="0"/>
              <a:t>The MPLS header is actually a stack of </a:t>
            </a:r>
            <a:r>
              <a:rPr lang="en-US" dirty="0" err="1"/>
              <a:t>subheaders</a:t>
            </a:r>
            <a:r>
              <a:rPr lang="en-US" dirty="0"/>
              <a:t> that is used for multilevel hierarchical switching as we will discuss shortly. Figure 7.40 shows the format of an MPLS header in which each </a:t>
            </a:r>
            <a:r>
              <a:rPr lang="en-US" dirty="0" err="1"/>
              <a:t>subheader</a:t>
            </a:r>
            <a:r>
              <a:rPr lang="en-US" dirty="0"/>
              <a:t> is 32 bits (4 bytes) long.</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152</a:t>
            </a:fld>
            <a:endParaRPr lang="en-US"/>
          </a:p>
        </p:txBody>
      </p:sp>
    </p:spTree>
    <p:extLst>
      <p:ext uri="{BB962C8B-B14F-4D97-AF65-F5344CB8AC3E}">
        <p14:creationId xmlns:p14="http://schemas.microsoft.com/office/powerpoint/2010/main" val="18873805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7.39 MPLS header added to an IP packet</a:t>
            </a:r>
          </a:p>
        </p:txBody>
      </p:sp>
      <p:pic>
        <p:nvPicPr>
          <p:cNvPr id="9" name="Picture 2" descr="An illustration shows M P L S header includes I P header and I P payload.">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879786"/>
            <a:ext cx="8595360" cy="1264023"/>
          </a:xfrm>
          <a:prstGeom prst="rect">
            <a:avLst/>
          </a:prstGeom>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153</a:t>
            </a:fld>
            <a:endParaRPr lang="en-US"/>
          </a:p>
        </p:txBody>
      </p:sp>
    </p:spTree>
    <p:extLst>
      <p:ext uri="{BB962C8B-B14F-4D97-AF65-F5344CB8AC3E}">
        <p14:creationId xmlns:p14="http://schemas.microsoft.com/office/powerpoint/2010/main" val="16133015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7.40 MPLS header made of a stack of labels</a:t>
            </a:r>
          </a:p>
        </p:txBody>
      </p:sp>
      <p:pic>
        <p:nvPicPr>
          <p:cNvPr id="9" name="Picture 2" descr="An illustration of label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022535"/>
            <a:ext cx="8595360" cy="277558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154</a:t>
            </a:fld>
            <a:endParaRPr lang="en-US"/>
          </a:p>
        </p:txBody>
      </p:sp>
    </p:spTree>
    <p:extLst>
      <p:ext uri="{BB962C8B-B14F-4D97-AF65-F5344CB8AC3E}">
        <p14:creationId xmlns:p14="http://schemas.microsoft.com/office/powerpoint/2010/main" val="25338140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Hierarchical Switching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 stack of labels in MPLS allows hierarchical switching. This is similar to conventional hierarchical routing. For example, a packet with two labels can use the top label to forward the packet through switches outside an organization; the bottom label can be used to route the packet inside the organization to reach the destination subnet.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155</a:t>
            </a:fld>
            <a:endParaRPr lang="en-US"/>
          </a:p>
        </p:txBody>
      </p:sp>
    </p:spTree>
    <p:extLst>
      <p:ext uri="{BB962C8B-B14F-4D97-AF65-F5344CB8AC3E}">
        <p14:creationId xmlns:p14="http://schemas.microsoft.com/office/powerpoint/2010/main" val="1240972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7.4.7 Routers as Packet Switches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 stack of labels in MPLS allows hierarchical switching. This is similar to conventional hierarchical routing. For example, a packet with two labels can use the top label to forward the packet through switches outside an organization; the bottom label can be used to route the packet inside the organization to reach the destination subnet.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156</a:t>
            </a:fld>
            <a:endParaRPr lang="en-US"/>
          </a:p>
        </p:txBody>
      </p:sp>
    </p:spTree>
    <p:extLst>
      <p:ext uri="{BB962C8B-B14F-4D97-AF65-F5344CB8AC3E}">
        <p14:creationId xmlns:p14="http://schemas.microsoft.com/office/powerpoint/2010/main" val="20811965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7.5 NEXT GENERATION IP (IPv6)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latin typeface="Times-Roman"/>
              </a:rPr>
              <a:t>The address depletion of IPv4 and other shortcoming of this protocol prompted a new version of IP protocol in the early 1990s, which is called Internet Protocol version 6 (IPv6) or </a:t>
            </a:r>
            <a:br>
              <a:rPr lang="en-US" dirty="0">
                <a:latin typeface="Times-Roman"/>
              </a:rPr>
            </a:br>
            <a:r>
              <a:rPr lang="en-US" dirty="0">
                <a:latin typeface="Times-Roman"/>
              </a:rPr>
              <a:t>IP new generation (</a:t>
            </a:r>
            <a:r>
              <a:rPr lang="en-US" dirty="0" err="1">
                <a:latin typeface="Times-Roman"/>
              </a:rPr>
              <a:t>Ipng</a:t>
            </a:r>
            <a:r>
              <a:rPr lang="en-US" dirty="0">
                <a:latin typeface="Times-Roman"/>
              </a:rPr>
              <a: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157</a:t>
            </a:fld>
            <a:endParaRPr lang="en-US"/>
          </a:p>
        </p:txBody>
      </p:sp>
    </p:spTree>
    <p:extLst>
      <p:ext uri="{BB962C8B-B14F-4D97-AF65-F5344CB8AC3E}">
        <p14:creationId xmlns:p14="http://schemas.microsoft.com/office/powerpoint/2010/main" val="1880437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7.5.1 IPv6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main reason for migration from IPv4 to IPv6 was the small size of the address space of IPv4. An IPv6 address is 128 bytes or 16 bytes, four times the address length in IPv4.</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158</a:t>
            </a:fld>
            <a:endParaRPr lang="en-US"/>
          </a:p>
        </p:txBody>
      </p:sp>
    </p:spTree>
    <p:extLst>
      <p:ext uri="{BB962C8B-B14F-4D97-AF65-F5344CB8AC3E}">
        <p14:creationId xmlns:p14="http://schemas.microsoft.com/office/powerpoint/2010/main" val="41062565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Representation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dirty="0"/>
              <a:t>An IPv6 address is 128 bits or 16 bytes long; four times the address length of IPv4.</a:t>
            </a:r>
          </a:p>
        </p:txBody>
      </p:sp>
      <p:sp>
        <p:nvSpPr>
          <p:cNvPr id="3" name="Content Placeholder 3">
            <a:extLst>
              <a:ext uri="{FF2B5EF4-FFF2-40B4-BE49-F238E27FC236}">
                <a16:creationId xmlns:a16="http://schemas.microsoft.com/office/drawing/2014/main" id="{2E80CC55-2343-4D23-884B-F6490C9B1CCB}"/>
              </a:ext>
            </a:extLst>
          </p:cNvPr>
          <p:cNvSpPr>
            <a:spLocks noGrp="1"/>
          </p:cNvSpPr>
          <p:nvPr>
            <p:ph sz="quarter" idx="15"/>
          </p:nvPr>
        </p:nvSpPr>
        <p:spPr>
          <a:xfrm>
            <a:off x="342900" y="2796646"/>
            <a:ext cx="8458200" cy="820314"/>
          </a:xfrm>
          <a:solidFill>
            <a:srgbClr val="BFBFBF"/>
          </a:solidFill>
        </p:spPr>
        <p:txBody>
          <a:bodyPr/>
          <a:lstStyle/>
          <a:p>
            <a:r>
              <a:rPr lang="en-IN" sz="2000" b="1" i="0" dirty="0">
                <a:solidFill>
                  <a:schemeClr val="tx1"/>
                </a:solidFill>
              </a:rPr>
              <a:t>Binary (128 bits)	 	      11111110111101101011 … 1111111100000000</a:t>
            </a:r>
          </a:p>
          <a:p>
            <a:r>
              <a:rPr lang="en-IN" sz="2000" b="1" dirty="0">
                <a:solidFill>
                  <a:schemeClr val="tx1"/>
                </a:solidFill>
              </a:rPr>
              <a:t>Colon hexadecimal	 FEF6</a:t>
            </a:r>
            <a:r>
              <a:rPr lang="en-IN" sz="2000" b="1" dirty="0">
                <a:solidFill>
                  <a:srgbClr val="00648B"/>
                </a:solidFill>
              </a:rPr>
              <a:t>:</a:t>
            </a:r>
            <a:r>
              <a:rPr lang="en-IN" sz="2000" b="1" dirty="0">
                <a:solidFill>
                  <a:schemeClr val="tx1"/>
                </a:solidFill>
              </a:rPr>
              <a:t>BA98</a:t>
            </a:r>
            <a:r>
              <a:rPr lang="en-IN" sz="2000" b="1" dirty="0">
                <a:solidFill>
                  <a:srgbClr val="00648B"/>
                </a:solidFill>
              </a:rPr>
              <a:t>:</a:t>
            </a:r>
            <a:r>
              <a:rPr lang="en-IN" sz="2000" b="1" dirty="0">
                <a:solidFill>
                  <a:schemeClr val="tx1"/>
                </a:solidFill>
              </a:rPr>
              <a:t>7654</a:t>
            </a:r>
            <a:r>
              <a:rPr lang="en-IN" sz="2000" b="1" dirty="0">
                <a:solidFill>
                  <a:srgbClr val="00648B"/>
                </a:solidFill>
              </a:rPr>
              <a:t>:</a:t>
            </a:r>
            <a:r>
              <a:rPr lang="en-IN" sz="2000" b="1" dirty="0">
                <a:solidFill>
                  <a:schemeClr val="tx1"/>
                </a:solidFill>
              </a:rPr>
              <a:t>3210</a:t>
            </a:r>
            <a:r>
              <a:rPr lang="en-IN" sz="2000" b="1" dirty="0">
                <a:solidFill>
                  <a:srgbClr val="00648B"/>
                </a:solidFill>
              </a:rPr>
              <a:t>:</a:t>
            </a:r>
            <a:r>
              <a:rPr lang="en-IN" sz="2000" b="1" dirty="0">
                <a:solidFill>
                  <a:schemeClr val="tx1"/>
                </a:solidFill>
              </a:rPr>
              <a:t>ADEF</a:t>
            </a:r>
            <a:r>
              <a:rPr lang="en-IN" sz="2000" b="1" dirty="0">
                <a:solidFill>
                  <a:srgbClr val="00648B"/>
                </a:solidFill>
              </a:rPr>
              <a:t>:</a:t>
            </a:r>
            <a:r>
              <a:rPr lang="en-IN" sz="2000" b="1" dirty="0">
                <a:solidFill>
                  <a:schemeClr val="tx1"/>
                </a:solidFill>
              </a:rPr>
              <a:t>BBFF</a:t>
            </a:r>
            <a:r>
              <a:rPr lang="en-IN" sz="2000" b="1" dirty="0">
                <a:solidFill>
                  <a:srgbClr val="00648B"/>
                </a:solidFill>
              </a:rPr>
              <a:t>:</a:t>
            </a:r>
            <a:r>
              <a:rPr lang="en-IN" sz="2000" b="1" dirty="0">
                <a:solidFill>
                  <a:schemeClr val="tx1"/>
                </a:solidFill>
              </a:rPr>
              <a:t>2922</a:t>
            </a:r>
            <a:r>
              <a:rPr lang="en-IN" sz="2000" b="1" dirty="0">
                <a:solidFill>
                  <a:srgbClr val="00648B"/>
                </a:solidFill>
              </a:rPr>
              <a:t>:</a:t>
            </a:r>
            <a:r>
              <a:rPr lang="en-IN" sz="2000" b="1" dirty="0">
                <a:solidFill>
                  <a:schemeClr val="tx1"/>
                </a:solidFill>
              </a:rPr>
              <a:t>FF00</a:t>
            </a:r>
          </a:p>
        </p:txBody>
      </p:sp>
      <p:sp>
        <p:nvSpPr>
          <p:cNvPr id="4" name="Slide Number Placeholder 4">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159</a:t>
            </a:fld>
            <a:endParaRPr lang="en-US"/>
          </a:p>
        </p:txBody>
      </p:sp>
    </p:spTree>
    <p:extLst>
      <p:ext uri="{BB962C8B-B14F-4D97-AF65-F5344CB8AC3E}">
        <p14:creationId xmlns:p14="http://schemas.microsoft.com/office/powerpoint/2010/main" val="66213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7.3.1 Delay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All of us expect instantaneous response from a network, but a packet, from its source to its destination, encounters delays. The delays in a network can be divided into four types: transmission delay, propagation delay, processing delay, and queuing delay. Let us first discuss each of these delay types and then show how to calculate a packet delay from the source to the destination.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27487475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Address Space</a:t>
            </a:r>
            <a:r>
              <a:rPr lang="en-US" sz="1200" dirty="0">
                <a:solidFill>
                  <a:srgbClr val="000000"/>
                </a:solidFill>
              </a:rPr>
              <a:t> 2</a:t>
            </a:r>
            <a:endParaRPr lang="en-US" alt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1375050"/>
          </a:xfrm>
        </p:spPr>
        <p:txBody>
          <a:bodyPr/>
          <a:lstStyle/>
          <a:p>
            <a:pPr>
              <a:defRPr/>
            </a:pPr>
            <a:r>
              <a:rPr lang="en-US" dirty="0"/>
              <a:t>The address space of IPv6 contains 2</a:t>
            </a:r>
            <a:r>
              <a:rPr lang="en-US" baseline="30000" dirty="0"/>
              <a:t>128</a:t>
            </a:r>
            <a:r>
              <a:rPr lang="en-US" dirty="0"/>
              <a:t> addresses. This address space is 2</a:t>
            </a:r>
            <a:r>
              <a:rPr lang="en-US" baseline="30000" dirty="0"/>
              <a:t>96</a:t>
            </a:r>
            <a:r>
              <a:rPr lang="en-US" dirty="0"/>
              <a:t> times the IPv4 address—definitely no address depletion—as shown, the size of the space is</a:t>
            </a:r>
          </a:p>
        </p:txBody>
      </p:sp>
      <p:graphicFrame>
        <p:nvGraphicFramePr>
          <p:cNvPr id="2" name="Table 3">
            <a:extLst>
              <a:ext uri="{FF2B5EF4-FFF2-40B4-BE49-F238E27FC236}">
                <a16:creationId xmlns:a16="http://schemas.microsoft.com/office/drawing/2014/main" id="{6DE6B211-3121-4333-9E35-A7189586C38D}"/>
              </a:ext>
            </a:extLst>
          </p:cNvPr>
          <p:cNvGraphicFramePr>
            <a:graphicFrameLocks noGrp="1"/>
          </p:cNvGraphicFramePr>
          <p:nvPr>
            <p:extLst>
              <p:ext uri="{D42A27DB-BD31-4B8C-83A1-F6EECF244321}">
                <p14:modId xmlns:p14="http://schemas.microsoft.com/office/powerpoint/2010/main" val="2647848371"/>
              </p:ext>
            </p:extLst>
          </p:nvPr>
        </p:nvGraphicFramePr>
        <p:xfrm>
          <a:off x="1737360" y="3134360"/>
          <a:ext cx="5669280" cy="370840"/>
        </p:xfrm>
        <a:graphic>
          <a:graphicData uri="http://schemas.openxmlformats.org/drawingml/2006/table">
            <a:tbl>
              <a:tblPr firstRow="1" bandRow="1">
                <a:tableStyleId>{5C22544A-7EE6-4342-B048-85BDC9FD1C3A}</a:tableStyleId>
              </a:tblPr>
              <a:tblGrid>
                <a:gridCol w="5669280">
                  <a:extLst>
                    <a:ext uri="{9D8B030D-6E8A-4147-A177-3AD203B41FA5}">
                      <a16:colId xmlns:a16="http://schemas.microsoft.com/office/drawing/2014/main" val="836911952"/>
                    </a:ext>
                  </a:extLst>
                </a:gridCol>
              </a:tblGrid>
              <a:tr h="370840">
                <a:tc>
                  <a:txBody>
                    <a:bodyPr/>
                    <a:lstStyle/>
                    <a:p>
                      <a:pPr algn="ctr"/>
                      <a:r>
                        <a:rPr lang="en-IN" sz="1800" b="1" i="0" u="none" strike="noStrike" kern="1200" baseline="0" dirty="0">
                          <a:solidFill>
                            <a:schemeClr val="tx1"/>
                          </a:solidFill>
                          <a:latin typeface="+mn-lt"/>
                          <a:ea typeface="+mn-ea"/>
                          <a:cs typeface="+mn-cs"/>
                        </a:rPr>
                        <a:t>340, 282, 366, 920, 938, 463, 374, 607, 431, 768, 211, 456</a:t>
                      </a:r>
                    </a:p>
                  </a:txBody>
                  <a:tcPr>
                    <a:solidFill>
                      <a:schemeClr val="bg1">
                        <a:lumMod val="75000"/>
                      </a:schemeClr>
                    </a:solidFill>
                  </a:tcPr>
                </a:tc>
                <a:extLst>
                  <a:ext uri="{0D108BD9-81ED-4DB2-BD59-A6C34878D82A}">
                    <a16:rowId xmlns:a16="http://schemas.microsoft.com/office/drawing/2014/main" val="4070635586"/>
                  </a:ext>
                </a:extLst>
              </a:tr>
            </a:tbl>
          </a:graphicData>
        </a:graphic>
      </p:graphicFrame>
      <p:sp>
        <p:nvSpPr>
          <p:cNvPr id="4" name="Slide Number Placeholder 4">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160</a:t>
            </a:fld>
            <a:endParaRPr lang="en-US"/>
          </a:p>
        </p:txBody>
      </p:sp>
    </p:spTree>
    <p:extLst>
      <p:ext uri="{BB962C8B-B14F-4D97-AF65-F5344CB8AC3E}">
        <p14:creationId xmlns:p14="http://schemas.microsoft.com/office/powerpoint/2010/main" val="20124675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Address Space Allocation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Like the address space of IPv4, the address space of IPv6 is divided into several blocks of varying size and each block is allocated for a special purpose. Most of the blocks are still unassigned and have been set aside for future use. Table 7.5 shows only the assigned blocks. In this table, the last column shows the fraction each block occupies in the whole address space.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161</a:t>
            </a:fld>
            <a:endParaRPr lang="en-US"/>
          </a:p>
        </p:txBody>
      </p:sp>
    </p:spTree>
    <p:extLst>
      <p:ext uri="{BB962C8B-B14F-4D97-AF65-F5344CB8AC3E}">
        <p14:creationId xmlns:p14="http://schemas.microsoft.com/office/powerpoint/2010/main" val="22325460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B085-A80B-487E-9AC4-3EA4868CB959}"/>
              </a:ext>
            </a:extLst>
          </p:cNvPr>
          <p:cNvSpPr>
            <a:spLocks noGrp="1"/>
          </p:cNvSpPr>
          <p:nvPr>
            <p:ph type="title"/>
          </p:nvPr>
        </p:nvSpPr>
        <p:spPr/>
        <p:txBody>
          <a:bodyPr/>
          <a:lstStyle/>
          <a:p>
            <a:r>
              <a:rPr lang="en-US" i="0" dirty="0"/>
              <a:t>Table 7.5 Prefixes for assigned IPv6 addresses</a:t>
            </a:r>
          </a:p>
        </p:txBody>
      </p:sp>
      <p:graphicFrame>
        <p:nvGraphicFramePr>
          <p:cNvPr id="7" name="Table 2">
            <a:extLst>
              <a:ext uri="{FF2B5EF4-FFF2-40B4-BE49-F238E27FC236}">
                <a16:creationId xmlns:a16="http://schemas.microsoft.com/office/drawing/2014/main" id="{DBCDEE10-7CDB-437E-BCC1-5DA7148FBC68}"/>
              </a:ext>
            </a:extLst>
          </p:cNvPr>
          <p:cNvGraphicFramePr>
            <a:graphicFrameLocks noGrp="1"/>
          </p:cNvGraphicFramePr>
          <p:nvPr>
            <p:extLst>
              <p:ext uri="{D42A27DB-BD31-4B8C-83A1-F6EECF244321}">
                <p14:modId xmlns:p14="http://schemas.microsoft.com/office/powerpoint/2010/main" val="1360288856"/>
              </p:ext>
            </p:extLst>
          </p:nvPr>
        </p:nvGraphicFramePr>
        <p:xfrm>
          <a:off x="712223" y="1705610"/>
          <a:ext cx="7719555" cy="2225040"/>
        </p:xfrm>
        <a:graphic>
          <a:graphicData uri="http://schemas.openxmlformats.org/drawingml/2006/table">
            <a:tbl>
              <a:tblPr firstRow="1" bandRow="1">
                <a:tableStyleId>{5C22544A-7EE6-4342-B048-85BDC9FD1C3A}</a:tableStyleId>
              </a:tblPr>
              <a:tblGrid>
                <a:gridCol w="1780648">
                  <a:extLst>
                    <a:ext uri="{9D8B030D-6E8A-4147-A177-3AD203B41FA5}">
                      <a16:colId xmlns:a16="http://schemas.microsoft.com/office/drawing/2014/main" val="3546684817"/>
                    </a:ext>
                  </a:extLst>
                </a:gridCol>
                <a:gridCol w="1855081">
                  <a:extLst>
                    <a:ext uri="{9D8B030D-6E8A-4147-A177-3AD203B41FA5}">
                      <a16:colId xmlns:a16="http://schemas.microsoft.com/office/drawing/2014/main" val="1630871984"/>
                    </a:ext>
                  </a:extLst>
                </a:gridCol>
                <a:gridCol w="2286000">
                  <a:extLst>
                    <a:ext uri="{9D8B030D-6E8A-4147-A177-3AD203B41FA5}">
                      <a16:colId xmlns:a16="http://schemas.microsoft.com/office/drawing/2014/main" val="2764399119"/>
                    </a:ext>
                  </a:extLst>
                </a:gridCol>
                <a:gridCol w="1797826">
                  <a:extLst>
                    <a:ext uri="{9D8B030D-6E8A-4147-A177-3AD203B41FA5}">
                      <a16:colId xmlns:a16="http://schemas.microsoft.com/office/drawing/2014/main" val="771411251"/>
                    </a:ext>
                  </a:extLst>
                </a:gridCol>
              </a:tblGrid>
              <a:tr h="370840">
                <a:tc>
                  <a:txBody>
                    <a:bodyPr/>
                    <a:lstStyle/>
                    <a:p>
                      <a:r>
                        <a:rPr lang="en-IN" sz="1800" b="0" i="1" u="none" strike="noStrike" kern="1200" baseline="0" dirty="0">
                          <a:solidFill>
                            <a:schemeClr val="tx1"/>
                          </a:solidFill>
                          <a:latin typeface="+mn-lt"/>
                          <a:ea typeface="+mn-ea"/>
                          <a:cs typeface="+mn-cs"/>
                        </a:rPr>
                        <a:t>Block prefix</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CIDR</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Block assignment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tc>
                  <a:txBody>
                    <a:bodyPr/>
                    <a:lstStyle/>
                    <a:p>
                      <a:pPr algn="ctr"/>
                      <a:r>
                        <a:rPr lang="en-IN" sz="1800" b="0" i="1" u="none" strike="noStrike" kern="1200" baseline="0" dirty="0">
                          <a:solidFill>
                            <a:schemeClr val="tx1"/>
                          </a:solidFill>
                          <a:latin typeface="+mn-lt"/>
                          <a:ea typeface="+mn-ea"/>
                          <a:cs typeface="+mn-cs"/>
                        </a:rPr>
                        <a:t>Fraction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rgbClr val="9BD4FF"/>
                    </a:solidFill>
                  </a:tcPr>
                </a:tc>
                <a:extLst>
                  <a:ext uri="{0D108BD9-81ED-4DB2-BD59-A6C34878D82A}">
                    <a16:rowId xmlns:a16="http://schemas.microsoft.com/office/drawing/2014/main" val="929021291"/>
                  </a:ext>
                </a:extLst>
              </a:tr>
              <a:tr h="370840">
                <a:tc>
                  <a:txBody>
                    <a:bodyPr/>
                    <a:lstStyle/>
                    <a:p>
                      <a:r>
                        <a:rPr lang="en-IN" b="0" dirty="0">
                          <a:solidFill>
                            <a:schemeClr val="tx1"/>
                          </a:solidFill>
                        </a:rPr>
                        <a:t>0000 0000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0000::/8</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Special addresses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1/256</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815781243"/>
                  </a:ext>
                </a:extLst>
              </a:tr>
              <a:tr h="370840">
                <a:tc>
                  <a:txBody>
                    <a:bodyPr/>
                    <a:lstStyle/>
                    <a:p>
                      <a:r>
                        <a:rPr lang="en-IN" b="1" dirty="0">
                          <a:solidFill>
                            <a:srgbClr val="00648B"/>
                          </a:solidFill>
                        </a:rPr>
                        <a:t>001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1" dirty="0">
                          <a:solidFill>
                            <a:srgbClr val="00648B"/>
                          </a:solidFill>
                        </a:rPr>
                        <a:t>2000::/3</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1" dirty="0">
                          <a:solidFill>
                            <a:srgbClr val="00648B"/>
                          </a:solidFill>
                        </a:rPr>
                        <a:t>Global unicast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1" dirty="0">
                          <a:solidFill>
                            <a:srgbClr val="00648B"/>
                          </a:solidFill>
                        </a:rPr>
                        <a:t>1/8</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185842139"/>
                  </a:ext>
                </a:extLst>
              </a:tr>
              <a:tr h="370840">
                <a:tc>
                  <a:txBody>
                    <a:bodyPr/>
                    <a:lstStyle/>
                    <a:p>
                      <a:r>
                        <a:rPr lang="en-IN" b="0" dirty="0">
                          <a:solidFill>
                            <a:schemeClr val="tx1"/>
                          </a:solidFill>
                        </a:rPr>
                        <a:t>1111 110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FC00::/7</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Unique local unicast</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1/128</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2553150596"/>
                  </a:ext>
                </a:extLst>
              </a:tr>
              <a:tr h="370840">
                <a:tc>
                  <a:txBody>
                    <a:bodyPr/>
                    <a:lstStyle/>
                    <a:p>
                      <a:r>
                        <a:rPr lang="en-IN" b="0" dirty="0">
                          <a:solidFill>
                            <a:schemeClr val="tx1"/>
                          </a:solidFill>
                        </a:rPr>
                        <a:t>1111 1110 10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FE80::/10</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Link local addresses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1/1024</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4031558775"/>
                  </a:ext>
                </a:extLst>
              </a:tr>
              <a:tr h="370840">
                <a:tc>
                  <a:txBody>
                    <a:bodyPr/>
                    <a:lstStyle/>
                    <a:p>
                      <a:r>
                        <a:rPr lang="en-IN" b="0" dirty="0">
                          <a:solidFill>
                            <a:schemeClr val="tx1"/>
                          </a:solidFill>
                        </a:rPr>
                        <a:t>1111 1111</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FF00::/8</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Multicast addresses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tc>
                  <a:txBody>
                    <a:bodyPr/>
                    <a:lstStyle/>
                    <a:p>
                      <a:pPr algn="l"/>
                      <a:r>
                        <a:rPr lang="en-IN" b="0" dirty="0">
                          <a:solidFill>
                            <a:schemeClr val="tx1"/>
                          </a:solidFill>
                        </a:rPr>
                        <a:t>1/256</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solidFill>
                      <a:schemeClr val="bg1"/>
                    </a:solidFill>
                  </a:tcPr>
                </a:tc>
                <a:extLst>
                  <a:ext uri="{0D108BD9-81ED-4DB2-BD59-A6C34878D82A}">
                    <a16:rowId xmlns:a16="http://schemas.microsoft.com/office/drawing/2014/main" val="123731273"/>
                  </a:ext>
                </a:extLst>
              </a:tr>
            </a:tbl>
          </a:graphicData>
        </a:graphic>
      </p:graphicFrame>
      <p:sp>
        <p:nvSpPr>
          <p:cNvPr id="6" name="Slide Number Placeholder 3">
            <a:extLst>
              <a:ext uri="{FF2B5EF4-FFF2-40B4-BE49-F238E27FC236}">
                <a16:creationId xmlns:a16="http://schemas.microsoft.com/office/drawing/2014/main" id="{A013DE6F-078E-4FC5-8E71-6D1C798FB94B}"/>
              </a:ext>
            </a:extLst>
          </p:cNvPr>
          <p:cNvSpPr>
            <a:spLocks noGrp="1"/>
          </p:cNvSpPr>
          <p:nvPr>
            <p:ph type="sldNum" sz="quarter" idx="10"/>
          </p:nvPr>
        </p:nvSpPr>
        <p:spPr/>
        <p:txBody>
          <a:bodyPr/>
          <a:lstStyle/>
          <a:p>
            <a:fld id="{68151E55-6873-49E2-B8D5-2F265E6F1973}" type="slidenum">
              <a:rPr lang="en-US" smtClean="0"/>
              <a:pPr/>
              <a:t>162</a:t>
            </a:fld>
            <a:endParaRPr lang="en-US"/>
          </a:p>
        </p:txBody>
      </p:sp>
    </p:spTree>
    <p:extLst>
      <p:ext uri="{BB962C8B-B14F-4D97-AF65-F5344CB8AC3E}">
        <p14:creationId xmlns:p14="http://schemas.microsoft.com/office/powerpoint/2010/main" val="35411740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7.41 Global unicast address</a:t>
            </a:r>
          </a:p>
        </p:txBody>
      </p:sp>
      <p:pic>
        <p:nvPicPr>
          <p:cNvPr id="9" name="Picture 2" descr="An illustration of a global routing prefix, subnet identifier, and interface identifier.">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375649" y="1157507"/>
            <a:ext cx="8392700" cy="491712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163</a:t>
            </a:fld>
            <a:endParaRPr lang="en-US"/>
          </a:p>
        </p:txBody>
      </p:sp>
    </p:spTree>
    <p:extLst>
      <p:ext uri="{BB962C8B-B14F-4D97-AF65-F5344CB8AC3E}">
        <p14:creationId xmlns:p14="http://schemas.microsoft.com/office/powerpoint/2010/main" val="9870622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7.42 Mapping EUI-64</a:t>
            </a:r>
          </a:p>
        </p:txBody>
      </p:sp>
      <p:pic>
        <p:nvPicPr>
          <p:cNvPr id="9" name="Picture 2" descr="An illustration of mapping of E U I – 64.">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763261"/>
            <a:ext cx="8595360" cy="1372208"/>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164</a:t>
            </a:fld>
            <a:endParaRPr lang="en-US"/>
          </a:p>
        </p:txBody>
      </p:sp>
    </p:spTree>
    <p:extLst>
      <p:ext uri="{BB962C8B-B14F-4D97-AF65-F5344CB8AC3E}">
        <p14:creationId xmlns:p14="http://schemas.microsoft.com/office/powerpoint/2010/main" val="34584903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7.43 Mapping for Ethernet MAC</a:t>
            </a:r>
          </a:p>
        </p:txBody>
      </p:sp>
      <p:pic>
        <p:nvPicPr>
          <p:cNvPr id="9" name="Picture 2" descr=" An illustration shows Ethernet M A C addres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619179"/>
            <a:ext cx="8595360" cy="1664208"/>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165</a:t>
            </a:fld>
            <a:endParaRPr lang="en-US"/>
          </a:p>
        </p:txBody>
      </p:sp>
    </p:spTree>
    <p:extLst>
      <p:ext uri="{BB962C8B-B14F-4D97-AF65-F5344CB8AC3E}">
        <p14:creationId xmlns:p14="http://schemas.microsoft.com/office/powerpoint/2010/main" val="5121058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EC0C-DCA3-4425-B11F-ED27C22D237A}"/>
              </a:ext>
            </a:extLst>
          </p:cNvPr>
          <p:cNvSpPr>
            <a:spLocks noGrp="1"/>
          </p:cNvSpPr>
          <p:nvPr>
            <p:ph type="title"/>
          </p:nvPr>
        </p:nvSpPr>
        <p:spPr/>
        <p:txBody>
          <a:bodyPr/>
          <a:lstStyle/>
          <a:p>
            <a:r>
              <a:rPr lang="en-US" dirty="0"/>
              <a:t>Example 7.25</a:t>
            </a:r>
          </a:p>
        </p:txBody>
      </p:sp>
      <p:sp>
        <p:nvSpPr>
          <p:cNvPr id="3" name="Content Placeholder 2">
            <a:extLst>
              <a:ext uri="{FF2B5EF4-FFF2-40B4-BE49-F238E27FC236}">
                <a16:creationId xmlns:a16="http://schemas.microsoft.com/office/drawing/2014/main" id="{B7144277-8AA4-4D00-9CC4-84AA88ED3CFA}"/>
              </a:ext>
            </a:extLst>
          </p:cNvPr>
          <p:cNvSpPr>
            <a:spLocks noGrp="1"/>
          </p:cNvSpPr>
          <p:nvPr>
            <p:ph sz="quarter" idx="11"/>
          </p:nvPr>
        </p:nvSpPr>
        <p:spPr/>
        <p:txBody>
          <a:bodyPr/>
          <a:lstStyle/>
          <a:p>
            <a:r>
              <a:rPr lang="en-US" i="0" dirty="0">
                <a:solidFill>
                  <a:srgbClr val="000000"/>
                </a:solidFill>
              </a:rPr>
              <a:t>An organization is assigned the block 2000:1456:2474/48. What is the CIDR notation for the blocks in the first and second subnets in this organization.</a:t>
            </a:r>
          </a:p>
        </p:txBody>
      </p:sp>
      <p:sp>
        <p:nvSpPr>
          <p:cNvPr id="4" name="Content Placeholder 3">
            <a:extLst>
              <a:ext uri="{FF2B5EF4-FFF2-40B4-BE49-F238E27FC236}">
                <a16:creationId xmlns:a16="http://schemas.microsoft.com/office/drawing/2014/main" id="{7018CC15-491E-499C-AE1F-B48426C7352E}"/>
              </a:ext>
            </a:extLst>
          </p:cNvPr>
          <p:cNvSpPr>
            <a:spLocks noGrp="1"/>
          </p:cNvSpPr>
          <p:nvPr>
            <p:ph sz="quarter" idx="15"/>
          </p:nvPr>
        </p:nvSpPr>
        <p:spPr>
          <a:xfrm>
            <a:off x="342900" y="2884022"/>
            <a:ext cx="8458200" cy="1366245"/>
          </a:xfrm>
        </p:spPr>
        <p:txBody>
          <a:bodyPr/>
          <a:lstStyle/>
          <a:p>
            <a:pPr algn="just"/>
            <a:r>
              <a:rPr lang="en-US" b="1" i="0" dirty="0">
                <a:solidFill>
                  <a:srgbClr val="000000"/>
                </a:solidFill>
              </a:rPr>
              <a:t>Solution</a:t>
            </a:r>
          </a:p>
          <a:p>
            <a:r>
              <a:rPr lang="en-US" i="0" dirty="0">
                <a:solidFill>
                  <a:srgbClr val="000000"/>
                </a:solidFill>
              </a:rPr>
              <a:t>Theoretically, the first and second subnets should use the block with subnet identifier</a:t>
            </a:r>
          </a:p>
        </p:txBody>
      </p:sp>
      <p:graphicFrame>
        <p:nvGraphicFramePr>
          <p:cNvPr id="10" name="Object 4">
            <a:extLst>
              <a:ext uri="{FF2B5EF4-FFF2-40B4-BE49-F238E27FC236}">
                <a16:creationId xmlns:a16="http://schemas.microsoft.com/office/drawing/2014/main" id="{200F1049-FA01-40F4-971D-E9768CB0FAC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01838300"/>
              </p:ext>
            </p:extLst>
          </p:nvPr>
        </p:nvGraphicFramePr>
        <p:xfrm>
          <a:off x="3096895" y="3795766"/>
          <a:ext cx="2260600" cy="381000"/>
        </p:xfrm>
        <a:graphic>
          <a:graphicData uri="http://schemas.openxmlformats.org/presentationml/2006/ole">
            <mc:AlternateContent xmlns:mc="http://schemas.openxmlformats.org/markup-compatibility/2006">
              <mc:Choice xmlns:v="urn:schemas-microsoft-com:vml" Requires="v">
                <p:oleObj name="Equation" r:id="rId2" imgW="2260440" imgH="380880" progId="Equation.DSMT4">
                  <p:embed/>
                </p:oleObj>
              </mc:Choice>
              <mc:Fallback>
                <p:oleObj name="Equation" r:id="rId2" imgW="2260440" imgH="380880" progId="Equation.DSMT4">
                  <p:embed/>
                  <p:pic>
                    <p:nvPicPr>
                      <p:cNvPr id="13" name="Object 6">
                        <a:extLst>
                          <a:ext uri="{FF2B5EF4-FFF2-40B4-BE49-F238E27FC236}">
                            <a16:creationId xmlns:a16="http://schemas.microsoft.com/office/drawing/2014/main" id="{B7BB2D8E-5829-4AFD-A84B-246002FDA5AD}"/>
                          </a:ext>
                        </a:extLst>
                      </p:cNvPr>
                      <p:cNvPicPr/>
                      <p:nvPr/>
                    </p:nvPicPr>
                    <p:blipFill>
                      <a:blip r:embed="rId3"/>
                      <a:stretch>
                        <a:fillRect/>
                      </a:stretch>
                    </p:blipFill>
                    <p:spPr>
                      <a:xfrm>
                        <a:off x="3096895" y="3795766"/>
                        <a:ext cx="2260600" cy="381000"/>
                      </a:xfrm>
                      <a:prstGeom prst="rect">
                        <a:avLst/>
                      </a:prstGeom>
                    </p:spPr>
                  </p:pic>
                </p:oleObj>
              </mc:Fallback>
            </mc:AlternateContent>
          </a:graphicData>
        </a:graphic>
      </p:graphicFrame>
      <p:sp>
        <p:nvSpPr>
          <p:cNvPr id="5" name="Content Placeholder 5">
            <a:extLst>
              <a:ext uri="{FF2B5EF4-FFF2-40B4-BE49-F238E27FC236}">
                <a16:creationId xmlns:a16="http://schemas.microsoft.com/office/drawing/2014/main" id="{D455A555-A662-4EE8-9295-CC695EEF1440}"/>
              </a:ext>
            </a:extLst>
          </p:cNvPr>
          <p:cNvSpPr>
            <a:spLocks noGrp="1"/>
          </p:cNvSpPr>
          <p:nvPr>
            <p:ph sz="quarter" idx="17"/>
          </p:nvPr>
        </p:nvSpPr>
        <p:spPr>
          <a:xfrm>
            <a:off x="342900" y="3713249"/>
            <a:ext cx="8458200" cy="830917"/>
          </a:xfrm>
        </p:spPr>
        <p:txBody>
          <a:bodyPr/>
          <a:lstStyle/>
          <a:p>
            <a:pPr indent="5029200"/>
            <a:r>
              <a:rPr lang="en-US" i="0" dirty="0">
                <a:solidFill>
                  <a:srgbClr val="000000"/>
                </a:solidFill>
              </a:rPr>
              <a:t>This means that the blocks are</a:t>
            </a:r>
            <a:endParaRPr lang="en-IN" dirty="0"/>
          </a:p>
        </p:txBody>
      </p:sp>
      <p:sp>
        <p:nvSpPr>
          <p:cNvPr id="6" name="Content Placeholder 6">
            <a:extLst>
              <a:ext uri="{FF2B5EF4-FFF2-40B4-BE49-F238E27FC236}">
                <a16:creationId xmlns:a16="http://schemas.microsoft.com/office/drawing/2014/main" id="{63A568D9-5932-4838-95F8-4D76035271E2}"/>
              </a:ext>
            </a:extLst>
          </p:cNvPr>
          <p:cNvSpPr>
            <a:spLocks noGrp="1"/>
          </p:cNvSpPr>
          <p:nvPr>
            <p:ph sz="quarter" idx="19"/>
          </p:nvPr>
        </p:nvSpPr>
        <p:spPr>
          <a:xfrm>
            <a:off x="342900" y="4544166"/>
            <a:ext cx="8458200" cy="1338474"/>
          </a:xfrm>
        </p:spPr>
        <p:txBody>
          <a:bodyPr/>
          <a:lstStyle/>
          <a:p>
            <a:pPr marL="1828800"/>
            <a:r>
              <a:rPr lang="en-US" i="0" dirty="0">
                <a:solidFill>
                  <a:srgbClr val="000000"/>
                </a:solidFill>
              </a:rPr>
              <a:t>2000:1456:2474:0000/64 </a:t>
            </a:r>
          </a:p>
          <a:p>
            <a:pPr marL="3200400"/>
            <a:r>
              <a:rPr lang="en-US" i="0" dirty="0">
                <a:solidFill>
                  <a:srgbClr val="000000"/>
                </a:solidFill>
              </a:rPr>
              <a:t>and</a:t>
            </a:r>
          </a:p>
          <a:p>
            <a:pPr marL="1828800"/>
            <a:r>
              <a:rPr lang="en-US" i="0" dirty="0">
                <a:solidFill>
                  <a:srgbClr val="000000"/>
                </a:solidFill>
              </a:rPr>
              <a:t>2000:1456:2474:0001/64.</a:t>
            </a:r>
            <a:endParaRPr lang="en-IN" dirty="0"/>
          </a:p>
        </p:txBody>
      </p:sp>
      <p:sp>
        <p:nvSpPr>
          <p:cNvPr id="7" name="Slide Number Placeholder 7">
            <a:extLst>
              <a:ext uri="{FF2B5EF4-FFF2-40B4-BE49-F238E27FC236}">
                <a16:creationId xmlns:a16="http://schemas.microsoft.com/office/drawing/2014/main" id="{08363D7C-CA69-4084-A7C1-90E4C3E758CE}"/>
              </a:ext>
            </a:extLst>
          </p:cNvPr>
          <p:cNvSpPr>
            <a:spLocks noGrp="1"/>
          </p:cNvSpPr>
          <p:nvPr>
            <p:ph type="sldNum" sz="quarter" idx="10"/>
          </p:nvPr>
        </p:nvSpPr>
        <p:spPr/>
        <p:txBody>
          <a:bodyPr/>
          <a:lstStyle/>
          <a:p>
            <a:fld id="{68151E55-6873-49E2-B8D5-2F265E6F1973}" type="slidenum">
              <a:rPr lang="en-US" smtClean="0"/>
              <a:pPr/>
              <a:t>166</a:t>
            </a:fld>
            <a:endParaRPr lang="en-US"/>
          </a:p>
        </p:txBody>
      </p:sp>
    </p:spTree>
    <p:extLst>
      <p:ext uri="{BB962C8B-B14F-4D97-AF65-F5344CB8AC3E}">
        <p14:creationId xmlns:p14="http://schemas.microsoft.com/office/powerpoint/2010/main" val="35792791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EC0C-DCA3-4425-B11F-ED27C22D237A}"/>
              </a:ext>
            </a:extLst>
          </p:cNvPr>
          <p:cNvSpPr>
            <a:spLocks noGrp="1"/>
          </p:cNvSpPr>
          <p:nvPr>
            <p:ph type="title"/>
          </p:nvPr>
        </p:nvSpPr>
        <p:spPr/>
        <p:txBody>
          <a:bodyPr/>
          <a:lstStyle/>
          <a:p>
            <a:r>
              <a:rPr lang="en-US" dirty="0"/>
              <a:t>Example 7.26</a:t>
            </a:r>
          </a:p>
        </p:txBody>
      </p:sp>
      <p:sp>
        <p:nvSpPr>
          <p:cNvPr id="3" name="Content Placeholder 2">
            <a:extLst>
              <a:ext uri="{FF2B5EF4-FFF2-40B4-BE49-F238E27FC236}">
                <a16:creationId xmlns:a16="http://schemas.microsoft.com/office/drawing/2014/main" id="{B7144277-8AA4-4D00-9CC4-84AA88ED3CFA}"/>
              </a:ext>
            </a:extLst>
          </p:cNvPr>
          <p:cNvSpPr>
            <a:spLocks noGrp="1"/>
          </p:cNvSpPr>
          <p:nvPr>
            <p:ph sz="quarter" idx="11"/>
          </p:nvPr>
        </p:nvSpPr>
        <p:spPr/>
        <p:txBody>
          <a:bodyPr/>
          <a:lstStyle/>
          <a:p>
            <a:r>
              <a:rPr lang="en-US" i="0" dirty="0">
                <a:solidFill>
                  <a:srgbClr val="000000"/>
                </a:solidFill>
              </a:rPr>
              <a:t>Find the interface identifier if the physical address in the EUI is</a:t>
            </a:r>
            <a:endParaRPr lang="en-US" i="0" baseline="-25000" dirty="0">
              <a:solidFill>
                <a:srgbClr val="000000"/>
              </a:solidFill>
            </a:endParaRPr>
          </a:p>
        </p:txBody>
      </p:sp>
      <p:graphicFrame>
        <p:nvGraphicFramePr>
          <p:cNvPr id="10" name="Object 3">
            <a:extLst>
              <a:ext uri="{FF2B5EF4-FFF2-40B4-BE49-F238E27FC236}">
                <a16:creationId xmlns:a16="http://schemas.microsoft.com/office/drawing/2014/main" id="{503E351F-6D4B-4FCC-9BE5-C5C457FE35F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0577000"/>
              </p:ext>
            </p:extLst>
          </p:nvPr>
        </p:nvGraphicFramePr>
        <p:xfrm>
          <a:off x="419100" y="1720677"/>
          <a:ext cx="3886200" cy="381000"/>
        </p:xfrm>
        <a:graphic>
          <a:graphicData uri="http://schemas.openxmlformats.org/presentationml/2006/ole">
            <mc:AlternateContent xmlns:mc="http://schemas.openxmlformats.org/markup-compatibility/2006">
              <mc:Choice xmlns:v="urn:schemas-microsoft-com:vml" Requires="v">
                <p:oleObj name="Equation" r:id="rId2" imgW="3886200" imgH="380880" progId="Equation.DSMT4">
                  <p:embed/>
                </p:oleObj>
              </mc:Choice>
              <mc:Fallback>
                <p:oleObj name="Equation" r:id="rId2" imgW="3886200" imgH="380880" progId="Equation.DSMT4">
                  <p:embed/>
                  <p:pic>
                    <p:nvPicPr>
                      <p:cNvPr id="0" name=""/>
                      <p:cNvPicPr/>
                      <p:nvPr/>
                    </p:nvPicPr>
                    <p:blipFill>
                      <a:blip r:embed="rId3"/>
                      <a:stretch>
                        <a:fillRect/>
                      </a:stretch>
                    </p:blipFill>
                    <p:spPr>
                      <a:xfrm>
                        <a:off x="419100" y="1720677"/>
                        <a:ext cx="38862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7018CC15-491E-499C-AE1F-B48426C7352E}"/>
              </a:ext>
            </a:extLst>
          </p:cNvPr>
          <p:cNvSpPr>
            <a:spLocks noGrp="1"/>
          </p:cNvSpPr>
          <p:nvPr>
            <p:ph sz="quarter" idx="15"/>
          </p:nvPr>
        </p:nvSpPr>
        <p:spPr>
          <a:xfrm>
            <a:off x="342900" y="1643122"/>
            <a:ext cx="8458200" cy="1014181"/>
          </a:xfrm>
        </p:spPr>
        <p:txBody>
          <a:bodyPr/>
          <a:lstStyle/>
          <a:p>
            <a:pPr indent="3931920"/>
            <a:r>
              <a:rPr lang="en-US" i="0" dirty="0">
                <a:solidFill>
                  <a:srgbClr val="000000"/>
                </a:solidFill>
              </a:rPr>
              <a:t>using the format we defined for Ethernet addresses.</a:t>
            </a:r>
            <a:endParaRPr lang="en-US" b="1" i="0" dirty="0">
              <a:solidFill>
                <a:srgbClr val="000000"/>
              </a:solidFill>
            </a:endParaRPr>
          </a:p>
        </p:txBody>
      </p:sp>
      <p:sp>
        <p:nvSpPr>
          <p:cNvPr id="5" name="Content Placeholder 5">
            <a:extLst>
              <a:ext uri="{FF2B5EF4-FFF2-40B4-BE49-F238E27FC236}">
                <a16:creationId xmlns:a16="http://schemas.microsoft.com/office/drawing/2014/main" id="{363197AA-14EE-4A74-A208-3B535E8E3845}"/>
              </a:ext>
            </a:extLst>
          </p:cNvPr>
          <p:cNvSpPr>
            <a:spLocks noGrp="1"/>
          </p:cNvSpPr>
          <p:nvPr>
            <p:ph sz="quarter" idx="17"/>
          </p:nvPr>
        </p:nvSpPr>
        <p:spPr>
          <a:xfrm>
            <a:off x="342900" y="3182831"/>
            <a:ext cx="8458200" cy="1634611"/>
          </a:xfrm>
        </p:spPr>
        <p:txBody>
          <a:bodyPr/>
          <a:lstStyle/>
          <a:p>
            <a:r>
              <a:rPr lang="en-US" b="1" i="0" dirty="0">
                <a:solidFill>
                  <a:srgbClr val="000000"/>
                </a:solidFill>
              </a:rPr>
              <a:t>Solution</a:t>
            </a:r>
          </a:p>
          <a:p>
            <a:r>
              <a:rPr lang="en-US" i="0" dirty="0">
                <a:solidFill>
                  <a:srgbClr val="000000"/>
                </a:solidFill>
              </a:rPr>
              <a:t>We only need to change the seventh bit of the first octet from 0 to 1 and change the format to colon hex notation. The result is </a:t>
            </a:r>
            <a:r>
              <a:rPr lang="en-US" b="1" i="0" dirty="0">
                <a:solidFill>
                  <a:srgbClr val="000000"/>
                </a:solidFill>
              </a:rPr>
              <a:t>F7A9:23EF:0714:7AD2.</a:t>
            </a:r>
          </a:p>
        </p:txBody>
      </p:sp>
      <p:sp>
        <p:nvSpPr>
          <p:cNvPr id="7" name="Slide Number Placeholder 6">
            <a:extLst>
              <a:ext uri="{FF2B5EF4-FFF2-40B4-BE49-F238E27FC236}">
                <a16:creationId xmlns:a16="http://schemas.microsoft.com/office/drawing/2014/main" id="{08363D7C-CA69-4084-A7C1-90E4C3E758CE}"/>
              </a:ext>
            </a:extLst>
          </p:cNvPr>
          <p:cNvSpPr>
            <a:spLocks noGrp="1"/>
          </p:cNvSpPr>
          <p:nvPr>
            <p:ph type="sldNum" sz="quarter" idx="10"/>
          </p:nvPr>
        </p:nvSpPr>
        <p:spPr/>
        <p:txBody>
          <a:bodyPr/>
          <a:lstStyle/>
          <a:p>
            <a:fld id="{68151E55-6873-49E2-B8D5-2F265E6F1973}" type="slidenum">
              <a:rPr lang="en-US" smtClean="0"/>
              <a:pPr/>
              <a:t>167</a:t>
            </a:fld>
            <a:endParaRPr lang="en-US"/>
          </a:p>
        </p:txBody>
      </p:sp>
    </p:spTree>
    <p:extLst>
      <p:ext uri="{BB962C8B-B14F-4D97-AF65-F5344CB8AC3E}">
        <p14:creationId xmlns:p14="http://schemas.microsoft.com/office/powerpoint/2010/main" val="13434575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EC0C-DCA3-4425-B11F-ED27C22D237A}"/>
              </a:ext>
            </a:extLst>
          </p:cNvPr>
          <p:cNvSpPr>
            <a:spLocks noGrp="1"/>
          </p:cNvSpPr>
          <p:nvPr>
            <p:ph type="title"/>
          </p:nvPr>
        </p:nvSpPr>
        <p:spPr/>
        <p:txBody>
          <a:bodyPr/>
          <a:lstStyle/>
          <a:p>
            <a:r>
              <a:rPr lang="en-US" dirty="0"/>
              <a:t>Example 7.27</a:t>
            </a:r>
          </a:p>
        </p:txBody>
      </p:sp>
      <p:sp>
        <p:nvSpPr>
          <p:cNvPr id="3" name="Content Placeholder 2">
            <a:extLst>
              <a:ext uri="{FF2B5EF4-FFF2-40B4-BE49-F238E27FC236}">
                <a16:creationId xmlns:a16="http://schemas.microsoft.com/office/drawing/2014/main" id="{B7144277-8AA4-4D00-9CC4-84AA88ED3CFA}"/>
              </a:ext>
            </a:extLst>
          </p:cNvPr>
          <p:cNvSpPr>
            <a:spLocks noGrp="1"/>
          </p:cNvSpPr>
          <p:nvPr>
            <p:ph sz="quarter" idx="11"/>
          </p:nvPr>
        </p:nvSpPr>
        <p:spPr/>
        <p:txBody>
          <a:bodyPr/>
          <a:lstStyle/>
          <a:p>
            <a:r>
              <a:rPr lang="en-US" i="0" dirty="0">
                <a:solidFill>
                  <a:srgbClr val="000000"/>
                </a:solidFill>
              </a:rPr>
              <a:t>Find the interface identifier if the Ethernet physical address is</a:t>
            </a:r>
            <a:endParaRPr lang="en-US" i="0" baseline="-25000" dirty="0">
              <a:solidFill>
                <a:srgbClr val="000000"/>
              </a:solidFill>
            </a:endParaRPr>
          </a:p>
        </p:txBody>
      </p:sp>
      <p:graphicFrame>
        <p:nvGraphicFramePr>
          <p:cNvPr id="10" name="Object 3">
            <a:extLst>
              <a:ext uri="{FF2B5EF4-FFF2-40B4-BE49-F238E27FC236}">
                <a16:creationId xmlns:a16="http://schemas.microsoft.com/office/drawing/2014/main" id="{503E351F-6D4B-4FCC-9BE5-C5C457FE35F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74610349"/>
              </p:ext>
            </p:extLst>
          </p:nvPr>
        </p:nvGraphicFramePr>
        <p:xfrm>
          <a:off x="414020" y="1720850"/>
          <a:ext cx="2984500" cy="381000"/>
        </p:xfrm>
        <a:graphic>
          <a:graphicData uri="http://schemas.openxmlformats.org/presentationml/2006/ole">
            <mc:AlternateContent xmlns:mc="http://schemas.openxmlformats.org/markup-compatibility/2006">
              <mc:Choice xmlns:v="urn:schemas-microsoft-com:vml" Requires="v">
                <p:oleObj name="Equation" r:id="rId2" imgW="2984400" imgH="380880" progId="Equation.DSMT4">
                  <p:embed/>
                </p:oleObj>
              </mc:Choice>
              <mc:Fallback>
                <p:oleObj name="Equation" r:id="rId2" imgW="2984400" imgH="380880" progId="Equation.DSMT4">
                  <p:embed/>
                  <p:pic>
                    <p:nvPicPr>
                      <p:cNvPr id="10" name="Object 3">
                        <a:extLst>
                          <a:ext uri="{FF2B5EF4-FFF2-40B4-BE49-F238E27FC236}">
                            <a16:creationId xmlns:a16="http://schemas.microsoft.com/office/drawing/2014/main" id="{503E351F-6D4B-4FCC-9BE5-C5C457FE35F3}"/>
                          </a:ext>
                        </a:extLst>
                      </p:cNvPr>
                      <p:cNvPicPr/>
                      <p:nvPr/>
                    </p:nvPicPr>
                    <p:blipFill>
                      <a:blip r:embed="rId3"/>
                      <a:stretch>
                        <a:fillRect/>
                      </a:stretch>
                    </p:blipFill>
                    <p:spPr>
                      <a:xfrm>
                        <a:off x="414020" y="1720850"/>
                        <a:ext cx="29845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7018CC15-491E-499C-AE1F-B48426C7352E}"/>
              </a:ext>
            </a:extLst>
          </p:cNvPr>
          <p:cNvSpPr>
            <a:spLocks noGrp="1"/>
          </p:cNvSpPr>
          <p:nvPr>
            <p:ph sz="quarter" idx="15"/>
          </p:nvPr>
        </p:nvSpPr>
        <p:spPr>
          <a:xfrm>
            <a:off x="342900" y="1643122"/>
            <a:ext cx="8458200" cy="1014181"/>
          </a:xfrm>
        </p:spPr>
        <p:txBody>
          <a:bodyPr/>
          <a:lstStyle/>
          <a:p>
            <a:pPr indent="3063240"/>
            <a:r>
              <a:rPr lang="en-US" i="0" dirty="0">
                <a:solidFill>
                  <a:srgbClr val="000000"/>
                </a:solidFill>
              </a:rPr>
              <a:t>using the format we defined for Ethernet addresses.</a:t>
            </a:r>
            <a:endParaRPr lang="en-US" b="1" i="0" dirty="0">
              <a:solidFill>
                <a:srgbClr val="000000"/>
              </a:solidFill>
            </a:endParaRPr>
          </a:p>
        </p:txBody>
      </p:sp>
      <p:sp>
        <p:nvSpPr>
          <p:cNvPr id="5" name="Content Placeholder 5">
            <a:extLst>
              <a:ext uri="{FF2B5EF4-FFF2-40B4-BE49-F238E27FC236}">
                <a16:creationId xmlns:a16="http://schemas.microsoft.com/office/drawing/2014/main" id="{363197AA-14EE-4A74-A208-3B535E8E3845}"/>
              </a:ext>
            </a:extLst>
          </p:cNvPr>
          <p:cNvSpPr>
            <a:spLocks noGrp="1"/>
          </p:cNvSpPr>
          <p:nvPr>
            <p:ph sz="quarter" idx="17"/>
          </p:nvPr>
        </p:nvSpPr>
        <p:spPr>
          <a:xfrm>
            <a:off x="342900" y="3182831"/>
            <a:ext cx="8458200" cy="1634611"/>
          </a:xfrm>
        </p:spPr>
        <p:txBody>
          <a:bodyPr/>
          <a:lstStyle/>
          <a:p>
            <a:r>
              <a:rPr lang="en-US" b="1" i="0" dirty="0">
                <a:solidFill>
                  <a:srgbClr val="000000"/>
                </a:solidFill>
              </a:rPr>
              <a:t>Solution</a:t>
            </a:r>
          </a:p>
          <a:p>
            <a:r>
              <a:rPr lang="en-US" i="0" dirty="0">
                <a:solidFill>
                  <a:srgbClr val="000000"/>
                </a:solidFill>
              </a:rPr>
              <a:t>We only need to change the seventh bit of the first octet from 0 to 1, insert two octet FFFE</a:t>
            </a:r>
            <a:r>
              <a:rPr lang="en-US" i="0" baseline="-25000" dirty="0">
                <a:solidFill>
                  <a:srgbClr val="000000"/>
                </a:solidFill>
              </a:rPr>
              <a:t>16</a:t>
            </a:r>
            <a:r>
              <a:rPr lang="en-US" i="0" dirty="0">
                <a:solidFill>
                  <a:srgbClr val="000000"/>
                </a:solidFill>
              </a:rPr>
              <a:t> and change the format to colon hex notation. The result is </a:t>
            </a:r>
            <a:r>
              <a:rPr lang="en-US" b="1" i="0" dirty="0">
                <a:solidFill>
                  <a:srgbClr val="000000"/>
                </a:solidFill>
              </a:rPr>
              <a:t>F7A9:23FF:FE14:7AD2</a:t>
            </a:r>
            <a:r>
              <a:rPr lang="en-US" i="0" dirty="0">
                <a:solidFill>
                  <a:srgbClr val="000000"/>
                </a:solidFill>
              </a:rPr>
              <a:t> in colon hex. </a:t>
            </a:r>
          </a:p>
        </p:txBody>
      </p:sp>
      <p:sp>
        <p:nvSpPr>
          <p:cNvPr id="7" name="Slide Number Placeholder 6">
            <a:extLst>
              <a:ext uri="{FF2B5EF4-FFF2-40B4-BE49-F238E27FC236}">
                <a16:creationId xmlns:a16="http://schemas.microsoft.com/office/drawing/2014/main" id="{08363D7C-CA69-4084-A7C1-90E4C3E758CE}"/>
              </a:ext>
            </a:extLst>
          </p:cNvPr>
          <p:cNvSpPr>
            <a:spLocks noGrp="1"/>
          </p:cNvSpPr>
          <p:nvPr>
            <p:ph type="sldNum" sz="quarter" idx="10"/>
          </p:nvPr>
        </p:nvSpPr>
        <p:spPr/>
        <p:txBody>
          <a:bodyPr/>
          <a:lstStyle/>
          <a:p>
            <a:fld id="{68151E55-6873-49E2-B8D5-2F265E6F1973}" type="slidenum">
              <a:rPr lang="en-US" smtClean="0"/>
              <a:pPr/>
              <a:t>168</a:t>
            </a:fld>
            <a:endParaRPr lang="en-US"/>
          </a:p>
        </p:txBody>
      </p:sp>
    </p:spTree>
    <p:extLst>
      <p:ext uri="{BB962C8B-B14F-4D97-AF65-F5344CB8AC3E}">
        <p14:creationId xmlns:p14="http://schemas.microsoft.com/office/powerpoint/2010/main" val="27814407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EC0C-DCA3-4425-B11F-ED27C22D237A}"/>
              </a:ext>
            </a:extLst>
          </p:cNvPr>
          <p:cNvSpPr>
            <a:spLocks noGrp="1"/>
          </p:cNvSpPr>
          <p:nvPr>
            <p:ph type="title"/>
          </p:nvPr>
        </p:nvSpPr>
        <p:spPr/>
        <p:txBody>
          <a:bodyPr/>
          <a:lstStyle/>
          <a:p>
            <a:r>
              <a:rPr lang="en-US" dirty="0"/>
              <a:t>Example 7.28</a:t>
            </a:r>
          </a:p>
        </p:txBody>
      </p:sp>
      <p:sp>
        <p:nvSpPr>
          <p:cNvPr id="3" name="Content Placeholder 2">
            <a:extLst>
              <a:ext uri="{FF2B5EF4-FFF2-40B4-BE49-F238E27FC236}">
                <a16:creationId xmlns:a16="http://schemas.microsoft.com/office/drawing/2014/main" id="{B7144277-8AA4-4D00-9CC4-84AA88ED3CFA}"/>
              </a:ext>
            </a:extLst>
          </p:cNvPr>
          <p:cNvSpPr>
            <a:spLocks noGrp="1"/>
          </p:cNvSpPr>
          <p:nvPr>
            <p:ph sz="quarter" idx="11"/>
          </p:nvPr>
        </p:nvSpPr>
        <p:spPr>
          <a:xfrm>
            <a:off x="342900" y="1276710"/>
            <a:ext cx="8458200" cy="1166770"/>
          </a:xfrm>
        </p:spPr>
        <p:txBody>
          <a:bodyPr/>
          <a:lstStyle/>
          <a:p>
            <a:r>
              <a:rPr lang="en-US" i="0" dirty="0">
                <a:solidFill>
                  <a:srgbClr val="000000"/>
                </a:solidFill>
              </a:rPr>
              <a:t>An organization is assigned the block 2000:1456:2474/48. What is the IPv6 address of an interface in the third subnet if the IEEE physical address of the computer is</a:t>
            </a:r>
            <a:endParaRPr lang="en-US" b="1" i="0" baseline="-25000" dirty="0">
              <a:solidFill>
                <a:srgbClr val="000000"/>
              </a:solidFill>
            </a:endParaRPr>
          </a:p>
        </p:txBody>
      </p:sp>
      <p:graphicFrame>
        <p:nvGraphicFramePr>
          <p:cNvPr id="6" name="Object 3">
            <a:extLst>
              <a:ext uri="{FF2B5EF4-FFF2-40B4-BE49-F238E27FC236}">
                <a16:creationId xmlns:a16="http://schemas.microsoft.com/office/drawing/2014/main" id="{FE9B2716-C87C-486D-B831-D858E6DE76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5867229"/>
              </p:ext>
            </p:extLst>
          </p:nvPr>
        </p:nvGraphicFramePr>
        <p:xfrm>
          <a:off x="3028950" y="2551399"/>
          <a:ext cx="3086100" cy="381000"/>
        </p:xfrm>
        <a:graphic>
          <a:graphicData uri="http://schemas.openxmlformats.org/presentationml/2006/ole">
            <mc:AlternateContent xmlns:mc="http://schemas.openxmlformats.org/markup-compatibility/2006">
              <mc:Choice xmlns:v="urn:schemas-microsoft-com:vml" Requires="v">
                <p:oleObj name="Equation" r:id="rId2" imgW="3085920" imgH="380880" progId="Equation.DSMT4">
                  <p:embed/>
                </p:oleObj>
              </mc:Choice>
              <mc:Fallback>
                <p:oleObj name="Equation" r:id="rId2" imgW="3085920" imgH="380880" progId="Equation.DSMT4">
                  <p:embed/>
                  <p:pic>
                    <p:nvPicPr>
                      <p:cNvPr id="10" name="Object 3">
                        <a:extLst>
                          <a:ext uri="{FF2B5EF4-FFF2-40B4-BE49-F238E27FC236}">
                            <a16:creationId xmlns:a16="http://schemas.microsoft.com/office/drawing/2014/main" id="{503E351F-6D4B-4FCC-9BE5-C5C457FE35F3}"/>
                          </a:ext>
                        </a:extLst>
                      </p:cNvPr>
                      <p:cNvPicPr/>
                      <p:nvPr/>
                    </p:nvPicPr>
                    <p:blipFill>
                      <a:blip r:embed="rId3"/>
                      <a:stretch>
                        <a:fillRect/>
                      </a:stretch>
                    </p:blipFill>
                    <p:spPr>
                      <a:xfrm>
                        <a:off x="3028950" y="2551399"/>
                        <a:ext cx="30861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7018CC15-491E-499C-AE1F-B48426C7352E}"/>
              </a:ext>
            </a:extLst>
          </p:cNvPr>
          <p:cNvSpPr>
            <a:spLocks noGrp="1"/>
          </p:cNvSpPr>
          <p:nvPr>
            <p:ph sz="quarter" idx="15"/>
          </p:nvPr>
        </p:nvSpPr>
        <p:spPr>
          <a:xfrm>
            <a:off x="342900" y="3108960"/>
            <a:ext cx="8458200" cy="3017520"/>
          </a:xfrm>
        </p:spPr>
        <p:txBody>
          <a:bodyPr/>
          <a:lstStyle/>
          <a:p>
            <a:r>
              <a:rPr lang="en-US" b="1" i="0" dirty="0">
                <a:solidFill>
                  <a:srgbClr val="000000"/>
                </a:solidFill>
                <a:latin typeface="+mj-lt"/>
              </a:rPr>
              <a:t>Solution</a:t>
            </a:r>
          </a:p>
          <a:p>
            <a:pPr>
              <a:spcBef>
                <a:spcPts val="1200"/>
              </a:spcBef>
            </a:pPr>
            <a:r>
              <a:rPr lang="en-US" i="0" dirty="0">
                <a:solidFill>
                  <a:srgbClr val="000000"/>
                </a:solidFill>
                <a:latin typeface="+mj-lt"/>
              </a:rPr>
              <a:t>The interface identifier for this interface is</a:t>
            </a:r>
          </a:p>
          <a:p>
            <a:r>
              <a:rPr lang="en-US" b="1" i="0" dirty="0">
                <a:solidFill>
                  <a:srgbClr val="000000"/>
                </a:solidFill>
                <a:latin typeface="+mj-lt"/>
              </a:rPr>
              <a:t>F7A9:23FF:FE14:7AD2.</a:t>
            </a:r>
          </a:p>
          <a:p>
            <a:pPr>
              <a:spcBef>
                <a:spcPts val="1200"/>
              </a:spcBef>
            </a:pPr>
            <a:r>
              <a:rPr lang="en-US" i="0" dirty="0">
                <a:solidFill>
                  <a:srgbClr val="000000"/>
                </a:solidFill>
                <a:latin typeface="+mj-lt"/>
              </a:rPr>
              <a:t>If we assign this identifier to the global prefix and the subnet identifier, we get</a:t>
            </a:r>
          </a:p>
          <a:p>
            <a:pPr marL="914400"/>
            <a:r>
              <a:rPr lang="en-US" b="1" i="0" dirty="0">
                <a:solidFill>
                  <a:srgbClr val="000000"/>
                </a:solidFill>
                <a:latin typeface="+mj-lt"/>
              </a:rPr>
              <a:t>2000:1456:2474:</a:t>
            </a:r>
            <a:r>
              <a:rPr lang="en-US" b="1" i="0" dirty="0">
                <a:solidFill>
                  <a:srgbClr val="FF00FF"/>
                </a:solidFill>
                <a:latin typeface="+mj-lt"/>
              </a:rPr>
              <a:t>0003</a:t>
            </a:r>
            <a:r>
              <a:rPr lang="en-US" b="1" i="0" dirty="0">
                <a:solidFill>
                  <a:srgbClr val="000000"/>
                </a:solidFill>
                <a:latin typeface="+mj-lt"/>
              </a:rPr>
              <a:t>:F7A9:23FF:FE14:7AD2/128</a:t>
            </a:r>
          </a:p>
        </p:txBody>
      </p:sp>
      <p:sp>
        <p:nvSpPr>
          <p:cNvPr id="7" name="Slide Number Placeholder 5">
            <a:extLst>
              <a:ext uri="{FF2B5EF4-FFF2-40B4-BE49-F238E27FC236}">
                <a16:creationId xmlns:a16="http://schemas.microsoft.com/office/drawing/2014/main" id="{08363D7C-CA69-4084-A7C1-90E4C3E758CE}"/>
              </a:ext>
            </a:extLst>
          </p:cNvPr>
          <p:cNvSpPr>
            <a:spLocks noGrp="1"/>
          </p:cNvSpPr>
          <p:nvPr>
            <p:ph type="sldNum" sz="quarter" idx="10"/>
          </p:nvPr>
        </p:nvSpPr>
        <p:spPr/>
        <p:txBody>
          <a:bodyPr/>
          <a:lstStyle/>
          <a:p>
            <a:fld id="{68151E55-6873-49E2-B8D5-2F265E6F1973}" type="slidenum">
              <a:rPr lang="en-US" smtClean="0"/>
              <a:pPr/>
              <a:t>169</a:t>
            </a:fld>
            <a:endParaRPr lang="en-US"/>
          </a:p>
        </p:txBody>
      </p:sp>
    </p:spTree>
    <p:extLst>
      <p:ext uri="{BB962C8B-B14F-4D97-AF65-F5344CB8AC3E}">
        <p14:creationId xmlns:p14="http://schemas.microsoft.com/office/powerpoint/2010/main" val="301915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Transmission Delay</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2666641"/>
          </a:xfrm>
        </p:spPr>
        <p:txBody>
          <a:bodyPr/>
          <a:lstStyle/>
          <a:p>
            <a:pPr>
              <a:defRPr/>
            </a:pPr>
            <a:r>
              <a:rPr lang="en-US" dirty="0"/>
              <a:t>A source host or a router cannot send a packet instantaneously. A sender needs to put the bits in a packet on the line one by one. If the first bit of the packet is put on the line at time t1 and the last bit is put on the line at time t2, transmission delay of the packet is (t2 -  t1). Definitely,  the transmission delay is longer for a longer packet and shorter if the sender can transmit faster. In other words, the transmission delay is .</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85785531"/>
              </p:ext>
            </p:extLst>
          </p:nvPr>
        </p:nvGraphicFramePr>
        <p:xfrm>
          <a:off x="1746250" y="4224338"/>
          <a:ext cx="5651500" cy="431800"/>
        </p:xfrm>
        <a:graphic>
          <a:graphicData uri="http://schemas.openxmlformats.org/presentationml/2006/ole">
            <mc:AlternateContent xmlns:mc="http://schemas.openxmlformats.org/markup-compatibility/2006">
              <mc:Choice xmlns:v="urn:schemas-microsoft-com:vml" Requires="v">
                <p:oleObj name="Equation" r:id="rId2" imgW="5651280" imgH="431640" progId="Equation.DSMT4">
                  <p:embed/>
                </p:oleObj>
              </mc:Choice>
              <mc:Fallback>
                <p:oleObj name="Equation" r:id="rId2" imgW="5651280" imgH="431640" progId="Equation.DSMT4">
                  <p:embed/>
                  <p:pic>
                    <p:nvPicPr>
                      <p:cNvPr id="0" name=""/>
                      <p:cNvPicPr/>
                      <p:nvPr/>
                    </p:nvPicPr>
                    <p:blipFill>
                      <a:blip r:embed="rId3"/>
                      <a:stretch>
                        <a:fillRect/>
                      </a:stretch>
                    </p:blipFill>
                    <p:spPr>
                      <a:xfrm>
                        <a:off x="1746250" y="4224338"/>
                        <a:ext cx="5651500" cy="4318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20967975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Special Addresses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After discussing the global unicast block, let us discuss the characteristics and purposes of assigned and reserved blocks in the first row of Table 7.5. Addresses that use the prefix (0000::/8) are reserved, but part of this block is used to define some special addresses. Figure 7.44 shows the assigned addresses in this block.</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170</a:t>
            </a:fld>
            <a:endParaRPr lang="en-US"/>
          </a:p>
        </p:txBody>
      </p:sp>
    </p:spTree>
    <p:extLst>
      <p:ext uri="{BB962C8B-B14F-4D97-AF65-F5344CB8AC3E}">
        <p14:creationId xmlns:p14="http://schemas.microsoft.com/office/powerpoint/2010/main" val="718513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7.44 Special addresses</a:t>
            </a:r>
          </a:p>
        </p:txBody>
      </p:sp>
      <p:pic>
        <p:nvPicPr>
          <p:cNvPr id="9" name="Picture 2" descr="An illustration of unspecified, loopback, compatible, and mapped.">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853369"/>
            <a:ext cx="8595360" cy="320242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171</a:t>
            </a:fld>
            <a:endParaRPr lang="en-US"/>
          </a:p>
        </p:txBody>
      </p:sp>
    </p:spTree>
    <p:extLst>
      <p:ext uri="{BB962C8B-B14F-4D97-AF65-F5344CB8AC3E}">
        <p14:creationId xmlns:p14="http://schemas.microsoft.com/office/powerpoint/2010/main" val="21409418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Other Assigned Blocks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IPv6 uses two large blocks for private addressing and one large block for multicasting, as shown in Figure 7.45.</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172</a:t>
            </a:fld>
            <a:endParaRPr lang="en-US"/>
          </a:p>
        </p:txBody>
      </p:sp>
    </p:spTree>
    <p:extLst>
      <p:ext uri="{BB962C8B-B14F-4D97-AF65-F5344CB8AC3E}">
        <p14:creationId xmlns:p14="http://schemas.microsoft.com/office/powerpoint/2010/main" val="14169353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7.45 Unique local unicast block</a:t>
            </a:r>
          </a:p>
        </p:txBody>
      </p:sp>
      <p:pic>
        <p:nvPicPr>
          <p:cNvPr id="9" name="Picture 2" descr="An illustration represents the unique local, link-local, and multicast in three rectangular bars. ">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693248"/>
            <a:ext cx="8595360" cy="359076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173</a:t>
            </a:fld>
            <a:endParaRPr lang="en-US"/>
          </a:p>
        </p:txBody>
      </p:sp>
    </p:spTree>
    <p:extLst>
      <p:ext uri="{BB962C8B-B14F-4D97-AF65-F5344CB8AC3E}">
        <p14:creationId xmlns:p14="http://schemas.microsoft.com/office/powerpoint/2010/main" val="34026624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Autoconfiguration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One of the interesting features of IPv6 addressing is the auto-configuration of hosts. As we discussed in IPv4, the host and routers are originally configured manually by the network manager. However, the Dynamic Host Configuration Protocol, DHCP, can be used to allocate an IPv4 address to a host that joins the network. In IPv6, DHCP protocol can still be used to allocate an IPv6 address to a host, but a host can also configure itself.</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174</a:t>
            </a:fld>
            <a:endParaRPr lang="en-US"/>
          </a:p>
        </p:txBody>
      </p:sp>
    </p:spTree>
    <p:extLst>
      <p:ext uri="{BB962C8B-B14F-4D97-AF65-F5344CB8AC3E}">
        <p14:creationId xmlns:p14="http://schemas.microsoft.com/office/powerpoint/2010/main" val="26436114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EC0C-DCA3-4425-B11F-ED27C22D237A}"/>
              </a:ext>
            </a:extLst>
          </p:cNvPr>
          <p:cNvSpPr>
            <a:spLocks noGrp="1"/>
          </p:cNvSpPr>
          <p:nvPr>
            <p:ph type="title"/>
          </p:nvPr>
        </p:nvSpPr>
        <p:spPr/>
        <p:txBody>
          <a:bodyPr/>
          <a:lstStyle/>
          <a:p>
            <a:r>
              <a:rPr lang="en-US" dirty="0"/>
              <a:t>Example 7.29</a:t>
            </a:r>
            <a:r>
              <a:rPr lang="en-US" sz="1200" dirty="0"/>
              <a:t> (1)</a:t>
            </a:r>
          </a:p>
        </p:txBody>
      </p:sp>
      <p:sp>
        <p:nvSpPr>
          <p:cNvPr id="3" name="Content Placeholder 2">
            <a:extLst>
              <a:ext uri="{FF2B5EF4-FFF2-40B4-BE49-F238E27FC236}">
                <a16:creationId xmlns:a16="http://schemas.microsoft.com/office/drawing/2014/main" id="{B7144277-8AA4-4D00-9CC4-84AA88ED3CFA}"/>
              </a:ext>
            </a:extLst>
          </p:cNvPr>
          <p:cNvSpPr>
            <a:spLocks noGrp="1"/>
          </p:cNvSpPr>
          <p:nvPr>
            <p:ph sz="quarter" idx="11"/>
          </p:nvPr>
        </p:nvSpPr>
        <p:spPr>
          <a:xfrm>
            <a:off x="342900" y="1276710"/>
            <a:ext cx="8458200" cy="447142"/>
          </a:xfrm>
        </p:spPr>
        <p:txBody>
          <a:bodyPr/>
          <a:lstStyle/>
          <a:p>
            <a:r>
              <a:rPr lang="en-US" i="0" dirty="0">
                <a:solidFill>
                  <a:srgbClr val="000000"/>
                </a:solidFill>
                <a:latin typeface="+mj-lt"/>
              </a:rPr>
              <a:t>Assume a host with Ethernet address</a:t>
            </a:r>
          </a:p>
        </p:txBody>
      </p:sp>
      <p:graphicFrame>
        <p:nvGraphicFramePr>
          <p:cNvPr id="10" name="Object 3">
            <a:extLst>
              <a:ext uri="{FF2B5EF4-FFF2-40B4-BE49-F238E27FC236}">
                <a16:creationId xmlns:a16="http://schemas.microsoft.com/office/drawing/2014/main" id="{A17DD32C-50C3-4DD8-A7FA-AC2AD607DB3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88607528"/>
              </p:ext>
            </p:extLst>
          </p:nvPr>
        </p:nvGraphicFramePr>
        <p:xfrm>
          <a:off x="4986867" y="1349905"/>
          <a:ext cx="2946400" cy="381000"/>
        </p:xfrm>
        <a:graphic>
          <a:graphicData uri="http://schemas.openxmlformats.org/presentationml/2006/ole">
            <mc:AlternateContent xmlns:mc="http://schemas.openxmlformats.org/markup-compatibility/2006">
              <mc:Choice xmlns:v="urn:schemas-microsoft-com:vml" Requires="v">
                <p:oleObj name="Equation" r:id="rId2" imgW="2946240" imgH="380880" progId="Equation.DSMT4">
                  <p:embed/>
                </p:oleObj>
              </mc:Choice>
              <mc:Fallback>
                <p:oleObj name="Equation" r:id="rId2" imgW="2946240" imgH="380880" progId="Equation.DSMT4">
                  <p:embed/>
                  <p:pic>
                    <p:nvPicPr>
                      <p:cNvPr id="6" name="Object 3">
                        <a:extLst>
                          <a:ext uri="{FF2B5EF4-FFF2-40B4-BE49-F238E27FC236}">
                            <a16:creationId xmlns:a16="http://schemas.microsoft.com/office/drawing/2014/main" id="{FE9B2716-C87C-486D-B831-D858E6DE7677}"/>
                          </a:ext>
                        </a:extLst>
                      </p:cNvPr>
                      <p:cNvPicPr/>
                      <p:nvPr/>
                    </p:nvPicPr>
                    <p:blipFill>
                      <a:blip r:embed="rId3"/>
                      <a:stretch>
                        <a:fillRect/>
                      </a:stretch>
                    </p:blipFill>
                    <p:spPr>
                      <a:xfrm>
                        <a:off x="4986867" y="1349905"/>
                        <a:ext cx="29464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7018CC15-491E-499C-AE1F-B48426C7352E}"/>
              </a:ext>
            </a:extLst>
          </p:cNvPr>
          <p:cNvSpPr>
            <a:spLocks noGrp="1"/>
          </p:cNvSpPr>
          <p:nvPr>
            <p:ph sz="quarter" idx="15"/>
          </p:nvPr>
        </p:nvSpPr>
        <p:spPr>
          <a:xfrm>
            <a:off x="342900" y="1276709"/>
            <a:ext cx="8458200" cy="1534223"/>
          </a:xfrm>
        </p:spPr>
        <p:txBody>
          <a:bodyPr/>
          <a:lstStyle/>
          <a:p>
            <a:pPr indent="7589520"/>
            <a:r>
              <a:rPr lang="en-US" i="0" dirty="0">
                <a:solidFill>
                  <a:srgbClr val="000000"/>
                </a:solidFill>
              </a:rPr>
              <a:t>has joined the network. What would be its global unicast address if the global unicast prefix of the organization is 3A21:1216:2165 and the subnet identifier is A245:1232.</a:t>
            </a:r>
            <a:endParaRPr lang="en-US" b="1" i="0" dirty="0">
              <a:solidFill>
                <a:srgbClr val="000000"/>
              </a:solidFill>
            </a:endParaRPr>
          </a:p>
        </p:txBody>
      </p:sp>
      <p:sp>
        <p:nvSpPr>
          <p:cNvPr id="5" name="Content Placeholder 5">
            <a:extLst>
              <a:ext uri="{FF2B5EF4-FFF2-40B4-BE49-F238E27FC236}">
                <a16:creationId xmlns:a16="http://schemas.microsoft.com/office/drawing/2014/main" id="{A42A06D2-8725-44A2-A70A-47173FBE8A67}"/>
              </a:ext>
            </a:extLst>
          </p:cNvPr>
          <p:cNvSpPr>
            <a:spLocks noGrp="1"/>
          </p:cNvSpPr>
          <p:nvPr>
            <p:ph sz="quarter" idx="17"/>
          </p:nvPr>
        </p:nvSpPr>
        <p:spPr>
          <a:xfrm>
            <a:off x="342900" y="3370344"/>
            <a:ext cx="8458200" cy="2082187"/>
          </a:xfrm>
        </p:spPr>
        <p:txBody>
          <a:bodyPr/>
          <a:lstStyle/>
          <a:p>
            <a:r>
              <a:rPr lang="en-US" b="1" i="0" dirty="0">
                <a:solidFill>
                  <a:srgbClr val="000000"/>
                </a:solidFill>
              </a:rPr>
              <a:t>Solution</a:t>
            </a:r>
          </a:p>
          <a:p>
            <a:r>
              <a:rPr lang="en-US" i="0" dirty="0">
                <a:solidFill>
                  <a:srgbClr val="000000"/>
                </a:solidFill>
              </a:rPr>
              <a:t>The host first creates its interface identifier as </a:t>
            </a:r>
            <a:r>
              <a:rPr lang="en-US" b="1" i="0" dirty="0">
                <a:solidFill>
                  <a:srgbClr val="000000"/>
                </a:solidFill>
              </a:rPr>
              <a:t>F7A9:23FF:FE11:9BE2</a:t>
            </a:r>
            <a:r>
              <a:rPr lang="en-US" i="0" dirty="0">
                <a:solidFill>
                  <a:srgbClr val="000000"/>
                </a:solidFill>
              </a:rPr>
              <a:t> using the Ethernet address read from its card. The host then creates its link-local address as </a:t>
            </a:r>
          </a:p>
          <a:p>
            <a:r>
              <a:rPr lang="en-US" i="0" dirty="0">
                <a:solidFill>
                  <a:srgbClr val="000000"/>
                </a:solidFill>
              </a:rPr>
              <a:t>                    </a:t>
            </a:r>
            <a:r>
              <a:rPr lang="en-US" b="1" i="0" dirty="0">
                <a:solidFill>
                  <a:srgbClr val="000000"/>
                </a:solidFill>
              </a:rPr>
              <a:t>FE80::</a:t>
            </a:r>
            <a:r>
              <a:rPr lang="en-US" b="1" i="0" dirty="0">
                <a:solidFill>
                  <a:srgbClr val="FF00FF"/>
                </a:solidFill>
              </a:rPr>
              <a:t>F7A9:23FF:FE11:9BE2</a:t>
            </a:r>
            <a:endParaRPr lang="en-US" b="1" i="0" dirty="0">
              <a:solidFill>
                <a:srgbClr val="000000"/>
              </a:solidFill>
            </a:endParaRPr>
          </a:p>
        </p:txBody>
      </p:sp>
      <p:sp>
        <p:nvSpPr>
          <p:cNvPr id="7" name="Slide Number Placeholder 6">
            <a:extLst>
              <a:ext uri="{FF2B5EF4-FFF2-40B4-BE49-F238E27FC236}">
                <a16:creationId xmlns:a16="http://schemas.microsoft.com/office/drawing/2014/main" id="{08363D7C-CA69-4084-A7C1-90E4C3E758CE}"/>
              </a:ext>
            </a:extLst>
          </p:cNvPr>
          <p:cNvSpPr>
            <a:spLocks noGrp="1"/>
          </p:cNvSpPr>
          <p:nvPr>
            <p:ph type="sldNum" sz="quarter" idx="10"/>
          </p:nvPr>
        </p:nvSpPr>
        <p:spPr/>
        <p:txBody>
          <a:bodyPr/>
          <a:lstStyle/>
          <a:p>
            <a:fld id="{68151E55-6873-49E2-B8D5-2F265E6F1973}" type="slidenum">
              <a:rPr lang="en-US" smtClean="0"/>
              <a:pPr/>
              <a:t>175</a:t>
            </a:fld>
            <a:endParaRPr lang="en-US"/>
          </a:p>
        </p:txBody>
      </p:sp>
    </p:spTree>
    <p:extLst>
      <p:ext uri="{BB962C8B-B14F-4D97-AF65-F5344CB8AC3E}">
        <p14:creationId xmlns:p14="http://schemas.microsoft.com/office/powerpoint/2010/main" val="15940376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Example 7.29</a:t>
            </a:r>
            <a:r>
              <a:rPr lang="en-US" sz="1200" dirty="0"/>
              <a:t> (2)</a:t>
            </a:r>
            <a:endParaRPr lang="en-US" alt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i="0" dirty="0">
                <a:solidFill>
                  <a:srgbClr val="000000"/>
                </a:solidFill>
              </a:rPr>
              <a:t>Assuming that this address is unique, the host sends a router solicitation message and receives the router advertisement message that announces the combination of global unicast prefix and the subnet identifier as</a:t>
            </a:r>
          </a:p>
          <a:p>
            <a:pPr algn="ctr"/>
            <a:r>
              <a:rPr lang="en-US" i="0" dirty="0">
                <a:solidFill>
                  <a:srgbClr val="000000"/>
                </a:solidFill>
              </a:rPr>
              <a:t>3A21:1216:2165:A245:1232. </a:t>
            </a:r>
          </a:p>
          <a:p>
            <a:r>
              <a:rPr lang="en-US" i="0" dirty="0">
                <a:solidFill>
                  <a:srgbClr val="000000"/>
                </a:solidFill>
              </a:rPr>
              <a:t>The host then appends its interface identifier to this prefix to find and store its global unicast address as:</a:t>
            </a:r>
          </a:p>
          <a:p>
            <a:pPr marL="457200">
              <a:spcBef>
                <a:spcPts val="1800"/>
              </a:spcBef>
            </a:pPr>
            <a:r>
              <a:rPr lang="en-US" b="1" i="0" dirty="0">
                <a:solidFill>
                  <a:srgbClr val="000000"/>
                </a:solidFill>
              </a:rPr>
              <a:t>3A21:1216:2165:A245:1232:</a:t>
            </a:r>
            <a:r>
              <a:rPr lang="en-US" b="1" i="0" dirty="0">
                <a:solidFill>
                  <a:srgbClr val="FF00FF"/>
                </a:solidFill>
              </a:rPr>
              <a:t>F7A9:23FF:FE11:9BE2</a:t>
            </a:r>
            <a:endParaRPr lang="en-US" b="1" i="0" dirty="0">
              <a:solidFill>
                <a:srgbClr val="000000"/>
              </a:solidFill>
            </a:endParaRP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176</a:t>
            </a:fld>
            <a:endParaRPr lang="en-US"/>
          </a:p>
        </p:txBody>
      </p:sp>
    </p:spTree>
    <p:extLst>
      <p:ext uri="{BB962C8B-B14F-4D97-AF65-F5344CB8AC3E}">
        <p14:creationId xmlns:p14="http://schemas.microsoft.com/office/powerpoint/2010/main" val="21622801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Renumbering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To allow sites to change the service provider, renumbering of the address prefix (n) was built into IPv6 addressing. As we discussed before, each site is given a prefix by the service provider to which it is connected. If the site changes the provider, the address prefix needs to be changed. A router to which the site is connected can advertise a new prefix and let the site use the old prefix for a short time before disabling it. In other words, during the transition period, a site has two prefixes.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177</a:t>
            </a:fld>
            <a:endParaRPr lang="en-US"/>
          </a:p>
        </p:txBody>
      </p:sp>
    </p:spTree>
    <p:extLst>
      <p:ext uri="{BB962C8B-B14F-4D97-AF65-F5344CB8AC3E}">
        <p14:creationId xmlns:p14="http://schemas.microsoft.com/office/powerpoint/2010/main" val="41762316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7.5.2 The IPv6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change of the IPv6 address size requires the change in the IPv4 packet format. The designer of IPv6 decided to implement remedies for other shortcomings now that a change is inevitable. The following shows other changes implemented in the protocol in addition to changing address size and format.</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178</a:t>
            </a:fld>
            <a:endParaRPr lang="en-US"/>
          </a:p>
        </p:txBody>
      </p:sp>
    </p:spTree>
    <p:extLst>
      <p:ext uri="{BB962C8B-B14F-4D97-AF65-F5344CB8AC3E}">
        <p14:creationId xmlns:p14="http://schemas.microsoft.com/office/powerpoint/2010/main" val="14243216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Packet Format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IPv6 packet is shown in Figure 7.46. Each packet is composed of a base header followed by the payload. The base header occupies 40 bytes, whereas payload can be up to 65,535 bytes of information. The description of fields follows.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179</a:t>
            </a:fld>
            <a:endParaRPr lang="en-US"/>
          </a:p>
        </p:txBody>
      </p:sp>
    </p:spTree>
    <p:extLst>
      <p:ext uri="{BB962C8B-B14F-4D97-AF65-F5344CB8AC3E}">
        <p14:creationId xmlns:p14="http://schemas.microsoft.com/office/powerpoint/2010/main" val="132923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Propagation Delay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078121"/>
          </a:xfrm>
        </p:spPr>
        <p:txBody>
          <a:bodyPr/>
          <a:lstStyle/>
          <a:p>
            <a:pPr>
              <a:defRPr/>
            </a:pPr>
            <a:r>
              <a:rPr lang="en-US" dirty="0"/>
              <a:t>Propagation delay is the time it takes for a bit to travel from point A to point B in the transmission media. The propagation delay for a packet-switched network depends on the propagation delay of each network (LAN or WAN). The propagation delay depends on the propagation speed of the media, which is 3 ´ 108 meters/second in a vacuum and normally much less in a wired medium; it also depends on the distance of the link. In other words, propagation delay is .</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57409838"/>
              </p:ext>
            </p:extLst>
          </p:nvPr>
        </p:nvGraphicFramePr>
        <p:xfrm>
          <a:off x="1955800" y="4583113"/>
          <a:ext cx="5232400" cy="444500"/>
        </p:xfrm>
        <a:graphic>
          <a:graphicData uri="http://schemas.openxmlformats.org/presentationml/2006/ole">
            <mc:AlternateContent xmlns:mc="http://schemas.openxmlformats.org/markup-compatibility/2006">
              <mc:Choice xmlns:v="urn:schemas-microsoft-com:vml" Requires="v">
                <p:oleObj name="Equation" r:id="rId2" imgW="5232240" imgH="444240" progId="Equation.DSMT4">
                  <p:embed/>
                </p:oleObj>
              </mc:Choice>
              <mc:Fallback>
                <p:oleObj name="Equation" r:id="rId2" imgW="5232240" imgH="444240" progId="Equation.DSMT4">
                  <p:embed/>
                  <p:pic>
                    <p:nvPicPr>
                      <p:cNvPr id="3" name="Object 3">
                        <a:extLst>
                          <a:ext uri="{FF2B5EF4-FFF2-40B4-BE49-F238E27FC236}">
                            <a16:creationId xmlns:a16="http://schemas.microsoft.com/office/drawing/2014/main" id="{7A138C4E-50F6-4CDD-AA25-0B9C21E34A30}"/>
                          </a:ext>
                        </a:extLst>
                      </p:cNvPr>
                      <p:cNvPicPr/>
                      <p:nvPr/>
                    </p:nvPicPr>
                    <p:blipFill>
                      <a:blip r:embed="rId3"/>
                      <a:stretch>
                        <a:fillRect/>
                      </a:stretch>
                    </p:blipFill>
                    <p:spPr>
                      <a:xfrm>
                        <a:off x="1955800" y="4583113"/>
                        <a:ext cx="5232400" cy="4445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155572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7.46 IPv6 datagram</a:t>
            </a:r>
          </a:p>
        </p:txBody>
      </p:sp>
      <p:pic>
        <p:nvPicPr>
          <p:cNvPr id="9" name="Picture 2" descr="Two-part illustration of I P v 6 packet and base header.">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640080" y="1134331"/>
            <a:ext cx="7863840" cy="5089738"/>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180</a:t>
            </a:fld>
            <a:endParaRPr lang="en-US"/>
          </a:p>
        </p:txBody>
      </p:sp>
    </p:spTree>
    <p:extLst>
      <p:ext uri="{BB962C8B-B14F-4D97-AF65-F5344CB8AC3E}">
        <p14:creationId xmlns:p14="http://schemas.microsoft.com/office/powerpoint/2010/main" val="23445870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7.47 Payload in an IPv6 datagram</a:t>
            </a:r>
          </a:p>
        </p:txBody>
      </p:sp>
      <p:pic>
        <p:nvPicPr>
          <p:cNvPr id="9" name="Picture 2" descr="An illustration of payload and base header.">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1730498"/>
            <a:ext cx="8595360" cy="3635290"/>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181</a:t>
            </a:fld>
            <a:endParaRPr lang="en-US"/>
          </a:p>
        </p:txBody>
      </p:sp>
    </p:spTree>
    <p:extLst>
      <p:ext uri="{BB962C8B-B14F-4D97-AF65-F5344CB8AC3E}">
        <p14:creationId xmlns:p14="http://schemas.microsoft.com/office/powerpoint/2010/main" val="1043441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Concept of Flow and Priority in IPv6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IP protocol was originally designed as a connectionless protocol. However, the tendency is to use the IP protocol as a connection-oriented protocol. The MPLS technology described earlier allows us to encapsulate an IPv4 packet in an MPLS header using a label field. In version 6, the flow label has been directly added to the format of the IPv6 datagram to allow us to use IPv6 as a connection-oriented protocol.</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182</a:t>
            </a:fld>
            <a:endParaRPr lang="en-US"/>
          </a:p>
        </p:txBody>
      </p:sp>
    </p:spTree>
    <p:extLst>
      <p:ext uri="{BB962C8B-B14F-4D97-AF65-F5344CB8AC3E}">
        <p14:creationId xmlns:p14="http://schemas.microsoft.com/office/powerpoint/2010/main" val="3559753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Fragmentation and Reassembly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There is still fragmentation and reassembly of datagrams in the IPv6 protocol, but there is a major difference in this respect. IPv6 datagrams can be fragmented only by the source, not by the routers; the reassembly takes place at the destination.</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183</a:t>
            </a:fld>
            <a:endParaRPr lang="en-US"/>
          </a:p>
        </p:txBody>
      </p:sp>
    </p:spTree>
    <p:extLst>
      <p:ext uri="{BB962C8B-B14F-4D97-AF65-F5344CB8AC3E}">
        <p14:creationId xmlns:p14="http://schemas.microsoft.com/office/powerpoint/2010/main" val="22588065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Extension Header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An IPv6 packet is made of a base header and some extension headers. The length of the base header is fixed at 40 bytes. However, to give more functionality to the IP datagram, the base header can be followed by up to six extension headers. Many of these headers are options in IPv4. Six types of extension headers have been defined. These are hop-by-hop option, source routing, fragmentation, authentication, encrypted security payload, and destination option (see Figure 7.48).</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184</a:t>
            </a:fld>
            <a:endParaRPr lang="en-US"/>
          </a:p>
        </p:txBody>
      </p:sp>
    </p:spTree>
    <p:extLst>
      <p:ext uri="{BB962C8B-B14F-4D97-AF65-F5344CB8AC3E}">
        <p14:creationId xmlns:p14="http://schemas.microsoft.com/office/powerpoint/2010/main" val="33181117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7.48 Extension headers</a:t>
            </a:r>
          </a:p>
        </p:txBody>
      </p:sp>
      <p:pic>
        <p:nvPicPr>
          <p:cNvPr id="9" name="Picture 2" descr="An illustration shows extension headers connect to hop-by-hop, destination, source routing, fragmentation, authentication, and E S P.">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738970"/>
            <a:ext cx="8595360" cy="1618345"/>
          </a:xfrm>
          <a:prstGeom prst="rect">
            <a:avLst/>
          </a:prstGeom>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185</a:t>
            </a:fld>
            <a:endParaRPr lang="en-US"/>
          </a:p>
        </p:txBody>
      </p:sp>
    </p:spTree>
    <p:extLst>
      <p:ext uri="{BB962C8B-B14F-4D97-AF65-F5344CB8AC3E}">
        <p14:creationId xmlns:p14="http://schemas.microsoft.com/office/powerpoint/2010/main" val="28381377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Comparison of Options (IPv4 and IPv6)</a:t>
            </a:r>
            <a:r>
              <a:rPr lang="en-US" sz="120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spcBef>
                <a:spcPts val="1800"/>
              </a:spcBef>
              <a:spcAft>
                <a:spcPts val="1800"/>
              </a:spcAft>
              <a:defRPr/>
            </a:pPr>
            <a:r>
              <a:rPr lang="en-US" dirty="0">
                <a:solidFill>
                  <a:schemeClr val="tx1"/>
                </a:solidFill>
              </a:rPr>
              <a:t>The following shows a quick comparison between the options used in IPv4 and the options used in IPv6. </a:t>
            </a:r>
          </a:p>
          <a:p>
            <a:pPr marL="342900" indent="-342900">
              <a:spcBef>
                <a:spcPts val="1800"/>
              </a:spcBef>
              <a:spcAft>
                <a:spcPts val="1800"/>
              </a:spcAft>
              <a:buFont typeface="Arial" panose="020B0604020202020204" pitchFamily="34" charset="0"/>
              <a:buChar char="•"/>
              <a:defRPr/>
            </a:pPr>
            <a:r>
              <a:rPr lang="en-US" sz="2000" dirty="0">
                <a:solidFill>
                  <a:schemeClr val="tx1"/>
                </a:solidFill>
              </a:rPr>
              <a:t>The no-operation and end-of-option options are replaced by Pad1 and  </a:t>
            </a:r>
            <a:r>
              <a:rPr lang="en-US" sz="2000" dirty="0" err="1">
                <a:solidFill>
                  <a:schemeClr val="tx1"/>
                </a:solidFill>
              </a:rPr>
              <a:t>PadN</a:t>
            </a:r>
            <a:r>
              <a:rPr lang="en-US" sz="2000" dirty="0">
                <a:solidFill>
                  <a:schemeClr val="tx1"/>
                </a:solidFill>
              </a:rPr>
              <a:t>.</a:t>
            </a:r>
          </a:p>
          <a:p>
            <a:pPr marL="342900" indent="-342900">
              <a:spcBef>
                <a:spcPts val="1800"/>
              </a:spcBef>
              <a:spcAft>
                <a:spcPts val="1800"/>
              </a:spcAft>
              <a:buFont typeface="Arial" panose="020B0604020202020204" pitchFamily="34" charset="0"/>
              <a:buChar char="•"/>
              <a:defRPr/>
            </a:pPr>
            <a:r>
              <a:rPr lang="en-US" sz="2000" dirty="0">
                <a:solidFill>
                  <a:schemeClr val="tx1"/>
                </a:solidFill>
              </a:rPr>
              <a:t>The record route option is not implemented in IPv6 because it was not used.</a:t>
            </a:r>
          </a:p>
          <a:p>
            <a:pPr marL="342900" indent="-342900">
              <a:spcBef>
                <a:spcPts val="1800"/>
              </a:spcBef>
              <a:spcAft>
                <a:spcPts val="1800"/>
              </a:spcAft>
              <a:buFont typeface="Arial" panose="020B0604020202020204" pitchFamily="34" charset="0"/>
              <a:buChar char="•"/>
              <a:defRPr/>
            </a:pPr>
            <a:r>
              <a:rPr lang="en-US" sz="2000" dirty="0">
                <a:solidFill>
                  <a:schemeClr val="tx1"/>
                </a:solidFill>
              </a:rPr>
              <a:t>The timestamp option is not implemented because it was not used.</a:t>
            </a:r>
          </a:p>
          <a:p>
            <a:pPr marL="342900" indent="-342900">
              <a:spcBef>
                <a:spcPts val="1800"/>
              </a:spcBef>
              <a:spcAft>
                <a:spcPts val="1800"/>
              </a:spcAft>
              <a:buFont typeface="Arial" panose="020B0604020202020204" pitchFamily="34" charset="0"/>
              <a:buChar char="•"/>
              <a:defRPr/>
            </a:pPr>
            <a:r>
              <a:rPr lang="en-US" sz="2000" dirty="0">
                <a:solidFill>
                  <a:schemeClr val="tx1"/>
                </a:solidFill>
              </a:rPr>
              <a:t>The source route option is called the source route extension header in IPv6.</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186</a:t>
            </a:fld>
            <a:endParaRPr lang="en-US"/>
          </a:p>
        </p:txBody>
      </p:sp>
    </p:spTree>
    <p:extLst>
      <p:ext uri="{BB962C8B-B14F-4D97-AF65-F5344CB8AC3E}">
        <p14:creationId xmlns:p14="http://schemas.microsoft.com/office/powerpoint/2010/main" val="218500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Comparison of Options (IPv4 and IPv6)</a:t>
            </a:r>
            <a:r>
              <a:rPr lang="en-US" sz="120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spcBef>
                <a:spcPts val="1800"/>
              </a:spcBef>
              <a:spcAft>
                <a:spcPts val="1800"/>
              </a:spcAft>
              <a:defRPr/>
            </a:pPr>
            <a:r>
              <a:rPr lang="en-US" dirty="0"/>
              <a:t>The following shows a quick comparison between the options used in IPv4 and the options used in IPv6.</a:t>
            </a:r>
          </a:p>
          <a:p>
            <a:pPr marL="342900" indent="-342900">
              <a:spcBef>
                <a:spcPts val="1800"/>
              </a:spcBef>
              <a:spcAft>
                <a:spcPts val="1800"/>
              </a:spcAft>
              <a:buFont typeface="Arial" panose="020B0604020202020204" pitchFamily="34" charset="0"/>
              <a:buChar char="•"/>
              <a:defRPr/>
            </a:pPr>
            <a:r>
              <a:rPr lang="en-US" sz="2000" dirty="0"/>
              <a:t>The fragmentation fields in the base header section of IPv4 have moved to the fragmentation extension header in IPv6.</a:t>
            </a:r>
          </a:p>
          <a:p>
            <a:pPr marL="342900" indent="-342900">
              <a:spcBef>
                <a:spcPts val="1800"/>
              </a:spcBef>
              <a:spcAft>
                <a:spcPts val="1800"/>
              </a:spcAft>
              <a:buFont typeface="Arial" panose="020B0604020202020204" pitchFamily="34" charset="0"/>
              <a:buChar char="•"/>
              <a:defRPr/>
            </a:pPr>
            <a:r>
              <a:rPr lang="en-US" sz="2000" dirty="0"/>
              <a:t>The authentication extension header is new in IPv6.</a:t>
            </a:r>
          </a:p>
          <a:p>
            <a:pPr marL="342900" indent="-342900">
              <a:spcBef>
                <a:spcPts val="1800"/>
              </a:spcBef>
              <a:spcAft>
                <a:spcPts val="1800"/>
              </a:spcAft>
              <a:buFont typeface="Arial" panose="020B0604020202020204" pitchFamily="34" charset="0"/>
              <a:buChar char="•"/>
              <a:defRPr/>
            </a:pPr>
            <a:r>
              <a:rPr lang="en-US" sz="2000" dirty="0"/>
              <a:t>The encrypted security payload extension header is new in IPv6.</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187</a:t>
            </a:fld>
            <a:endParaRPr lang="en-US"/>
          </a:p>
        </p:txBody>
      </p:sp>
    </p:spTree>
    <p:extLst>
      <p:ext uri="{BB962C8B-B14F-4D97-AF65-F5344CB8AC3E}">
        <p14:creationId xmlns:p14="http://schemas.microsoft.com/office/powerpoint/2010/main" val="1842972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7.5.3 The ICMPv6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Another protocol that has been modified in version 6 of the TCP/IP protocol suite is ICMP. This new version, ICMPv6, follows the same strategy and purposes of version 4. ICMPv6, however, is more complicated than ICMPv4: some protocols that were independent in version 4 are now part of ICMPv6 and some new messages have been added to make it more useful.</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188</a:t>
            </a:fld>
            <a:endParaRPr lang="en-US"/>
          </a:p>
        </p:txBody>
      </p:sp>
    </p:spTree>
    <p:extLst>
      <p:ext uri="{BB962C8B-B14F-4D97-AF65-F5344CB8AC3E}">
        <p14:creationId xmlns:p14="http://schemas.microsoft.com/office/powerpoint/2010/main" val="11395716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7.49 Comparison of network layer in version 4 and version 6</a:t>
            </a:r>
          </a:p>
        </p:txBody>
      </p:sp>
      <p:pic>
        <p:nvPicPr>
          <p:cNvPr id="9" name="Picture 2" descr="An illustration of the network layer in version 4 and network layer in version 6.">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946882"/>
            <a:ext cx="8595360" cy="1202521"/>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189</a:t>
            </a:fld>
            <a:endParaRPr lang="en-US"/>
          </a:p>
        </p:txBody>
      </p:sp>
    </p:spTree>
    <p:extLst>
      <p:ext uri="{BB962C8B-B14F-4D97-AF65-F5344CB8AC3E}">
        <p14:creationId xmlns:p14="http://schemas.microsoft.com/office/powerpoint/2010/main" val="1865162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Processing Delay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078121"/>
          </a:xfrm>
        </p:spPr>
        <p:txBody>
          <a:bodyPr/>
          <a:lstStyle/>
          <a:p>
            <a:pPr>
              <a:defRPr/>
            </a:pPr>
            <a:r>
              <a:rPr lang="en-US" dirty="0"/>
              <a:t>The processing delay is the time required for a router or a destination host to receive a packet from its input port, remove the header, perform an error detection procedure, and deliver the packet to the output port (in the case of a router) or deliver the packet to the upper-layer protocol (in the case of the destination host). The processing delay may be different for each packet, but normally is calculated as an average.</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38181901"/>
              </p:ext>
            </p:extLst>
          </p:nvPr>
        </p:nvGraphicFramePr>
        <p:xfrm>
          <a:off x="1885950" y="4595813"/>
          <a:ext cx="5372100" cy="419100"/>
        </p:xfrm>
        <a:graphic>
          <a:graphicData uri="http://schemas.openxmlformats.org/presentationml/2006/ole">
            <mc:AlternateContent xmlns:mc="http://schemas.openxmlformats.org/markup-compatibility/2006">
              <mc:Choice xmlns:v="urn:schemas-microsoft-com:vml" Requires="v">
                <p:oleObj name="Equation" r:id="rId2" imgW="5371920" imgH="419040" progId="Equation.DSMT4">
                  <p:embed/>
                </p:oleObj>
              </mc:Choice>
              <mc:Fallback>
                <p:oleObj name="Equation" r:id="rId2" imgW="5371920" imgH="419040" progId="Equation.DSMT4">
                  <p:embed/>
                  <p:pic>
                    <p:nvPicPr>
                      <p:cNvPr id="3" name="Object 3">
                        <a:extLst>
                          <a:ext uri="{FF2B5EF4-FFF2-40B4-BE49-F238E27FC236}">
                            <a16:creationId xmlns:a16="http://schemas.microsoft.com/office/drawing/2014/main" id="{7A138C4E-50F6-4CDD-AA25-0B9C21E34A30}"/>
                          </a:ext>
                        </a:extLst>
                      </p:cNvPr>
                      <p:cNvPicPr/>
                      <p:nvPr/>
                    </p:nvPicPr>
                    <p:blipFill>
                      <a:blip r:embed="rId3"/>
                      <a:stretch>
                        <a:fillRect/>
                      </a:stretch>
                    </p:blipFill>
                    <p:spPr>
                      <a:xfrm>
                        <a:off x="1885950" y="4595813"/>
                        <a:ext cx="5372100" cy="4191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256296978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7.50 Categories of ICMPv6 messages</a:t>
            </a:r>
          </a:p>
        </p:txBody>
      </p:sp>
      <p:pic>
        <p:nvPicPr>
          <p:cNvPr id="9" name="Picture 2" descr="An illustration shows I C M P v 6 message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414393"/>
            <a:ext cx="8595360" cy="2250761"/>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190</a:t>
            </a:fld>
            <a:endParaRPr lang="en-US"/>
          </a:p>
        </p:txBody>
      </p:sp>
    </p:spTree>
    <p:extLst>
      <p:ext uri="{BB962C8B-B14F-4D97-AF65-F5344CB8AC3E}">
        <p14:creationId xmlns:p14="http://schemas.microsoft.com/office/powerpoint/2010/main" val="10157158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Error-Reporting 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As we saw in our discussion of version 4, one of the main responsibilities of ICMPv6 is to report errors. Four types of errors are handled: destination unreachable, packet too big, time exceeded, and parameter problems. Note that the source-quenched message, which is used to control congestion in version 4, is eliminated in this version because the priority and flow label fields in IPv6 are supposed to take care of congestion.</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191</a:t>
            </a:fld>
            <a:endParaRPr lang="en-US"/>
          </a:p>
        </p:txBody>
      </p:sp>
    </p:spTree>
    <p:extLst>
      <p:ext uri="{BB962C8B-B14F-4D97-AF65-F5344CB8AC3E}">
        <p14:creationId xmlns:p14="http://schemas.microsoft.com/office/powerpoint/2010/main" val="24315287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Neighbor-Discovery 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Several messages in ICMPv4 have been redefined in ICMPv6 to handle the issue of neighbor discovery. Some new messages have also been added to provide extension. The most important issue is the definition of two new protocols that clearly define the functionality of these group messages: the Neighbor-Discovery (ND) protocol and the Inverse-Neighbor-Discovery (IND) protocol.</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192</a:t>
            </a:fld>
            <a:endParaRPr lang="en-US"/>
          </a:p>
        </p:txBody>
      </p:sp>
    </p:spTree>
    <p:extLst>
      <p:ext uri="{BB962C8B-B14F-4D97-AF65-F5344CB8AC3E}">
        <p14:creationId xmlns:p14="http://schemas.microsoft.com/office/powerpoint/2010/main" val="24999110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Group Membership Messages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management of multicast delivery handling in IPv4 is given to the IGMPv3 protocol. In IPv6, this responsibility is given to the Multicast Listener Delivery protocol. MLDv1 is the counterpart to IGMPv2; MLDv2 is the counterpart to IGMPv3. The</a:t>
            </a:r>
          </a:p>
          <a:p>
            <a:pPr>
              <a:defRPr/>
            </a:pPr>
            <a:r>
              <a:rPr lang="en-US" dirty="0"/>
              <a:t>material discussed in this section is taken from RFC 3810. The idea is the same as we discussed in IGMPv3, but the sizes and formats of the messages have been changed to fit the larger multicast address size in IPv6. Like IGMPv3, MLDv2 has two types of messages: membership-query message and membership-report message.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193</a:t>
            </a:fld>
            <a:endParaRPr lang="en-US"/>
          </a:p>
        </p:txBody>
      </p:sp>
    </p:spTree>
    <p:extLst>
      <p:ext uri="{BB962C8B-B14F-4D97-AF65-F5344CB8AC3E}">
        <p14:creationId xmlns:p14="http://schemas.microsoft.com/office/powerpoint/2010/main" val="27328205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t>7-6 TRANSITION FROM IPv4 TO IPv6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dirty="0">
                <a:latin typeface="+mj-lt"/>
              </a:rPr>
              <a:t>Although we have a new version of the IP protocol, how can we make the transition to stop using IPv4 and start using IPv6? in the Internet can move The transition must be smooth to prevent any problems between IPv4 and IPv6 systems.</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194</a:t>
            </a:fld>
            <a:endParaRPr lang="en-US"/>
          </a:p>
        </p:txBody>
      </p:sp>
    </p:spTree>
    <p:extLst>
      <p:ext uri="{BB962C8B-B14F-4D97-AF65-F5344CB8AC3E}">
        <p14:creationId xmlns:p14="http://schemas.microsoft.com/office/powerpoint/2010/main" val="37824628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7.6.1 Strategies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Three strategies have been devised for transition: dual stack, tunneling, and header translation. One or all of these three strategies can be implemented during the transition period.</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195</a:t>
            </a:fld>
            <a:endParaRPr lang="en-US"/>
          </a:p>
        </p:txBody>
      </p:sp>
    </p:spTree>
    <p:extLst>
      <p:ext uri="{BB962C8B-B14F-4D97-AF65-F5344CB8AC3E}">
        <p14:creationId xmlns:p14="http://schemas.microsoft.com/office/powerpoint/2010/main" val="42455019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Dual Stack</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It is recommended that all hosts, before migrating completely to version 6, have a dual stack of protocols during the transition. In other words, a station must run IPv4 and IPv6 simultaneously until all the Internet uses IPv6. See Figure 7.51 for the layout of a dual-stack configuration</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196</a:t>
            </a:fld>
            <a:endParaRPr lang="en-US"/>
          </a:p>
        </p:txBody>
      </p:sp>
    </p:spTree>
    <p:extLst>
      <p:ext uri="{BB962C8B-B14F-4D97-AF65-F5344CB8AC3E}">
        <p14:creationId xmlns:p14="http://schemas.microsoft.com/office/powerpoint/2010/main" val="254733181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7.51 Dual stack</a:t>
            </a:r>
          </a:p>
        </p:txBody>
      </p:sp>
      <p:pic>
        <p:nvPicPr>
          <p:cNvPr id="9" name="Picture 2" descr="An illustration of dual stack strategy.">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570564"/>
            <a:ext cx="8595360" cy="1938419"/>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197</a:t>
            </a:fld>
            <a:endParaRPr lang="en-US"/>
          </a:p>
        </p:txBody>
      </p:sp>
    </p:spTree>
    <p:extLst>
      <p:ext uri="{BB962C8B-B14F-4D97-AF65-F5344CB8AC3E}">
        <p14:creationId xmlns:p14="http://schemas.microsoft.com/office/powerpoint/2010/main" val="28643725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Tunneling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Tunneling is a strategy used when two computers using IPv6 want to communicate with each other and the packet must pass through a region that uses IPv4. To pass through this region, the packet must have an IPv4 address. So the IPv6 packet is encapsulated in an IPv4 packet when it enters the region, and it leaves its capsule when it exits the region. It seems as if the IPv6 packet goes through a tunnel at one end and emerges at the other end. To make it clear that the IPv4 packet is carrying an IPv6 packet as data, the protocol value is set to 41. Tunneling is shown in Figure 7.52.</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198</a:t>
            </a:fld>
            <a:endParaRPr lang="en-US"/>
          </a:p>
        </p:txBody>
      </p:sp>
    </p:spTree>
    <p:extLst>
      <p:ext uri="{BB962C8B-B14F-4D97-AF65-F5344CB8AC3E}">
        <p14:creationId xmlns:p14="http://schemas.microsoft.com/office/powerpoint/2010/main" val="19296098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7.52 Tunneling strategy</a:t>
            </a:r>
          </a:p>
        </p:txBody>
      </p:sp>
      <p:pic>
        <p:nvPicPr>
          <p:cNvPr id="9" name="Picture 2" descr="An illustration of I P v 6 header and payload.">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376253"/>
            <a:ext cx="8595360" cy="2422386"/>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199</a:t>
            </a:fld>
            <a:endParaRPr lang="en-US"/>
          </a:p>
        </p:txBody>
      </p:sp>
    </p:spTree>
    <p:extLst>
      <p:ext uri="{BB962C8B-B14F-4D97-AF65-F5344CB8AC3E}">
        <p14:creationId xmlns:p14="http://schemas.microsoft.com/office/powerpoint/2010/main" val="290258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Chapter 7: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lnSpc>
                <a:spcPct val="150000"/>
              </a:lnSpc>
              <a:defRPr/>
            </a:pPr>
            <a:r>
              <a:rPr lang="en-US" b="1" dirty="0">
                <a:solidFill>
                  <a:schemeClr val="tx1"/>
                </a:solidFill>
                <a:latin typeface="+mj-lt"/>
              </a:rPr>
              <a:t>7.1	Services</a:t>
            </a:r>
          </a:p>
          <a:p>
            <a:pPr marL="457200" indent="-457200">
              <a:lnSpc>
                <a:spcPct val="150000"/>
              </a:lnSpc>
              <a:defRPr/>
            </a:pPr>
            <a:r>
              <a:rPr lang="en-US" b="1" dirty="0">
                <a:solidFill>
                  <a:schemeClr val="tx1"/>
                </a:solidFill>
                <a:latin typeface="+mj-lt"/>
              </a:rPr>
              <a:t>7.2	Packet Switching</a:t>
            </a:r>
          </a:p>
          <a:p>
            <a:pPr marL="457200" indent="-457200">
              <a:lnSpc>
                <a:spcPct val="150000"/>
              </a:lnSpc>
              <a:defRPr/>
            </a:pPr>
            <a:r>
              <a:rPr lang="en-US" b="1" dirty="0">
                <a:solidFill>
                  <a:schemeClr val="tx1"/>
                </a:solidFill>
                <a:latin typeface="+mj-lt"/>
              </a:rPr>
              <a:t>7.3	Performance</a:t>
            </a:r>
          </a:p>
          <a:p>
            <a:pPr marL="457200" indent="-457200">
              <a:lnSpc>
                <a:spcPct val="150000"/>
              </a:lnSpc>
              <a:defRPr/>
            </a:pPr>
            <a:r>
              <a:rPr lang="en-US" b="1" dirty="0">
                <a:solidFill>
                  <a:schemeClr val="tx1"/>
                </a:solidFill>
                <a:latin typeface="+mj-lt"/>
              </a:rPr>
              <a:t>7.4	Internet Protocol V4</a:t>
            </a:r>
          </a:p>
          <a:p>
            <a:pPr marL="457200" indent="-457200">
              <a:lnSpc>
                <a:spcPct val="150000"/>
              </a:lnSpc>
              <a:defRPr/>
            </a:pPr>
            <a:r>
              <a:rPr lang="en-US" b="1" dirty="0">
                <a:solidFill>
                  <a:schemeClr val="tx1"/>
                </a:solidFill>
                <a:latin typeface="+mj-lt"/>
              </a:rPr>
              <a:t>7.5	Internet Protocol V6</a:t>
            </a:r>
          </a:p>
          <a:p>
            <a:pPr marL="457200" indent="-457200">
              <a:lnSpc>
                <a:spcPct val="150000"/>
              </a:lnSpc>
              <a:defRPr/>
            </a:pPr>
            <a:r>
              <a:rPr lang="en-US" b="1" dirty="0">
                <a:solidFill>
                  <a:schemeClr val="tx1"/>
                </a:solidFill>
                <a:latin typeface="+mj-lt"/>
              </a:rPr>
              <a:t>7.6	Transition from V4 To V6</a:t>
            </a: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Total Delay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1672231"/>
          </a:xfrm>
        </p:spPr>
        <p:txBody>
          <a:bodyPr/>
          <a:lstStyle/>
          <a:p>
            <a:pPr>
              <a:defRPr/>
            </a:pPr>
            <a:r>
              <a:rPr lang="en-US" dirty="0"/>
              <a:t>Assuming equal delays for the sender, routers, and receiver, the total delay (source-to-destination delay) a packet encounters can be calculated if we know the number of routers, n, in the whole path.</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16822919"/>
              </p:ext>
            </p:extLst>
          </p:nvPr>
        </p:nvGraphicFramePr>
        <p:xfrm>
          <a:off x="1885950" y="3338513"/>
          <a:ext cx="5372100" cy="419100"/>
        </p:xfrm>
        <a:graphic>
          <a:graphicData uri="http://schemas.openxmlformats.org/presentationml/2006/ole">
            <mc:AlternateContent xmlns:mc="http://schemas.openxmlformats.org/markup-compatibility/2006">
              <mc:Choice xmlns:v="urn:schemas-microsoft-com:vml" Requires="v">
                <p:oleObj name="Equation" r:id="rId2" imgW="5371920" imgH="419040" progId="Equation.DSMT4">
                  <p:embed/>
                </p:oleObj>
              </mc:Choice>
              <mc:Fallback>
                <p:oleObj name="Equation" r:id="rId2" imgW="5371920" imgH="419040" progId="Equation.DSMT4">
                  <p:embed/>
                  <p:pic>
                    <p:nvPicPr>
                      <p:cNvPr id="3" name="Object 3">
                        <a:extLst>
                          <a:ext uri="{FF2B5EF4-FFF2-40B4-BE49-F238E27FC236}">
                            <a16:creationId xmlns:a16="http://schemas.microsoft.com/office/drawing/2014/main" id="{7A138C4E-50F6-4CDD-AA25-0B9C21E34A30}"/>
                          </a:ext>
                        </a:extLst>
                      </p:cNvPr>
                      <p:cNvPicPr/>
                      <p:nvPr/>
                    </p:nvPicPr>
                    <p:blipFill>
                      <a:blip r:embed="rId3"/>
                      <a:stretch>
                        <a:fillRect/>
                      </a:stretch>
                    </p:blipFill>
                    <p:spPr>
                      <a:xfrm>
                        <a:off x="1885950" y="3338513"/>
                        <a:ext cx="5372100" cy="4191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160617679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t>Header Translation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Header translation is necessary when the majority of the Internet has moved to IPv6 but some systems still use IPv4. The sender wants to use IPv6, but the receiver does not understand IPv6. Tunneling does not work in this situation because the packet must be in the IPv4 format to be understood by the receiver. In this case, the header format must be totally changed through header translation. The header of the IPv6 packet is converted to an IPv4 header (see Figure 7.53).</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200</a:t>
            </a:fld>
            <a:endParaRPr lang="en-US"/>
          </a:p>
        </p:txBody>
      </p:sp>
    </p:spTree>
    <p:extLst>
      <p:ext uri="{BB962C8B-B14F-4D97-AF65-F5344CB8AC3E}">
        <p14:creationId xmlns:p14="http://schemas.microsoft.com/office/powerpoint/2010/main" val="24943734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7.53 Header translation strategy</a:t>
            </a:r>
          </a:p>
        </p:txBody>
      </p:sp>
      <p:pic>
        <p:nvPicPr>
          <p:cNvPr id="9" name="Picture 2" descr="An illustration of I P v6 header and I P v 4 header.">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632053"/>
            <a:ext cx="8595360" cy="1910785"/>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201</a:t>
            </a:fld>
            <a:endParaRPr lang="en-US"/>
          </a:p>
        </p:txBody>
      </p:sp>
    </p:spTree>
    <p:extLst>
      <p:ext uri="{BB962C8B-B14F-4D97-AF65-F5344CB8AC3E}">
        <p14:creationId xmlns:p14="http://schemas.microsoft.com/office/powerpoint/2010/main" val="8675004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203</a:t>
            </a:fld>
            <a:endParaRPr lang="en-US"/>
          </a:p>
        </p:txBody>
      </p:sp>
    </p:spTree>
    <p:extLst>
      <p:ext uri="{BB962C8B-B14F-4D97-AF65-F5344CB8AC3E}">
        <p14:creationId xmlns:p14="http://schemas.microsoft.com/office/powerpoint/2010/main" val="19979305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 Communication at the network layer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sky center has two laptops connected to a L A N switch. One of the laptops is labeled as Alice. The L A N switch is connected to R 2 which is further connected to R 4 and R 1. R 1 is connects to other I S Ps. R 4 connects to W A N switch 2 which is further connected between W A N switch 1 and 3. This connection between W A N 1, 2, and 3 is labeled as switched W A N. The W A N switch 1 is connected to R 3 which is further connected to other I S Ps. The W A N switch 3 connects to router R 5 by point-to-point W A N represents National I S P. The router R 5 connects to router R 7 which connects to L A N switch two laptops, and a mainframe shows Bob scientific books. R 7 connects to router R 6 which connects to other I S Ps, by point-point W A N. Alice has application, transport, network, data link, and physical. R 2, R4, R5, and R 7 has physical, data-link, and network. Bob has physical, data-link, network, transport, and application.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 Throughput in a path with three links in a series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Part A shows a source laptop connects to a router R 1 via link 1 with a 200 kilo byte per second transmission rate. The R 1 connected to router R 2 via link 2 with a 100 kilo byte per second. The R 2 is connected to the destination laptop via link 3 with a 150 kilo byte per second. Part B represents data passage inside a thin cylindrical line in between the thick cylindrical tubular ends.</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62635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 A path through the Internet backbone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source laptop transmits with a transmission rate T R 1 to two routers that represent backbone with a very high transmission rate, then transfers to destination laptop with a transmission rate of T R 2.</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798640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 Three different notations in IPv4 addressing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hexadecimal represents 8 0 0 B 0 3 1 F. A two way arrow points between hexadecimal and dotted decimal. The dotted decimal represents 128, 11, 3, 31. Four two way arrow points between dotted decimal and binary. The binary represents 10000000, 00001011, 00000011, and 00011111. The first two-way arrow points between the dotted decimal 128 and the binary 10000000. The second two-way arrow points between the dotted decimal 11 and the  binary 00001011. The third two-way arrow points between the dotted decimal 3 and the binary 00000011. The fourth two-way arrow points between the dotted decimal 31 and the binary 00011111.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31286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7.5 Hierarchy in addressing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Three laptops connect to a switch represents a network. The 32 bits show n bits and (32 minus n) bits. The n bits represent prefixes, and the (32 minus n) bits represent suffixes. The prefix defines the network, and the suffix establishes the connection to the node.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039958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7.6 Occupation of the address space in classful addressing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address space has 4,294,967,296 addresses. Class A shares 50 percent of the address space, class B shares 25 percent of the address space, class C shares 12.5 percent of the address space, class D shares 6.25 percent of the address space, and class E shares 6.25 percent of address space. Divisions of four 8 bits given. Class A exhibits 0 prefixes in the first 8 bits and suffixes in the rest of the three 8 bits. Class B demonstrates 10 prefixes in two 8 bits and suffix in the rest of the two 8 bits. Class C exhibits 1 1 0 prefixes in three 8 bits and suffixes in the rest of the one 8 bits. Class D displays 1 1 1 0 exhibits multicast addresses in the four 8 bits. Class E exhibits 1 1 1 1 reserved for future use in the four 8 bits. Class A represents prefixes of n equals 8 bits and the first byte of 0 to 127. Class B shows the prefixes of n is equal to 16 bits and the first byte of 128 to 191. Class C represents prefixes of n is equal to 24 bits and the first byte of 192 to 223. Class D represents prefixes of the not applicable and first byte of 224 to 239. Class E represents prefixes of the not usable and first byte of 240 to 255.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1962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Transmission Delay</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2689501"/>
          </a:xfrm>
        </p:spPr>
        <p:txBody>
          <a:bodyPr/>
          <a:lstStyle/>
          <a:p>
            <a:pPr>
              <a:defRPr/>
            </a:pPr>
            <a:r>
              <a:rPr lang="en-US" dirty="0"/>
              <a:t>A source host or a router cannot send a packet instantaneously. A sender needs to put the bits in a packet on the line one by one. If the first bit of the packet is put on the line at time t1 and the last bit is put on the line at time t2, transmission delay of the packet is (t2 -  t1). Definitely,  the transmission delay is longer for a longer packet and shorter if the sender can transmit faster. In other words, the transmission delay is:</a:t>
            </a:r>
          </a:p>
        </p:txBody>
      </p:sp>
      <p:graphicFrame>
        <p:nvGraphicFramePr>
          <p:cNvPr id="3" name="Object 3">
            <a:extLst>
              <a:ext uri="{FF2B5EF4-FFF2-40B4-BE49-F238E27FC236}">
                <a16:creationId xmlns:a16="http://schemas.microsoft.com/office/drawing/2014/main" id="{7A138C4E-50F6-4CDD-AA25-0B9C21E34A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4743086"/>
              </p:ext>
            </p:extLst>
          </p:nvPr>
        </p:nvGraphicFramePr>
        <p:xfrm>
          <a:off x="1746250" y="4487863"/>
          <a:ext cx="5651500" cy="431800"/>
        </p:xfrm>
        <a:graphic>
          <a:graphicData uri="http://schemas.openxmlformats.org/presentationml/2006/ole">
            <mc:AlternateContent xmlns:mc="http://schemas.openxmlformats.org/markup-compatibility/2006">
              <mc:Choice xmlns:v="urn:schemas-microsoft-com:vml" Requires="v">
                <p:oleObj name="Equation" r:id="rId2" imgW="5651280" imgH="431640" progId="Equation.DSMT4">
                  <p:embed/>
                </p:oleObj>
              </mc:Choice>
              <mc:Fallback>
                <p:oleObj name="Equation" r:id="rId2" imgW="5651280" imgH="431640" progId="Equation.DSMT4">
                  <p:embed/>
                  <p:pic>
                    <p:nvPicPr>
                      <p:cNvPr id="3" name="Object 3">
                        <a:extLst>
                          <a:ext uri="{FF2B5EF4-FFF2-40B4-BE49-F238E27FC236}">
                            <a16:creationId xmlns:a16="http://schemas.microsoft.com/office/drawing/2014/main" id="{7A138C4E-50F6-4CDD-AA25-0B9C21E34A30}"/>
                          </a:ext>
                        </a:extLst>
                      </p:cNvPr>
                      <p:cNvPicPr/>
                      <p:nvPr/>
                    </p:nvPicPr>
                    <p:blipFill>
                      <a:blip r:embed="rId3"/>
                      <a:stretch>
                        <a:fillRect/>
                      </a:stretch>
                    </p:blipFill>
                    <p:spPr>
                      <a:xfrm>
                        <a:off x="1746250" y="4487863"/>
                        <a:ext cx="5651500" cy="431800"/>
                      </a:xfrm>
                      <a:prstGeom prst="rect">
                        <a:avLst/>
                      </a:prstGeom>
                    </p:spPr>
                  </p:pic>
                </p:oleObj>
              </mc:Fallback>
            </mc:AlternateContent>
          </a:graphicData>
        </a:graphic>
      </p:graphicFrame>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15122792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7.7 Variable-length blocks in classless addressing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address space represents block 1, block 2, block </a:t>
            </a:r>
            <a:r>
              <a:rPr lang="en-US" dirty="0" err="1"/>
              <a:t>i</a:t>
            </a:r>
            <a:r>
              <a:rPr lang="en-US" dirty="0"/>
              <a:t>, block (m minus 1), and block m. The Blocks 1 and 2 are attached and Blocks (m minus 1) and m are attached. The Block 2 is connected to Block </a:t>
            </a:r>
            <a:r>
              <a:rPr lang="en-US" dirty="0" err="1"/>
              <a:t>i</a:t>
            </a:r>
            <a:r>
              <a:rPr lang="en-US" dirty="0"/>
              <a:t> with point to point W A N connection. The Block </a:t>
            </a:r>
            <a:r>
              <a:rPr lang="en-US" dirty="0" err="1"/>
              <a:t>i</a:t>
            </a:r>
            <a:r>
              <a:rPr lang="en-US" dirty="0"/>
              <a:t> is connected to Block (m minus 1) with point to point W A N connection.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43058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7.8 Slash notation (CIDR)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Nine bars arranged serially. Bar 1 represents a byte. Bar 2 represents dot. Bar 3 represents a byte. Bar 4 represents dot. Bar 5 represents a byte. Bar 6 represents dot. Bar 7 represents a byte. Bar 8 represents a slash. Bar 9 represents n which refers to prefix length. Examples include 1 2 dot 2 4 dot 7 6 dot 8 slash 8, 2 3 dot 1 4 dot 6 7 dot 9 2 slash 1 2, and 2 2 0 dot 8 dot 2 4 dot 2 5 5 slash 2 5.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34686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7.9 Network address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Network 1, 2, and m are connected to a router. The routing process establishes the destination address to find the network address. A forwarding table shows the network address, b 1 dot c 1 dot d 1 dot e 1, with interface 1, b 2 dot c 2 dot d 2 dot e 2 with interface 2 dot and b m dot c m dot d m dot e m with interface m.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83017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7.10 Solution to Example 4.5</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original block represents a rectangle bar with the label of n is equal to 24. The starting position shows 1 4 dot 2 4 dot 7 4 dot 0 slash 2 4 that represents the first address, and the last place shows 1 4 dot 2 4 dot 7 4 dot 2 5 5 slash 2 4 that represents the previous address. The full rectangle bar shows N is equal to 2 5 6 addresses. The sub blocks offer a rectangle bar with n is equal to 25 and represents 1 4 dot 2 4 dot 7 4 dot 0 slash 2 5 with N is equal to 1 2 8, a second bar with n is equal to 2 6 represents 1 4 dot 2 4 dot 7 4 dot 1 2 8 slash 2 6 with 64, third bar with 2 8 represents 1 4 dot 2 4 dot 1 9 2 dot 0 slash 2 8 with 16, and fourth bar unused with 48.</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81274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7.11 Example of address aggregation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Four blocks connect to a router represents larger block I S P. The Block 1 has 1 6 0 dot 7 0 dot 1 4 dot 0 slash 2 6 to 1 6 0 dot 7 0 dot 1 4 dot 6 3 slash 2 6. The Block 2 has 1 6 0 dot 7 0 dot 1 4 dot 6 4 slash 2 6 to 1 6 0 dot 7 0 dot 1 4 dot 1 2 7 slash 2 6. The Block 3 has 1 6 0 dot 7 0 dot 1 4 dot 1 2 8 slash 2 6 to 1 6 0 dot 7 0 dot 1 4 dot 1 9 1 slash 2 6. The Block 4 has 1 6 0 dot 7 0 dot 1 4 dot 1 9 2 slash 2 6 to 1 6 0 dot 7 0 dot 1 4 dot 2 5 5 slash 2 6. The larger block to internet with all packets with destination addresses 1 6 0 dot 7 0 dot 1 4 dot 0 slash 2 4 to 1 6 0 dot 7 0 dot 1 4 dot 2 5 5 slash 2 4 are sent to I S P.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112168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7.12   Position of IP and other network-layer protocols in TCP/IP protocol suite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physical layer and data-link layer represent underlying L A N or W A N technology. Network layer includes I G M P, I C M P, I P and A R P. Transport layer includes S C T P, T C P, and U D P. Application layer includes S M T P, F T P, T E L N E T, D N S, S N M P, three dots D H C P.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28793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7.13 IP datagram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 P datagram represents header with 20 to 60 bytes and payload, where the total of header and payload represents 20 to 65, 535 bytes. The header format shows options plus padding 0 to 40 bytes from 0 to 31, destination I P address (32 bits) from 0 to 3 1, source I P address (3 2 bits) from 0 to 31, time-to-live 8 bits from 0 to 8. And protocol 8 bits from 8 to 16 and header checksum 16 bits from 16 to 31, identification 16 bits from 0 to 16, flags 3 bits (block D M) and fragmentation offset 13 bits from 16 to 31, and version number 4 bits from 0 to 4, header length byte from 4 to 8, service type 8 bits from 8 to 16 and total length 16 bits from 16 to 31.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91786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7.14 Multiplexing and demultiplexing using the value of the protocol field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network layer includes a rectangle bar representing a datagram with payload connected with I C M P, I G M P, and O S P F inside the network layer and T C P and U D P in the transport layer. The transport layer includes three dots, T C P and U D P. Some protocol values include I C M P 0 1, I G M P 0 2, T C P 0 6, U D P 1 7, and O S P F 89.</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69675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7.15 Example of checksum calculation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Five layers are shown. The first layer has 4, 5, 0, and 28. The second layer shows 49 dot 1 5 3, 0 and 0. The third layer shows 4, 17, and 0. The fourth layer shows 10 dot 12 dot 14 dot 5. The fifth layer shows 12 dot 6 dot 7 dot 9. 4, 5 and 0 represents 4 5 0 0, 28 represents 0 0 1 C, 49 dot 1 5 3 represents C 0 0 1, 0 and 0 represents 0 0 0 0, 4 and 17 represents 0 4 1 1, 0 represents 0 0 0 0, 10.1 2 represents 0 A 0 C, 14.5 represents 0 E 0 5, 12.6 represents 0 C 0 6, 7.9 represents 0 7 0 9, sum represents 1 3 4 4 E, wrapped sum represents 3 4 4 F and check sum represents C B </a:t>
            </a:r>
            <a:r>
              <a:rPr lang="en-US" dirty="0" err="1"/>
              <a:t>B</a:t>
            </a:r>
            <a:r>
              <a:rPr lang="en-US" dirty="0"/>
              <a:t> 0 represents the new checksum, C B </a:t>
            </a:r>
            <a:r>
              <a:rPr lang="en-US" dirty="0" err="1"/>
              <a:t>B</a:t>
            </a:r>
            <a:r>
              <a:rPr lang="en-US" dirty="0"/>
              <a:t> 0 is inserted in the checksum field.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500608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7.16 Maximum transfer unit (MTU)</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 P datagram represents a layer with header and payload. The second layer has header, frame payload, trailer, frame. The size of frame payload is frame payload size which represents the maximum size of frame payload. An arrow from payload leads to frame payload.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7146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7.3.2 Throughput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3272431"/>
          </a:xfrm>
        </p:spPr>
        <p:txBody>
          <a:bodyPr/>
          <a:lstStyle/>
          <a:p>
            <a:pPr>
              <a:defRPr/>
            </a:pPr>
            <a:r>
              <a:rPr lang="en-US" dirty="0"/>
              <a:t>Throughput at any point in a network is defined as the number of bits passing through the point in a second, which is actually the transmission rate of data at that point. In a path from source to destination, a packet may pass through several links (networks), each with a different transmission rate. How, then, can we determine the throughput of the whole path? To see the situation, assume that we have three links, each with a different transmission rate, as shown in Figure 7.2.</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19685652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7.17 Fragmentation example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horizontal rectangular bar is shown from byte 0 0 0 0 to byte 3999 with offset is equal to 0 0 0 0 slash 8 equal to 0. The horizontal rectangle bar is connected to three rectangular bars. First bar is represented from 0 0 0 0 to 1399 with offset is equal to 0 0 0 0 slash 8 is equal to 0. The second bar is represented from 1400 to 2799 with an offset is equal to 1400 slash 8 is equal to 175. The third bar is represented from 2800 to 3999 with offset is equal to 2800 slash 8 is equal to 350.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162266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7.18 Detailed fragmentation example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represents the original which transmits fragment 3, fragments 2, fragments 1 to a first router, fragment 3, and fragment 1 to a second router. The first router transmits F 2. 2 and F 2. 1 to the third router. The third router transmits F 2. 2 and F 2.1 to the second router. The second router transmits F 2.2, F 2.1, F 3, and F 1 to reassemble. The original datagram represents bytes 0 0 0 0 to 3999, 1 and 4 0 2 0, 14,567, 1, 0 and 0 0 0 offset transmits to three fragments F 1, F 2 and F 3. F 1 represents bytes 0 0 0 0 to 1399 with 1 and 1420, ad 14,567, 1 and 0 0 0 offset. The F 2 represents bytes 1400 to 2799 with 1 and 1420 and 14,567, 1, and 175 offsets. The F 3 represents bytes 2800 to 3999 with 1 and 1220, 14,567, 0, and 350 offsets. The F 2 transmits to two fragments F 2 dot 1 and F 2 dot 2. The F dot 2 dot 1 represents bytes 1400 to 2199 with 1 and 820, 14,567, and 1 and 175. The F dot 2 dot 1 represents bytes 2200 to 2799 with 1 and 620, 14,567, and 1 and 275 offsets.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80953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7.19 General format of ICMP messages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Error-reporting messages show data section, rest of the header and type 8 bits, code 8 bits, and checksum 16 bits. The query messages represent data section, identifier, and sequence number and type 8 bits, code 8 bits, and checksum 16 bits. The type and code values of error-reporting messages are 03: destination unreachable (codes 0 to 15), 04: source quench (only code 0), 05: redirection (codes 0 to 3), 11: time exceeded (codes 0 and 1) and 12: parameter problem (codes 0 and 1). The type and code values of query messages are 08 and 00: echo request and reply (only code 0) and 13 and 14: timestamp request and reply (only code 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769809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7.20 Contents of data field for error messages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received datagram represents the I P header, 8 bytes, and the rest of the I P data. The I C M P packet has I P header, I C M P header,  and 8 bytes. The sent I P datagram has I P header, I C M P header, I P header with leftward arrow, and 8 bytes.</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0715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7.21 Example of traceroute program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1 connects to router 1, router 2, and router 3 to a laptop 2. Laptop 1 transmits echo request T </a:t>
            </a:r>
            <a:r>
              <a:rPr lang="en-US" dirty="0" err="1"/>
              <a:t>T</a:t>
            </a:r>
            <a:r>
              <a:rPr lang="en-US" dirty="0"/>
              <a:t> L 1 to router 1, T </a:t>
            </a:r>
            <a:r>
              <a:rPr lang="en-US" dirty="0" err="1"/>
              <a:t>T</a:t>
            </a:r>
            <a:r>
              <a:rPr lang="en-US" dirty="0"/>
              <a:t> L 2 to router 2, T </a:t>
            </a:r>
            <a:r>
              <a:rPr lang="en-US" dirty="0" err="1"/>
              <a:t>T</a:t>
            </a:r>
            <a:r>
              <a:rPr lang="en-US" dirty="0"/>
              <a:t> L 3 to router 3, and T </a:t>
            </a:r>
            <a:r>
              <a:rPr lang="en-US" dirty="0" err="1"/>
              <a:t>T</a:t>
            </a:r>
            <a:r>
              <a:rPr lang="en-US" dirty="0"/>
              <a:t> L 4 to laptop 2. Router 1, Router 2, and Router 3 shows time-exceeded to laptop 1.  Laptop 1 transmits echo requests. Laptop 2 offers destination-unreachable to laptop 1.</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866831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7.22 Example of checksum calculation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rectangle box with three layers represents TEST, 1 and 9 and 8 0 0. 8 and 0 represents 0 0 0 0 1 0 0 0  0 0 0 0 0 0 0 0, 0 represents 0 0 0 0 0 0 0 0  0 0 0 0 0 0 0 0, 1 represents 0 0 0 0 0 0 0 0  0 0 0 0 0 0 0 1, 9 represents 0 0 0 0 0 0 0 0  0 0 0 0 1 0 0 1, T and E represents 0 1 0 1 0 1 0 0  0 1 0 0 0 1 0 1, S and T represents 0 1 0 1 0 0 1 1  0 1 0 1 0 1 0 0, sum represents 1 0 1 0 1 1 1 1  1 0 1 0 0 0 1 1 and checksum represents 0 1 0 1 0 0 0 0  0 1 0 1 1 1 0 0 represents the layer 8 0 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56416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7.23 Home address and care-of address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home network represents a box 1 3 1 dot 5 dot 0 dot 0 slash 1 6, mobile host original home 1 3 1 dot 5 dot 2 4 dot 8 slash 1 6 connects to a router to the internet. Then, router to a Foreign network represents a box with 1 4 dot 0 dot 0 dot 0 slash 8 links to a laptop, the mobile host where care-of address is 1 4 dot 1 3 dot 1 6 dot 9 slash 8 and home address is 1 3 1 dot 5 dot 2 4 dot 8 slash 16.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602919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7.24 Home agent and foreign agent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home network represents a box with a mobile host original home connects to a router represents a home agent connects to the internet connects to a router illustrates a foreign agent connects to a foreign network of the box with a laptop shows the mobile host.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47322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Figure7.25 Remote host and mobile host communication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mobile host at home represents a laptop. The home agent represents a router 1. The foreign agent represents a router 2. The mobile host after the move shows a laptop 2. The remote host shows a laptop 3. Laptop 1 transmits agent solicitation to router 1 of the home agent. The home agent router 1 transfers agent advertisement to laptop 1, the mobile host after move laptop 2 transfers agent solicitation to router 2 of a foreign agent. Router 2 of foreign agent transmits agent advertisement to laptop 2, where the processes represent phase 1: agent discovery. Laptop 2 transfers a registration request to router 2 of a foreign agent, and router 2 transmits a registration request to router 1 of the home agent. Router 1 of the home agent sends a registration reply to router 2 of a foreign agent. Router 2 of foreign agent transmits registration reply to laptop 2 of mobile host after the move, where the processes represent phase 2 registration. After moving sends, laptop 2 of the mobile host to laptop 3 of the remote host shows phase 3 data transfer.</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56232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7.26 Agent advertisement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table represents I C M P advertisement message, type, length, and sequence number, lifetime, code and reserved, and care-of addresses (foreign agent only).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2886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7.2 Throughput in a path with three links in a series</a:t>
            </a:r>
          </a:p>
        </p:txBody>
      </p:sp>
      <p:pic>
        <p:nvPicPr>
          <p:cNvPr id="10" name="Picture 2" descr="&quot;Two-part illustration shows a path through three links and simulation using pipes.&quo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73386"/>
            <a:ext cx="8595360" cy="274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397840254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7.27 Registration request format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table represents a type, flag and lifetime, home address, home agent address, care-of address, identification, and extensions.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73584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7.28 Registration reply format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table represents a type, code and lifetime, home address, home agent address, identification, and extensions.</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51873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7.29 Data transfer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home network has a box that represents the mobile host's original home. The remote network has a package that connects to a laptop, shows the remote host. The foreign network has a box that connects to a computer, represents a mobile host. The small network transmits to a router shows home agent connects to the home network. The home agent that connects to a router represents a foreign agent. The foreign agent joins the mobile host. The mobile host of a foreign network transfers the remote host. The home agent, the router from a small network, and the foreign agent connects the internet.</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21824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7.30 Double crossing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home network has a box that connects with a router that represents the home agent. The foreign network has a tube attached to two laptops, where one laptop represents a remote host connects to the other laptop, a mobile host, where the connection shows the could-be path. The remote host of the foreign network transfers to the home agent. The home agent transmits to the mobile host of a foreign network. The home agent and foreign agents connect to the internet.</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01413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7.31 Triangle routing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home network has a box that connects to a router that represents the home agent. The remote network has a box connecting to a laptop representing a remote host and a router. The foreign network has a tube connected to a computer representing a mobile host and a router representing a foreign agent. The remote host relates to the home agent. The home agent sends it to the foreign agent. The remote host attaches to the foreign network, represents the could-be path. The home agent, foreign agent, and the router of the small network connected to the internet.</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46013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7.32 Simplified forwarding module in classless address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Packet transmits to extract destination address conveys to search table represents a forwarding table. The search table sends to other modules or protocols represents interface number and next-hop address. A router shows connections to m0, m1, and m2. The forwarding table represents network address including mask, next-hop I P address, and interface: x 0 dot y 0 dot z 0 dot t 0 slash n 0, dots and m0; x 1 dot y 1 dot z 1 dot t 1 slash n 1, dots and m 1; x 2 dot y 2 dot z 2 dot t 2 slash n 1, dots and m 2.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83564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7.33 Configuration for Example 7.19</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router labeled as R 1 connects to a box represents 2 0 1 dot 4 dot 1 6 dot 0 slash 2 2 and 2 0 1 dot 4 dot 1 6 dot 2 slash 2 2 represents m 1, a box represents 1 8 0 dot 7 0 dot 6 5 dot 1 2 8 slash 2 5 and 1 8 0 dot 7 0 dot 6 5 dot 1 3 5 slash 2 5 represents m 0, a box represents 2 0 1 dot 4 dot 2 2 dot 0 slash 2 4 and 2 0 1 dot 4 dot 2 2 dot 3 slash 2 4 represents m 3 and a box represents 1 8 0 dot 7 0 dot 6 5 dot 1 9 4 slash 2 6 and 1 8 0 dot 7 0 dot 6 5 dot 1 9 2 slash 2 6 represents m 2 and connects to router represents 1 8 0 dot 7 0 dot 6 5 dot 2 0 0 slash 2 6 and to rest of the internet.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780643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7.34 Address aggregation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router labeled as R 1 connects to organization 1 with 1 4 0 dot 2 4 dot 7 dot 0 slash 2 6 represents m 0, organization 2 with 1 4 0 dot 2 4 dot 7 dot 6 4 slash 2 6 represents m 1, organization 3 with 1 4 0 dot 2 4 dot 7 dot 1 2 8 slash 2 6 represents m 2 and organization 4 with 1 4 0 dot 2 4 dot 7 dot 1 9 2 slash 2 6 represents m 3. The R 1 connects to a router R 2 somewhere in the internet represents m 4 and m 0. The transmissions from the R 2 represents m 1. The forwarding table for R 1 is network address/mask, next-hop address and interface: 1 4 0 dot 2 4 dot 7 dot 0 slash 2 6, dots and m 0; 1 4 0 dot 2 4 dot 7 dot 6 4 slash 2 6, dots and m 1; 1 4 0 dot 2 4 dot 7 dot 1 2 8 slash 2 6, dots and m 2; 1 4 0 dot 2 4 dot 7 dot 1 9 2 slash 2 6, dots and m 3; and 0 dot 0 dot 0 dot 0 slash 0, address of R 2 and m4. The forwarding table for R 2 is network address/mask, next-hop address and interface: 1 4 0 dot 2 4 dot 7 dot 0 slash 2 4, dots and m 0 and 0 dot 0 dot 0 dot 0 slash 0, default router and m1.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845383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7.35 Longest mask addressing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router labeled as R 1 connects to organization 1 with 1 4 0 dot 2 4 dot 7 dot 0 slash 2 6 represents m 0, organization 2 with 1 4 0 dot 2 4 dot 7 dot 6 4 slash 2 6 represents m 1, organization 3 with 1 4 0 dot 2 4 dot 7 dot 1 2 8 slash 2 6 represents m 2. The R 1 connects to a router R 2 represents m 3 and m 0. The R 2 connections to organization 4 with 1 4 0 dot 2 4 dot 7 dot 1 9 2 slash 2 6 represents m 1. The transmissions from the R 2 represents m 2. The forwarding table for R 1 is network address/mask, next-hop address and interface: 1 4 0 dot 2 4 dot 7 dot 0 slash 2 6, dots and m 0; 1 4 0 dot 2 4 dot 7 dot 6 4 slash 2 6, dots and m 1; 1 4 0 dot 2 4 dot 7 dot 1 2 8 slash 2 6, dots and m 2; and 0 dot 0 dot 0 dot 0 dot 0 slash 0, default router and m 3. The forwarding table for R 2 is network address/mask, next-hop address and interface: 1 4 0 dot 2 4 dot 7 dot 1 9 2 slash 2 6, dots and m 1; 1 4 0 dot 2 4 dot 7 dot 0 slash 2 4, address of R 1 and m 0; and 0 dot 0 dot 0 dot 0 slash 0, default router and m2.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37865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7.36 Hierarchical routing with ISPs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H 0 0 1 with 1 2 0 dot 1 4 dot 6 4 dot 0 slash 3 0 and H 1 2 8 dots connects to small I S P 1 connects with 1 2 0 dot 1 4 dot 6 4 dot 0 slash 23 and total 5 1 2 to local I S P 1. H 0 0 1 with 1 2 0 dot 1 4 dot 7 8 dot 0 slash 3 0 and H 1 2 8 dots connects to small I S P 8 connects with 1 2 0 dot 1 4 dot 7 8 dot 0 slash 23 and total 5 1 2 to local I S P 1. The local I S P 1 with 1 2 0 dot 1 4 dot 6 4 dot 0 slash 20 with a total of 4 0 9 6 connects to regional I S P. Unused with 1 2 0 dot 1 4 dot 8 0 dot 0 slash 20 with a total of 4 0 9 6 connects to regional I S P. L O r g 0 1 with 1 2 0 dot 1 4 dot 9 6 dot 0 slash 2 2 and L O r g 0 4 dots connects to local I S P 2. The local I S P 2 with 1 2 0 dot 1 4 dot 9 6 dot 0 slash 2 0 with a total of 4 0 9 6 connects to regional I S P. S O r g 0 1 with 1 2 0 dot 1 4 dot 1 1 2 dot 0 slash 2 4 and S O r g 1 6 dots connects to local I S P 3. The local I S P 3 with 1 2 0 dot 1 4 dot 1 1 2 dot 0 slash 2 0 with a total of 4 0 9 6 connects to regional I S P. The regional I S P with 1 2 0 dot 1 4 dot 6 4 dot 0 slash 1 8 and total of 16,384 to the rest of the internet.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622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7.3 A path through the Internet backbone</a:t>
            </a:r>
          </a:p>
        </p:txBody>
      </p:sp>
      <p:pic>
        <p:nvPicPr>
          <p:cNvPr id="10" name="Picture 2" descr="An illustration shows the transmission rate.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815284"/>
            <a:ext cx="8595360" cy="176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77110083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7.37 Example 7.23</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bar with x represents destination address 32, 32, 31, 31, 31, 31, 31, 31, 30, 29 connects to a router, which has three connects represents 0, 1and 2 to a bar with x and the bar labeled as y, which is from an interface number 2 represents interface and next-hop address. The forwarding table represents mask (slash n), network address, next-hop address, and interface:</a:t>
            </a:r>
            <a:br>
              <a:rPr lang="en-US" dirty="0"/>
            </a:br>
            <a:r>
              <a:rPr lang="en-US" dirty="0"/>
              <a:t>32 represents NF.</a:t>
            </a:r>
            <a:br>
              <a:rPr lang="en-US" dirty="0"/>
            </a:br>
            <a:r>
              <a:rPr lang="en-US" dirty="0"/>
              <a:t>32 represents N F.</a:t>
            </a:r>
            <a:br>
              <a:rPr lang="en-US" dirty="0"/>
            </a:br>
            <a:r>
              <a:rPr lang="en-US" dirty="0"/>
              <a:t>31 represents N F.</a:t>
            </a:r>
            <a:br>
              <a:rPr lang="en-US" dirty="0"/>
            </a:br>
            <a:r>
              <a:rPr lang="en-US" dirty="0"/>
              <a:t>31 represents N F.</a:t>
            </a:r>
            <a:br>
              <a:rPr lang="en-US" dirty="0"/>
            </a:br>
            <a:r>
              <a:rPr lang="en-US" dirty="0"/>
              <a:t>31 represents N F.</a:t>
            </a:r>
            <a:br>
              <a:rPr lang="en-US" dirty="0"/>
            </a:br>
            <a:r>
              <a:rPr lang="en-US" dirty="0"/>
              <a:t>31 represents N F.</a:t>
            </a:r>
            <a:br>
              <a:rPr lang="en-US" dirty="0"/>
            </a:br>
            <a:r>
              <a:rPr lang="en-US" dirty="0"/>
              <a:t>31 represents N F.</a:t>
            </a:r>
            <a:br>
              <a:rPr lang="en-US" dirty="0"/>
            </a:br>
            <a:r>
              <a:rPr lang="en-US" dirty="0"/>
              <a:t>30 represents F, y, and 2, and 29. </a:t>
            </a:r>
          </a:p>
          <a:p>
            <a:r>
              <a:rPr lang="en-US" noProof="0" dirty="0"/>
              <a:t>Legend for the image</a:t>
            </a:r>
            <a:r>
              <a:rPr lang="en-US" dirty="0"/>
              <a:t>: Rightward arrow denote to Compare, NF denote to Not found, and F denote to Found.</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9074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7.38 Example 7.24</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bar with 0 0 0 4 represents to label 0004 connects to switch which connects to 0, 1 and 2 represents a bar with 0 0 1 2 represents interface and label address. The switching table represents interface 2, next label 0 0 1 2. The label used as index are 0 0 0 0, 0 0 0 1, 0 0 0 2, 0 0 0 3, 0 0 0 4, 0 0 0 5, 0 0 0 6, dots 1 0 0 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67035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7.40 MPLS header made of a stack of labels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table represents label from 0 to 20, E x p from 20 to 24, S on 24 and T </a:t>
            </a:r>
            <a:r>
              <a:rPr lang="en-US" dirty="0" err="1"/>
              <a:t>T</a:t>
            </a:r>
            <a:r>
              <a:rPr lang="en-US" dirty="0"/>
              <a:t> L from 24 to 31, a label from 0 to 20, E x p from 20 to 24, S on 24, and T </a:t>
            </a:r>
            <a:r>
              <a:rPr lang="en-US" dirty="0" err="1"/>
              <a:t>T</a:t>
            </a:r>
            <a:r>
              <a:rPr lang="en-US" dirty="0"/>
              <a:t> L from 24 to 31 dots and label from 0 to 20, E x p from 20 to 24, S on 24 and T </a:t>
            </a:r>
            <a:r>
              <a:rPr lang="en-US" dirty="0" err="1"/>
              <a:t>T</a:t>
            </a:r>
            <a:r>
              <a:rPr lang="en-US" dirty="0"/>
              <a:t> L from 24 to 31.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164871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7.41 Global unicast address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site represents two subnets of a switch connects to three laptops connected to a router to the internet. The site defines n bits equals 48 bits (recommendation) global routing prefix. The subnet defines m bits shows 16 bits (recommendation) subnet identifiers. The interface defines q bits with 64 bits (recommendation) interface identifiers. The total of a global routing prefix, subnet identifier, and interface identifier is 128 bits.</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298889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7.42 Mapping EUI-64</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bar labeled as E U I-64 has eight bars of 8 bits. The first bar is divided into eight parts and has 0 in the seventh part. A bar of 64 bits labeled as interface identifier has eight bars, where the first bar is divided into eight bars and has 1 in the seventh part. The E U I-64 shows a down arrow to the interface identifier.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489107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7.43 Mapping for Ethernet MAC</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bar labeled as Ethernet M A C address has six bars of 8 bits and a total of 48 bits. The first bar is divided into eight parts and has 0 in the seventh part. A bar of 64 bits labeled as interface identifier has eight bars, where the first bar is divided into eight and has 1 in the seventh part, the fourth and fifth bars represent added bits, and the fifth bar has 0 in the eighth part. The first three bars show a down arrow to the first three bars of interface identifier. The last three Ethernet M A C address bars showdown arrow to the last three bars of interface identifier.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658274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7.44 Special addresses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unspecified with 0 0 0 0 slash 128 has two bars represents 0 0 0 0 0 0 0 0 in first 8 bits and all 0s. The loopback with 0 0 0 0 dots 1 slash 128 has two bars represents 0 0 0 0 0 0 0 0 in first 8 bits and 0s and 1 in the last. The compatible with 0 0 0 0 dots slash 96 has three bars represents 0 0 0 0 0 0 0 0 in first 8 bits, all 0s in second and I P v 4 address in third bar. The mapped with 0 0 0 0 dots F </a:t>
            </a:r>
            <a:r>
              <a:rPr lang="en-US" dirty="0" err="1"/>
              <a:t>F</a:t>
            </a:r>
            <a:r>
              <a:rPr lang="en-US" dirty="0"/>
              <a:t> </a:t>
            </a:r>
            <a:r>
              <a:rPr lang="en-US" dirty="0" err="1"/>
              <a:t>F</a:t>
            </a:r>
            <a:r>
              <a:rPr lang="en-US" dirty="0"/>
              <a:t> </a:t>
            </a:r>
            <a:r>
              <a:rPr lang="en-US" dirty="0" err="1"/>
              <a:t>F</a:t>
            </a:r>
            <a:r>
              <a:rPr lang="en-US" dirty="0"/>
              <a:t> slash 96 has 4 bars represents 0 0 0 0 0 0 0 0 in first bar, all 0s in second, all 1s in third and I P v 4 address in fourth bar, where the first two bars represents 80 bits, the third represents 16 bits and fourth 32 bits.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865646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7.45 Unique local unicast block</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unique local FC00:/7 shows 7 bits, 40 bits, 16 bits and 64 bits. The gap between 7 bits and 40 bits is 0 or 1. The total length of 7 bits and 40 bits is n equals 48 bits. The 7 bits shows 1111110; The 40 bits shows random number; the 16 bits shows subnet ID; the 64 bits shows interface ID. The link local FE80:/10 shows 10 bits, 38 bits, 16 bits, and 64 bits. The 10 bits shows 1111111010; the 38 bits shows All 0s; the 16 bits shows All 0s; the 64 bits shows interface ID. The multicast F000:/8 shows 8 bits, 4 bits, 4 bits, and 112 bits. The 8 bits shows 11111111; the 4 bits shows flag with values in hex as 0: Permanent and 1: Transient; the 4 bits shows scope with values in hex as 0: reserved, 1: node local, 2: link local, 4: admin, local, 5: site local, 8: organization local, E: global, and F: reserved; the 112 bits shows group ID.</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916655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7.46 IPv6 datagram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figure (a) shows I P v 6 packet represents the base header with 40 bytes and a payload of up to 65,535 bytes. An leftward connected from base header. The figure (b) shows The base header includes a first layer of version from 0 to 4, traffic class from 4 to 12 and flow label from 12 to 31, the second layer of payload length from 0 to 16, next header from 16 to 24, and hop limit from 24 to 31, the third layer of the source address (128 bits is equal to 16 bytes) from 0 to 31 and the fourth layer of the destination address (128 bits is equal to 16 bytes).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97478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7.47 Payload in an IPv6 datagram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base header has four layers, where the second part of the second layer represents the next header. The payload has many segments with the next header, length and extension header, and a segment data: a packet from another protocol. The next header of the base header transmits to the next header of payload, and the next header of payload transmits to data: a packet from another protocol. Some next-header codes are 00: hop-by-hop option, 02: I C M P v 6, 06: T C P, 17: U D P, 43: source-routing option, 44: fragmentation option, 50: encrypted security payload, 51: authentication header, 59: null (no next header) and 60: destination option.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332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7.3.3 Packet Loss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Another issue that severely affects the performance of communication is the number of packets lost during transmission. When a router receives a packet while processing another packet, the received packet needs to be stored in the input buffer waiting for its turn. A router, however, has an input buffer with a limited size. A time may come when the buffer is full and the next packet needs to be dropped. The effect of packet loss on the Internet network layer is that the packet needs to be resent, which in turn may create overflow and cause more packet loss.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11111106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7.49 Comparison of network layer in version 4 and version 6</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network layer in version 4 includes I G M P, I C M P, I P v 4, and A R P. The network layer in version 6 includes I C M P v 6 and I P v 6.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515945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7.50 Categories of ICMPv6 messages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 C M P v 6 messages include error messages, information messages, neighbor discovery messages represent N D protocol, and group membership messages represent M L D protocol.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083263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7.51 Dual stack</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Three layers include upper layers, I P v 4 and I P v 6 layer, and two layers of underlying L A N or W A N technology. The left side represents to and from I P v 4 system and the right side represents To and from I P v 6 system.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42803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7.52 Tunneling strategy</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labeled as I P v 6 host transmits to a router represents I P v 6 header payload sends to the small router. A router represents I P v 4 and tunnel of I P v 4 header, I P v 6 header and payload, transmits to a laptop labeled as I P v 6 host represents I P v 6 header payload.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928764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7.53 Header translation strategy</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 laptop labeled as I P v 6 host transmits through I P v 6 region. It represents I P v 6 header, and payload to router represents header translation done here, to a laptop labeled as I P v 4 host shows I P v 4 region and I P v 4 header and payload.</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597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7.3.4 Congestion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Congestion control is a mechanism for improving performance. Although congestion at the network layer is not explicitly addressed in the Internet model, the study of congestion at this layer may help us to better understand the cause of congestion at the transport layer and find possible remedies to be used at the network layer. Congestion at the network layer is related to two issues, throughput and delay, which we discussed in the previous section.</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60519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7-4 INTERNET PROTOCOL VERSION 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r>
              <a:rPr lang="en-US" dirty="0">
                <a:latin typeface="Times-Roman"/>
              </a:rPr>
              <a:t>The network layer in the Internet has gone through several versions, but only two versions have survived: IP Version 4 (IPv4) and IP Version 6 (IPv6). Although IPv4 is almost depleted, we discuss it because there are still some areas that use this version and also because it is the foundation for IPv6.</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425641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7.4.1 IPv4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r>
              <a:rPr lang="en-US" dirty="0"/>
              <a:t>The identifier used in the IP layer of the TCP/IP protocol suite to identify the connection of each device to the Internet is called the Internet address or IP address. An IPv4 address is a 32-bit address that uniquely and universally defines the connection of a host or a router to the Internet. The IP address is the address of the connection, not the host or the router, because if the device is moved to another network, the IP address may be changed.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2240144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Address Space</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A protocol like IPv4 that defines addresses has an address space. An address space is the total number of addresses used by the protocol. If a protocol uses b bits to define an address, the address space is 2b because each bit can have two different values (0 or 1). IPv4 uses 32-bit addresses, which means that the address space is 232 or 4,294,967,296 (more than four billion). If there were no restrictions, more than 4 billion devices could be connected to the Internet.</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284661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 Communication at the network layer</a:t>
            </a:r>
          </a:p>
        </p:txBody>
      </p:sp>
      <p:pic>
        <p:nvPicPr>
          <p:cNvPr id="10" name="Picture 2" descr="A flow diagram shows the Sky research communic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190422" y="1094026"/>
            <a:ext cx="4763157" cy="50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a:t>
            </a:fld>
            <a:endParaRPr lang="en-US"/>
          </a:p>
        </p:txBody>
      </p:sp>
    </p:spTree>
    <p:extLst>
      <p:ext uri="{BB962C8B-B14F-4D97-AF65-F5344CB8AC3E}">
        <p14:creationId xmlns:p14="http://schemas.microsoft.com/office/powerpoint/2010/main" val="11802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Notation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There are three common notations to show an IPv4 address: binary notation (base 2), dotted-decimal notation (base 256), and hexadecimal notation (base 16).</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4110755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7.4 Three different notations in IPv4 addressing</a:t>
            </a:r>
          </a:p>
        </p:txBody>
      </p:sp>
      <p:pic>
        <p:nvPicPr>
          <p:cNvPr id="10" name="Picture 2" descr="A diagrammatical image shows the binary, dotted decimal, and hexadecimal notations in addressing.">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72552"/>
            <a:ext cx="8595360" cy="343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995777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Hierarchy in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r>
              <a:rPr lang="en-US" dirty="0"/>
              <a:t>In any communication network that involves delivery, such as a telephone network or a postal network, the addressing system is hierarchical. A 32-bit IPv4 address is also hierarchical but divided only into two parts. The first part of the address, called the prefix, defines the network; the second part of the address, called the suffix, defines the node.</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355437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7.5 Hierarchy in addressing</a:t>
            </a:r>
          </a:p>
        </p:txBody>
      </p:sp>
      <p:pic>
        <p:nvPicPr>
          <p:cNvPr id="10" name="Picture 2" descr="An illustration of addressing.">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65760" y="1369249"/>
            <a:ext cx="8412480" cy="472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162934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Classful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When the Internet started, an IPv4 address was designed with a fixed-length prefix, but to accommodate both small and large networks, three fixed-length prefixes were designed instead of one </a:t>
            </a:r>
            <a:br>
              <a:rPr lang="en-US" dirty="0"/>
            </a:br>
            <a:r>
              <a:rPr lang="en-US" dirty="0"/>
              <a:t>(n = 8, n = 16, and n = 24). The whole address space was divided into five classes (class A, B, C, D, and E), as shown in Figure 7.6. This scheme is referred to as classful addressing. Although classful addressing belongs to the past, it helps us to understand classless addressing, discussed later.</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181778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7.6 Occupation of the address space in classful addressing</a:t>
            </a:r>
          </a:p>
        </p:txBody>
      </p:sp>
      <p:pic>
        <p:nvPicPr>
          <p:cNvPr id="10" name="Picture 2" descr="An illustration of address space with 4, 2 9 4, 9 6 7, 2 9 6 addresse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22169"/>
            <a:ext cx="8595360" cy="390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4112893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91C6931-CE43-4A3F-AB74-F705EE239D3E}"/>
              </a:ext>
            </a:extLst>
          </p:cNvPr>
          <p:cNvSpPr>
            <a:spLocks noGrp="1" noChangeArrowheads="1"/>
          </p:cNvSpPr>
          <p:nvPr>
            <p:ph type="title"/>
          </p:nvPr>
        </p:nvSpPr>
        <p:spPr/>
        <p:txBody>
          <a:bodyPr/>
          <a:lstStyle/>
          <a:p>
            <a:pPr eaLnBrk="1" hangingPunct="1"/>
            <a:r>
              <a:rPr lang="en-US" altLang="en-US"/>
              <a:t>Addressing</a:t>
            </a:r>
          </a:p>
        </p:txBody>
      </p:sp>
      <p:sp>
        <p:nvSpPr>
          <p:cNvPr id="4099" name="Rectangle 3">
            <a:extLst>
              <a:ext uri="{FF2B5EF4-FFF2-40B4-BE49-F238E27FC236}">
                <a16:creationId xmlns:a16="http://schemas.microsoft.com/office/drawing/2014/main" id="{40FEBCAA-B645-4398-B09A-9059B5E3453A}"/>
              </a:ext>
            </a:extLst>
          </p:cNvPr>
          <p:cNvSpPr>
            <a:spLocks noGrp="1" noChangeArrowheads="1"/>
          </p:cNvSpPr>
          <p:nvPr>
            <p:ph type="body" idx="1"/>
          </p:nvPr>
        </p:nvSpPr>
        <p:spPr/>
        <p:txBody>
          <a:bodyPr/>
          <a:lstStyle/>
          <a:p>
            <a:pPr eaLnBrk="1" hangingPunct="1">
              <a:defRPr/>
            </a:pPr>
            <a:r>
              <a:rPr lang="en-US" dirty="0"/>
              <a:t>Physical</a:t>
            </a:r>
          </a:p>
          <a:p>
            <a:pPr lvl="1">
              <a:defRPr/>
            </a:pPr>
            <a:r>
              <a:rPr lang="en-US" dirty="0">
                <a:ea typeface="+mn-ea"/>
              </a:rPr>
              <a:t>MAC addresses do not suffice because the Internet can include multiple network technologies </a:t>
            </a:r>
            <a:r>
              <a:rPr lang="en-US" sz="3200" dirty="0">
                <a:ea typeface="+mn-ea"/>
              </a:rPr>
              <a:t>and each technology defines its own MAC addresses.</a:t>
            </a:r>
          </a:p>
          <a:p>
            <a:pPr lvl="1">
              <a:defRPr/>
            </a:pPr>
            <a:r>
              <a:rPr lang="en-US" sz="3200" dirty="0">
                <a:ea typeface="+mn-ea"/>
              </a:rPr>
              <a:t>Will Discuss more later</a:t>
            </a:r>
            <a:endParaRPr lang="en-US" dirty="0"/>
          </a:p>
          <a:p>
            <a:pPr eaLnBrk="1" hangingPunct="1">
              <a:defRPr/>
            </a:pPr>
            <a:r>
              <a:rPr lang="en-US" dirty="0"/>
              <a:t>Logical – see next slide</a:t>
            </a:r>
          </a:p>
          <a:p>
            <a:pPr eaLnBrk="1" hangingPunct="1">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582BFAF-16EB-49C0-903D-36878EAB1A41}"/>
              </a:ext>
            </a:extLst>
          </p:cNvPr>
          <p:cNvSpPr>
            <a:spLocks noGrp="1" noChangeArrowheads="1"/>
          </p:cNvSpPr>
          <p:nvPr>
            <p:ph type="title"/>
          </p:nvPr>
        </p:nvSpPr>
        <p:spPr/>
        <p:txBody>
          <a:bodyPr/>
          <a:lstStyle/>
          <a:p>
            <a:r>
              <a:rPr lang="en-US" altLang="en-US"/>
              <a:t>Logical Address</a:t>
            </a:r>
          </a:p>
        </p:txBody>
      </p:sp>
      <p:sp>
        <p:nvSpPr>
          <p:cNvPr id="7171" name="Content Placeholder 2">
            <a:extLst>
              <a:ext uri="{FF2B5EF4-FFF2-40B4-BE49-F238E27FC236}">
                <a16:creationId xmlns:a16="http://schemas.microsoft.com/office/drawing/2014/main" id="{A9604383-4268-40E6-9268-F3093B9C8B91}"/>
              </a:ext>
            </a:extLst>
          </p:cNvPr>
          <p:cNvSpPr>
            <a:spLocks noGrp="1" noChangeArrowheads="1"/>
          </p:cNvSpPr>
          <p:nvPr>
            <p:ph idx="1"/>
          </p:nvPr>
        </p:nvSpPr>
        <p:spPr/>
        <p:txBody>
          <a:bodyPr/>
          <a:lstStyle/>
          <a:p>
            <a:r>
              <a:rPr lang="en-US" altLang="en-US"/>
              <a:t>The advantage of IP addressing lies in uniformity: an arbitrary pair of application programs can communicate without knowing the type of network hardware or MAC addresses being used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CF3CBCF-7E87-4393-AA10-EC72975BDA4C}"/>
              </a:ext>
            </a:extLst>
          </p:cNvPr>
          <p:cNvSpPr>
            <a:spLocks noGrp="1" noChangeArrowheads="1"/>
          </p:cNvSpPr>
          <p:nvPr>
            <p:ph type="title"/>
          </p:nvPr>
        </p:nvSpPr>
        <p:spPr/>
        <p:txBody>
          <a:bodyPr/>
          <a:lstStyle/>
          <a:p>
            <a:pPr eaLnBrk="1" hangingPunct="1"/>
            <a:r>
              <a:rPr lang="en-US" altLang="en-US"/>
              <a:t>IP address</a:t>
            </a:r>
          </a:p>
        </p:txBody>
      </p:sp>
      <p:sp>
        <p:nvSpPr>
          <p:cNvPr id="8195" name="Rectangle 3">
            <a:extLst>
              <a:ext uri="{FF2B5EF4-FFF2-40B4-BE49-F238E27FC236}">
                <a16:creationId xmlns:a16="http://schemas.microsoft.com/office/drawing/2014/main" id="{1B790A51-FE41-45A2-A189-FD7736E78E80}"/>
              </a:ext>
            </a:extLst>
          </p:cNvPr>
          <p:cNvSpPr>
            <a:spLocks noGrp="1" noChangeArrowheads="1"/>
          </p:cNvSpPr>
          <p:nvPr>
            <p:ph type="body" idx="1"/>
          </p:nvPr>
        </p:nvSpPr>
        <p:spPr/>
        <p:txBody>
          <a:bodyPr/>
          <a:lstStyle/>
          <a:p>
            <a:pPr eaLnBrk="1" hangingPunct="1">
              <a:lnSpc>
                <a:spcPct val="90000"/>
              </a:lnSpc>
            </a:pPr>
            <a:r>
              <a:rPr lang="en-US" altLang="en-US" sz="2800"/>
              <a:t>32 bits</a:t>
            </a:r>
          </a:p>
          <a:p>
            <a:pPr lvl="1" eaLnBrk="1" hangingPunct="1">
              <a:lnSpc>
                <a:spcPct val="90000"/>
              </a:lnSpc>
            </a:pPr>
            <a:r>
              <a:rPr lang="en-US" altLang="en-US" sz="2400"/>
              <a:t>Hierarchy – prefix and suffix</a:t>
            </a:r>
          </a:p>
          <a:p>
            <a:pPr lvl="1" eaLnBrk="1" hangingPunct="1">
              <a:lnSpc>
                <a:spcPct val="90000"/>
              </a:lnSpc>
            </a:pPr>
            <a:r>
              <a:rPr lang="en-US" altLang="en-US" sz="2400"/>
              <a:t>Prefix identifies the network – given by IANA</a:t>
            </a:r>
          </a:p>
          <a:p>
            <a:pPr lvl="1" algn="ctr" eaLnBrk="1" hangingPunct="1">
              <a:lnSpc>
                <a:spcPct val="90000"/>
              </a:lnSpc>
              <a:spcBef>
                <a:spcPts val="1200"/>
              </a:spcBef>
              <a:spcAft>
                <a:spcPts val="1000"/>
              </a:spcAft>
              <a:buFontTx/>
              <a:buNone/>
            </a:pPr>
            <a:r>
              <a:rPr lang="en-US" altLang="en-US" sz="2400" b="1" i="1"/>
              <a:t>In classful addressing, the network address (the first address in the block) is the one that is assigned to the organization. The range of addresses can automatically be inferred from the network address.</a:t>
            </a:r>
          </a:p>
          <a:p>
            <a:pPr lvl="2" eaLnBrk="1" hangingPunct="1">
              <a:lnSpc>
                <a:spcPct val="90000"/>
              </a:lnSpc>
            </a:pPr>
            <a:endParaRPr lang="en-US" altLang="en-US" sz="2000"/>
          </a:p>
          <a:p>
            <a:pPr lvl="1" eaLnBrk="1" hangingPunct="1">
              <a:lnSpc>
                <a:spcPct val="90000"/>
              </a:lnSpc>
            </a:pPr>
            <a:r>
              <a:rPr lang="en-US" altLang="en-US" sz="2400"/>
              <a:t>Suffix identifies the computer –given locally</a:t>
            </a:r>
          </a:p>
          <a:p>
            <a:pPr lvl="1" eaLnBrk="1" hangingPunct="1">
              <a:lnSpc>
                <a:spcPct val="90000"/>
              </a:lnSpc>
            </a:pPr>
            <a:r>
              <a:rPr lang="en-US" altLang="en-US" sz="2400"/>
              <a:t>No two computers can have the same public IP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1DA912E-41CD-4185-B341-B5BA0EE0F4EA}"/>
              </a:ext>
            </a:extLst>
          </p:cNvPr>
          <p:cNvSpPr>
            <a:spLocks noGrp="1" noChangeArrowheads="1"/>
          </p:cNvSpPr>
          <p:nvPr>
            <p:ph type="title"/>
          </p:nvPr>
        </p:nvSpPr>
        <p:spPr/>
        <p:txBody>
          <a:bodyPr/>
          <a:lstStyle/>
          <a:p>
            <a:r>
              <a:rPr lang="en-US" altLang="en-US"/>
              <a:t>Octets</a:t>
            </a:r>
          </a:p>
        </p:txBody>
      </p:sp>
      <p:sp>
        <p:nvSpPr>
          <p:cNvPr id="9219" name="Content Placeholder 2">
            <a:extLst>
              <a:ext uri="{FF2B5EF4-FFF2-40B4-BE49-F238E27FC236}">
                <a16:creationId xmlns:a16="http://schemas.microsoft.com/office/drawing/2014/main" id="{50B630C3-C1E6-4DBD-A11A-7C630CBE866C}"/>
              </a:ext>
            </a:extLst>
          </p:cNvPr>
          <p:cNvSpPr>
            <a:spLocks noGrp="1" noChangeArrowheads="1"/>
          </p:cNvSpPr>
          <p:nvPr>
            <p:ph idx="1"/>
          </p:nvPr>
        </p:nvSpPr>
        <p:spPr/>
        <p:txBody>
          <a:bodyPr/>
          <a:lstStyle/>
          <a:p>
            <a:r>
              <a:rPr lang="en-US" altLang="en-US"/>
              <a:t>IP address is written in 4 octets with separating dots.</a:t>
            </a:r>
          </a:p>
          <a:p>
            <a:r>
              <a:rPr lang="en-US" altLang="en-US"/>
              <a:t>10000000.00001011.00000011.00011111</a:t>
            </a:r>
          </a:p>
          <a:p>
            <a:r>
              <a:rPr lang="en-US" altLang="en-US"/>
              <a:t>128.11.3.31</a:t>
            </a:r>
          </a:p>
          <a:p>
            <a:r>
              <a:rPr lang="en-US" altLang="en-US"/>
              <a:t>One of the UTRGV CS address is:</a:t>
            </a:r>
          </a:p>
          <a:p>
            <a:r>
              <a:rPr lang="en-US" altLang="en-US"/>
              <a:t>10000001.01110001.10000010.01101110</a:t>
            </a:r>
          </a:p>
          <a:p>
            <a:r>
              <a:rPr lang="en-US" altLang="en-US"/>
              <a:t>What is this address in decimal notation?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7-1 SERVICES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We briefly discuss the services provided at the network layer.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268382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4583FE3-BA69-4C59-9B1D-69E56CE960A7}"/>
              </a:ext>
            </a:extLst>
          </p:cNvPr>
          <p:cNvSpPr>
            <a:spLocks noGrp="1" noChangeArrowheads="1"/>
          </p:cNvSpPr>
          <p:nvPr>
            <p:ph type="title"/>
          </p:nvPr>
        </p:nvSpPr>
        <p:spPr/>
        <p:txBody>
          <a:bodyPr/>
          <a:lstStyle/>
          <a:p>
            <a:pPr eaLnBrk="1" hangingPunct="1"/>
            <a:r>
              <a:rPr lang="en-US" altLang="en-US"/>
              <a:t>Classful IP addressing</a:t>
            </a:r>
          </a:p>
        </p:txBody>
      </p:sp>
      <p:sp>
        <p:nvSpPr>
          <p:cNvPr id="10243" name="Rectangle 3">
            <a:extLst>
              <a:ext uri="{FF2B5EF4-FFF2-40B4-BE49-F238E27FC236}">
                <a16:creationId xmlns:a16="http://schemas.microsoft.com/office/drawing/2014/main" id="{D1DBC780-F218-4493-86B4-CCBD4F78B70E}"/>
              </a:ext>
            </a:extLst>
          </p:cNvPr>
          <p:cNvSpPr>
            <a:spLocks noGrp="1" noChangeArrowheads="1"/>
          </p:cNvSpPr>
          <p:nvPr>
            <p:ph type="body" idx="1"/>
          </p:nvPr>
        </p:nvSpPr>
        <p:spPr/>
        <p:txBody>
          <a:bodyPr/>
          <a:lstStyle/>
          <a:p>
            <a:pPr eaLnBrk="1" hangingPunct="1"/>
            <a:r>
              <a:rPr lang="en-US" altLang="en-US"/>
              <a:t>Divided IP address space into three primary classes A, B, C and also there exist class D (multicasting) and E.</a:t>
            </a:r>
          </a:p>
          <a:p>
            <a:pPr eaLnBrk="1" hangingPunct="1"/>
            <a:r>
              <a:rPr lang="en-US" altLang="en-US"/>
              <a:t>First four (MSB) bits will determine its class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73" name="Group 109">
            <a:extLst>
              <a:ext uri="{FF2B5EF4-FFF2-40B4-BE49-F238E27FC236}">
                <a16:creationId xmlns:a16="http://schemas.microsoft.com/office/drawing/2014/main" id="{852718A5-D531-4F1B-B9E9-3A187B5198FD}"/>
              </a:ext>
            </a:extLst>
          </p:cNvPr>
          <p:cNvGraphicFramePr>
            <a:graphicFrameLocks noGrp="1"/>
          </p:cNvGraphicFramePr>
          <p:nvPr/>
        </p:nvGraphicFramePr>
        <p:xfrm>
          <a:off x="0" y="457200"/>
          <a:ext cx="8991600" cy="6064251"/>
        </p:xfrm>
        <a:graphic>
          <a:graphicData uri="http://schemas.openxmlformats.org/drawingml/2006/table">
            <a:tbl>
              <a:tblPr/>
              <a:tblGrid>
                <a:gridCol w="1323975">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1227138">
                  <a:extLst>
                    <a:ext uri="{9D8B030D-6E8A-4147-A177-3AD203B41FA5}">
                      <a16:colId xmlns:a16="http://schemas.microsoft.com/office/drawing/2014/main" val="20002"/>
                    </a:ext>
                  </a:extLst>
                </a:gridCol>
                <a:gridCol w="987425">
                  <a:extLst>
                    <a:ext uri="{9D8B030D-6E8A-4147-A177-3AD203B41FA5}">
                      <a16:colId xmlns:a16="http://schemas.microsoft.com/office/drawing/2014/main" val="20003"/>
                    </a:ext>
                  </a:extLst>
                </a:gridCol>
                <a:gridCol w="1238250">
                  <a:extLst>
                    <a:ext uri="{9D8B030D-6E8A-4147-A177-3AD203B41FA5}">
                      <a16:colId xmlns:a16="http://schemas.microsoft.com/office/drawing/2014/main" val="20004"/>
                    </a:ext>
                  </a:extLst>
                </a:gridCol>
                <a:gridCol w="1317625">
                  <a:extLst>
                    <a:ext uri="{9D8B030D-6E8A-4147-A177-3AD203B41FA5}">
                      <a16:colId xmlns:a16="http://schemas.microsoft.com/office/drawing/2014/main" val="20005"/>
                    </a:ext>
                  </a:extLst>
                </a:gridCol>
                <a:gridCol w="1035050">
                  <a:extLst>
                    <a:ext uri="{9D8B030D-6E8A-4147-A177-3AD203B41FA5}">
                      <a16:colId xmlns:a16="http://schemas.microsoft.com/office/drawing/2014/main" val="20006"/>
                    </a:ext>
                  </a:extLst>
                </a:gridCol>
                <a:gridCol w="1195387">
                  <a:extLst>
                    <a:ext uri="{9D8B030D-6E8A-4147-A177-3AD203B41FA5}">
                      <a16:colId xmlns:a16="http://schemas.microsoft.com/office/drawing/2014/main" val="20007"/>
                    </a:ext>
                  </a:extLst>
                </a:gridCol>
              </a:tblGrid>
              <a:tr h="16430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Class</a:t>
                      </a:r>
                      <a:endParaRPr kumimoji="0" lang="en-US" sz="1800" b="0" i="0" u="none" strike="noStrike" cap="none" normalizeH="0" baseline="0" dirty="0">
                        <a:ln>
                          <a:noFill/>
                        </a:ln>
                        <a:solidFill>
                          <a:schemeClr val="tx1"/>
                        </a:solidFill>
                        <a:effectLst/>
                        <a:latin typeface="Arial" charset="0"/>
                        <a:cs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Leading</a:t>
                      </a:r>
                      <a:br>
                        <a:rPr kumimoji="0" lang="en-US" sz="1800" b="1" i="0" u="none" strike="noStrike" cap="none" normalizeH="0" baseline="0">
                          <a:ln>
                            <a:noFill/>
                          </a:ln>
                          <a:solidFill>
                            <a:schemeClr val="tx1"/>
                          </a:solidFill>
                          <a:effectLst/>
                          <a:latin typeface="Arial" charset="0"/>
                          <a:cs typeface="Arial" charset="0"/>
                        </a:rPr>
                      </a:br>
                      <a:r>
                        <a:rPr kumimoji="0" lang="en-US" sz="1800" b="1" i="0" u="none" strike="noStrike" cap="none" normalizeH="0" baseline="0">
                          <a:ln>
                            <a:noFill/>
                          </a:ln>
                          <a:solidFill>
                            <a:schemeClr val="tx1"/>
                          </a:solidFill>
                          <a:effectLst/>
                          <a:latin typeface="Arial" charset="0"/>
                          <a:cs typeface="Arial" charset="0"/>
                        </a:rPr>
                        <a:t>Bits</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Size of </a:t>
                      </a:r>
                      <a:r>
                        <a:rPr kumimoji="0" lang="en-US" sz="1800" b="1" i="1" u="none" strike="noStrike" cap="none" normalizeH="0" baseline="0">
                          <a:ln>
                            <a:noFill/>
                          </a:ln>
                          <a:solidFill>
                            <a:schemeClr val="tx1"/>
                          </a:solidFill>
                          <a:effectLst/>
                          <a:latin typeface="Arial" charset="0"/>
                          <a:cs typeface="Arial" charset="0"/>
                        </a:rPr>
                        <a:t>Network</a:t>
                      </a:r>
                      <a:br>
                        <a:rPr kumimoji="0" lang="en-US" sz="1800" b="1" i="1" u="none" strike="noStrike" cap="none" normalizeH="0" baseline="0">
                          <a:ln>
                            <a:noFill/>
                          </a:ln>
                          <a:solidFill>
                            <a:schemeClr val="tx1"/>
                          </a:solidFill>
                          <a:effectLst/>
                          <a:latin typeface="Arial" charset="0"/>
                          <a:cs typeface="Arial" charset="0"/>
                        </a:rPr>
                      </a:br>
                      <a:r>
                        <a:rPr kumimoji="0" lang="en-US" sz="1800" b="1" i="1" u="none" strike="noStrike" cap="none" normalizeH="0" baseline="0">
                          <a:ln>
                            <a:noFill/>
                          </a:ln>
                          <a:solidFill>
                            <a:schemeClr val="tx1"/>
                          </a:solidFill>
                          <a:effectLst/>
                          <a:latin typeface="Arial" charset="0"/>
                          <a:cs typeface="Arial" charset="0"/>
                        </a:rPr>
                        <a:t>Number</a:t>
                      </a:r>
                      <a:r>
                        <a:rPr kumimoji="0" lang="en-US" sz="1800" b="1" i="0" u="none" strike="noStrike" cap="none" normalizeH="0" baseline="0">
                          <a:ln>
                            <a:noFill/>
                          </a:ln>
                          <a:solidFill>
                            <a:schemeClr val="tx1"/>
                          </a:solidFill>
                          <a:effectLst/>
                          <a:latin typeface="Arial" charset="0"/>
                          <a:cs typeface="Arial" charset="0"/>
                        </a:rPr>
                        <a:t> Bit field</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Size of </a:t>
                      </a:r>
                      <a:r>
                        <a:rPr kumimoji="0" lang="en-US" sz="1800" b="1" i="1" u="none" strike="noStrike" cap="none" normalizeH="0" baseline="0">
                          <a:ln>
                            <a:noFill/>
                          </a:ln>
                          <a:solidFill>
                            <a:schemeClr val="tx1"/>
                          </a:solidFill>
                          <a:effectLst/>
                          <a:latin typeface="Arial" charset="0"/>
                          <a:cs typeface="Arial" charset="0"/>
                        </a:rPr>
                        <a:t>Rest</a:t>
                      </a:r>
                      <a:br>
                        <a:rPr kumimoji="0" lang="en-US" sz="1800" b="1" i="0" u="none" strike="noStrike" cap="none" normalizeH="0" baseline="0">
                          <a:ln>
                            <a:noFill/>
                          </a:ln>
                          <a:solidFill>
                            <a:schemeClr val="tx1"/>
                          </a:solidFill>
                          <a:effectLst/>
                          <a:latin typeface="Arial" charset="0"/>
                          <a:cs typeface="Arial" charset="0"/>
                        </a:rPr>
                      </a:br>
                      <a:r>
                        <a:rPr kumimoji="0" lang="en-US" sz="1800" b="1" i="0" u="none" strike="noStrike" cap="none" normalizeH="0" baseline="0">
                          <a:ln>
                            <a:noFill/>
                          </a:ln>
                          <a:solidFill>
                            <a:schemeClr val="tx1"/>
                          </a:solidFill>
                          <a:effectLst/>
                          <a:latin typeface="Arial" charset="0"/>
                          <a:cs typeface="Arial" charset="0"/>
                        </a:rPr>
                        <a:t>Bit field</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Number</a:t>
                      </a:r>
                      <a:br>
                        <a:rPr kumimoji="0" lang="en-US" sz="1800" b="1" i="0" u="none" strike="noStrike" cap="none" normalizeH="0" baseline="0">
                          <a:ln>
                            <a:noFill/>
                          </a:ln>
                          <a:solidFill>
                            <a:schemeClr val="tx1"/>
                          </a:solidFill>
                          <a:effectLst/>
                          <a:latin typeface="Arial" charset="0"/>
                          <a:cs typeface="Arial" charset="0"/>
                        </a:rPr>
                      </a:br>
                      <a:r>
                        <a:rPr kumimoji="0" lang="en-US" sz="1800" b="1" i="0" u="none" strike="noStrike" cap="none" normalizeH="0" baseline="0">
                          <a:ln>
                            <a:noFill/>
                          </a:ln>
                          <a:solidFill>
                            <a:schemeClr val="tx1"/>
                          </a:solidFill>
                          <a:effectLst/>
                          <a:latin typeface="Arial" charset="0"/>
                          <a:cs typeface="Arial" charset="0"/>
                        </a:rPr>
                        <a:t>of Networks</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Addresses</a:t>
                      </a:r>
                      <a:br>
                        <a:rPr kumimoji="0" lang="en-US" sz="1800" b="1" i="0" u="none" strike="noStrike" cap="none" normalizeH="0" baseline="0">
                          <a:ln>
                            <a:noFill/>
                          </a:ln>
                          <a:solidFill>
                            <a:schemeClr val="tx1"/>
                          </a:solidFill>
                          <a:effectLst/>
                          <a:latin typeface="Arial" charset="0"/>
                          <a:cs typeface="Arial" charset="0"/>
                        </a:rPr>
                      </a:br>
                      <a:r>
                        <a:rPr kumimoji="0" lang="en-US" sz="1800" b="1" i="0" u="none" strike="noStrike" cap="none" normalizeH="0" baseline="0">
                          <a:ln>
                            <a:noFill/>
                          </a:ln>
                          <a:solidFill>
                            <a:schemeClr val="tx1"/>
                          </a:solidFill>
                          <a:effectLst/>
                          <a:latin typeface="Arial" charset="0"/>
                          <a:cs typeface="Arial" charset="0"/>
                        </a:rPr>
                        <a:t>per Network</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Start address</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Arial" charset="0"/>
                        </a:rPr>
                        <a:t>End address</a:t>
                      </a:r>
                      <a:endParaRPr kumimoji="0" lang="en-US" sz="1800" b="0" i="0" u="none" strike="noStrike" cap="none" normalizeH="0" baseline="0">
                        <a:ln>
                          <a:noFill/>
                        </a:ln>
                        <a:solidFill>
                          <a:schemeClr val="tx1"/>
                        </a:solidFill>
                        <a:effectLst/>
                        <a:latin typeface="Arial" charset="0"/>
                        <a:cs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8842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Class A</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24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128 (2</a:t>
                      </a:r>
                      <a:r>
                        <a:rPr kumimoji="0" lang="en-US" sz="1800" b="0" i="0" u="none" strike="noStrike" cap="none" normalizeH="0" baseline="30000">
                          <a:ln>
                            <a:noFill/>
                          </a:ln>
                          <a:solidFill>
                            <a:schemeClr val="tx1"/>
                          </a:solidFill>
                          <a:effectLst/>
                          <a:latin typeface="Arial" charset="0"/>
                          <a:cs typeface="Arial" charset="0"/>
                        </a:rPr>
                        <a:t>7</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16,777,216 (2</a:t>
                      </a:r>
                      <a:r>
                        <a:rPr kumimoji="0" lang="en-US" sz="1800" b="0" i="0" u="none" strike="noStrike" cap="none" normalizeH="0" baseline="30000">
                          <a:ln>
                            <a:noFill/>
                          </a:ln>
                          <a:solidFill>
                            <a:schemeClr val="tx1"/>
                          </a:solidFill>
                          <a:effectLst/>
                          <a:latin typeface="Arial" charset="0"/>
                          <a:cs typeface="Arial" charset="0"/>
                        </a:rPr>
                        <a:t>24</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0.0.0.0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127.255.255.255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842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Class B</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16,384 (2</a:t>
                      </a:r>
                      <a:r>
                        <a:rPr kumimoji="0" lang="en-US" sz="1800" b="0" i="0" u="none" strike="noStrike" cap="none" normalizeH="0" baseline="30000">
                          <a:ln>
                            <a:noFill/>
                          </a:ln>
                          <a:solidFill>
                            <a:schemeClr val="tx1"/>
                          </a:solidFill>
                          <a:effectLst/>
                          <a:latin typeface="Arial" charset="0"/>
                          <a:cs typeface="Arial" charset="0"/>
                        </a:rPr>
                        <a:t>14</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65,536 (2</a:t>
                      </a:r>
                      <a:r>
                        <a:rPr kumimoji="0" lang="en-US" sz="1800" b="0" i="0" u="none" strike="noStrike" cap="none" normalizeH="0" baseline="30000">
                          <a:ln>
                            <a:noFill/>
                          </a:ln>
                          <a:solidFill>
                            <a:schemeClr val="tx1"/>
                          </a:solidFill>
                          <a:effectLst/>
                          <a:latin typeface="Arial" charset="0"/>
                          <a:cs typeface="Arial" charset="0"/>
                        </a:rPr>
                        <a:t>16</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128.0.0.0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191.255.255.255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842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Class C</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110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24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2,097,152 (2</a:t>
                      </a:r>
                      <a:r>
                        <a:rPr kumimoji="0" lang="en-US" sz="1800" b="0" i="0" u="none" strike="noStrike" cap="none" normalizeH="0" baseline="30000">
                          <a:ln>
                            <a:noFill/>
                          </a:ln>
                          <a:solidFill>
                            <a:schemeClr val="tx1"/>
                          </a:solidFill>
                          <a:effectLst/>
                          <a:latin typeface="Arial" charset="0"/>
                          <a:cs typeface="Arial" charset="0"/>
                        </a:rPr>
                        <a:t>21</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256 (2</a:t>
                      </a:r>
                      <a:r>
                        <a:rPr kumimoji="0" lang="en-US" sz="1800" b="0" i="0" u="none" strike="noStrike" cap="none" normalizeH="0" baseline="30000">
                          <a:ln>
                            <a:noFill/>
                          </a:ln>
                          <a:solidFill>
                            <a:schemeClr val="tx1"/>
                          </a:solidFill>
                          <a:effectLst/>
                          <a:latin typeface="Arial" charset="0"/>
                          <a:cs typeface="Arial" charset="0"/>
                        </a:rPr>
                        <a:t>8</a:t>
                      </a:r>
                      <a:r>
                        <a:rPr kumimoji="0" lang="en-US" sz="1800" b="0" i="0" u="none" strike="noStrike" cap="none" normalizeH="0" baseline="0">
                          <a:ln>
                            <a:noFill/>
                          </a:ln>
                          <a:solidFill>
                            <a:schemeClr val="tx1"/>
                          </a:solidFill>
                          <a:effectLst/>
                          <a:latin typeface="Arial"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192.0.0.0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223.255.255.255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842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Class D (</a:t>
                      </a:r>
                      <a:r>
                        <a:rPr kumimoji="0" lang="en-US" sz="1800" b="0" i="0" u="none" strike="noStrike" cap="none" normalizeH="0" baseline="0">
                          <a:ln>
                            <a:noFill/>
                          </a:ln>
                          <a:solidFill>
                            <a:schemeClr val="tx1"/>
                          </a:solidFill>
                          <a:effectLst/>
                          <a:latin typeface="Arial" charset="0"/>
                          <a:cs typeface="Arial" charset="0"/>
                          <a:hlinkClick r:id="rId2" tooltip="Multicast"/>
                        </a:rPr>
                        <a:t>multicast</a:t>
                      </a:r>
                      <a:r>
                        <a:rPr kumimoji="0" lang="en-US" sz="1800" b="0" i="0" u="none" strike="noStrike" cap="none" normalizeH="0" baseline="0">
                          <a:ln>
                            <a:noFill/>
                          </a:ln>
                          <a:solidFill>
                            <a:schemeClr val="tx1"/>
                          </a:solidFill>
                          <a:effectLst/>
                          <a:latin typeface="Arial" charset="0"/>
                          <a:cs typeface="Arial"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1110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224.0.0.0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239.255.255.255</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842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Class E (reserved)</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1111</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    not defined</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240.0.0.0</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Arial" charset="0"/>
                        </a:rPr>
                        <a:t>255.255.255.255</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15" name="Rectangle 110">
            <a:extLst>
              <a:ext uri="{FF2B5EF4-FFF2-40B4-BE49-F238E27FC236}">
                <a16:creationId xmlns:a16="http://schemas.microsoft.com/office/drawing/2014/main" id="{2FF2FDC1-698F-4233-A106-35DDF921C43B}"/>
              </a:ext>
            </a:extLst>
          </p:cNvPr>
          <p:cNvSpPr>
            <a:spLocks noGrp="1" noChangeArrowheads="1"/>
          </p:cNvSpPr>
          <p:nvPr>
            <p:ph type="title" idx="4294967295"/>
          </p:nvPr>
        </p:nvSpPr>
        <p:spPr/>
        <p:txBody>
          <a:bodyPr/>
          <a:lstStyle/>
          <a:p>
            <a:pPr eaLnBrk="1" hangingPunct="1"/>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56EBE4DA-8F94-4767-9E4B-CAABF15AC45B}"/>
              </a:ext>
            </a:extLst>
          </p:cNvPr>
          <p:cNvSpPr txBox="1">
            <a:spLocks noChangeArrowheads="1"/>
          </p:cNvSpPr>
          <p:nvPr/>
        </p:nvSpPr>
        <p:spPr bwMode="auto">
          <a:xfrm>
            <a:off x="990600" y="90488"/>
            <a:ext cx="5715000" cy="366712"/>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chemeClr val="accent2"/>
                </a:solidFill>
                <a:latin typeface="Times New Roman" panose="02020603050405020304" pitchFamily="18" charset="0"/>
              </a:rPr>
              <a:t>    </a:t>
            </a:r>
            <a:r>
              <a:rPr lang="en-US" altLang="en-US" sz="1800" b="1" i="1">
                <a:latin typeface="Times New Roman" panose="02020603050405020304" pitchFamily="18" charset="0"/>
              </a:rPr>
              <a:t>Finding the address class</a:t>
            </a:r>
          </a:p>
        </p:txBody>
      </p:sp>
      <p:sp>
        <p:nvSpPr>
          <p:cNvPr id="12291" name="Rectangle 3">
            <a:extLst>
              <a:ext uri="{FF2B5EF4-FFF2-40B4-BE49-F238E27FC236}">
                <a16:creationId xmlns:a16="http://schemas.microsoft.com/office/drawing/2014/main" id="{9F601F2B-A906-450B-A7E0-D1F4EC3F6256}"/>
              </a:ext>
            </a:extLst>
          </p:cNvPr>
          <p:cNvSpPr>
            <a:spLocks noChangeArrowheads="1"/>
          </p:cNvSpPr>
          <p:nvPr/>
        </p:nvSpPr>
        <p:spPr bwMode="ltGray">
          <a:xfrm>
            <a:off x="366713" y="1079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2" name="Rectangle 4">
            <a:extLst>
              <a:ext uri="{FF2B5EF4-FFF2-40B4-BE49-F238E27FC236}">
                <a16:creationId xmlns:a16="http://schemas.microsoft.com/office/drawing/2014/main" id="{B86D4CB6-D642-4194-9BD3-9073AB7E9D98}"/>
              </a:ext>
            </a:extLst>
          </p:cNvPr>
          <p:cNvSpPr>
            <a:spLocks noChangeArrowheads="1"/>
          </p:cNvSpPr>
          <p:nvPr/>
        </p:nvSpPr>
        <p:spPr bwMode="ltGray">
          <a:xfrm>
            <a:off x="749300" y="1079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3" name="Rectangle 5">
            <a:extLst>
              <a:ext uri="{FF2B5EF4-FFF2-40B4-BE49-F238E27FC236}">
                <a16:creationId xmlns:a16="http://schemas.microsoft.com/office/drawing/2014/main" id="{B74779AE-3DD1-4D02-8920-9135DB249345}"/>
              </a:ext>
            </a:extLst>
          </p:cNvPr>
          <p:cNvSpPr>
            <a:spLocks noChangeArrowheads="1"/>
          </p:cNvSpPr>
          <p:nvPr/>
        </p:nvSpPr>
        <p:spPr bwMode="ltGray">
          <a:xfrm>
            <a:off x="490538" y="5302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4" name="Rectangle 6">
            <a:extLst>
              <a:ext uri="{FF2B5EF4-FFF2-40B4-BE49-F238E27FC236}">
                <a16:creationId xmlns:a16="http://schemas.microsoft.com/office/drawing/2014/main" id="{C2C5DC2D-1460-4888-BFA6-1585763F86C7}"/>
              </a:ext>
            </a:extLst>
          </p:cNvPr>
          <p:cNvSpPr>
            <a:spLocks noChangeArrowheads="1"/>
          </p:cNvSpPr>
          <p:nvPr/>
        </p:nvSpPr>
        <p:spPr bwMode="ltGray">
          <a:xfrm>
            <a:off x="860425" y="5302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5" name="Rectangle 7">
            <a:extLst>
              <a:ext uri="{FF2B5EF4-FFF2-40B4-BE49-F238E27FC236}">
                <a16:creationId xmlns:a16="http://schemas.microsoft.com/office/drawing/2014/main" id="{91B60170-83F2-4545-934E-B2D91EDB3A84}"/>
              </a:ext>
            </a:extLst>
          </p:cNvPr>
          <p:cNvSpPr>
            <a:spLocks noChangeArrowheads="1"/>
          </p:cNvSpPr>
          <p:nvPr/>
        </p:nvSpPr>
        <p:spPr bwMode="ltGray">
          <a:xfrm>
            <a:off x="76200" y="4572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6" name="Rectangle 8">
            <a:extLst>
              <a:ext uri="{FF2B5EF4-FFF2-40B4-BE49-F238E27FC236}">
                <a16:creationId xmlns:a16="http://schemas.microsoft.com/office/drawing/2014/main" id="{1193AC0D-8878-413B-87B6-636393E80F97}"/>
              </a:ext>
            </a:extLst>
          </p:cNvPr>
          <p:cNvSpPr>
            <a:spLocks noChangeArrowheads="1"/>
          </p:cNvSpPr>
          <p:nvPr/>
        </p:nvSpPr>
        <p:spPr bwMode="gray">
          <a:xfrm>
            <a:off x="711200" y="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2297" name="Rectangle 9">
            <a:extLst>
              <a:ext uri="{FF2B5EF4-FFF2-40B4-BE49-F238E27FC236}">
                <a16:creationId xmlns:a16="http://schemas.microsoft.com/office/drawing/2014/main" id="{5B518FA4-8AE6-4C6A-94C1-680B02689E7A}"/>
              </a:ext>
            </a:extLst>
          </p:cNvPr>
          <p:cNvSpPr>
            <a:spLocks noChangeArrowheads="1"/>
          </p:cNvSpPr>
          <p:nvPr/>
        </p:nvSpPr>
        <p:spPr bwMode="gray">
          <a:xfrm>
            <a:off x="442913" y="533400"/>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pic>
        <p:nvPicPr>
          <p:cNvPr id="12298" name="Picture 10">
            <a:extLst>
              <a:ext uri="{FF2B5EF4-FFF2-40B4-BE49-F238E27FC236}">
                <a16:creationId xmlns:a16="http://schemas.microsoft.com/office/drawing/2014/main" id="{0319F56D-0DD8-4AE1-884A-4B2B44707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2230438"/>
            <a:ext cx="7761287" cy="24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9" name="Rectangle 11">
            <a:extLst>
              <a:ext uri="{FF2B5EF4-FFF2-40B4-BE49-F238E27FC236}">
                <a16:creationId xmlns:a16="http://schemas.microsoft.com/office/drawing/2014/main" id="{6A6D34F2-BA34-4E2E-91F0-A57BF88F38E7}"/>
              </a:ext>
            </a:extLst>
          </p:cNvPr>
          <p:cNvSpPr>
            <a:spLocks noGrp="1" noChangeArrowheads="1"/>
          </p:cNvSpPr>
          <p:nvPr>
            <p:ph type="title" idx="4294967295"/>
          </p:nvPr>
        </p:nvSpPr>
        <p:spPr/>
        <p:txBody>
          <a:body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05F180E3-B992-4F86-BA59-1F92C1CB6FA1}"/>
              </a:ext>
            </a:extLst>
          </p:cNvPr>
          <p:cNvSpPr txBox="1">
            <a:spLocks noChangeArrowheads="1"/>
          </p:cNvSpPr>
          <p:nvPr/>
        </p:nvSpPr>
        <p:spPr bwMode="auto">
          <a:xfrm>
            <a:off x="990600" y="90488"/>
            <a:ext cx="5715000" cy="366712"/>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rgbClr val="0000FF"/>
                </a:solidFill>
                <a:latin typeface="Times New Roman" panose="02020603050405020304" pitchFamily="18" charset="0"/>
              </a:rPr>
              <a:t>Figure 4.5</a:t>
            </a:r>
            <a:r>
              <a:rPr lang="en-US" altLang="en-US" sz="1800" b="1">
                <a:solidFill>
                  <a:schemeClr val="accent2"/>
                </a:solidFill>
                <a:latin typeface="Times New Roman" panose="02020603050405020304" pitchFamily="18" charset="0"/>
              </a:rPr>
              <a:t>    </a:t>
            </a:r>
            <a:r>
              <a:rPr lang="en-US" altLang="en-US" sz="1800" b="1" i="1">
                <a:latin typeface="Times New Roman" panose="02020603050405020304" pitchFamily="18" charset="0"/>
              </a:rPr>
              <a:t>Finding the class in decimal notation</a:t>
            </a:r>
          </a:p>
        </p:txBody>
      </p:sp>
      <p:sp>
        <p:nvSpPr>
          <p:cNvPr id="13315" name="Rectangle 3">
            <a:extLst>
              <a:ext uri="{FF2B5EF4-FFF2-40B4-BE49-F238E27FC236}">
                <a16:creationId xmlns:a16="http://schemas.microsoft.com/office/drawing/2014/main" id="{0E737D50-5ECF-47F8-9E69-73DF0549C80B}"/>
              </a:ext>
            </a:extLst>
          </p:cNvPr>
          <p:cNvSpPr>
            <a:spLocks noChangeArrowheads="1"/>
          </p:cNvSpPr>
          <p:nvPr/>
        </p:nvSpPr>
        <p:spPr bwMode="ltGray">
          <a:xfrm>
            <a:off x="366713" y="1079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16" name="Rectangle 4">
            <a:extLst>
              <a:ext uri="{FF2B5EF4-FFF2-40B4-BE49-F238E27FC236}">
                <a16:creationId xmlns:a16="http://schemas.microsoft.com/office/drawing/2014/main" id="{413D252E-A71B-4B61-A173-8FCF7F187374}"/>
              </a:ext>
            </a:extLst>
          </p:cNvPr>
          <p:cNvSpPr>
            <a:spLocks noChangeArrowheads="1"/>
          </p:cNvSpPr>
          <p:nvPr/>
        </p:nvSpPr>
        <p:spPr bwMode="ltGray">
          <a:xfrm>
            <a:off x="749300" y="1079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17" name="Rectangle 5">
            <a:extLst>
              <a:ext uri="{FF2B5EF4-FFF2-40B4-BE49-F238E27FC236}">
                <a16:creationId xmlns:a16="http://schemas.microsoft.com/office/drawing/2014/main" id="{272BA963-8775-477F-A2B9-8502F945552A}"/>
              </a:ext>
            </a:extLst>
          </p:cNvPr>
          <p:cNvSpPr>
            <a:spLocks noChangeArrowheads="1"/>
          </p:cNvSpPr>
          <p:nvPr/>
        </p:nvSpPr>
        <p:spPr bwMode="ltGray">
          <a:xfrm>
            <a:off x="490538" y="5302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18" name="Rectangle 6">
            <a:extLst>
              <a:ext uri="{FF2B5EF4-FFF2-40B4-BE49-F238E27FC236}">
                <a16:creationId xmlns:a16="http://schemas.microsoft.com/office/drawing/2014/main" id="{60655847-0D06-4140-8BD2-B6AE8BC71E2B}"/>
              </a:ext>
            </a:extLst>
          </p:cNvPr>
          <p:cNvSpPr>
            <a:spLocks noChangeArrowheads="1"/>
          </p:cNvSpPr>
          <p:nvPr/>
        </p:nvSpPr>
        <p:spPr bwMode="ltGray">
          <a:xfrm>
            <a:off x="860425" y="5302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19" name="Rectangle 7">
            <a:extLst>
              <a:ext uri="{FF2B5EF4-FFF2-40B4-BE49-F238E27FC236}">
                <a16:creationId xmlns:a16="http://schemas.microsoft.com/office/drawing/2014/main" id="{4E795C6A-679C-4192-9D6A-426425A14537}"/>
              </a:ext>
            </a:extLst>
          </p:cNvPr>
          <p:cNvSpPr>
            <a:spLocks noChangeArrowheads="1"/>
          </p:cNvSpPr>
          <p:nvPr/>
        </p:nvSpPr>
        <p:spPr bwMode="ltGray">
          <a:xfrm>
            <a:off x="76200" y="4572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20" name="Rectangle 8">
            <a:extLst>
              <a:ext uri="{FF2B5EF4-FFF2-40B4-BE49-F238E27FC236}">
                <a16:creationId xmlns:a16="http://schemas.microsoft.com/office/drawing/2014/main" id="{9DBA45B4-8E39-49FB-88A7-4BF27B93DBA8}"/>
              </a:ext>
            </a:extLst>
          </p:cNvPr>
          <p:cNvSpPr>
            <a:spLocks noChangeArrowheads="1"/>
          </p:cNvSpPr>
          <p:nvPr/>
        </p:nvSpPr>
        <p:spPr bwMode="gray">
          <a:xfrm>
            <a:off x="711200" y="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3321" name="Rectangle 9">
            <a:extLst>
              <a:ext uri="{FF2B5EF4-FFF2-40B4-BE49-F238E27FC236}">
                <a16:creationId xmlns:a16="http://schemas.microsoft.com/office/drawing/2014/main" id="{F16C38AE-6AE0-45D7-8FB9-298DF0722C4C}"/>
              </a:ext>
            </a:extLst>
          </p:cNvPr>
          <p:cNvSpPr>
            <a:spLocks noChangeArrowheads="1"/>
          </p:cNvSpPr>
          <p:nvPr/>
        </p:nvSpPr>
        <p:spPr bwMode="gray">
          <a:xfrm>
            <a:off x="442913" y="533400"/>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pic>
        <p:nvPicPr>
          <p:cNvPr id="13322" name="Picture 10">
            <a:extLst>
              <a:ext uri="{FF2B5EF4-FFF2-40B4-BE49-F238E27FC236}">
                <a16:creationId xmlns:a16="http://schemas.microsoft.com/office/drawing/2014/main" id="{19ACAD93-FF3B-48E7-9058-752D00EDA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1858963"/>
            <a:ext cx="8613775"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5F7849E-BF13-4123-AECE-F5868E57295B}"/>
              </a:ext>
            </a:extLst>
          </p:cNvPr>
          <p:cNvSpPr>
            <a:spLocks noChangeArrowheads="1"/>
          </p:cNvSpPr>
          <p:nvPr/>
        </p:nvSpPr>
        <p:spPr bwMode="auto">
          <a:xfrm>
            <a:off x="392113" y="1447800"/>
            <a:ext cx="81534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a:solidFill>
                  <a:srgbClr val="FF0000"/>
                </a:solidFill>
                <a:latin typeface="Times New Roman" panose="02020603050405020304" pitchFamily="18" charset="0"/>
              </a:rPr>
              <a:t>Each student must do these independantly. </a:t>
            </a:r>
            <a:r>
              <a:rPr lang="en-US" altLang="en-US" sz="2400" b="1" i="1">
                <a:latin typeface="Times New Roman" panose="02020603050405020304" pitchFamily="18" charset="0"/>
              </a:rPr>
              <a:t>Find the class of each address:</a:t>
            </a:r>
          </a:p>
          <a:p>
            <a:pPr algn="just">
              <a:spcBef>
                <a:spcPct val="50000"/>
              </a:spcBef>
              <a:buFontTx/>
              <a:buNone/>
            </a:pPr>
            <a:r>
              <a:rPr lang="en-US" altLang="en-US" sz="2400" b="1" i="1">
                <a:solidFill>
                  <a:schemeClr val="hlink"/>
                </a:solidFill>
                <a:latin typeface="Times New Roman" panose="02020603050405020304" pitchFamily="18" charset="0"/>
              </a:rPr>
              <a:t>a.</a:t>
            </a:r>
            <a:r>
              <a:rPr lang="en-US" altLang="en-US" sz="2400" b="1" i="1">
                <a:latin typeface="Times New Roman" panose="02020603050405020304" pitchFamily="18" charset="0"/>
              </a:rPr>
              <a:t> 227.12.14.87	</a:t>
            </a:r>
            <a:r>
              <a:rPr lang="en-US" altLang="en-US" sz="2400" b="1" i="1">
                <a:solidFill>
                  <a:schemeClr val="hlink"/>
                </a:solidFill>
                <a:latin typeface="Times New Roman" panose="02020603050405020304" pitchFamily="18" charset="0"/>
              </a:rPr>
              <a:t>b.</a:t>
            </a:r>
            <a:r>
              <a:rPr lang="en-US" altLang="en-US" sz="2400" b="1" i="1">
                <a:latin typeface="Times New Roman" panose="02020603050405020304" pitchFamily="18" charset="0"/>
              </a:rPr>
              <a:t>193.14.56.22	</a:t>
            </a:r>
            <a:r>
              <a:rPr lang="en-US" altLang="en-US" sz="2400" b="1" i="1">
                <a:solidFill>
                  <a:schemeClr val="hlink"/>
                </a:solidFill>
                <a:latin typeface="Times New Roman" panose="02020603050405020304" pitchFamily="18" charset="0"/>
              </a:rPr>
              <a:t>c.</a:t>
            </a:r>
            <a:r>
              <a:rPr lang="en-US" altLang="en-US" sz="2400" b="1" i="1">
                <a:latin typeface="Times New Roman" panose="02020603050405020304" pitchFamily="18" charset="0"/>
              </a:rPr>
              <a:t>14.23.120.8</a:t>
            </a:r>
            <a:br>
              <a:rPr lang="en-US" altLang="en-US" sz="2400" b="1" i="1">
                <a:latin typeface="Times New Roman" panose="02020603050405020304" pitchFamily="18" charset="0"/>
              </a:rPr>
            </a:br>
            <a:r>
              <a:rPr lang="en-US" altLang="en-US" sz="2400" b="1" i="1">
                <a:solidFill>
                  <a:schemeClr val="hlink"/>
                </a:solidFill>
                <a:latin typeface="Times New Roman" panose="02020603050405020304" pitchFamily="18" charset="0"/>
              </a:rPr>
              <a:t>d.</a:t>
            </a:r>
            <a:r>
              <a:rPr lang="en-US" altLang="en-US" sz="2400" b="1" i="1">
                <a:latin typeface="Times New Roman" panose="02020603050405020304" pitchFamily="18" charset="0"/>
              </a:rPr>
              <a:t> 252.5.15.111	</a:t>
            </a:r>
            <a:r>
              <a:rPr lang="en-US" altLang="en-US" sz="2400" b="1" i="1">
                <a:solidFill>
                  <a:schemeClr val="hlink"/>
                </a:solidFill>
                <a:latin typeface="Times New Roman" panose="02020603050405020304" pitchFamily="18" charset="0"/>
              </a:rPr>
              <a:t>e.</a:t>
            </a:r>
            <a:r>
              <a:rPr lang="en-US" altLang="en-US" sz="2400" b="1" i="1">
                <a:latin typeface="Times New Roman" panose="02020603050405020304" pitchFamily="18" charset="0"/>
              </a:rPr>
              <a:t>134.11.78.56</a:t>
            </a:r>
          </a:p>
        </p:txBody>
      </p:sp>
      <p:sp>
        <p:nvSpPr>
          <p:cNvPr id="14339" name="Text Box 3">
            <a:extLst>
              <a:ext uri="{FF2B5EF4-FFF2-40B4-BE49-F238E27FC236}">
                <a16:creationId xmlns:a16="http://schemas.microsoft.com/office/drawing/2014/main" id="{B4F852F5-C73B-4167-804E-4F4CF5D3C252}"/>
              </a:ext>
            </a:extLst>
          </p:cNvPr>
          <p:cNvSpPr txBox="1">
            <a:spLocks noChangeArrowheads="1"/>
          </p:cNvSpPr>
          <p:nvPr/>
        </p:nvSpPr>
        <p:spPr bwMode="auto">
          <a:xfrm>
            <a:off x="1143000" y="381000"/>
            <a:ext cx="2209800" cy="519113"/>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800" b="1" i="1">
              <a:solidFill>
                <a:schemeClr val="folHlink"/>
              </a:solidFill>
              <a:latin typeface="Algerian" panose="04020705040A02060702" pitchFamily="82" charset="0"/>
            </a:endParaRPr>
          </a:p>
        </p:txBody>
      </p:sp>
      <p:sp>
        <p:nvSpPr>
          <p:cNvPr id="14340" name="Rectangle 4">
            <a:extLst>
              <a:ext uri="{FF2B5EF4-FFF2-40B4-BE49-F238E27FC236}">
                <a16:creationId xmlns:a16="http://schemas.microsoft.com/office/drawing/2014/main" id="{13C521F9-B113-4877-B455-E860445B2AF3}"/>
              </a:ext>
            </a:extLst>
          </p:cNvPr>
          <p:cNvSpPr>
            <a:spLocks noChangeArrowheads="1"/>
          </p:cNvSpPr>
          <p:nvPr/>
        </p:nvSpPr>
        <p:spPr bwMode="auto">
          <a:xfrm>
            <a:off x="457200" y="152400"/>
            <a:ext cx="609600" cy="10668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341" name="Rectangle 5">
            <a:extLst>
              <a:ext uri="{FF2B5EF4-FFF2-40B4-BE49-F238E27FC236}">
                <a16:creationId xmlns:a16="http://schemas.microsoft.com/office/drawing/2014/main" id="{49CD2421-8B63-45DD-958E-3D488854A9E7}"/>
              </a:ext>
            </a:extLst>
          </p:cNvPr>
          <p:cNvSpPr>
            <a:spLocks noChangeArrowheads="1"/>
          </p:cNvSpPr>
          <p:nvPr/>
        </p:nvSpPr>
        <p:spPr bwMode="auto">
          <a:xfrm>
            <a:off x="381000" y="3200400"/>
            <a:ext cx="8153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a:solidFill>
                  <a:schemeClr val="folHlink"/>
                </a:solidFill>
                <a:latin typeface="Times New Roman" panose="02020603050405020304" pitchFamily="18" charset="0"/>
              </a:rPr>
              <a:t>Solution</a:t>
            </a:r>
            <a:br>
              <a:rPr lang="en-US" altLang="en-US" sz="2400" b="1" i="1">
                <a:solidFill>
                  <a:schemeClr val="folHlink"/>
                </a:solidFill>
                <a:latin typeface="Times New Roman" panose="02020603050405020304" pitchFamily="18" charset="0"/>
              </a:rPr>
            </a:br>
            <a:r>
              <a:rPr lang="en-US" altLang="en-US" sz="2400" b="1" i="1">
                <a:solidFill>
                  <a:schemeClr val="hlink"/>
                </a:solidFill>
                <a:latin typeface="Times New Roman" panose="02020603050405020304" pitchFamily="18" charset="0"/>
              </a:rPr>
              <a:t>a.</a:t>
            </a:r>
            <a:r>
              <a:rPr lang="en-US" altLang="en-US" sz="2400" b="1" i="1">
                <a:latin typeface="Times New Roman" panose="02020603050405020304" pitchFamily="18" charset="0"/>
              </a:rPr>
              <a:t> The first byte is 227 (between 224 and 239); the class is D.</a:t>
            </a:r>
            <a:br>
              <a:rPr lang="en-US" altLang="en-US" sz="2400" b="1" i="1">
                <a:latin typeface="Times New Roman" panose="02020603050405020304" pitchFamily="18" charset="0"/>
              </a:rPr>
            </a:br>
            <a:r>
              <a:rPr lang="en-US" altLang="en-US" sz="2400" b="1" i="1">
                <a:solidFill>
                  <a:schemeClr val="hlink"/>
                </a:solidFill>
                <a:latin typeface="Times New Roman" panose="02020603050405020304" pitchFamily="18" charset="0"/>
              </a:rPr>
              <a:t>b</a:t>
            </a:r>
            <a:r>
              <a:rPr lang="en-US" altLang="en-US" sz="2400" b="1" i="1">
                <a:latin typeface="Times New Roman" panose="02020603050405020304" pitchFamily="18" charset="0"/>
              </a:rPr>
              <a:t>. The first byte is 193 (between 192 and 223); the class is C.</a:t>
            </a:r>
            <a:br>
              <a:rPr lang="en-US" altLang="en-US" sz="2400" b="1" i="1">
                <a:latin typeface="Times New Roman" panose="02020603050405020304" pitchFamily="18" charset="0"/>
              </a:rPr>
            </a:br>
            <a:r>
              <a:rPr lang="en-US" altLang="en-US" sz="2400" b="1" i="1">
                <a:solidFill>
                  <a:schemeClr val="hlink"/>
                </a:solidFill>
                <a:latin typeface="Times New Roman" panose="02020603050405020304" pitchFamily="18" charset="0"/>
              </a:rPr>
              <a:t>c.</a:t>
            </a:r>
            <a:r>
              <a:rPr lang="en-US" altLang="en-US" sz="2400" b="1" i="1">
                <a:latin typeface="Times New Roman" panose="02020603050405020304" pitchFamily="18" charset="0"/>
              </a:rPr>
              <a:t> The first byte is 14 (between 0 and 127); the class is A.</a:t>
            </a:r>
            <a:br>
              <a:rPr lang="en-US" altLang="en-US" sz="2400" b="1" i="1">
                <a:latin typeface="Times New Roman" panose="02020603050405020304" pitchFamily="18" charset="0"/>
              </a:rPr>
            </a:br>
            <a:r>
              <a:rPr lang="en-US" altLang="en-US" sz="2400" b="1" i="1">
                <a:solidFill>
                  <a:schemeClr val="hlink"/>
                </a:solidFill>
                <a:latin typeface="Times New Roman" panose="02020603050405020304" pitchFamily="18" charset="0"/>
              </a:rPr>
              <a:t>d.</a:t>
            </a:r>
            <a:r>
              <a:rPr lang="en-US" altLang="en-US" sz="2400" b="1" i="1">
                <a:latin typeface="Times New Roman" panose="02020603050405020304" pitchFamily="18" charset="0"/>
              </a:rPr>
              <a:t> The first byte is 252 (between 240 and 255); the class is E.</a:t>
            </a:r>
            <a:br>
              <a:rPr lang="en-US" altLang="en-US" sz="2400" b="1" i="1">
                <a:latin typeface="Times New Roman" panose="02020603050405020304" pitchFamily="18" charset="0"/>
              </a:rPr>
            </a:br>
            <a:r>
              <a:rPr lang="en-US" altLang="en-US" sz="2400" b="1" i="1">
                <a:solidFill>
                  <a:schemeClr val="hlink"/>
                </a:solidFill>
                <a:latin typeface="Times New Roman" panose="02020603050405020304" pitchFamily="18" charset="0"/>
              </a:rPr>
              <a:t>e.</a:t>
            </a:r>
            <a:r>
              <a:rPr lang="en-US" altLang="en-US" sz="2400" b="1" i="1">
                <a:latin typeface="Times New Roman" panose="02020603050405020304" pitchFamily="18" charset="0"/>
              </a:rPr>
              <a:t> The first byte is 134 (between 128 and 191); the class is B.</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F7A99A6-A5BC-4D60-8A5F-A9F445A20573}"/>
              </a:ext>
            </a:extLst>
          </p:cNvPr>
          <p:cNvSpPr>
            <a:spLocks noGrp="1" noChangeArrowheads="1"/>
          </p:cNvSpPr>
          <p:nvPr>
            <p:ph type="title"/>
          </p:nvPr>
        </p:nvSpPr>
        <p:spPr/>
        <p:txBody>
          <a:bodyPr/>
          <a:lstStyle/>
          <a:p>
            <a:r>
              <a:rPr lang="en-US" altLang="en-US"/>
              <a:t>Authority for IP addresses</a:t>
            </a:r>
          </a:p>
        </p:txBody>
      </p:sp>
      <p:sp>
        <p:nvSpPr>
          <p:cNvPr id="18435" name="Content Placeholder 2">
            <a:extLst>
              <a:ext uri="{FF2B5EF4-FFF2-40B4-BE49-F238E27FC236}">
                <a16:creationId xmlns:a16="http://schemas.microsoft.com/office/drawing/2014/main" id="{D82EA851-D1BF-479E-9A02-FEC650E70356}"/>
              </a:ext>
            </a:extLst>
          </p:cNvPr>
          <p:cNvSpPr>
            <a:spLocks noGrp="1" noChangeArrowheads="1"/>
          </p:cNvSpPr>
          <p:nvPr>
            <p:ph idx="1"/>
          </p:nvPr>
        </p:nvSpPr>
        <p:spPr/>
        <p:txBody>
          <a:bodyPr/>
          <a:lstStyle/>
          <a:p>
            <a:r>
              <a:rPr lang="en-US" altLang="en-US" sz="2400"/>
              <a:t>The IP address space is managed globally by the Internet Assigned Numbers Authority (IANA), and by five regional Internet registries (RIRs)</a:t>
            </a:r>
          </a:p>
          <a:p>
            <a:r>
              <a:rPr lang="en-US" altLang="en-US" sz="2400"/>
              <a:t>Internet Corporation for Assigned Name and Numbers (ICANN) performs the actual technical maintenance work of the Central Internet Address pools and </a:t>
            </a:r>
            <a:r>
              <a:rPr lang="en-US" altLang="en-US" sz="2400">
                <a:hlinkClick r:id="rId2" tooltip="DNS root zone"/>
              </a:rPr>
              <a:t>DNS root zone</a:t>
            </a:r>
            <a:r>
              <a:rPr lang="en-US" altLang="en-US" sz="2400"/>
              <a:t> registries pursuant to the </a:t>
            </a:r>
            <a:r>
              <a:rPr lang="en-US" altLang="en-US" sz="2400">
                <a:hlinkClick r:id="rId3" tooltip="Internet Assigned Numbers Authority"/>
              </a:rPr>
              <a:t>Internet Assigned Numbers Authority</a:t>
            </a:r>
            <a:r>
              <a:rPr lang="en-US" altLang="en-US" sz="2400"/>
              <a:t> (IANA) function contract.</a:t>
            </a:r>
            <a:r>
              <a:rPr lang="en-US" altLang="en-US"/>
              <a:t> </a:t>
            </a:r>
            <a:endParaRPr lang="en-US" altLang="en-US" sz="2400"/>
          </a:p>
          <a:p>
            <a:r>
              <a:rPr lang="en-US" altLang="en-US" sz="2400"/>
              <a:t>As of Oct 1, 2016 IP distribution authority no longer controlled by USA (President Obama ended it)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20E061F-C71D-4FDF-B238-4578AF545694}"/>
              </a:ext>
            </a:extLst>
          </p:cNvPr>
          <p:cNvSpPr>
            <a:spLocks noGrp="1" noChangeArrowheads="1"/>
          </p:cNvSpPr>
          <p:nvPr>
            <p:ph type="title"/>
          </p:nvPr>
        </p:nvSpPr>
        <p:spPr/>
        <p:txBody>
          <a:bodyPr/>
          <a:lstStyle/>
          <a:p>
            <a:pPr eaLnBrk="1" hangingPunct="1"/>
            <a:r>
              <a:rPr lang="en-US" altLang="en-US"/>
              <a:t>Subnet Addressing</a:t>
            </a:r>
          </a:p>
        </p:txBody>
      </p:sp>
      <p:sp>
        <p:nvSpPr>
          <p:cNvPr id="19459" name="Rectangle 3">
            <a:extLst>
              <a:ext uri="{FF2B5EF4-FFF2-40B4-BE49-F238E27FC236}">
                <a16:creationId xmlns:a16="http://schemas.microsoft.com/office/drawing/2014/main" id="{A2725543-D071-448E-B644-936CCAED4473}"/>
              </a:ext>
            </a:extLst>
          </p:cNvPr>
          <p:cNvSpPr>
            <a:spLocks noGrp="1" noChangeArrowheads="1"/>
          </p:cNvSpPr>
          <p:nvPr>
            <p:ph type="body" idx="1"/>
          </p:nvPr>
        </p:nvSpPr>
        <p:spPr/>
        <p:txBody>
          <a:bodyPr/>
          <a:lstStyle/>
          <a:p>
            <a:pPr eaLnBrk="1" hangingPunct="1">
              <a:lnSpc>
                <a:spcPct val="80000"/>
              </a:lnSpc>
              <a:buFontTx/>
              <a:buNone/>
            </a:pPr>
            <a:endParaRPr lang="en-US" altLang="en-US" sz="2800"/>
          </a:p>
          <a:p>
            <a:pPr eaLnBrk="1" hangingPunct="1">
              <a:lnSpc>
                <a:spcPct val="80000"/>
              </a:lnSpc>
            </a:pPr>
            <a:endParaRPr lang="en-US" altLang="en-US" sz="2800" b="1" i="1"/>
          </a:p>
          <a:p>
            <a:pPr eaLnBrk="1" hangingPunct="1">
              <a:lnSpc>
                <a:spcPct val="80000"/>
              </a:lnSpc>
            </a:pPr>
            <a:endParaRPr lang="en-US" altLang="en-US" sz="2800" b="1" i="1"/>
          </a:p>
          <a:p>
            <a:pPr eaLnBrk="1" hangingPunct="1">
              <a:lnSpc>
                <a:spcPct val="80000"/>
              </a:lnSpc>
            </a:pPr>
            <a:endParaRPr lang="en-US" altLang="en-US" sz="2800" b="1" i="1"/>
          </a:p>
          <a:p>
            <a:pPr eaLnBrk="1" hangingPunct="1">
              <a:lnSpc>
                <a:spcPct val="80000"/>
              </a:lnSpc>
            </a:pPr>
            <a:endParaRPr lang="en-US" altLang="en-US" sz="2800" b="1" i="1"/>
          </a:p>
          <a:p>
            <a:pPr eaLnBrk="1" hangingPunct="1">
              <a:lnSpc>
                <a:spcPct val="80000"/>
              </a:lnSpc>
            </a:pPr>
            <a:r>
              <a:rPr lang="en-US" altLang="en-US" sz="2800" b="1" i="1"/>
              <a:t>The network address is the beginning address of each block. It can be found by applying the default mask to any of the addresses in the block (including itself). It retains the netid of the block and sets the hostid to zero.</a:t>
            </a:r>
          </a:p>
        </p:txBody>
      </p:sp>
      <p:pic>
        <p:nvPicPr>
          <p:cNvPr id="19460" name="Picture 4">
            <a:extLst>
              <a:ext uri="{FF2B5EF4-FFF2-40B4-BE49-F238E27FC236}">
                <a16:creationId xmlns:a16="http://schemas.microsoft.com/office/drawing/2014/main" id="{28AAD7D3-02F7-4911-BE59-05D78F334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550025"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011BD19-4C35-4B6D-BB25-86E935843055}"/>
              </a:ext>
            </a:extLst>
          </p:cNvPr>
          <p:cNvSpPr>
            <a:spLocks noGrp="1" noChangeArrowheads="1"/>
          </p:cNvSpPr>
          <p:nvPr>
            <p:ph type="title"/>
          </p:nvPr>
        </p:nvSpPr>
        <p:spPr/>
        <p:txBody>
          <a:bodyPr/>
          <a:lstStyle/>
          <a:p>
            <a:r>
              <a:rPr lang="en-US" altLang="en-US"/>
              <a:t>Subnets</a:t>
            </a:r>
          </a:p>
        </p:txBody>
      </p:sp>
      <p:sp>
        <p:nvSpPr>
          <p:cNvPr id="20483" name="Content Placeholder 2">
            <a:extLst>
              <a:ext uri="{FF2B5EF4-FFF2-40B4-BE49-F238E27FC236}">
                <a16:creationId xmlns:a16="http://schemas.microsoft.com/office/drawing/2014/main" id="{F1116FAF-2D8E-4674-87E2-4B9323B55643}"/>
              </a:ext>
            </a:extLst>
          </p:cNvPr>
          <p:cNvSpPr>
            <a:spLocks noGrp="1" noChangeArrowheads="1"/>
          </p:cNvSpPr>
          <p:nvPr>
            <p:ph idx="1"/>
          </p:nvPr>
        </p:nvSpPr>
        <p:spPr/>
        <p:txBody>
          <a:bodyPr/>
          <a:lstStyle/>
          <a:p>
            <a:r>
              <a:rPr lang="en-US" altLang="en-US"/>
              <a:t>Makes smaller networks for better security and easy management</a:t>
            </a:r>
          </a:p>
          <a:p>
            <a:r>
              <a:rPr lang="en-US" altLang="en-US"/>
              <a:t>Mask is used by routers to find the network portion of the address.  AND  operation.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A348682-8C64-4326-91D1-C7B1E3EADE99}"/>
              </a:ext>
            </a:extLst>
          </p:cNvPr>
          <p:cNvSpPr>
            <a:spLocks noGrp="1" noChangeArrowheads="1"/>
          </p:cNvSpPr>
          <p:nvPr>
            <p:ph type="title"/>
          </p:nvPr>
        </p:nvSpPr>
        <p:spPr>
          <a:xfrm>
            <a:off x="457200" y="274638"/>
            <a:ext cx="8229600" cy="715962"/>
          </a:xfrm>
        </p:spPr>
        <p:txBody>
          <a:bodyPr/>
          <a:lstStyle/>
          <a:p>
            <a:r>
              <a:rPr lang="en-US" altLang="en-US"/>
              <a:t>Creating subnet masks</a:t>
            </a:r>
          </a:p>
        </p:txBody>
      </p:sp>
      <p:sp>
        <p:nvSpPr>
          <p:cNvPr id="21507" name="Content Placeholder 2">
            <a:extLst>
              <a:ext uri="{FF2B5EF4-FFF2-40B4-BE49-F238E27FC236}">
                <a16:creationId xmlns:a16="http://schemas.microsoft.com/office/drawing/2014/main" id="{D2485BD5-F455-4886-916F-663BFA27C926}"/>
              </a:ext>
            </a:extLst>
          </p:cNvPr>
          <p:cNvSpPr>
            <a:spLocks noGrp="1" noChangeArrowheads="1"/>
          </p:cNvSpPr>
          <p:nvPr>
            <p:ph idx="1"/>
          </p:nvPr>
        </p:nvSpPr>
        <p:spPr>
          <a:xfrm>
            <a:off x="609600" y="914400"/>
            <a:ext cx="8229600" cy="5334000"/>
          </a:xfrm>
        </p:spPr>
        <p:txBody>
          <a:bodyPr/>
          <a:lstStyle/>
          <a:p>
            <a:r>
              <a:rPr lang="en-US" altLang="en-US"/>
              <a:t>Determine how many subnets you need</a:t>
            </a:r>
          </a:p>
          <a:p>
            <a:r>
              <a:rPr lang="en-US" altLang="en-US"/>
              <a:t>How many bits would be required  to create that many subnets?</a:t>
            </a:r>
          </a:p>
          <a:p>
            <a:pPr lvl="1"/>
            <a:r>
              <a:rPr lang="en-US" altLang="en-US"/>
              <a:t>For example you need 8 subnets, need 3 bits set aside.  Certain addresses in the host portion are reserved, so all addresses can’t be used;will be explained later.</a:t>
            </a:r>
          </a:p>
          <a:p>
            <a:r>
              <a:rPr lang="en-US" altLang="en-US"/>
              <a:t>Turn those bits (msb) to 1.  </a:t>
            </a:r>
          </a:p>
          <a:p>
            <a:pPr lvl="1"/>
            <a:r>
              <a:rPr lang="en-US" altLang="en-US"/>
              <a:t>For example class C, default subnet is 255.255.255.0, if you decided to subnet it to 8 subnets, then you would use the subnet 255.255.255.224.  I will explain in class.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B670047-BBF2-4901-978C-7CA3C83428F7}"/>
              </a:ext>
            </a:extLst>
          </p:cNvPr>
          <p:cNvSpPr>
            <a:spLocks noChangeArrowheads="1"/>
          </p:cNvSpPr>
          <p:nvPr/>
        </p:nvSpPr>
        <p:spPr bwMode="auto">
          <a:xfrm>
            <a:off x="392113" y="1447800"/>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a:latin typeface="Times New Roman" panose="02020603050405020304" pitchFamily="18" charset="0"/>
              </a:rPr>
              <a:t>Given the address 23.56.7.91, find the beginning address (network address).</a:t>
            </a:r>
          </a:p>
        </p:txBody>
      </p:sp>
      <p:sp>
        <p:nvSpPr>
          <p:cNvPr id="22531" name="Text Box 3">
            <a:extLst>
              <a:ext uri="{FF2B5EF4-FFF2-40B4-BE49-F238E27FC236}">
                <a16:creationId xmlns:a16="http://schemas.microsoft.com/office/drawing/2014/main" id="{7186F50A-8DBE-46B5-9166-53AC2E565536}"/>
              </a:ext>
            </a:extLst>
          </p:cNvPr>
          <p:cNvSpPr txBox="1">
            <a:spLocks noChangeArrowheads="1"/>
          </p:cNvSpPr>
          <p:nvPr/>
        </p:nvSpPr>
        <p:spPr bwMode="auto">
          <a:xfrm>
            <a:off x="1143000" y="381000"/>
            <a:ext cx="2209800" cy="519113"/>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a:solidFill>
                  <a:schemeClr val="folHlink"/>
                </a:solidFill>
                <a:latin typeface="Algerian" panose="04020705040A02060702" pitchFamily="82" charset="0"/>
              </a:rPr>
              <a:t>Example</a:t>
            </a:r>
            <a:r>
              <a:rPr lang="en-US" altLang="en-US" sz="2800" b="1" i="1">
                <a:solidFill>
                  <a:schemeClr val="folHlink"/>
                </a:solidFill>
                <a:latin typeface="Algerian" panose="04020705040A02060702" pitchFamily="82" charset="0"/>
              </a:rPr>
              <a:t> 12</a:t>
            </a:r>
          </a:p>
        </p:txBody>
      </p:sp>
      <p:sp>
        <p:nvSpPr>
          <p:cNvPr id="22532" name="Rectangle 4">
            <a:extLst>
              <a:ext uri="{FF2B5EF4-FFF2-40B4-BE49-F238E27FC236}">
                <a16:creationId xmlns:a16="http://schemas.microsoft.com/office/drawing/2014/main" id="{80456641-AB7D-47C3-9F4D-0BD2D93ED3AC}"/>
              </a:ext>
            </a:extLst>
          </p:cNvPr>
          <p:cNvSpPr>
            <a:spLocks noChangeArrowheads="1"/>
          </p:cNvSpPr>
          <p:nvPr/>
        </p:nvSpPr>
        <p:spPr bwMode="auto">
          <a:xfrm>
            <a:off x="457200" y="152400"/>
            <a:ext cx="609600" cy="10668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3" name="Rectangle 5">
            <a:extLst>
              <a:ext uri="{FF2B5EF4-FFF2-40B4-BE49-F238E27FC236}">
                <a16:creationId xmlns:a16="http://schemas.microsoft.com/office/drawing/2014/main" id="{3793E8E5-DFEC-4BA7-82DD-D9DE3AD56F54}"/>
              </a:ext>
            </a:extLst>
          </p:cNvPr>
          <p:cNvSpPr>
            <a:spLocks noChangeArrowheads="1"/>
          </p:cNvSpPr>
          <p:nvPr/>
        </p:nvSpPr>
        <p:spPr bwMode="auto">
          <a:xfrm>
            <a:off x="381000" y="3962400"/>
            <a:ext cx="8153400" cy="15525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a:solidFill>
                  <a:schemeClr val="folHlink"/>
                </a:solidFill>
                <a:latin typeface="Times New Roman" panose="02020603050405020304" pitchFamily="18" charset="0"/>
              </a:rPr>
              <a:t>Solution</a:t>
            </a:r>
            <a:br>
              <a:rPr lang="en-US" altLang="en-US" sz="2400" b="1" i="1">
                <a:latin typeface="Times New Roman" panose="02020603050405020304" pitchFamily="18" charset="0"/>
              </a:rPr>
            </a:br>
            <a:r>
              <a:rPr lang="en-US" altLang="en-US" sz="2400" b="1" i="1">
                <a:latin typeface="Times New Roman" panose="02020603050405020304" pitchFamily="18" charset="0"/>
              </a:rPr>
              <a:t>The default mask is 255.0.0.0, which means that only the first byte is preserved and the other 3 bytes are set to 0s. The network address is </a:t>
            </a:r>
            <a:r>
              <a:rPr lang="en-US" altLang="en-US" sz="2400" b="1" i="1">
                <a:solidFill>
                  <a:schemeClr val="hlink"/>
                </a:solidFill>
                <a:latin typeface="Times New Roman" panose="02020603050405020304" pitchFamily="18" charset="0"/>
              </a:rPr>
              <a:t>23.0.0.0.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7.1.1 Packetizing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first duty of the network layer is definitely  packetizing: encapsulating the payload in a network-layer packet at the source and decapsulating the payload from the network-layer packet at the destination. In other words, one duty of the network layer is to carry a payload from the source to the destination without changing it or using it. The network layer is doing the service of a carrier such as the postal office, which is responsible for delivery of packages from a sender to a receiver without changing or using the contents.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1779642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697821F-D772-41E1-A912-9DFC2C956EA8}"/>
              </a:ext>
            </a:extLst>
          </p:cNvPr>
          <p:cNvSpPr>
            <a:spLocks noChangeArrowheads="1"/>
          </p:cNvSpPr>
          <p:nvPr/>
        </p:nvSpPr>
        <p:spPr bwMode="auto">
          <a:xfrm>
            <a:off x="392113" y="1447800"/>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a:latin typeface="Times New Roman" panose="02020603050405020304" pitchFamily="18" charset="0"/>
              </a:rPr>
              <a:t>What is the subnetwork address if the destination address is 200.45.34.56 and the subnet mask is 255.255.240.0?</a:t>
            </a:r>
          </a:p>
        </p:txBody>
      </p:sp>
      <p:sp>
        <p:nvSpPr>
          <p:cNvPr id="23555" name="Text Box 3">
            <a:extLst>
              <a:ext uri="{FF2B5EF4-FFF2-40B4-BE49-F238E27FC236}">
                <a16:creationId xmlns:a16="http://schemas.microsoft.com/office/drawing/2014/main" id="{60F11C33-9BDE-474F-8239-73D55324193E}"/>
              </a:ext>
            </a:extLst>
          </p:cNvPr>
          <p:cNvSpPr txBox="1">
            <a:spLocks noChangeArrowheads="1"/>
          </p:cNvSpPr>
          <p:nvPr/>
        </p:nvSpPr>
        <p:spPr bwMode="auto">
          <a:xfrm>
            <a:off x="1143000" y="381000"/>
            <a:ext cx="2209800" cy="519113"/>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a:solidFill>
                  <a:schemeClr val="folHlink"/>
                </a:solidFill>
                <a:latin typeface="Algerian" panose="04020705040A02060702" pitchFamily="82" charset="0"/>
              </a:rPr>
              <a:t>Example</a:t>
            </a:r>
            <a:r>
              <a:rPr lang="en-US" altLang="en-US" sz="2800" b="1" i="1">
                <a:solidFill>
                  <a:schemeClr val="folHlink"/>
                </a:solidFill>
                <a:latin typeface="Algerian" panose="04020705040A02060702" pitchFamily="82" charset="0"/>
              </a:rPr>
              <a:t> 15</a:t>
            </a:r>
          </a:p>
        </p:txBody>
      </p:sp>
      <p:sp>
        <p:nvSpPr>
          <p:cNvPr id="23556" name="Rectangle 4">
            <a:extLst>
              <a:ext uri="{FF2B5EF4-FFF2-40B4-BE49-F238E27FC236}">
                <a16:creationId xmlns:a16="http://schemas.microsoft.com/office/drawing/2014/main" id="{95B0D712-78B2-4F56-A5A8-32F8B1B78775}"/>
              </a:ext>
            </a:extLst>
          </p:cNvPr>
          <p:cNvSpPr>
            <a:spLocks noChangeArrowheads="1"/>
          </p:cNvSpPr>
          <p:nvPr/>
        </p:nvSpPr>
        <p:spPr bwMode="auto">
          <a:xfrm>
            <a:off x="457200" y="152400"/>
            <a:ext cx="609600" cy="10668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557" name="Rectangle 5">
            <a:extLst>
              <a:ext uri="{FF2B5EF4-FFF2-40B4-BE49-F238E27FC236}">
                <a16:creationId xmlns:a16="http://schemas.microsoft.com/office/drawing/2014/main" id="{13068FFF-8CEE-4FB3-8506-BBB48324A956}"/>
              </a:ext>
            </a:extLst>
          </p:cNvPr>
          <p:cNvSpPr>
            <a:spLocks noChangeArrowheads="1"/>
          </p:cNvSpPr>
          <p:nvPr/>
        </p:nvSpPr>
        <p:spPr bwMode="auto">
          <a:xfrm>
            <a:off x="533400" y="2279361"/>
            <a:ext cx="8153400" cy="11874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i="1" dirty="0">
                <a:solidFill>
                  <a:schemeClr val="folHlink"/>
                </a:solidFill>
                <a:latin typeface="Times New Roman" panose="02020603050405020304" pitchFamily="18" charset="0"/>
              </a:rPr>
              <a:t>Solution</a:t>
            </a:r>
            <a:br>
              <a:rPr lang="en-US" altLang="en-US" sz="2400" b="1" i="1" dirty="0">
                <a:latin typeface="Times New Roman" panose="02020603050405020304" pitchFamily="18" charset="0"/>
              </a:rPr>
            </a:br>
            <a:r>
              <a:rPr lang="en-US" altLang="en-US" sz="2400" b="1" i="1" dirty="0">
                <a:latin typeface="Times New Roman" panose="02020603050405020304" pitchFamily="18" charset="0"/>
              </a:rPr>
              <a:t>We apply the AND operation on the address and the subnet mask.</a:t>
            </a:r>
          </a:p>
        </p:txBody>
      </p:sp>
      <p:sp>
        <p:nvSpPr>
          <p:cNvPr id="23558" name="Rectangle 6">
            <a:extLst>
              <a:ext uri="{FF2B5EF4-FFF2-40B4-BE49-F238E27FC236}">
                <a16:creationId xmlns:a16="http://schemas.microsoft.com/office/drawing/2014/main" id="{FE4014BC-1A9D-4C73-AECD-1308C507A133}"/>
              </a:ext>
            </a:extLst>
          </p:cNvPr>
          <p:cNvSpPr>
            <a:spLocks noChangeArrowheads="1"/>
          </p:cNvSpPr>
          <p:nvPr/>
        </p:nvSpPr>
        <p:spPr bwMode="auto">
          <a:xfrm>
            <a:off x="533400" y="3429000"/>
            <a:ext cx="8153400" cy="1311275"/>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b="1" i="1" dirty="0">
                <a:latin typeface="Times New Roman" panose="02020603050405020304" pitchFamily="18" charset="0"/>
              </a:rPr>
              <a:t>Address 		        </a:t>
            </a:r>
            <a:r>
              <a:rPr lang="en-US" altLang="en-US" sz="2000" b="1" i="1" dirty="0">
                <a:solidFill>
                  <a:schemeClr val="hlink"/>
                </a:solidFill>
                <a:latin typeface="Times New Roman" panose="02020603050405020304" pitchFamily="18" charset="0"/>
              </a:rPr>
              <a:t>➡</a:t>
            </a:r>
            <a:r>
              <a:rPr lang="en-US" altLang="en-US" sz="2000" b="1" i="1" dirty="0">
                <a:latin typeface="Times New Roman" panose="02020603050405020304" pitchFamily="18" charset="0"/>
              </a:rPr>
              <a:t> 11001000 00101101 00100010 00111000</a:t>
            </a:r>
          </a:p>
          <a:p>
            <a:pPr>
              <a:spcBef>
                <a:spcPct val="50000"/>
              </a:spcBef>
              <a:buFontTx/>
              <a:buNone/>
            </a:pPr>
            <a:r>
              <a:rPr lang="en-US" altLang="en-US" sz="2000" b="1" i="1" dirty="0">
                <a:latin typeface="Times New Roman" panose="02020603050405020304" pitchFamily="18" charset="0"/>
              </a:rPr>
              <a:t>Subnet Mask 	        </a:t>
            </a:r>
            <a:r>
              <a:rPr lang="en-US" altLang="en-US" sz="2000" b="1" i="1" dirty="0">
                <a:solidFill>
                  <a:schemeClr val="hlink"/>
                </a:solidFill>
                <a:latin typeface="Times New Roman" panose="02020603050405020304" pitchFamily="18" charset="0"/>
              </a:rPr>
              <a:t>➡ </a:t>
            </a:r>
            <a:r>
              <a:rPr lang="en-US" altLang="en-US" sz="2000" b="1" i="1" dirty="0">
                <a:latin typeface="Times New Roman" panose="02020603050405020304" pitchFamily="18" charset="0"/>
              </a:rPr>
              <a:t>11111111 11111111 11110000 00000000</a:t>
            </a:r>
          </a:p>
          <a:p>
            <a:pPr>
              <a:spcBef>
                <a:spcPct val="50000"/>
              </a:spcBef>
              <a:buFontTx/>
              <a:buNone/>
            </a:pPr>
            <a:r>
              <a:rPr lang="en-US" altLang="en-US" sz="2000" b="1" i="1" dirty="0">
                <a:latin typeface="Times New Roman" panose="02020603050405020304" pitchFamily="18" charset="0"/>
              </a:rPr>
              <a:t>Subnetwork Address   </a:t>
            </a:r>
            <a:r>
              <a:rPr lang="en-US" altLang="en-US" sz="2000" b="1" i="1" dirty="0">
                <a:solidFill>
                  <a:schemeClr val="hlink"/>
                </a:solidFill>
                <a:latin typeface="Times New Roman" panose="02020603050405020304" pitchFamily="18" charset="0"/>
              </a:rPr>
              <a:t>➡</a:t>
            </a:r>
            <a:r>
              <a:rPr lang="en-US" altLang="en-US" sz="2000" b="1" i="1" dirty="0">
                <a:latin typeface="Times New Roman" panose="02020603050405020304" pitchFamily="18" charset="0"/>
              </a:rPr>
              <a:t> 11001000 00101101 00100000 00000000.</a:t>
            </a:r>
          </a:p>
        </p:txBody>
      </p:sp>
      <p:sp>
        <p:nvSpPr>
          <p:cNvPr id="2" name="TextBox 1">
            <a:extLst>
              <a:ext uri="{FF2B5EF4-FFF2-40B4-BE49-F238E27FC236}">
                <a16:creationId xmlns:a16="http://schemas.microsoft.com/office/drawing/2014/main" id="{6222B3A0-AAC2-2886-90E1-BC6C485E745F}"/>
              </a:ext>
            </a:extLst>
          </p:cNvPr>
          <p:cNvSpPr txBox="1"/>
          <p:nvPr/>
        </p:nvSpPr>
        <p:spPr>
          <a:xfrm>
            <a:off x="152400" y="4908262"/>
            <a:ext cx="8991599" cy="1323439"/>
          </a:xfrm>
          <a:prstGeom prst="rect">
            <a:avLst/>
          </a:prstGeom>
          <a:noFill/>
        </p:spPr>
        <p:txBody>
          <a:bodyPr wrap="square" rtlCol="0">
            <a:spAutoFit/>
          </a:bodyPr>
          <a:lstStyle/>
          <a:p>
            <a:r>
              <a:rPr lang="en-US" sz="2000" b="1" dirty="0"/>
              <a:t>Only the third octet is affected.  </a:t>
            </a:r>
            <a:r>
              <a:rPr lang="en-US" sz="2000" b="1" dirty="0" err="1"/>
              <a:t>Anding</a:t>
            </a:r>
            <a:r>
              <a:rPr lang="en-US" sz="2000" b="1" dirty="0"/>
              <a:t> yields 32. Thus the subnet address is 200.45.32.0 (usable is .1)</a:t>
            </a:r>
          </a:p>
          <a:p>
            <a:r>
              <a:rPr lang="en-US" sz="2000" b="1" dirty="0"/>
              <a:t>To find the last address find the complement of the mask and OR it with the IP</a:t>
            </a:r>
          </a:p>
          <a:p>
            <a:r>
              <a:rPr lang="en-US" sz="2000" b="1" dirty="0"/>
              <a:t>200.45.47.255 (usable will be .254)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4F13B58F-3D85-4D3D-8E15-A1303B0DE897}"/>
              </a:ext>
            </a:extLst>
          </p:cNvPr>
          <p:cNvSpPr txBox="1">
            <a:spLocks noChangeArrowheads="1"/>
          </p:cNvSpPr>
          <p:nvPr/>
        </p:nvSpPr>
        <p:spPr bwMode="auto">
          <a:xfrm>
            <a:off x="990600" y="90488"/>
            <a:ext cx="6858000" cy="366712"/>
          </a:xfrm>
          <a:prstGeom prst="rect">
            <a:avLst/>
          </a:prstGeom>
          <a:noFill/>
          <a:ln>
            <a:noFill/>
          </a:ln>
          <a:effectLst/>
          <a:extLst>
            <a:ext uri="{909E8E84-426E-40DD-AFC4-6F175D3DCCD1}">
              <a14:hiddenFill xmlns:a14="http://schemas.microsoft.com/office/drawing/2010/main">
                <a:solidFill>
                  <a:srgbClr val="00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rgbClr val="0000FF"/>
                </a:solidFill>
                <a:latin typeface="Times New Roman" panose="02020603050405020304" pitchFamily="18" charset="0"/>
              </a:rPr>
              <a:t>Figure 4.25</a:t>
            </a:r>
            <a:r>
              <a:rPr lang="en-US" altLang="en-US" sz="1800" b="1">
                <a:solidFill>
                  <a:schemeClr val="accent2"/>
                </a:solidFill>
                <a:latin typeface="Times New Roman" panose="02020603050405020304" pitchFamily="18" charset="0"/>
              </a:rPr>
              <a:t>    </a:t>
            </a:r>
            <a:r>
              <a:rPr lang="en-US" altLang="en-US" sz="1800" b="1" i="1">
                <a:latin typeface="Times New Roman" panose="02020603050405020304" pitchFamily="18" charset="0"/>
              </a:rPr>
              <a:t>Comparison of a default mask and a subnet mask</a:t>
            </a:r>
          </a:p>
        </p:txBody>
      </p:sp>
      <p:sp>
        <p:nvSpPr>
          <p:cNvPr id="24579" name="Rectangle 3">
            <a:extLst>
              <a:ext uri="{FF2B5EF4-FFF2-40B4-BE49-F238E27FC236}">
                <a16:creationId xmlns:a16="http://schemas.microsoft.com/office/drawing/2014/main" id="{7ACF7A93-4766-4712-86E5-D16C458F9B48}"/>
              </a:ext>
            </a:extLst>
          </p:cNvPr>
          <p:cNvSpPr>
            <a:spLocks noChangeArrowheads="1"/>
          </p:cNvSpPr>
          <p:nvPr/>
        </p:nvSpPr>
        <p:spPr bwMode="ltGray">
          <a:xfrm>
            <a:off x="366713" y="1079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0" name="Rectangle 4">
            <a:extLst>
              <a:ext uri="{FF2B5EF4-FFF2-40B4-BE49-F238E27FC236}">
                <a16:creationId xmlns:a16="http://schemas.microsoft.com/office/drawing/2014/main" id="{0B3E55A9-0BED-4BF7-969F-8AAB8376C441}"/>
              </a:ext>
            </a:extLst>
          </p:cNvPr>
          <p:cNvSpPr>
            <a:spLocks noChangeArrowheads="1"/>
          </p:cNvSpPr>
          <p:nvPr/>
        </p:nvSpPr>
        <p:spPr bwMode="ltGray">
          <a:xfrm>
            <a:off x="749300" y="1079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1" name="Rectangle 5">
            <a:extLst>
              <a:ext uri="{FF2B5EF4-FFF2-40B4-BE49-F238E27FC236}">
                <a16:creationId xmlns:a16="http://schemas.microsoft.com/office/drawing/2014/main" id="{84A11DC7-AF5D-469F-806F-058D0F6699FF}"/>
              </a:ext>
            </a:extLst>
          </p:cNvPr>
          <p:cNvSpPr>
            <a:spLocks noChangeArrowheads="1"/>
          </p:cNvSpPr>
          <p:nvPr/>
        </p:nvSpPr>
        <p:spPr bwMode="ltGray">
          <a:xfrm>
            <a:off x="490538" y="5302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2" name="Rectangle 6">
            <a:extLst>
              <a:ext uri="{FF2B5EF4-FFF2-40B4-BE49-F238E27FC236}">
                <a16:creationId xmlns:a16="http://schemas.microsoft.com/office/drawing/2014/main" id="{5CB778F7-3BC5-4792-B5B7-BD63648E5159}"/>
              </a:ext>
            </a:extLst>
          </p:cNvPr>
          <p:cNvSpPr>
            <a:spLocks noChangeArrowheads="1"/>
          </p:cNvSpPr>
          <p:nvPr/>
        </p:nvSpPr>
        <p:spPr bwMode="ltGray">
          <a:xfrm>
            <a:off x="860425" y="5302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3" name="Rectangle 7">
            <a:extLst>
              <a:ext uri="{FF2B5EF4-FFF2-40B4-BE49-F238E27FC236}">
                <a16:creationId xmlns:a16="http://schemas.microsoft.com/office/drawing/2014/main" id="{7D5B5729-9C58-4F5D-AD78-A8E56E95CF94}"/>
              </a:ext>
            </a:extLst>
          </p:cNvPr>
          <p:cNvSpPr>
            <a:spLocks noChangeArrowheads="1"/>
          </p:cNvSpPr>
          <p:nvPr/>
        </p:nvSpPr>
        <p:spPr bwMode="ltGray">
          <a:xfrm>
            <a:off x="76200" y="4572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4" name="Rectangle 8">
            <a:extLst>
              <a:ext uri="{FF2B5EF4-FFF2-40B4-BE49-F238E27FC236}">
                <a16:creationId xmlns:a16="http://schemas.microsoft.com/office/drawing/2014/main" id="{D99ED8F8-7917-4336-84E8-5211AB4CEE65}"/>
              </a:ext>
            </a:extLst>
          </p:cNvPr>
          <p:cNvSpPr>
            <a:spLocks noChangeArrowheads="1"/>
          </p:cNvSpPr>
          <p:nvPr/>
        </p:nvSpPr>
        <p:spPr bwMode="gray">
          <a:xfrm>
            <a:off x="711200" y="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4585" name="Rectangle 9">
            <a:extLst>
              <a:ext uri="{FF2B5EF4-FFF2-40B4-BE49-F238E27FC236}">
                <a16:creationId xmlns:a16="http://schemas.microsoft.com/office/drawing/2014/main" id="{4B678183-9239-4E85-9AC5-8ABBC7E020D7}"/>
              </a:ext>
            </a:extLst>
          </p:cNvPr>
          <p:cNvSpPr>
            <a:spLocks noChangeArrowheads="1"/>
          </p:cNvSpPr>
          <p:nvPr/>
        </p:nvSpPr>
        <p:spPr bwMode="gray">
          <a:xfrm>
            <a:off x="442913" y="533400"/>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pic>
        <p:nvPicPr>
          <p:cNvPr id="24586" name="Picture 10">
            <a:extLst>
              <a:ext uri="{FF2B5EF4-FFF2-40B4-BE49-F238E27FC236}">
                <a16:creationId xmlns:a16="http://schemas.microsoft.com/office/drawing/2014/main" id="{44954E4F-690E-46A1-B7A6-B03C65AD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2147888"/>
            <a:ext cx="8337550"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ADF2AF93-C5C6-4C48-87C2-30F47AC7B378}"/>
              </a:ext>
            </a:extLst>
          </p:cNvPr>
          <p:cNvSpPr txBox="1">
            <a:spLocks noChangeArrowheads="1"/>
          </p:cNvSpPr>
          <p:nvPr/>
        </p:nvSpPr>
        <p:spPr bwMode="auto">
          <a:xfrm>
            <a:off x="228600" y="1600200"/>
            <a:ext cx="3695700" cy="457200"/>
          </a:xfrm>
          <a:prstGeom prst="rect">
            <a:avLst/>
          </a:prstGeom>
          <a:noFill/>
          <a:ln>
            <a:noFill/>
          </a:ln>
          <a:effectLst/>
        </p:spPr>
        <p:txBody>
          <a:bodyPr wrap="none">
            <a:spAutoFit/>
          </a:bodyPr>
          <a:lstStyle/>
          <a:p>
            <a:pPr eaLnBrk="1" hangingPunct="1">
              <a:defRPr/>
            </a:pPr>
            <a:r>
              <a:rPr lang="en-US" altLang="en-US" sz="2400" b="1" i="1">
                <a:effectLst>
                  <a:outerShdw blurRad="38100" dist="38100" dir="2700000" algn="tl">
                    <a:srgbClr val="FFFFFF"/>
                  </a:outerShdw>
                </a:effectLst>
                <a:latin typeface="Times New Roman" pitchFamily="18" charset="0"/>
                <a:cs typeface="Arial" charset="0"/>
              </a:rPr>
              <a:t>Table 4.3  Special addresses</a:t>
            </a:r>
          </a:p>
        </p:txBody>
      </p:sp>
      <p:pic>
        <p:nvPicPr>
          <p:cNvPr id="25603" name="Picture 3">
            <a:extLst>
              <a:ext uri="{FF2B5EF4-FFF2-40B4-BE49-F238E27FC236}">
                <a16:creationId xmlns:a16="http://schemas.microsoft.com/office/drawing/2014/main" id="{44F20830-33A4-4735-AF14-88BD970D3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381000"/>
            <a:ext cx="8940800"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a:extLst>
              <a:ext uri="{FF2B5EF4-FFF2-40B4-BE49-F238E27FC236}">
                <a16:creationId xmlns:a16="http://schemas.microsoft.com/office/drawing/2014/main" id="{C893419D-7121-4004-B4D5-21EE53E8D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43400"/>
            <a:ext cx="5807075"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Rectangle 5">
            <a:extLst>
              <a:ext uri="{FF2B5EF4-FFF2-40B4-BE49-F238E27FC236}">
                <a16:creationId xmlns:a16="http://schemas.microsoft.com/office/drawing/2014/main" id="{03E2080D-6471-440A-B872-750D33D5EA97}"/>
              </a:ext>
            </a:extLst>
          </p:cNvPr>
          <p:cNvSpPr>
            <a:spLocks noGrp="1" noChangeArrowheads="1"/>
          </p:cNvSpPr>
          <p:nvPr>
            <p:ph type="title" idx="4294967295"/>
          </p:nvPr>
        </p:nvSpPr>
        <p:spPr>
          <a:xfrm>
            <a:off x="685800" y="3581400"/>
            <a:ext cx="8229600" cy="914400"/>
          </a:xfrm>
        </p:spPr>
        <p:txBody>
          <a:bodyPr/>
          <a:lstStyle/>
          <a:p>
            <a:pPr eaLnBrk="1" hangingPunct="1"/>
            <a:r>
              <a:rPr lang="en-US" altLang="en-US"/>
              <a:t>Private IPs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Classless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4038241"/>
          </a:xfrm>
        </p:spPr>
        <p:txBody>
          <a:bodyPr/>
          <a:lstStyle/>
          <a:p>
            <a:pPr>
              <a:defRPr/>
            </a:pPr>
            <a:r>
              <a:rPr lang="en-US" dirty="0"/>
              <a:t>With the growth of the Internet, it was clear that a larger address space was needed as a long-term solution. The larger address space, however, requires that the length of IP addresses also be increased, which means the format of the IP packets needs to be changed. Although the long-range solution has already been devised and is called IPv6, a short-term solution was also devised to use the same address space but to change the distribution of addresses to provide a fair share to each organization. The short-term solution still uses IPv4 addresses, but it is called classless addressing.</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4196959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7.7 Variable-length blocks in classless addressing</a:t>
            </a:r>
          </a:p>
        </p:txBody>
      </p:sp>
      <p:pic>
        <p:nvPicPr>
          <p:cNvPr id="10" name="Picture 2" descr="An illustration of address spac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3269219"/>
            <a:ext cx="8595360" cy="100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998042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7.8 Slash notation (CIDR)</a:t>
            </a:r>
          </a:p>
        </p:txBody>
      </p:sp>
      <p:pic>
        <p:nvPicPr>
          <p:cNvPr id="10" name="Picture 2" descr="An illustration of slash not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674858"/>
            <a:ext cx="8595360" cy="152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1053364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5523-4045-494C-8D90-1C26A1C21D27}"/>
              </a:ext>
            </a:extLst>
          </p:cNvPr>
          <p:cNvSpPr>
            <a:spLocks noGrp="1"/>
          </p:cNvSpPr>
          <p:nvPr>
            <p:ph type="title"/>
          </p:nvPr>
        </p:nvSpPr>
        <p:spPr/>
        <p:txBody>
          <a:bodyPr/>
          <a:lstStyle/>
          <a:p>
            <a:r>
              <a:rPr lang="en-US" dirty="0"/>
              <a:t>Example 7.1</a:t>
            </a:r>
          </a:p>
        </p:txBody>
      </p:sp>
      <p:sp>
        <p:nvSpPr>
          <p:cNvPr id="3" name="Content Placeholder 2">
            <a:extLst>
              <a:ext uri="{FF2B5EF4-FFF2-40B4-BE49-F238E27FC236}">
                <a16:creationId xmlns:a16="http://schemas.microsoft.com/office/drawing/2014/main" id="{01E56E8A-6B2E-494B-BE8D-6895E5C1B109}"/>
              </a:ext>
            </a:extLst>
          </p:cNvPr>
          <p:cNvSpPr>
            <a:spLocks noGrp="1"/>
          </p:cNvSpPr>
          <p:nvPr>
            <p:ph sz="quarter" idx="11"/>
          </p:nvPr>
        </p:nvSpPr>
        <p:spPr>
          <a:xfrm>
            <a:off x="342900" y="1276710"/>
            <a:ext cx="8458200" cy="1188720"/>
          </a:xfrm>
        </p:spPr>
        <p:txBody>
          <a:bodyPr/>
          <a:lstStyle/>
          <a:p>
            <a:r>
              <a:rPr lang="en-US" i="0" dirty="0"/>
              <a:t>A classless address is given as 167.199.170.82/27. We can find the above three pieces of information as follows. The number of addresses in the network is</a:t>
            </a:r>
          </a:p>
        </p:txBody>
      </p:sp>
      <p:graphicFrame>
        <p:nvGraphicFramePr>
          <p:cNvPr id="13" name="Object 3">
            <a:extLst>
              <a:ext uri="{FF2B5EF4-FFF2-40B4-BE49-F238E27FC236}">
                <a16:creationId xmlns:a16="http://schemas.microsoft.com/office/drawing/2014/main" id="{BCC68A71-5AEA-4DC2-BDEA-80B3784E227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99673640"/>
              </p:ext>
            </p:extLst>
          </p:nvPr>
        </p:nvGraphicFramePr>
        <p:xfrm>
          <a:off x="3748020" y="2047253"/>
          <a:ext cx="1828800" cy="342900"/>
        </p:xfrm>
        <a:graphic>
          <a:graphicData uri="http://schemas.openxmlformats.org/presentationml/2006/ole">
            <mc:AlternateContent xmlns:mc="http://schemas.openxmlformats.org/markup-compatibility/2006">
              <mc:Choice xmlns:v="urn:schemas-microsoft-com:vml" Requires="v">
                <p:oleObj name="Equation" r:id="rId2" imgW="1828800" imgH="342720" progId="Equation.DSMT4">
                  <p:embed/>
                </p:oleObj>
              </mc:Choice>
              <mc:Fallback>
                <p:oleObj name="Equation" r:id="rId2" imgW="1828800" imgH="342720" progId="Equation.DSMT4">
                  <p:embed/>
                  <p:pic>
                    <p:nvPicPr>
                      <p:cNvPr id="0" name=""/>
                      <p:cNvPicPr/>
                      <p:nvPr/>
                    </p:nvPicPr>
                    <p:blipFill>
                      <a:blip r:embed="rId3"/>
                      <a:stretch>
                        <a:fillRect/>
                      </a:stretch>
                    </p:blipFill>
                    <p:spPr>
                      <a:xfrm>
                        <a:off x="3748020" y="2047253"/>
                        <a:ext cx="1828800" cy="342900"/>
                      </a:xfrm>
                      <a:prstGeom prst="rect">
                        <a:avLst/>
                      </a:prstGeom>
                    </p:spPr>
                  </p:pic>
                </p:oleObj>
              </mc:Fallback>
            </mc:AlternateContent>
          </a:graphicData>
        </a:graphic>
      </p:graphicFrame>
      <p:sp>
        <p:nvSpPr>
          <p:cNvPr id="8" name="Content Placeholder 4">
            <a:extLst>
              <a:ext uri="{FF2B5EF4-FFF2-40B4-BE49-F238E27FC236}">
                <a16:creationId xmlns:a16="http://schemas.microsoft.com/office/drawing/2014/main" id="{2F080D64-EC4E-4124-910E-E66B2B7E358E}"/>
              </a:ext>
            </a:extLst>
          </p:cNvPr>
          <p:cNvSpPr>
            <a:spLocks noGrp="1"/>
          </p:cNvSpPr>
          <p:nvPr>
            <p:ph sz="quarter" idx="15"/>
          </p:nvPr>
        </p:nvSpPr>
        <p:spPr>
          <a:xfrm>
            <a:off x="342900" y="2000250"/>
            <a:ext cx="8458200" cy="1223010"/>
          </a:xfrm>
        </p:spPr>
        <p:txBody>
          <a:bodyPr/>
          <a:lstStyle/>
          <a:p>
            <a:pPr indent="5212080"/>
            <a:r>
              <a:rPr lang="en-US" i="0" dirty="0"/>
              <a:t>addresses. The first address can be found by keeping the first 27 bits and changing the rest of the bits to 0s.</a:t>
            </a:r>
          </a:p>
        </p:txBody>
      </p:sp>
      <p:graphicFrame>
        <p:nvGraphicFramePr>
          <p:cNvPr id="14" name="Table 5">
            <a:extLst>
              <a:ext uri="{FF2B5EF4-FFF2-40B4-BE49-F238E27FC236}">
                <a16:creationId xmlns:a16="http://schemas.microsoft.com/office/drawing/2014/main" id="{BB927602-6F84-4EB3-80B7-F6F28D30F7A8}"/>
              </a:ext>
            </a:extLst>
          </p:cNvPr>
          <p:cNvGraphicFramePr>
            <a:graphicFrameLocks noGrp="1"/>
          </p:cNvGraphicFramePr>
          <p:nvPr>
            <p:extLst>
              <p:ext uri="{D42A27DB-BD31-4B8C-83A1-F6EECF244321}">
                <p14:modId xmlns:p14="http://schemas.microsoft.com/office/powerpoint/2010/main" val="3062286202"/>
              </p:ext>
            </p:extLst>
          </p:nvPr>
        </p:nvGraphicFramePr>
        <p:xfrm>
          <a:off x="365760" y="3375742"/>
          <a:ext cx="8412480" cy="741680"/>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966839896"/>
                    </a:ext>
                  </a:extLst>
                </a:gridCol>
                <a:gridCol w="1280160">
                  <a:extLst>
                    <a:ext uri="{9D8B030D-6E8A-4147-A177-3AD203B41FA5}">
                      <a16:colId xmlns:a16="http://schemas.microsoft.com/office/drawing/2014/main" val="4181423135"/>
                    </a:ext>
                  </a:extLst>
                </a:gridCol>
                <a:gridCol w="1280160">
                  <a:extLst>
                    <a:ext uri="{9D8B030D-6E8A-4147-A177-3AD203B41FA5}">
                      <a16:colId xmlns:a16="http://schemas.microsoft.com/office/drawing/2014/main" val="2888881505"/>
                    </a:ext>
                  </a:extLst>
                </a:gridCol>
                <a:gridCol w="1280160">
                  <a:extLst>
                    <a:ext uri="{9D8B030D-6E8A-4147-A177-3AD203B41FA5}">
                      <a16:colId xmlns:a16="http://schemas.microsoft.com/office/drawing/2014/main" val="4074737815"/>
                    </a:ext>
                  </a:extLst>
                </a:gridCol>
                <a:gridCol w="1280160">
                  <a:extLst>
                    <a:ext uri="{9D8B030D-6E8A-4147-A177-3AD203B41FA5}">
                      <a16:colId xmlns:a16="http://schemas.microsoft.com/office/drawing/2014/main" val="3627818569"/>
                    </a:ext>
                  </a:extLst>
                </a:gridCol>
              </a:tblGrid>
              <a:tr h="370840">
                <a:tc>
                  <a:txBody>
                    <a:bodyPr/>
                    <a:lstStyle/>
                    <a:p>
                      <a:r>
                        <a:rPr lang="en-IN" sz="1800" b="0" i="0" u="none" strike="noStrike" kern="1200" baseline="0" dirty="0">
                          <a:solidFill>
                            <a:schemeClr val="tx1"/>
                          </a:solidFill>
                          <a:latin typeface="+mn-lt"/>
                          <a:ea typeface="+mn-ea"/>
                          <a:cs typeface="+mn-cs"/>
                        </a:rPr>
                        <a:t>Address: 167.199.170.82/</a:t>
                      </a:r>
                      <a:r>
                        <a:rPr lang="en-IN" sz="1800" b="1" i="0" u="none" strike="noStrike" kern="1200" baseline="0" dirty="0">
                          <a:solidFill>
                            <a:srgbClr val="00648B"/>
                          </a:solidFill>
                          <a:latin typeface="+mn-lt"/>
                          <a:ea typeface="+mn-ea"/>
                          <a:cs typeface="+mn-cs"/>
                        </a:rPr>
                        <a:t>27</a:t>
                      </a:r>
                      <a:endParaRPr lang="en-IN" sz="1800" b="0" i="0" u="none" strike="noStrike" kern="1200" baseline="0" dirty="0">
                        <a:solidFill>
                          <a:srgbClr val="00648B"/>
                        </a:solidFill>
                        <a:latin typeface="+mn-lt"/>
                        <a:ea typeface="+mn-ea"/>
                        <a:cs typeface="+mn-cs"/>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10100111</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11000111</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10101010</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01010010</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7519073"/>
                  </a:ext>
                </a:extLst>
              </a:tr>
              <a:tr h="370840">
                <a:tc>
                  <a:txBody>
                    <a:bodyPr/>
                    <a:lstStyle/>
                    <a:p>
                      <a:r>
                        <a:rPr lang="en-IN" sz="1800" b="0" i="0" u="none" strike="noStrike" kern="1200" baseline="0" dirty="0">
                          <a:solidFill>
                            <a:schemeClr val="tx1"/>
                          </a:solidFill>
                          <a:latin typeface="+mn-lt"/>
                          <a:ea typeface="+mn-ea"/>
                          <a:cs typeface="+mn-cs"/>
                        </a:rPr>
                        <a:t>First address: 167.199.170.64/</a:t>
                      </a:r>
                      <a:r>
                        <a:rPr lang="en-IN" sz="1800" b="1" i="0" u="none" strike="noStrike" kern="1200" baseline="0" dirty="0">
                          <a:solidFill>
                            <a:srgbClr val="00648B"/>
                          </a:solidFill>
                          <a:latin typeface="+mn-lt"/>
                          <a:ea typeface="+mn-ea"/>
                          <a:cs typeface="+mn-cs"/>
                        </a:rPr>
                        <a:t>27</a:t>
                      </a:r>
                      <a:endParaRPr lang="en-IN" sz="1800" b="0" i="0" u="none" strike="noStrike" kern="1200" baseline="0" dirty="0">
                        <a:solidFill>
                          <a:srgbClr val="00648B"/>
                        </a:solidFill>
                        <a:latin typeface="+mn-lt"/>
                        <a:ea typeface="+mn-ea"/>
                        <a:cs typeface="+mn-cs"/>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10100111</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11000111</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10101010</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010</a:t>
                      </a:r>
                      <a:r>
                        <a:rPr lang="en-IN" sz="1800" b="0" i="0" u="none" strike="noStrike" kern="1200" baseline="0" dirty="0">
                          <a:solidFill>
                            <a:srgbClr val="00648B"/>
                          </a:solidFill>
                          <a:latin typeface="+mn-lt"/>
                          <a:ea typeface="+mn-ea"/>
                          <a:cs typeface="+mn-cs"/>
                        </a:rPr>
                        <a:t>00000</a:t>
                      </a: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916068"/>
                  </a:ext>
                </a:extLst>
              </a:tr>
            </a:tbl>
          </a:graphicData>
        </a:graphic>
      </p:graphicFrame>
      <p:sp>
        <p:nvSpPr>
          <p:cNvPr id="9" name="Content Placeholder 6">
            <a:extLst>
              <a:ext uri="{FF2B5EF4-FFF2-40B4-BE49-F238E27FC236}">
                <a16:creationId xmlns:a16="http://schemas.microsoft.com/office/drawing/2014/main" id="{0A6E5C9B-B75B-4347-989E-9D1FF3B49454}"/>
              </a:ext>
            </a:extLst>
          </p:cNvPr>
          <p:cNvSpPr>
            <a:spLocks noGrp="1"/>
          </p:cNvSpPr>
          <p:nvPr>
            <p:ph sz="quarter" idx="17"/>
          </p:nvPr>
        </p:nvSpPr>
        <p:spPr>
          <a:xfrm>
            <a:off x="342900" y="4341474"/>
            <a:ext cx="8458200" cy="822960"/>
          </a:xfrm>
        </p:spPr>
        <p:txBody>
          <a:bodyPr/>
          <a:lstStyle/>
          <a:p>
            <a:r>
              <a:rPr lang="en-US" i="0" dirty="0"/>
              <a:t>The last address can be found by keeping the first 27 bits and changing the rest of the bits to 1s.</a:t>
            </a:r>
          </a:p>
        </p:txBody>
      </p:sp>
      <p:graphicFrame>
        <p:nvGraphicFramePr>
          <p:cNvPr id="15" name="Table 7">
            <a:extLst>
              <a:ext uri="{FF2B5EF4-FFF2-40B4-BE49-F238E27FC236}">
                <a16:creationId xmlns:a16="http://schemas.microsoft.com/office/drawing/2014/main" id="{35DC1043-FAC7-4098-8EF2-535E9EED7B9C}"/>
              </a:ext>
            </a:extLst>
          </p:cNvPr>
          <p:cNvGraphicFramePr>
            <a:graphicFrameLocks noGrp="1"/>
          </p:cNvGraphicFramePr>
          <p:nvPr>
            <p:extLst>
              <p:ext uri="{D42A27DB-BD31-4B8C-83A1-F6EECF244321}">
                <p14:modId xmlns:p14="http://schemas.microsoft.com/office/powerpoint/2010/main" val="3450593877"/>
              </p:ext>
            </p:extLst>
          </p:nvPr>
        </p:nvGraphicFramePr>
        <p:xfrm>
          <a:off x="365760" y="5360710"/>
          <a:ext cx="8412480" cy="741680"/>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966839896"/>
                    </a:ext>
                  </a:extLst>
                </a:gridCol>
                <a:gridCol w="1280160">
                  <a:extLst>
                    <a:ext uri="{9D8B030D-6E8A-4147-A177-3AD203B41FA5}">
                      <a16:colId xmlns:a16="http://schemas.microsoft.com/office/drawing/2014/main" val="4181423135"/>
                    </a:ext>
                  </a:extLst>
                </a:gridCol>
                <a:gridCol w="1280160">
                  <a:extLst>
                    <a:ext uri="{9D8B030D-6E8A-4147-A177-3AD203B41FA5}">
                      <a16:colId xmlns:a16="http://schemas.microsoft.com/office/drawing/2014/main" val="2888881505"/>
                    </a:ext>
                  </a:extLst>
                </a:gridCol>
                <a:gridCol w="1280160">
                  <a:extLst>
                    <a:ext uri="{9D8B030D-6E8A-4147-A177-3AD203B41FA5}">
                      <a16:colId xmlns:a16="http://schemas.microsoft.com/office/drawing/2014/main" val="4074737815"/>
                    </a:ext>
                  </a:extLst>
                </a:gridCol>
                <a:gridCol w="1280160">
                  <a:extLst>
                    <a:ext uri="{9D8B030D-6E8A-4147-A177-3AD203B41FA5}">
                      <a16:colId xmlns:a16="http://schemas.microsoft.com/office/drawing/2014/main" val="3627818569"/>
                    </a:ext>
                  </a:extLst>
                </a:gridCol>
              </a:tblGrid>
              <a:tr h="370840">
                <a:tc>
                  <a:txBody>
                    <a:bodyPr/>
                    <a:lstStyle/>
                    <a:p>
                      <a:r>
                        <a:rPr lang="en-IN" sz="1800" b="0" i="0" u="none" strike="noStrike" kern="1200" baseline="0" dirty="0">
                          <a:solidFill>
                            <a:schemeClr val="tx1"/>
                          </a:solidFill>
                          <a:latin typeface="+mn-lt"/>
                          <a:ea typeface="+mn-ea"/>
                          <a:cs typeface="+mn-cs"/>
                        </a:rPr>
                        <a:t>Address: 167.199.170.82/</a:t>
                      </a:r>
                      <a:r>
                        <a:rPr lang="en-IN" sz="1800" b="1" i="0" u="none" strike="noStrike" kern="1200" baseline="0" dirty="0">
                          <a:solidFill>
                            <a:srgbClr val="00648B"/>
                          </a:solidFill>
                          <a:latin typeface="+mn-lt"/>
                          <a:ea typeface="+mn-ea"/>
                          <a:cs typeface="+mn-cs"/>
                        </a:rPr>
                        <a:t>27</a:t>
                      </a:r>
                      <a:endParaRPr lang="en-IN" sz="1800" b="0" i="0" u="none" strike="noStrike" kern="1200" baseline="0" dirty="0">
                        <a:solidFill>
                          <a:srgbClr val="00648B"/>
                        </a:solidFill>
                        <a:latin typeface="+mn-lt"/>
                        <a:ea typeface="+mn-ea"/>
                        <a:cs typeface="+mn-cs"/>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10100111</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11000111</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10101010</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01011111</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7519073"/>
                  </a:ext>
                </a:extLst>
              </a:tr>
              <a:tr h="370840">
                <a:tc>
                  <a:txBody>
                    <a:bodyPr/>
                    <a:lstStyle/>
                    <a:p>
                      <a:r>
                        <a:rPr lang="en-IN" sz="1800" b="0" i="0" u="none" strike="noStrike" kern="1200" baseline="0" dirty="0">
                          <a:solidFill>
                            <a:schemeClr val="dk1"/>
                          </a:solidFill>
                          <a:latin typeface="+mn-lt"/>
                          <a:ea typeface="+mn-ea"/>
                          <a:cs typeface="+mn-cs"/>
                        </a:rPr>
                        <a:t>Last address: 167.199.170.95/</a:t>
                      </a:r>
                      <a:r>
                        <a:rPr lang="en-IN" sz="1800" b="1" i="0" u="none" strike="noStrike" kern="1200" baseline="0" dirty="0">
                          <a:solidFill>
                            <a:srgbClr val="00648B"/>
                          </a:solidFill>
                          <a:latin typeface="+mn-lt"/>
                          <a:ea typeface="+mn-ea"/>
                          <a:cs typeface="+mn-cs"/>
                        </a:rPr>
                        <a:t>27</a:t>
                      </a:r>
                      <a:endParaRPr lang="en-IN" sz="1800" b="0" i="0" u="none" strike="noStrike" kern="1200" baseline="0" dirty="0">
                        <a:solidFill>
                          <a:srgbClr val="00648B"/>
                        </a:solidFill>
                        <a:latin typeface="+mn-lt"/>
                        <a:ea typeface="+mn-ea"/>
                        <a:cs typeface="+mn-cs"/>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10100111</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11000111</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10101010</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010</a:t>
                      </a:r>
                      <a:r>
                        <a:rPr lang="en-IN" sz="1800" b="0" i="0" u="none" strike="noStrike" kern="1200" baseline="0" dirty="0">
                          <a:solidFill>
                            <a:srgbClr val="00648B"/>
                          </a:solidFill>
                          <a:latin typeface="+mn-lt"/>
                          <a:ea typeface="+mn-ea"/>
                          <a:cs typeface="+mn-cs"/>
                        </a:rPr>
                        <a:t>11111</a:t>
                      </a: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916068"/>
                  </a:ext>
                </a:extLst>
              </a:tr>
            </a:tbl>
          </a:graphicData>
        </a:graphic>
      </p:graphicFrame>
      <p:sp>
        <p:nvSpPr>
          <p:cNvPr id="7" name="Slide Number Placeholder 8">
            <a:extLst>
              <a:ext uri="{FF2B5EF4-FFF2-40B4-BE49-F238E27FC236}">
                <a16:creationId xmlns:a16="http://schemas.microsoft.com/office/drawing/2014/main" id="{B36D904B-99B8-4542-B5D5-DED85A925C06}"/>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3092925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142D-1C2F-4636-942B-15DBB7708B0C}"/>
              </a:ext>
            </a:extLst>
          </p:cNvPr>
          <p:cNvSpPr>
            <a:spLocks noGrp="1"/>
          </p:cNvSpPr>
          <p:nvPr>
            <p:ph type="title"/>
          </p:nvPr>
        </p:nvSpPr>
        <p:spPr/>
        <p:txBody>
          <a:bodyPr/>
          <a:lstStyle/>
          <a:p>
            <a:r>
              <a:rPr lang="en-US" dirty="0"/>
              <a:t>Example 7.2</a:t>
            </a:r>
          </a:p>
        </p:txBody>
      </p:sp>
      <p:sp>
        <p:nvSpPr>
          <p:cNvPr id="3" name="Content Placeholder 2">
            <a:extLst>
              <a:ext uri="{FF2B5EF4-FFF2-40B4-BE49-F238E27FC236}">
                <a16:creationId xmlns:a16="http://schemas.microsoft.com/office/drawing/2014/main" id="{B444D72A-1A88-46C0-9526-0FD7F91BD667}"/>
              </a:ext>
            </a:extLst>
          </p:cNvPr>
          <p:cNvSpPr>
            <a:spLocks noGrp="1"/>
          </p:cNvSpPr>
          <p:nvPr>
            <p:ph sz="quarter" idx="11"/>
          </p:nvPr>
        </p:nvSpPr>
        <p:spPr>
          <a:xfrm>
            <a:off x="342900" y="1276710"/>
            <a:ext cx="8458200" cy="1660800"/>
          </a:xfrm>
        </p:spPr>
        <p:txBody>
          <a:bodyPr/>
          <a:lstStyle/>
          <a:p>
            <a:r>
              <a:rPr lang="en-US" i="0" dirty="0"/>
              <a:t>We repeat Example 7.1 using the mask. The mask in dotted-decimal notation is 256.256.256.224 The AND, OR, and NOT operations can be applied to individual bytes using calculators and applets at the book website.</a:t>
            </a:r>
          </a:p>
        </p:txBody>
      </p:sp>
      <p:graphicFrame>
        <p:nvGraphicFramePr>
          <p:cNvPr id="7" name="Table 3">
            <a:extLst>
              <a:ext uri="{FF2B5EF4-FFF2-40B4-BE49-F238E27FC236}">
                <a16:creationId xmlns:a16="http://schemas.microsoft.com/office/drawing/2014/main" id="{9307BF49-800E-4BB6-8E79-376205C417AE}"/>
              </a:ext>
            </a:extLst>
          </p:cNvPr>
          <p:cNvGraphicFramePr>
            <a:graphicFrameLocks noGrp="1"/>
          </p:cNvGraphicFramePr>
          <p:nvPr>
            <p:extLst>
              <p:ext uri="{D42A27DB-BD31-4B8C-83A1-F6EECF244321}">
                <p14:modId xmlns:p14="http://schemas.microsoft.com/office/powerpoint/2010/main" val="2948591338"/>
              </p:ext>
            </p:extLst>
          </p:nvPr>
        </p:nvGraphicFramePr>
        <p:xfrm>
          <a:off x="182880" y="3349030"/>
          <a:ext cx="8778240" cy="1112520"/>
        </p:xfrm>
        <a:graphic>
          <a:graphicData uri="http://schemas.openxmlformats.org/drawingml/2006/table">
            <a:tbl>
              <a:tblPr firstRow="1" bandRow="1">
                <a:tableStyleId>{5C22544A-7EE6-4342-B048-85BDC9FD1C3A}</a:tableStyleId>
              </a:tblPr>
              <a:tblGrid>
                <a:gridCol w="3566160">
                  <a:extLst>
                    <a:ext uri="{9D8B030D-6E8A-4147-A177-3AD203B41FA5}">
                      <a16:colId xmlns:a16="http://schemas.microsoft.com/office/drawing/2014/main" val="966839896"/>
                    </a:ext>
                  </a:extLst>
                </a:gridCol>
                <a:gridCol w="5212080">
                  <a:extLst>
                    <a:ext uri="{9D8B030D-6E8A-4147-A177-3AD203B41FA5}">
                      <a16:colId xmlns:a16="http://schemas.microsoft.com/office/drawing/2014/main" val="4181423135"/>
                    </a:ext>
                  </a:extLst>
                </a:gridCol>
              </a:tblGrid>
              <a:tr h="370840">
                <a:tc>
                  <a:txBody>
                    <a:bodyPr/>
                    <a:lstStyle/>
                    <a:p>
                      <a:r>
                        <a:rPr lang="en-GB" sz="1800" b="0" i="0" u="none" strike="noStrike" kern="1200" baseline="0" dirty="0">
                          <a:solidFill>
                            <a:schemeClr val="tx1"/>
                          </a:solidFill>
                          <a:latin typeface="+mn-lt"/>
                          <a:ea typeface="+mn-ea"/>
                          <a:cs typeface="+mn-cs"/>
                        </a:rPr>
                        <a:t>Number of addresses in the block:</a:t>
                      </a:r>
                      <a:endParaRPr lang="en-IN" sz="1800" b="0" i="0" u="none" strike="noStrike" kern="1200" baseline="0" dirty="0">
                        <a:solidFill>
                          <a:schemeClr val="tx1"/>
                        </a:solidFill>
                        <a:latin typeface="+mn-lt"/>
                        <a:ea typeface="+mn-ea"/>
                        <a:cs typeface="+mn-cs"/>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r>
                        <a:rPr lang="en-GB" sz="1800" b="0" i="0" u="none" strike="noStrike" kern="1200" baseline="0" dirty="0">
                          <a:solidFill>
                            <a:schemeClr val="tx1"/>
                          </a:solidFill>
                          <a:latin typeface="+mn-lt"/>
                          <a:ea typeface="+mn-ea"/>
                          <a:cs typeface="+mn-cs"/>
                        </a:rPr>
                        <a:t>N = </a:t>
                      </a:r>
                      <a:r>
                        <a:rPr lang="en-GB" sz="1800" b="1" i="0" u="none" strike="noStrike" kern="1200" baseline="0" dirty="0">
                          <a:solidFill>
                            <a:srgbClr val="00648B"/>
                          </a:solidFill>
                          <a:latin typeface="+mn-lt"/>
                          <a:ea typeface="+mn-ea"/>
                          <a:cs typeface="+mn-cs"/>
                        </a:rPr>
                        <a:t>NOT</a:t>
                      </a:r>
                      <a:r>
                        <a:rPr lang="en-GB" sz="1800" b="0" i="0" u="none" strike="noStrike" kern="1200" baseline="0" dirty="0">
                          <a:solidFill>
                            <a:schemeClr val="tx1"/>
                          </a:solidFill>
                          <a:latin typeface="+mn-lt"/>
                          <a:ea typeface="+mn-ea"/>
                          <a:cs typeface="+mn-cs"/>
                        </a:rPr>
                        <a:t> (mask) + 1 = 0.0.0.31 + 1 = 32 addresses</a:t>
                      </a:r>
                      <a:endParaRPr lang="en-IN" sz="1800" b="0" i="0" u="none" strike="noStrike" kern="1200" baseline="0" dirty="0">
                        <a:solidFill>
                          <a:schemeClr val="tx1"/>
                        </a:solidFill>
                        <a:latin typeface="+mn-lt"/>
                        <a:ea typeface="+mn-ea"/>
                        <a:cs typeface="+mn-cs"/>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7519073"/>
                  </a:ext>
                </a:extLst>
              </a:tr>
              <a:tr h="370840">
                <a:tc>
                  <a:txBody>
                    <a:bodyPr/>
                    <a:lstStyle/>
                    <a:p>
                      <a:r>
                        <a:rPr lang="en-IN" sz="1800" b="0" i="0" u="none" strike="noStrike" kern="1200" baseline="0" dirty="0">
                          <a:solidFill>
                            <a:schemeClr val="tx1"/>
                          </a:solidFill>
                          <a:latin typeface="+mn-lt"/>
                          <a:ea typeface="+mn-ea"/>
                          <a:cs typeface="+mn-cs"/>
                        </a:rPr>
                        <a:t>First address:</a:t>
                      </a:r>
                    </a:p>
                  </a:txBody>
                  <a:tcPr>
                    <a:lnL w="28575" cap="flat" cmpd="sng" algn="ctr">
                      <a:solidFill>
                        <a:schemeClr val="tx1"/>
                      </a:solidFill>
                      <a:prstDash val="solid"/>
                      <a:round/>
                      <a:headEnd type="none" w="med" len="med"/>
                      <a:tailEnd type="none" w="med" len="med"/>
                    </a:lnL>
                    <a:solidFill>
                      <a:schemeClr val="bg1"/>
                    </a:solidFill>
                  </a:tcPr>
                </a:tc>
                <a:tc>
                  <a:txBody>
                    <a:bodyPr/>
                    <a:lstStyle/>
                    <a:p>
                      <a:r>
                        <a:rPr lang="en-GB" sz="1800" b="0" i="0" u="none" strike="noStrike" kern="1200" baseline="0" dirty="0">
                          <a:solidFill>
                            <a:schemeClr val="tx1"/>
                          </a:solidFill>
                          <a:latin typeface="+mn-lt"/>
                          <a:ea typeface="+mn-ea"/>
                          <a:cs typeface="+mn-cs"/>
                        </a:rPr>
                        <a:t>First = (address) </a:t>
                      </a:r>
                      <a:r>
                        <a:rPr lang="en-GB" sz="1800" b="1" i="0" u="none" strike="noStrike" kern="1200" baseline="0" dirty="0">
                          <a:solidFill>
                            <a:srgbClr val="00648B"/>
                          </a:solidFill>
                          <a:latin typeface="+mn-lt"/>
                          <a:ea typeface="+mn-ea"/>
                          <a:cs typeface="+mn-cs"/>
                        </a:rPr>
                        <a:t>AND</a:t>
                      </a:r>
                      <a:r>
                        <a:rPr lang="en-GB" sz="1800" b="0" i="0" u="none" strike="noStrike" kern="1200" baseline="0" dirty="0">
                          <a:solidFill>
                            <a:schemeClr val="tx1"/>
                          </a:solidFill>
                          <a:latin typeface="+mn-lt"/>
                          <a:ea typeface="+mn-ea"/>
                          <a:cs typeface="+mn-cs"/>
                        </a:rPr>
                        <a:t> (mask) = 167.199.170. 82</a:t>
                      </a:r>
                      <a:endParaRPr lang="en-IN" sz="1800" b="0" i="0" u="none" strike="noStrike" kern="1200" baseline="0" dirty="0">
                        <a:solidFill>
                          <a:schemeClr val="tx1"/>
                        </a:solidFill>
                        <a:latin typeface="+mn-lt"/>
                        <a:ea typeface="+mn-ea"/>
                        <a:cs typeface="+mn-cs"/>
                      </a:endParaRPr>
                    </a:p>
                  </a:txBody>
                  <a:tcP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721916068"/>
                  </a:ext>
                </a:extLst>
              </a:tr>
              <a:tr h="370840">
                <a:tc>
                  <a:txBody>
                    <a:bodyPr/>
                    <a:lstStyle/>
                    <a:p>
                      <a:r>
                        <a:rPr lang="en-IN" sz="1800" b="0" i="0" u="none" strike="noStrike" kern="1200" baseline="0" dirty="0">
                          <a:solidFill>
                            <a:schemeClr val="tx1"/>
                          </a:solidFill>
                          <a:latin typeface="+mn-lt"/>
                          <a:ea typeface="+mn-ea"/>
                          <a:cs typeface="+mn-cs"/>
                        </a:rPr>
                        <a:t>Last address:</a:t>
                      </a: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r>
                        <a:rPr lang="en-GB" sz="1800" b="0" i="0" u="none" strike="noStrike" kern="1200" baseline="0" dirty="0">
                          <a:solidFill>
                            <a:schemeClr val="tx1"/>
                          </a:solidFill>
                          <a:latin typeface="+mn-lt"/>
                          <a:ea typeface="+mn-ea"/>
                          <a:cs typeface="+mn-cs"/>
                        </a:rPr>
                        <a:t>Last = (address) </a:t>
                      </a:r>
                      <a:r>
                        <a:rPr lang="en-GB" sz="1800" b="1" i="0" u="none" strike="noStrike" kern="1200" baseline="0" dirty="0">
                          <a:solidFill>
                            <a:srgbClr val="00648B"/>
                          </a:solidFill>
                          <a:latin typeface="+mn-lt"/>
                          <a:ea typeface="+mn-ea"/>
                          <a:cs typeface="+mn-cs"/>
                        </a:rPr>
                        <a:t>OR</a:t>
                      </a:r>
                      <a:r>
                        <a:rPr lang="en-GB" sz="1800" b="0" i="0" u="none" strike="noStrike" kern="1200" baseline="0" dirty="0">
                          <a:solidFill>
                            <a:schemeClr val="tx1"/>
                          </a:solidFill>
                          <a:latin typeface="+mn-lt"/>
                          <a:ea typeface="+mn-ea"/>
                          <a:cs typeface="+mn-cs"/>
                        </a:rPr>
                        <a:t> (</a:t>
                      </a:r>
                      <a:r>
                        <a:rPr lang="en-GB" sz="1800" b="1" i="0" u="none" strike="noStrike" kern="1200" baseline="0" dirty="0">
                          <a:solidFill>
                            <a:srgbClr val="00648B"/>
                          </a:solidFill>
                          <a:latin typeface="+mn-lt"/>
                          <a:ea typeface="+mn-ea"/>
                          <a:cs typeface="+mn-cs"/>
                        </a:rPr>
                        <a:t>NOT</a:t>
                      </a:r>
                      <a:r>
                        <a:rPr lang="en-GB" sz="1800" b="0" i="0" u="none" strike="noStrike" kern="1200" baseline="0" dirty="0">
                          <a:solidFill>
                            <a:schemeClr val="tx1"/>
                          </a:solidFill>
                          <a:latin typeface="+mn-lt"/>
                          <a:ea typeface="+mn-ea"/>
                          <a:cs typeface="+mn-cs"/>
                        </a:rPr>
                        <a:t> mask) = 167.199.170. 255</a:t>
                      </a:r>
                      <a:endParaRPr lang="en-IN" sz="1800" b="0" i="0" u="none" strike="noStrike" kern="1200" baseline="0" dirty="0">
                        <a:solidFill>
                          <a:schemeClr val="tx1"/>
                        </a:solidFill>
                        <a:latin typeface="+mn-lt"/>
                        <a:ea typeface="+mn-ea"/>
                        <a:cs typeface="+mn-cs"/>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1149191"/>
                  </a:ext>
                </a:extLst>
              </a:tr>
            </a:tbl>
          </a:graphicData>
        </a:graphic>
      </p:graphicFrame>
      <p:sp>
        <p:nvSpPr>
          <p:cNvPr id="6" name="Slide Number Placeholder 4">
            <a:extLst>
              <a:ext uri="{FF2B5EF4-FFF2-40B4-BE49-F238E27FC236}">
                <a16:creationId xmlns:a16="http://schemas.microsoft.com/office/drawing/2014/main" id="{560D19C1-5D65-4A88-952F-D1D67826FD93}"/>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4268010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142D-1C2F-4636-942B-15DBB7708B0C}"/>
              </a:ext>
            </a:extLst>
          </p:cNvPr>
          <p:cNvSpPr>
            <a:spLocks noGrp="1"/>
          </p:cNvSpPr>
          <p:nvPr>
            <p:ph type="title"/>
          </p:nvPr>
        </p:nvSpPr>
        <p:spPr/>
        <p:txBody>
          <a:bodyPr/>
          <a:lstStyle/>
          <a:p>
            <a:r>
              <a:rPr lang="en-US" dirty="0"/>
              <a:t>Example 7.3</a:t>
            </a:r>
          </a:p>
        </p:txBody>
      </p:sp>
      <p:sp>
        <p:nvSpPr>
          <p:cNvPr id="3" name="Content Placeholder 2">
            <a:extLst>
              <a:ext uri="{FF2B5EF4-FFF2-40B4-BE49-F238E27FC236}">
                <a16:creationId xmlns:a16="http://schemas.microsoft.com/office/drawing/2014/main" id="{B444D72A-1A88-46C0-9526-0FD7F91BD667}"/>
              </a:ext>
            </a:extLst>
          </p:cNvPr>
          <p:cNvSpPr>
            <a:spLocks noGrp="1"/>
          </p:cNvSpPr>
          <p:nvPr>
            <p:ph sz="quarter" idx="11"/>
          </p:nvPr>
        </p:nvSpPr>
        <p:spPr>
          <a:xfrm>
            <a:off x="342900" y="1276710"/>
            <a:ext cx="8458200" cy="1660800"/>
          </a:xfrm>
        </p:spPr>
        <p:txBody>
          <a:bodyPr/>
          <a:lstStyle/>
          <a:p>
            <a:r>
              <a:rPr lang="en-US" i="0" dirty="0"/>
              <a:t>In classless addressing, an address cannot per se define the block the address belongs to. For example, the address 230.8.24.56 can belong to many blocks. Some of them are shown below with the value of the prefix associated with that block.</a:t>
            </a:r>
          </a:p>
        </p:txBody>
      </p:sp>
      <p:graphicFrame>
        <p:nvGraphicFramePr>
          <p:cNvPr id="4" name="Table 3">
            <a:extLst>
              <a:ext uri="{FF2B5EF4-FFF2-40B4-BE49-F238E27FC236}">
                <a16:creationId xmlns:a16="http://schemas.microsoft.com/office/drawing/2014/main" id="{1AC0CD6A-5740-40B0-9C1A-D45628B2294D}"/>
              </a:ext>
            </a:extLst>
          </p:cNvPr>
          <p:cNvGraphicFramePr>
            <a:graphicFrameLocks noGrp="1"/>
          </p:cNvGraphicFramePr>
          <p:nvPr>
            <p:extLst>
              <p:ext uri="{D42A27DB-BD31-4B8C-83A1-F6EECF244321}">
                <p14:modId xmlns:p14="http://schemas.microsoft.com/office/powerpoint/2010/main" val="977214355"/>
              </p:ext>
            </p:extLst>
          </p:nvPr>
        </p:nvGraphicFramePr>
        <p:xfrm>
          <a:off x="482599" y="3225800"/>
          <a:ext cx="8178802" cy="2546352"/>
        </p:xfrm>
        <a:graphic>
          <a:graphicData uri="http://schemas.openxmlformats.org/drawingml/2006/table">
            <a:tbl>
              <a:tblPr firstRow="1" bandRow="1">
                <a:tableStyleId>{5C22544A-7EE6-4342-B048-85BDC9FD1C3A}</a:tableStyleId>
              </a:tblPr>
              <a:tblGrid>
                <a:gridCol w="2067674">
                  <a:extLst>
                    <a:ext uri="{9D8B030D-6E8A-4147-A177-3AD203B41FA5}">
                      <a16:colId xmlns:a16="http://schemas.microsoft.com/office/drawing/2014/main" val="606022556"/>
                    </a:ext>
                  </a:extLst>
                </a:gridCol>
                <a:gridCol w="827071">
                  <a:extLst>
                    <a:ext uri="{9D8B030D-6E8A-4147-A177-3AD203B41FA5}">
                      <a16:colId xmlns:a16="http://schemas.microsoft.com/office/drawing/2014/main" val="558075328"/>
                    </a:ext>
                  </a:extLst>
                </a:gridCol>
                <a:gridCol w="1148708">
                  <a:extLst>
                    <a:ext uri="{9D8B030D-6E8A-4147-A177-3AD203B41FA5}">
                      <a16:colId xmlns:a16="http://schemas.microsoft.com/office/drawing/2014/main" val="3432105530"/>
                    </a:ext>
                  </a:extLst>
                </a:gridCol>
                <a:gridCol w="1550756">
                  <a:extLst>
                    <a:ext uri="{9D8B030D-6E8A-4147-A177-3AD203B41FA5}">
                      <a16:colId xmlns:a16="http://schemas.microsoft.com/office/drawing/2014/main" val="3142319567"/>
                    </a:ext>
                  </a:extLst>
                </a:gridCol>
                <a:gridCol w="723686">
                  <a:extLst>
                    <a:ext uri="{9D8B030D-6E8A-4147-A177-3AD203B41FA5}">
                      <a16:colId xmlns:a16="http://schemas.microsoft.com/office/drawing/2014/main" val="2807480305"/>
                    </a:ext>
                  </a:extLst>
                </a:gridCol>
                <a:gridCol w="1860907">
                  <a:extLst>
                    <a:ext uri="{9D8B030D-6E8A-4147-A177-3AD203B41FA5}">
                      <a16:colId xmlns:a16="http://schemas.microsoft.com/office/drawing/2014/main" val="3503058923"/>
                    </a:ext>
                  </a:extLst>
                </a:gridCol>
              </a:tblGrid>
              <a:tr h="424392">
                <a:tc>
                  <a:txBody>
                    <a:bodyPr/>
                    <a:lstStyle/>
                    <a:p>
                      <a:r>
                        <a:rPr lang="en-IN" sz="1800" b="0" i="0" u="none" strike="noStrike" kern="1200" baseline="0" dirty="0">
                          <a:solidFill>
                            <a:schemeClr val="tx1"/>
                          </a:solidFill>
                          <a:latin typeface="+mn-lt"/>
                          <a:ea typeface="+mn-ea"/>
                          <a:cs typeface="+mn-cs"/>
                        </a:rPr>
                        <a:t>Prefix length:16</a:t>
                      </a: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tc>
                  <a:txBody>
                    <a:bodyPr/>
                    <a:lstStyle/>
                    <a:p>
                      <a:pPr algn="ctr"/>
                      <a:r>
                        <a:rPr lang="en-IN" b="0" dirty="0">
                          <a:solidFill>
                            <a:schemeClr val="tx1"/>
                          </a:solidFill>
                        </a:rPr>
                        <a:t>→</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Block:</a:t>
                      </a: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230.8.0.0 </a:t>
                      </a:r>
                    </a:p>
                  </a:txBody>
                  <a:tcPr>
                    <a:lnT w="28575" cap="flat" cmpd="sng" algn="ctr">
                      <a:solidFill>
                        <a:schemeClr val="tx1"/>
                      </a:solidFill>
                      <a:prstDash val="solid"/>
                      <a:round/>
                      <a:headEnd type="none" w="med" len="med"/>
                      <a:tailEnd type="none" w="med" len="med"/>
                    </a:lnT>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lnT w="28575" cap="flat" cmpd="sng" algn="ctr">
                      <a:solidFill>
                        <a:schemeClr val="tx1"/>
                      </a:solidFill>
                      <a:prstDash val="solid"/>
                      <a:round/>
                      <a:headEnd type="none" w="med" len="med"/>
                      <a:tailEnd type="none" w="med" len="med"/>
                    </a:lnT>
                    <a:solidFill>
                      <a:schemeClr val="bg1"/>
                    </a:solidFill>
                  </a:tcPr>
                </a:tc>
                <a:tc>
                  <a:txBody>
                    <a:bodyPr/>
                    <a:lstStyle/>
                    <a:p>
                      <a:r>
                        <a:rPr lang="en-IN" sz="1800" b="0" i="0" u="none" strike="noStrike" kern="1200" baseline="0" dirty="0">
                          <a:solidFill>
                            <a:schemeClr val="tx1"/>
                          </a:solidFill>
                          <a:latin typeface="+mn-lt"/>
                          <a:ea typeface="+mn-ea"/>
                          <a:cs typeface="+mn-cs"/>
                        </a:rPr>
                        <a:t>230.8.255.255</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569746522"/>
                  </a:ext>
                </a:extLst>
              </a:tr>
              <a:tr h="424392">
                <a:tc>
                  <a:txBody>
                    <a:bodyPr/>
                    <a:lstStyle/>
                    <a:p>
                      <a:r>
                        <a:rPr lang="en-IN" sz="1800" b="0" i="0" u="none" strike="noStrike" kern="1200" baseline="0" dirty="0">
                          <a:solidFill>
                            <a:schemeClr val="tx1"/>
                          </a:solidFill>
                          <a:latin typeface="+mn-lt"/>
                          <a:ea typeface="+mn-ea"/>
                          <a:cs typeface="+mn-cs"/>
                        </a:rPr>
                        <a:t>Prefix length:20</a:t>
                      </a:r>
                    </a:p>
                  </a:txBody>
                  <a:tcPr>
                    <a:lnL w="28575" cap="flat" cmpd="sng" algn="ctr">
                      <a:solidFill>
                        <a:schemeClr val="tx1"/>
                      </a:solidFill>
                      <a:prstDash val="solid"/>
                      <a:round/>
                      <a:headEnd type="none" w="med" len="med"/>
                      <a:tailEnd type="none" w="med" len="med"/>
                    </a:lnL>
                    <a:solidFill>
                      <a:schemeClr val="bg1"/>
                    </a:solidFill>
                  </a:tcPr>
                </a:tc>
                <a:tc>
                  <a:txBody>
                    <a:bodyPr/>
                    <a:lstStyle/>
                    <a:p>
                      <a:pPr algn="ctr"/>
                      <a:r>
                        <a:rPr lang="en-IN" b="0" dirty="0">
                          <a:solidFill>
                            <a:schemeClr val="tx1"/>
                          </a:solidFill>
                        </a:rPr>
                        <a:t>→</a:t>
                      </a: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Block:</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230.8.16.0</a:t>
                      </a:r>
                    </a:p>
                  </a:txBody>
                  <a:tcPr>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230.8.31.255</a:t>
                      </a:r>
                    </a:p>
                  </a:txBody>
                  <a:tcP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58903854"/>
                  </a:ext>
                </a:extLst>
              </a:tr>
              <a:tr h="424392">
                <a:tc>
                  <a:txBody>
                    <a:bodyPr/>
                    <a:lstStyle/>
                    <a:p>
                      <a:r>
                        <a:rPr lang="en-IN" sz="1800" b="0" i="0" u="none" strike="noStrike" kern="1200" baseline="0" dirty="0">
                          <a:solidFill>
                            <a:schemeClr val="tx1"/>
                          </a:solidFill>
                          <a:latin typeface="+mn-lt"/>
                          <a:ea typeface="+mn-ea"/>
                          <a:cs typeface="+mn-cs"/>
                        </a:rPr>
                        <a:t>Prefix length:26</a:t>
                      </a:r>
                    </a:p>
                  </a:txBody>
                  <a:tcPr>
                    <a:lnL w="28575" cap="flat" cmpd="sng" algn="ctr">
                      <a:solidFill>
                        <a:schemeClr val="tx1"/>
                      </a:solidFill>
                      <a:prstDash val="solid"/>
                      <a:round/>
                      <a:headEnd type="none" w="med" len="med"/>
                      <a:tailEnd type="none" w="med" len="med"/>
                    </a:lnL>
                    <a:solidFill>
                      <a:schemeClr val="bg1"/>
                    </a:solidFill>
                  </a:tcPr>
                </a:tc>
                <a:tc>
                  <a:txBody>
                    <a:bodyPr/>
                    <a:lstStyle/>
                    <a:p>
                      <a:pPr algn="ctr"/>
                      <a:r>
                        <a:rPr lang="en-IN" b="0" dirty="0">
                          <a:solidFill>
                            <a:schemeClr val="tx1"/>
                          </a:solidFill>
                        </a:rPr>
                        <a:t>→</a:t>
                      </a: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Block:</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230.8.24.0</a:t>
                      </a:r>
                    </a:p>
                  </a:txBody>
                  <a:tcPr>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230.8.24.63</a:t>
                      </a:r>
                    </a:p>
                  </a:txBody>
                  <a:tcP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64157932"/>
                  </a:ext>
                </a:extLst>
              </a:tr>
              <a:tr h="424392">
                <a:tc>
                  <a:txBody>
                    <a:bodyPr/>
                    <a:lstStyle/>
                    <a:p>
                      <a:r>
                        <a:rPr lang="en-IN" sz="1800" b="0" i="0" u="none" strike="noStrike" kern="1200" baseline="0" dirty="0">
                          <a:solidFill>
                            <a:schemeClr val="tx1"/>
                          </a:solidFill>
                          <a:latin typeface="+mn-lt"/>
                          <a:ea typeface="+mn-ea"/>
                          <a:cs typeface="+mn-cs"/>
                        </a:rPr>
                        <a:t>Prefix length:27</a:t>
                      </a:r>
                    </a:p>
                  </a:txBody>
                  <a:tcPr>
                    <a:lnL w="28575" cap="flat" cmpd="sng" algn="ctr">
                      <a:solidFill>
                        <a:schemeClr val="tx1"/>
                      </a:solidFill>
                      <a:prstDash val="solid"/>
                      <a:round/>
                      <a:headEnd type="none" w="med" len="med"/>
                      <a:tailEnd type="none" w="med" len="med"/>
                    </a:lnL>
                    <a:solidFill>
                      <a:schemeClr val="bg1"/>
                    </a:solidFill>
                  </a:tcPr>
                </a:tc>
                <a:tc>
                  <a:txBody>
                    <a:bodyPr/>
                    <a:lstStyle/>
                    <a:p>
                      <a:pPr algn="ctr"/>
                      <a:r>
                        <a:rPr lang="en-IN" b="0" dirty="0">
                          <a:solidFill>
                            <a:schemeClr val="tx1"/>
                          </a:solidFill>
                        </a:rPr>
                        <a:t>→</a:t>
                      </a: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Block:</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230.8.24.32</a:t>
                      </a:r>
                    </a:p>
                  </a:txBody>
                  <a:tcPr>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230.8.24.63</a:t>
                      </a:r>
                    </a:p>
                  </a:txBody>
                  <a:tcP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28698855"/>
                  </a:ext>
                </a:extLst>
              </a:tr>
              <a:tr h="424392">
                <a:tc>
                  <a:txBody>
                    <a:bodyPr/>
                    <a:lstStyle/>
                    <a:p>
                      <a:r>
                        <a:rPr lang="en-IN" sz="1800" b="0" i="0" u="none" strike="noStrike" kern="1200" baseline="0" dirty="0">
                          <a:solidFill>
                            <a:schemeClr val="tx1"/>
                          </a:solidFill>
                          <a:latin typeface="+mn-lt"/>
                          <a:ea typeface="+mn-ea"/>
                          <a:cs typeface="+mn-cs"/>
                        </a:rPr>
                        <a:t>Prefix length:29</a:t>
                      </a:r>
                    </a:p>
                  </a:txBody>
                  <a:tcPr>
                    <a:lnL w="28575" cap="flat" cmpd="sng" algn="ctr">
                      <a:solidFill>
                        <a:schemeClr val="tx1"/>
                      </a:solidFill>
                      <a:prstDash val="solid"/>
                      <a:round/>
                      <a:headEnd type="none" w="med" len="med"/>
                      <a:tailEnd type="none" w="med" len="med"/>
                    </a:lnL>
                    <a:solidFill>
                      <a:schemeClr val="bg1"/>
                    </a:solidFill>
                  </a:tcPr>
                </a:tc>
                <a:tc>
                  <a:txBody>
                    <a:bodyPr/>
                    <a:lstStyle/>
                    <a:p>
                      <a:pPr algn="ctr"/>
                      <a:r>
                        <a:rPr lang="en-IN" b="0" dirty="0">
                          <a:solidFill>
                            <a:schemeClr val="tx1"/>
                          </a:solidFill>
                        </a:rPr>
                        <a:t>→</a:t>
                      </a: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Block:</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230.8.24.56</a:t>
                      </a:r>
                    </a:p>
                  </a:txBody>
                  <a:tcPr>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solidFill>
                      <a:schemeClr val="bg1"/>
                    </a:solidFill>
                  </a:tcPr>
                </a:tc>
                <a:tc>
                  <a:txBody>
                    <a:bodyPr/>
                    <a:lstStyle/>
                    <a:p>
                      <a:r>
                        <a:rPr lang="en-IN" sz="1800" b="0" i="0" u="none" strike="noStrike" kern="1200" baseline="0" dirty="0">
                          <a:solidFill>
                            <a:schemeClr val="tx1"/>
                          </a:solidFill>
                          <a:latin typeface="+mn-lt"/>
                          <a:ea typeface="+mn-ea"/>
                          <a:cs typeface="+mn-cs"/>
                        </a:rPr>
                        <a:t>230.8.24.63</a:t>
                      </a:r>
                    </a:p>
                  </a:txBody>
                  <a:tcP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205388356"/>
                  </a:ext>
                </a:extLst>
              </a:tr>
              <a:tr h="424392">
                <a:tc>
                  <a:txBody>
                    <a:bodyPr/>
                    <a:lstStyle/>
                    <a:p>
                      <a:r>
                        <a:rPr lang="en-IN" sz="1800" b="0" i="0" u="none" strike="noStrike" kern="1200" baseline="0" dirty="0">
                          <a:solidFill>
                            <a:schemeClr val="tx1"/>
                          </a:solidFill>
                          <a:latin typeface="+mn-lt"/>
                          <a:ea typeface="+mn-ea"/>
                          <a:cs typeface="+mn-cs"/>
                        </a:rPr>
                        <a:t>Prefix length:31</a:t>
                      </a: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algn="ctr"/>
                      <a:r>
                        <a:rPr lang="en-IN" b="0" dirty="0">
                          <a:solidFill>
                            <a:schemeClr val="tx1"/>
                          </a:solidFill>
                        </a:rPr>
                        <a:t>→</a:t>
                      </a: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Block:</a:t>
                      </a:r>
                      <a:endParaRPr lang="en-IN" b="0" dirty="0">
                        <a:solidFill>
                          <a:schemeClr val="tx1"/>
                        </a:solidFill>
                      </a:endParaRP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230.8.24.56</a:t>
                      </a:r>
                    </a:p>
                  </a:txBody>
                  <a:tcPr>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b="0" dirty="0">
                          <a:solidFill>
                            <a:schemeClr val="tx1"/>
                          </a:solidFill>
                        </a:rPr>
                        <a:t>to</a:t>
                      </a:r>
                      <a:endParaRPr lang="en-IN" b="0" dirty="0">
                        <a:solidFill>
                          <a:schemeClr val="tx1"/>
                        </a:solidFill>
                      </a:endParaRPr>
                    </a:p>
                  </a:txBody>
                  <a:tcPr>
                    <a:lnB w="28575"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kern="1200" baseline="0" dirty="0">
                          <a:solidFill>
                            <a:schemeClr val="tx1"/>
                          </a:solidFill>
                          <a:latin typeface="+mn-lt"/>
                          <a:ea typeface="+mn-ea"/>
                          <a:cs typeface="+mn-cs"/>
                        </a:rPr>
                        <a:t>230.8.24.57</a:t>
                      </a: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8415186"/>
                  </a:ext>
                </a:extLst>
              </a:tr>
            </a:tbl>
          </a:graphicData>
        </a:graphic>
      </p:graphicFrame>
      <p:sp>
        <p:nvSpPr>
          <p:cNvPr id="6" name="Slide Number Placeholder 4">
            <a:extLst>
              <a:ext uri="{FF2B5EF4-FFF2-40B4-BE49-F238E27FC236}">
                <a16:creationId xmlns:a16="http://schemas.microsoft.com/office/drawing/2014/main" id="{560D19C1-5D65-4A88-952F-D1D67826FD93}"/>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1392508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7.9 Network address</a:t>
            </a:r>
          </a:p>
        </p:txBody>
      </p:sp>
      <p:pic>
        <p:nvPicPr>
          <p:cNvPr id="10" name="Picture 2" descr="An illustration of network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231500"/>
            <a:ext cx="8595360" cy="470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2986593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7.1.2 Routing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Other duties of the network layer, which are as important as the first, are routing and forwarding, which are directly related to each other.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339190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7.4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dirty="0"/>
              <a:t>An ISP has requested a block of 1000 addresses. Since 1000 is not a power of 2, 1024 addresses are granted. The prefix length is calculated as</a:t>
            </a:r>
          </a:p>
        </p:txBody>
      </p:sp>
      <p:graphicFrame>
        <p:nvGraphicFramePr>
          <p:cNvPr id="6" name="Object 3">
            <a:extLst>
              <a:ext uri="{FF2B5EF4-FFF2-40B4-BE49-F238E27FC236}">
                <a16:creationId xmlns:a16="http://schemas.microsoft.com/office/drawing/2014/main" id="{BD2FE787-3A39-47BB-9BB0-04F1DD40EE4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51786807"/>
              </p:ext>
            </p:extLst>
          </p:nvPr>
        </p:nvGraphicFramePr>
        <p:xfrm>
          <a:off x="2047875" y="2084430"/>
          <a:ext cx="2857500" cy="381000"/>
        </p:xfrm>
        <a:graphic>
          <a:graphicData uri="http://schemas.openxmlformats.org/presentationml/2006/ole">
            <mc:AlternateContent xmlns:mc="http://schemas.openxmlformats.org/markup-compatibility/2006">
              <mc:Choice xmlns:v="urn:schemas-microsoft-com:vml" Requires="v">
                <p:oleObj name="Equation" r:id="rId2" imgW="2857320" imgH="380880" progId="Equation.DSMT4">
                  <p:embed/>
                </p:oleObj>
              </mc:Choice>
              <mc:Fallback>
                <p:oleObj name="Equation" r:id="rId2" imgW="2857320" imgH="380880" progId="Equation.DSMT4">
                  <p:embed/>
                  <p:pic>
                    <p:nvPicPr>
                      <p:cNvPr id="0" name=""/>
                      <p:cNvPicPr/>
                      <p:nvPr/>
                    </p:nvPicPr>
                    <p:blipFill>
                      <a:blip r:embed="rId3"/>
                      <a:stretch>
                        <a:fillRect/>
                      </a:stretch>
                    </p:blipFill>
                    <p:spPr>
                      <a:xfrm>
                        <a:off x="2047875" y="2084430"/>
                        <a:ext cx="2857500" cy="381000"/>
                      </a:xfrm>
                      <a:prstGeom prst="rect">
                        <a:avLst/>
                      </a:prstGeom>
                    </p:spPr>
                  </p:pic>
                </p:oleObj>
              </mc:Fallback>
            </mc:AlternateContent>
          </a:graphicData>
        </a:graphic>
      </p:graphicFrame>
      <p:sp>
        <p:nvSpPr>
          <p:cNvPr id="3" name="Content Placeholder 4">
            <a:extLst>
              <a:ext uri="{FF2B5EF4-FFF2-40B4-BE49-F238E27FC236}">
                <a16:creationId xmlns:a16="http://schemas.microsoft.com/office/drawing/2014/main" id="{77291D96-DD0A-4429-A025-962772542A7B}"/>
              </a:ext>
            </a:extLst>
          </p:cNvPr>
          <p:cNvSpPr>
            <a:spLocks noGrp="1"/>
          </p:cNvSpPr>
          <p:nvPr>
            <p:ph sz="quarter" idx="15"/>
          </p:nvPr>
        </p:nvSpPr>
        <p:spPr>
          <a:xfrm>
            <a:off x="342900" y="2013057"/>
            <a:ext cx="8458200" cy="1314344"/>
          </a:xfrm>
        </p:spPr>
        <p:txBody>
          <a:bodyPr/>
          <a:lstStyle/>
          <a:p>
            <a:pPr indent="4572000"/>
            <a:r>
              <a:rPr lang="en-US" i="0" dirty="0"/>
              <a:t>An available block, 18.14.12.0</a:t>
            </a:r>
            <a:r>
              <a:rPr lang="en-US" b="1" i="0" dirty="0">
                <a:solidFill>
                  <a:srgbClr val="C00000"/>
                </a:solidFill>
              </a:rPr>
              <a:t>/22</a:t>
            </a:r>
            <a:r>
              <a:rPr lang="en-US" i="0" dirty="0"/>
              <a:t>, is granted to the ISP. It can be seen that the first address in decimal is 302,910,464, which is divisible by 1024.</a:t>
            </a:r>
            <a:endParaRPr lang="en-IN" dirty="0"/>
          </a:p>
        </p:txBody>
      </p:sp>
      <p:sp>
        <p:nvSpPr>
          <p:cNvPr id="2" name="Slide Number Placeholder 5">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3549884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D8F6-C8A8-4624-9B30-8526D9711E2C}"/>
              </a:ext>
            </a:extLst>
          </p:cNvPr>
          <p:cNvSpPr>
            <a:spLocks noGrp="1"/>
          </p:cNvSpPr>
          <p:nvPr>
            <p:ph type="title"/>
          </p:nvPr>
        </p:nvSpPr>
        <p:spPr/>
        <p:txBody>
          <a:bodyPr/>
          <a:lstStyle/>
          <a:p>
            <a:r>
              <a:rPr lang="en-US" dirty="0"/>
              <a:t>Example 7.5</a:t>
            </a:r>
            <a:r>
              <a:rPr lang="en-US" sz="1200" dirty="0"/>
              <a:t> (1)</a:t>
            </a:r>
          </a:p>
        </p:txBody>
      </p:sp>
      <p:sp>
        <p:nvSpPr>
          <p:cNvPr id="3" name="Content Placeholder 2">
            <a:extLst>
              <a:ext uri="{FF2B5EF4-FFF2-40B4-BE49-F238E27FC236}">
                <a16:creationId xmlns:a16="http://schemas.microsoft.com/office/drawing/2014/main" id="{F89D03B0-A140-40C1-8CAF-315182E97891}"/>
              </a:ext>
            </a:extLst>
          </p:cNvPr>
          <p:cNvSpPr>
            <a:spLocks noGrp="1"/>
          </p:cNvSpPr>
          <p:nvPr>
            <p:ph sz="quarter" idx="11"/>
          </p:nvPr>
        </p:nvSpPr>
        <p:spPr>
          <a:xfrm>
            <a:off x="342900" y="1276710"/>
            <a:ext cx="8458200" cy="2006388"/>
          </a:xfrm>
        </p:spPr>
        <p:txBody>
          <a:bodyPr/>
          <a:lstStyle/>
          <a:p>
            <a:r>
              <a:rPr lang="en-US" i="0" dirty="0"/>
              <a:t>An organization is granted a block of addresses with the beginning address 14.24.74.0</a:t>
            </a:r>
            <a:r>
              <a:rPr lang="en-US" b="1" i="0" dirty="0">
                <a:solidFill>
                  <a:srgbClr val="C00000"/>
                </a:solidFill>
              </a:rPr>
              <a:t>/24</a:t>
            </a:r>
            <a:r>
              <a:rPr lang="en-US" i="0" dirty="0"/>
              <a:t>. The organization needs to have 3 subblocks of addresses to use in its three subnets: one subblock of 10 addresses, one subblock of 60 addresses, and one subblock of 120 addresses. Design the subblocks.</a:t>
            </a:r>
          </a:p>
        </p:txBody>
      </p:sp>
      <p:sp>
        <p:nvSpPr>
          <p:cNvPr id="4" name="Content Placeholder 3">
            <a:extLst>
              <a:ext uri="{FF2B5EF4-FFF2-40B4-BE49-F238E27FC236}">
                <a16:creationId xmlns:a16="http://schemas.microsoft.com/office/drawing/2014/main" id="{D60788B7-F707-4E4C-98FC-AABD24687B2B}"/>
              </a:ext>
            </a:extLst>
          </p:cNvPr>
          <p:cNvSpPr>
            <a:spLocks noGrp="1"/>
          </p:cNvSpPr>
          <p:nvPr>
            <p:ph sz="quarter" idx="15"/>
          </p:nvPr>
        </p:nvSpPr>
        <p:spPr>
          <a:xfrm>
            <a:off x="342900" y="3574902"/>
            <a:ext cx="1447800" cy="946298"/>
          </a:xfrm>
        </p:spPr>
        <p:txBody>
          <a:bodyPr/>
          <a:lstStyle/>
          <a:p>
            <a:pPr algn="just"/>
            <a:r>
              <a:rPr lang="en-US" b="1" i="0" dirty="0">
                <a:solidFill>
                  <a:srgbClr val="C00000"/>
                </a:solidFill>
              </a:rPr>
              <a:t>Solution</a:t>
            </a:r>
          </a:p>
          <a:p>
            <a:pPr algn="just"/>
            <a:r>
              <a:rPr lang="en-US" i="0" dirty="0"/>
              <a:t>There are</a:t>
            </a:r>
          </a:p>
        </p:txBody>
      </p:sp>
      <p:graphicFrame>
        <p:nvGraphicFramePr>
          <p:cNvPr id="10" name="Object 4">
            <a:extLst>
              <a:ext uri="{FF2B5EF4-FFF2-40B4-BE49-F238E27FC236}">
                <a16:creationId xmlns:a16="http://schemas.microsoft.com/office/drawing/2014/main" id="{42B7024C-1C3F-4EF6-809D-E48617325BF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10608186"/>
              </p:ext>
            </p:extLst>
          </p:nvPr>
        </p:nvGraphicFramePr>
        <p:xfrm>
          <a:off x="1698941" y="4082098"/>
          <a:ext cx="1447800" cy="342900"/>
        </p:xfrm>
        <a:graphic>
          <a:graphicData uri="http://schemas.openxmlformats.org/presentationml/2006/ole">
            <mc:AlternateContent xmlns:mc="http://schemas.openxmlformats.org/markup-compatibility/2006">
              <mc:Choice xmlns:v="urn:schemas-microsoft-com:vml" Requires="v">
                <p:oleObj name="Equation" r:id="rId2" imgW="1447560" imgH="342720" progId="Equation.DSMT4">
                  <p:embed/>
                </p:oleObj>
              </mc:Choice>
              <mc:Fallback>
                <p:oleObj name="Equation" r:id="rId2" imgW="1447560" imgH="342720" progId="Equation.DSMT4">
                  <p:embed/>
                  <p:pic>
                    <p:nvPicPr>
                      <p:cNvPr id="0" name=""/>
                      <p:cNvPicPr/>
                      <p:nvPr/>
                    </p:nvPicPr>
                    <p:blipFill>
                      <a:blip r:embed="rId3"/>
                      <a:stretch>
                        <a:fillRect/>
                      </a:stretch>
                    </p:blipFill>
                    <p:spPr>
                      <a:xfrm>
                        <a:off x="1698941" y="4082098"/>
                        <a:ext cx="1447800" cy="342900"/>
                      </a:xfrm>
                      <a:prstGeom prst="rect">
                        <a:avLst/>
                      </a:prstGeom>
                    </p:spPr>
                  </p:pic>
                </p:oleObj>
              </mc:Fallback>
            </mc:AlternateContent>
          </a:graphicData>
        </a:graphic>
      </p:graphicFrame>
      <p:sp>
        <p:nvSpPr>
          <p:cNvPr id="5" name="Content Placeholder 5">
            <a:extLst>
              <a:ext uri="{FF2B5EF4-FFF2-40B4-BE49-F238E27FC236}">
                <a16:creationId xmlns:a16="http://schemas.microsoft.com/office/drawing/2014/main" id="{A192734C-4D25-42BE-A274-902D01A766D2}"/>
              </a:ext>
            </a:extLst>
          </p:cNvPr>
          <p:cNvSpPr>
            <a:spLocks noGrp="1"/>
          </p:cNvSpPr>
          <p:nvPr>
            <p:ph sz="quarter" idx="17"/>
          </p:nvPr>
        </p:nvSpPr>
        <p:spPr>
          <a:xfrm>
            <a:off x="342900" y="4039213"/>
            <a:ext cx="8458200" cy="1667320"/>
          </a:xfrm>
        </p:spPr>
        <p:txBody>
          <a:bodyPr/>
          <a:lstStyle/>
          <a:p>
            <a:pPr indent="2880360"/>
            <a:r>
              <a:rPr lang="en-US" i="0" dirty="0"/>
              <a:t>addresses in this block. The first address is 14.24.74.0</a:t>
            </a:r>
            <a:r>
              <a:rPr lang="en-US" b="1" i="0" dirty="0">
                <a:solidFill>
                  <a:srgbClr val="C00000"/>
                </a:solidFill>
              </a:rPr>
              <a:t>/24</a:t>
            </a:r>
            <a:r>
              <a:rPr lang="en-US" i="0" dirty="0"/>
              <a:t>; the last address is 14.24.74.255</a:t>
            </a:r>
            <a:r>
              <a:rPr lang="en-US" b="1" i="0" dirty="0">
                <a:solidFill>
                  <a:srgbClr val="C00000"/>
                </a:solidFill>
              </a:rPr>
              <a:t>/24</a:t>
            </a:r>
            <a:r>
              <a:rPr lang="en-US" i="0" dirty="0"/>
              <a:t>. To satisfy the third requirement, we assign addresses to subblocks, starting with the largest and ending with the smallest one.</a:t>
            </a:r>
            <a:endParaRPr lang="en-IN" dirty="0"/>
          </a:p>
        </p:txBody>
      </p:sp>
      <p:sp>
        <p:nvSpPr>
          <p:cNvPr id="7" name="Slide Number Placeholder 6">
            <a:extLst>
              <a:ext uri="{FF2B5EF4-FFF2-40B4-BE49-F238E27FC236}">
                <a16:creationId xmlns:a16="http://schemas.microsoft.com/office/drawing/2014/main" id="{81394BFB-00BA-42BB-BD72-4FB81550BCFE}"/>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226902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A532-39C1-4393-A1A3-69637E6769D2}"/>
              </a:ext>
            </a:extLst>
          </p:cNvPr>
          <p:cNvSpPr>
            <a:spLocks noGrp="1"/>
          </p:cNvSpPr>
          <p:nvPr>
            <p:ph type="title"/>
          </p:nvPr>
        </p:nvSpPr>
        <p:spPr/>
        <p:txBody>
          <a:bodyPr/>
          <a:lstStyle/>
          <a:p>
            <a:r>
              <a:rPr lang="en-US" dirty="0"/>
              <a:t>Example 7.5</a:t>
            </a:r>
            <a:r>
              <a:rPr lang="en-US" sz="1200" dirty="0"/>
              <a:t> (2)</a:t>
            </a:r>
            <a:endParaRPr lang="en-US" dirty="0"/>
          </a:p>
        </p:txBody>
      </p:sp>
      <p:sp>
        <p:nvSpPr>
          <p:cNvPr id="3" name="Content Placeholder 2">
            <a:extLst>
              <a:ext uri="{FF2B5EF4-FFF2-40B4-BE49-F238E27FC236}">
                <a16:creationId xmlns:a16="http://schemas.microsoft.com/office/drawing/2014/main" id="{583AD893-6D9E-40DB-B0A3-F567BB60B062}"/>
              </a:ext>
            </a:extLst>
          </p:cNvPr>
          <p:cNvSpPr>
            <a:spLocks noGrp="1"/>
          </p:cNvSpPr>
          <p:nvPr>
            <p:ph sz="quarter" idx="11"/>
          </p:nvPr>
        </p:nvSpPr>
        <p:spPr>
          <a:xfrm>
            <a:off x="342900" y="1276710"/>
            <a:ext cx="8138160" cy="1097280"/>
          </a:xfrm>
        </p:spPr>
        <p:txBody>
          <a:bodyPr/>
          <a:lstStyle/>
          <a:p>
            <a:pPr marL="457200" indent="-457200">
              <a:spcBef>
                <a:spcPts val="1200"/>
              </a:spcBef>
              <a:buClr>
                <a:schemeClr val="tx1"/>
              </a:buClr>
              <a:buFont typeface="+mj-lt"/>
              <a:buAutoNum type="alphaLcPeriod"/>
            </a:pPr>
            <a:r>
              <a:rPr lang="en-US" i="0" dirty="0"/>
              <a:t>The number of addresses in the largest subblock, which requires 120 addresses, is not a power of 2. We allocate 128 addresses. The subnet mask for this subnet can be found as</a:t>
            </a:r>
          </a:p>
        </p:txBody>
      </p:sp>
      <p:graphicFrame>
        <p:nvGraphicFramePr>
          <p:cNvPr id="10" name="Object 3">
            <a:extLst>
              <a:ext uri="{FF2B5EF4-FFF2-40B4-BE49-F238E27FC236}">
                <a16:creationId xmlns:a16="http://schemas.microsoft.com/office/drawing/2014/main" id="{148B0A1C-2FB8-48A9-84B3-6715EAE962E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24920110"/>
              </p:ext>
            </p:extLst>
          </p:nvPr>
        </p:nvGraphicFramePr>
        <p:xfrm>
          <a:off x="871539" y="2448218"/>
          <a:ext cx="2781300" cy="381000"/>
        </p:xfrm>
        <a:graphic>
          <a:graphicData uri="http://schemas.openxmlformats.org/presentationml/2006/ole">
            <mc:AlternateContent xmlns:mc="http://schemas.openxmlformats.org/markup-compatibility/2006">
              <mc:Choice xmlns:v="urn:schemas-microsoft-com:vml" Requires="v">
                <p:oleObj name="Equation" r:id="rId2" imgW="2781000" imgH="380880" progId="Equation.DSMT4">
                  <p:embed/>
                </p:oleObj>
              </mc:Choice>
              <mc:Fallback>
                <p:oleObj name="Equation" r:id="rId2" imgW="2781000" imgH="380880" progId="Equation.DSMT4">
                  <p:embed/>
                  <p:pic>
                    <p:nvPicPr>
                      <p:cNvPr id="6" name="Object 3">
                        <a:extLst>
                          <a:ext uri="{FF2B5EF4-FFF2-40B4-BE49-F238E27FC236}">
                            <a16:creationId xmlns:a16="http://schemas.microsoft.com/office/drawing/2014/main" id="{BD2FE787-3A39-47BB-9BB0-04F1DD40EE4B}"/>
                          </a:ext>
                        </a:extLst>
                      </p:cNvPr>
                      <p:cNvPicPr/>
                      <p:nvPr/>
                    </p:nvPicPr>
                    <p:blipFill>
                      <a:blip r:embed="rId3"/>
                      <a:stretch>
                        <a:fillRect/>
                      </a:stretch>
                    </p:blipFill>
                    <p:spPr>
                      <a:xfrm>
                        <a:off x="871539" y="2448218"/>
                        <a:ext cx="27813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82B16C65-63D9-41F7-956A-2F4B1B714ADB}"/>
              </a:ext>
            </a:extLst>
          </p:cNvPr>
          <p:cNvSpPr>
            <a:spLocks noGrp="1"/>
          </p:cNvSpPr>
          <p:nvPr>
            <p:ph sz="quarter" idx="15"/>
          </p:nvPr>
        </p:nvSpPr>
        <p:spPr>
          <a:xfrm>
            <a:off x="342900" y="2374324"/>
            <a:ext cx="8138160" cy="822960"/>
          </a:xfrm>
        </p:spPr>
        <p:txBody>
          <a:bodyPr/>
          <a:lstStyle/>
          <a:p>
            <a:pPr marL="457200" indent="2834640"/>
            <a:r>
              <a:rPr lang="en-US" i="0" dirty="0">
                <a:solidFill>
                  <a:srgbClr val="000000"/>
                </a:solidFill>
              </a:rPr>
              <a:t>The first address in this block is 14.24.74.0</a:t>
            </a:r>
            <a:r>
              <a:rPr lang="en-US" b="1" i="0" dirty="0">
                <a:solidFill>
                  <a:srgbClr val="C00000"/>
                </a:solidFill>
              </a:rPr>
              <a:t>/25</a:t>
            </a:r>
            <a:r>
              <a:rPr lang="en-US" i="0" dirty="0">
                <a:solidFill>
                  <a:srgbClr val="000000"/>
                </a:solidFill>
              </a:rPr>
              <a:t>; the last address is 14.24.74.127</a:t>
            </a:r>
            <a:r>
              <a:rPr lang="en-US" b="1" i="0" dirty="0">
                <a:solidFill>
                  <a:srgbClr val="C00000"/>
                </a:solidFill>
              </a:rPr>
              <a:t>/25</a:t>
            </a:r>
            <a:r>
              <a:rPr lang="en-US" i="0" dirty="0">
                <a:solidFill>
                  <a:srgbClr val="000000"/>
                </a:solidFill>
              </a:rPr>
              <a:t>.</a:t>
            </a:r>
            <a:endParaRPr lang="en-IN" dirty="0"/>
          </a:p>
        </p:txBody>
      </p:sp>
      <p:sp>
        <p:nvSpPr>
          <p:cNvPr id="5" name="Content Placeholder 5">
            <a:extLst>
              <a:ext uri="{FF2B5EF4-FFF2-40B4-BE49-F238E27FC236}">
                <a16:creationId xmlns:a16="http://schemas.microsoft.com/office/drawing/2014/main" id="{E05515D2-F00B-4E06-BBA9-E6C86EC99944}"/>
              </a:ext>
            </a:extLst>
          </p:cNvPr>
          <p:cNvSpPr>
            <a:spLocks noGrp="1"/>
          </p:cNvSpPr>
          <p:nvPr>
            <p:ph sz="quarter" idx="17"/>
          </p:nvPr>
        </p:nvSpPr>
        <p:spPr>
          <a:xfrm>
            <a:off x="342900" y="3361878"/>
            <a:ext cx="8138160" cy="1097280"/>
          </a:xfrm>
        </p:spPr>
        <p:txBody>
          <a:bodyPr/>
          <a:lstStyle/>
          <a:p>
            <a:pPr marL="457200" indent="-457200">
              <a:buFont typeface="+mj-lt"/>
              <a:buAutoNum type="alphaLcPeriod" startAt="2"/>
            </a:pPr>
            <a:r>
              <a:rPr lang="en-US" i="0" dirty="0">
                <a:solidFill>
                  <a:srgbClr val="000000"/>
                </a:solidFill>
              </a:rPr>
              <a:t>The number of addresses in the second largest subblock, which requires 60 addresses, is not a power of 2 either. We allocate 64 addresses. The subnet mask for this subnet can be found as</a:t>
            </a:r>
            <a:endParaRPr lang="en-IN" dirty="0"/>
          </a:p>
        </p:txBody>
      </p:sp>
      <p:graphicFrame>
        <p:nvGraphicFramePr>
          <p:cNvPr id="11" name="Object 6">
            <a:extLst>
              <a:ext uri="{FF2B5EF4-FFF2-40B4-BE49-F238E27FC236}">
                <a16:creationId xmlns:a16="http://schemas.microsoft.com/office/drawing/2014/main" id="{E60487DA-A072-4280-A789-E5F5835AC4B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69886978"/>
              </p:ext>
            </p:extLst>
          </p:nvPr>
        </p:nvGraphicFramePr>
        <p:xfrm>
          <a:off x="1987020" y="4525507"/>
          <a:ext cx="2705100" cy="381000"/>
        </p:xfrm>
        <a:graphic>
          <a:graphicData uri="http://schemas.openxmlformats.org/presentationml/2006/ole">
            <mc:AlternateContent xmlns:mc="http://schemas.openxmlformats.org/markup-compatibility/2006">
              <mc:Choice xmlns:v="urn:schemas-microsoft-com:vml" Requires="v">
                <p:oleObj name="Equation" r:id="rId4" imgW="2705040" imgH="380880" progId="Equation.DSMT4">
                  <p:embed/>
                </p:oleObj>
              </mc:Choice>
              <mc:Fallback>
                <p:oleObj name="Equation" r:id="rId4" imgW="2705040" imgH="380880" progId="Equation.DSMT4">
                  <p:embed/>
                  <p:pic>
                    <p:nvPicPr>
                      <p:cNvPr id="10" name="Object 3">
                        <a:extLst>
                          <a:ext uri="{FF2B5EF4-FFF2-40B4-BE49-F238E27FC236}">
                            <a16:creationId xmlns:a16="http://schemas.microsoft.com/office/drawing/2014/main" id="{148B0A1C-2FB8-48A9-84B3-6715EAE962EA}"/>
                          </a:ext>
                        </a:extLst>
                      </p:cNvPr>
                      <p:cNvPicPr/>
                      <p:nvPr/>
                    </p:nvPicPr>
                    <p:blipFill>
                      <a:blip r:embed="rId5"/>
                      <a:stretch>
                        <a:fillRect/>
                      </a:stretch>
                    </p:blipFill>
                    <p:spPr>
                      <a:xfrm>
                        <a:off x="1987020" y="4525507"/>
                        <a:ext cx="2705100" cy="381000"/>
                      </a:xfrm>
                      <a:prstGeom prst="rect">
                        <a:avLst/>
                      </a:prstGeom>
                    </p:spPr>
                  </p:pic>
                </p:oleObj>
              </mc:Fallback>
            </mc:AlternateContent>
          </a:graphicData>
        </a:graphic>
      </p:graphicFrame>
      <p:sp>
        <p:nvSpPr>
          <p:cNvPr id="7" name="Content Placeholder 7">
            <a:extLst>
              <a:ext uri="{FF2B5EF4-FFF2-40B4-BE49-F238E27FC236}">
                <a16:creationId xmlns:a16="http://schemas.microsoft.com/office/drawing/2014/main" id="{2DD7E0D9-FAD2-43EA-9C45-85E82B2E18B8}"/>
              </a:ext>
            </a:extLst>
          </p:cNvPr>
          <p:cNvSpPr>
            <a:spLocks noGrp="1"/>
          </p:cNvSpPr>
          <p:nvPr>
            <p:ph sz="quarter" idx="19"/>
          </p:nvPr>
        </p:nvSpPr>
        <p:spPr>
          <a:xfrm>
            <a:off x="342900" y="4451029"/>
            <a:ext cx="8138160" cy="1097280"/>
          </a:xfrm>
        </p:spPr>
        <p:txBody>
          <a:bodyPr/>
          <a:lstStyle/>
          <a:p>
            <a:pPr marL="457200" indent="3977640"/>
            <a:r>
              <a:rPr lang="en-US" i="0" dirty="0"/>
              <a:t>The first address in this block is 14.24.74.128</a:t>
            </a:r>
            <a:r>
              <a:rPr lang="en-US" b="1" i="0" dirty="0">
                <a:solidFill>
                  <a:srgbClr val="C00000"/>
                </a:solidFill>
              </a:rPr>
              <a:t>/26</a:t>
            </a:r>
            <a:r>
              <a:rPr lang="en-US" i="0" dirty="0"/>
              <a:t>; the last address is 14.24.74.191</a:t>
            </a:r>
            <a:r>
              <a:rPr lang="en-US" b="1" i="0" dirty="0">
                <a:solidFill>
                  <a:srgbClr val="C00000"/>
                </a:solidFill>
              </a:rPr>
              <a:t>/26</a:t>
            </a:r>
            <a:r>
              <a:rPr lang="en-US" i="0" dirty="0"/>
              <a:t>.</a:t>
            </a:r>
            <a:endParaRPr lang="en-IN" dirty="0"/>
          </a:p>
        </p:txBody>
      </p:sp>
      <p:sp>
        <p:nvSpPr>
          <p:cNvPr id="6" name="Slide Number Placeholder 8">
            <a:extLst>
              <a:ext uri="{FF2B5EF4-FFF2-40B4-BE49-F238E27FC236}">
                <a16:creationId xmlns:a16="http://schemas.microsoft.com/office/drawing/2014/main" id="{DE98B1B6-8D1C-4EE0-844A-7BFC10A6B032}"/>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3774870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92F-4414-44AF-9545-159ED83DCB88}"/>
              </a:ext>
            </a:extLst>
          </p:cNvPr>
          <p:cNvSpPr>
            <a:spLocks noGrp="1"/>
          </p:cNvSpPr>
          <p:nvPr>
            <p:ph type="title"/>
          </p:nvPr>
        </p:nvSpPr>
        <p:spPr/>
        <p:txBody>
          <a:bodyPr/>
          <a:lstStyle/>
          <a:p>
            <a:r>
              <a:rPr lang="en-US" dirty="0"/>
              <a:t>Example 7.5</a:t>
            </a:r>
            <a:r>
              <a:rPr lang="en-US" sz="1200" dirty="0"/>
              <a:t> (3)</a:t>
            </a:r>
            <a:endParaRPr lang="en-US" dirty="0"/>
          </a:p>
        </p:txBody>
      </p:sp>
      <p:sp>
        <p:nvSpPr>
          <p:cNvPr id="3" name="Content Placeholder 2">
            <a:extLst>
              <a:ext uri="{FF2B5EF4-FFF2-40B4-BE49-F238E27FC236}">
                <a16:creationId xmlns:a16="http://schemas.microsoft.com/office/drawing/2014/main" id="{8FF26520-398F-4D9E-8C8D-900D983D1C84}"/>
              </a:ext>
            </a:extLst>
          </p:cNvPr>
          <p:cNvSpPr>
            <a:spLocks noGrp="1"/>
          </p:cNvSpPr>
          <p:nvPr>
            <p:ph sz="quarter" idx="11"/>
          </p:nvPr>
        </p:nvSpPr>
        <p:spPr>
          <a:xfrm>
            <a:off x="342900" y="1276710"/>
            <a:ext cx="8138160" cy="1097280"/>
          </a:xfrm>
        </p:spPr>
        <p:txBody>
          <a:bodyPr/>
          <a:lstStyle/>
          <a:p>
            <a:pPr marL="457200" indent="-457200">
              <a:buClr>
                <a:schemeClr val="tx1"/>
              </a:buClr>
              <a:buFont typeface="+mj-lt"/>
              <a:buAutoNum type="alphaLcPeriod" startAt="3"/>
            </a:pPr>
            <a:r>
              <a:rPr lang="en-US" i="0" dirty="0"/>
              <a:t>The number of addresses in the largest subblock, which requires 120 addresses, is not a power of 2. We allocate 128 addresses. The subnet mask for this subnet can be found as</a:t>
            </a:r>
          </a:p>
        </p:txBody>
      </p:sp>
      <p:graphicFrame>
        <p:nvGraphicFramePr>
          <p:cNvPr id="10" name="Object 3">
            <a:extLst>
              <a:ext uri="{FF2B5EF4-FFF2-40B4-BE49-F238E27FC236}">
                <a16:creationId xmlns:a16="http://schemas.microsoft.com/office/drawing/2014/main" id="{44CEB8F8-DB53-4CFD-8A1E-A91324ECF2C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29693465"/>
              </p:ext>
            </p:extLst>
          </p:nvPr>
        </p:nvGraphicFramePr>
        <p:xfrm>
          <a:off x="871539" y="2448218"/>
          <a:ext cx="2781300" cy="381000"/>
        </p:xfrm>
        <a:graphic>
          <a:graphicData uri="http://schemas.openxmlformats.org/presentationml/2006/ole">
            <mc:AlternateContent xmlns:mc="http://schemas.openxmlformats.org/markup-compatibility/2006">
              <mc:Choice xmlns:v="urn:schemas-microsoft-com:vml" Requires="v">
                <p:oleObj name="Equation" r:id="rId2" imgW="2781000" imgH="380880" progId="Equation.DSMT4">
                  <p:embed/>
                </p:oleObj>
              </mc:Choice>
              <mc:Fallback>
                <p:oleObj name="Equation" r:id="rId2" imgW="2781000" imgH="380880" progId="Equation.DSMT4">
                  <p:embed/>
                  <p:pic>
                    <p:nvPicPr>
                      <p:cNvPr id="10" name="Object 3">
                        <a:extLst>
                          <a:ext uri="{FF2B5EF4-FFF2-40B4-BE49-F238E27FC236}">
                            <a16:creationId xmlns:a16="http://schemas.microsoft.com/office/drawing/2014/main" id="{148B0A1C-2FB8-48A9-84B3-6715EAE962EA}"/>
                          </a:ext>
                        </a:extLst>
                      </p:cNvPr>
                      <p:cNvPicPr/>
                      <p:nvPr/>
                    </p:nvPicPr>
                    <p:blipFill>
                      <a:blip r:embed="rId3"/>
                      <a:stretch>
                        <a:fillRect/>
                      </a:stretch>
                    </p:blipFill>
                    <p:spPr>
                      <a:xfrm>
                        <a:off x="871539" y="2448218"/>
                        <a:ext cx="27813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AA33FC95-6A75-465E-8C77-4FCE76CE8652}"/>
              </a:ext>
            </a:extLst>
          </p:cNvPr>
          <p:cNvSpPr>
            <a:spLocks noGrp="1"/>
          </p:cNvSpPr>
          <p:nvPr>
            <p:ph sz="quarter" idx="15"/>
          </p:nvPr>
        </p:nvSpPr>
        <p:spPr>
          <a:xfrm>
            <a:off x="342900" y="2376022"/>
            <a:ext cx="8458200" cy="1097280"/>
          </a:xfrm>
        </p:spPr>
        <p:txBody>
          <a:bodyPr/>
          <a:lstStyle/>
          <a:p>
            <a:pPr marL="457200" indent="2834640">
              <a:buClr>
                <a:schemeClr val="tx1"/>
              </a:buClr>
            </a:pPr>
            <a:r>
              <a:rPr lang="en-US" i="0" dirty="0"/>
              <a:t>The first address in this block is 14.24.74.0</a:t>
            </a:r>
            <a:r>
              <a:rPr lang="en-US" b="1" i="0" dirty="0">
                <a:solidFill>
                  <a:srgbClr val="C00000"/>
                </a:solidFill>
              </a:rPr>
              <a:t>/25</a:t>
            </a:r>
            <a:r>
              <a:rPr lang="en-US" i="0" dirty="0"/>
              <a:t>; the last address is 14.24.74.127</a:t>
            </a:r>
            <a:r>
              <a:rPr lang="en-US" b="1" i="0" dirty="0">
                <a:solidFill>
                  <a:srgbClr val="C00000"/>
                </a:solidFill>
              </a:rPr>
              <a:t>/25</a:t>
            </a:r>
            <a:r>
              <a:rPr lang="en-US" i="0" dirty="0"/>
              <a:t>.</a:t>
            </a:r>
          </a:p>
        </p:txBody>
      </p:sp>
      <p:sp>
        <p:nvSpPr>
          <p:cNvPr id="5" name="Content Placeholder 5">
            <a:extLst>
              <a:ext uri="{FF2B5EF4-FFF2-40B4-BE49-F238E27FC236}">
                <a16:creationId xmlns:a16="http://schemas.microsoft.com/office/drawing/2014/main" id="{9330BB3E-6ED8-4CA2-825E-BAB0566BC5ED}"/>
              </a:ext>
            </a:extLst>
          </p:cNvPr>
          <p:cNvSpPr>
            <a:spLocks noGrp="1"/>
          </p:cNvSpPr>
          <p:nvPr>
            <p:ph sz="quarter" idx="17"/>
          </p:nvPr>
        </p:nvSpPr>
        <p:spPr>
          <a:xfrm>
            <a:off x="342900" y="3861414"/>
            <a:ext cx="8138160" cy="2286000"/>
          </a:xfrm>
        </p:spPr>
        <p:txBody>
          <a:bodyPr/>
          <a:lstStyle/>
          <a:p>
            <a:r>
              <a:rPr lang="en-US" i="0" dirty="0"/>
              <a:t>If we add all addresses in the previous subblocks, the result is 208 addresses, which means 48 addresses are left in reserve. The first address in this range is 14.24.74.208. The last address is 14.24.74.255. We don’t know about the prefix length yet. Figure 4.36 shows the configuration of blocks. We have shown the first address in each block.</a:t>
            </a:r>
          </a:p>
        </p:txBody>
      </p:sp>
      <p:sp>
        <p:nvSpPr>
          <p:cNvPr id="7" name="Slide Number Placeholder 6">
            <a:extLst>
              <a:ext uri="{FF2B5EF4-FFF2-40B4-BE49-F238E27FC236}">
                <a16:creationId xmlns:a16="http://schemas.microsoft.com/office/drawing/2014/main" id="{3C83654B-84E2-40FD-9DFF-F4A5824A337B}"/>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870121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7.10 Solution to Example 4.5</a:t>
            </a:r>
          </a:p>
        </p:txBody>
      </p:sp>
      <p:pic>
        <p:nvPicPr>
          <p:cNvPr id="10" name="Picture 2" descr="Two-part illustration shows original block and sub block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639762"/>
            <a:ext cx="8595360" cy="399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645319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A532-39C1-4393-A1A3-69637E6769D2}"/>
              </a:ext>
            </a:extLst>
          </p:cNvPr>
          <p:cNvSpPr>
            <a:spLocks noGrp="1"/>
          </p:cNvSpPr>
          <p:nvPr>
            <p:ph type="title"/>
          </p:nvPr>
        </p:nvSpPr>
        <p:spPr/>
        <p:txBody>
          <a:bodyPr/>
          <a:lstStyle/>
          <a:p>
            <a:r>
              <a:rPr lang="en-US" dirty="0"/>
              <a:t>Example 7.6</a:t>
            </a:r>
          </a:p>
        </p:txBody>
      </p:sp>
      <p:sp>
        <p:nvSpPr>
          <p:cNvPr id="3" name="Content Placeholder 2">
            <a:extLst>
              <a:ext uri="{FF2B5EF4-FFF2-40B4-BE49-F238E27FC236}">
                <a16:creationId xmlns:a16="http://schemas.microsoft.com/office/drawing/2014/main" id="{583AD893-6D9E-40DB-B0A3-F567BB60B062}"/>
              </a:ext>
            </a:extLst>
          </p:cNvPr>
          <p:cNvSpPr>
            <a:spLocks noGrp="1"/>
          </p:cNvSpPr>
          <p:nvPr>
            <p:ph sz="quarter" idx="11"/>
          </p:nvPr>
        </p:nvSpPr>
        <p:spPr/>
        <p:txBody>
          <a:bodyPr/>
          <a:lstStyle/>
          <a:p>
            <a:r>
              <a:rPr lang="en-US" i="0" dirty="0"/>
              <a:t>Figure 7.11 shows how four small blocks of addresses are assigned to four organizations by an ISP. The ISP combines these four blocks into one single block and advertises the larger block to the rest of the world. Any packet destined for this larger block should be sent to this ISP. It is the responsibility of the ISP to forward the packet to the appropriate organization. This is similar to routing we can find in a postal network. All packages coming from outside a country are sent first to the capital and then distributed to the corresponding destination.</a:t>
            </a:r>
          </a:p>
        </p:txBody>
      </p:sp>
      <p:sp>
        <p:nvSpPr>
          <p:cNvPr id="6" name="Slide Number Placeholder 3">
            <a:extLst>
              <a:ext uri="{FF2B5EF4-FFF2-40B4-BE49-F238E27FC236}">
                <a16:creationId xmlns:a16="http://schemas.microsoft.com/office/drawing/2014/main" id="{DE98B1B6-8D1C-4EE0-844A-7BFC10A6B032}"/>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593904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7.11 Example of address aggregation</a:t>
            </a:r>
          </a:p>
        </p:txBody>
      </p:sp>
      <p:pic>
        <p:nvPicPr>
          <p:cNvPr id="10" name="Picture 2" descr="An illustration shows the example of address aggreg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429519"/>
            <a:ext cx="8595360" cy="426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1738621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A532-39C1-4393-A1A3-69637E6769D2}"/>
              </a:ext>
            </a:extLst>
          </p:cNvPr>
          <p:cNvSpPr>
            <a:spLocks noGrp="1"/>
          </p:cNvSpPr>
          <p:nvPr>
            <p:ph type="title"/>
          </p:nvPr>
        </p:nvSpPr>
        <p:spPr/>
        <p:txBody>
          <a:bodyPr/>
          <a:lstStyle/>
          <a:p>
            <a:r>
              <a:rPr lang="en-US" dirty="0"/>
              <a:t>7.4.2 Four Related Protocols</a:t>
            </a:r>
          </a:p>
        </p:txBody>
      </p:sp>
      <p:sp>
        <p:nvSpPr>
          <p:cNvPr id="3" name="Content Placeholder 2">
            <a:extLst>
              <a:ext uri="{FF2B5EF4-FFF2-40B4-BE49-F238E27FC236}">
                <a16:creationId xmlns:a16="http://schemas.microsoft.com/office/drawing/2014/main" id="{583AD893-6D9E-40DB-B0A3-F567BB60B062}"/>
              </a:ext>
            </a:extLst>
          </p:cNvPr>
          <p:cNvSpPr>
            <a:spLocks noGrp="1"/>
          </p:cNvSpPr>
          <p:nvPr>
            <p:ph sz="quarter" idx="11"/>
          </p:nvPr>
        </p:nvSpPr>
        <p:spPr/>
        <p:txBody>
          <a:bodyPr/>
          <a:lstStyle/>
          <a:p>
            <a:r>
              <a:rPr lang="en-US" dirty="0">
                <a:latin typeface="Times-Roman"/>
              </a:rPr>
              <a:t>The network layer in version 4 can be thought of as one main protocol and three auxiliary ones. The main protocol, IPv4, is responsible for packetizing, forwarding, and delivery of a packet. The ICMPv4 helps IPv4 to handle some errors that may occur in delivery. The IGMP is used to help IPv4 in multicasting. ARP is used in address mapping.</a:t>
            </a:r>
          </a:p>
        </p:txBody>
      </p:sp>
      <p:sp>
        <p:nvSpPr>
          <p:cNvPr id="6" name="Slide Number Placeholder 3">
            <a:extLst>
              <a:ext uri="{FF2B5EF4-FFF2-40B4-BE49-F238E27FC236}">
                <a16:creationId xmlns:a16="http://schemas.microsoft.com/office/drawing/2014/main" id="{DE98B1B6-8D1C-4EE0-844A-7BFC10A6B032}"/>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1109593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7.12   Position of IP and other network-layer protocols in TCP/IP protocol suite</a:t>
            </a:r>
          </a:p>
        </p:txBody>
      </p:sp>
      <p:pic>
        <p:nvPicPr>
          <p:cNvPr id="10" name="Picture 2" descr="An illustration of network-layer protocol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35457"/>
            <a:ext cx="8595360" cy="380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2351435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Datagram Format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Packets used by the IP are called datagrams. Figure 7.13 shows the IPv4 datagram format. A datagram is a variable-length packet consisting of two parts: header and payload (data). The header is 20 to 60 bytes in length and contains information essential to routing and delivery. It is customary in TCP/IP to show the header in 4-byte sections.</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3395078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7.1.3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Although error control can be implemented in the network layer, the designers of the network layer in the Internet ignored this issue for the data being carried by the network layer. One reason for this decision is the fact that the packet in the network layer may be fragmented at each router, which makes error checking at this layer inefficient.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275692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7.13 IP datagram</a:t>
            </a:r>
          </a:p>
        </p:txBody>
      </p:sp>
      <p:pic>
        <p:nvPicPr>
          <p:cNvPr id="9" name="Picture 2" descr="Two-part illustration shows  I P datagram and header format.">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822960" y="1178416"/>
            <a:ext cx="7498080" cy="5020928"/>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4212549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340FEE3-66AE-801B-6446-54A534113520}"/>
              </a:ext>
            </a:extLst>
          </p:cNvPr>
          <p:cNvSpPr>
            <a:spLocks noGrp="1" noChangeArrowheads="1"/>
          </p:cNvSpPr>
          <p:nvPr>
            <p:ph type="title"/>
          </p:nvPr>
        </p:nvSpPr>
        <p:spPr/>
        <p:txBody>
          <a:bodyPr/>
          <a:lstStyle/>
          <a:p>
            <a:pPr eaLnBrk="1" hangingPunct="1"/>
            <a:r>
              <a:rPr lang="en-US" altLang="en-US"/>
              <a:t>IP header format</a:t>
            </a:r>
          </a:p>
        </p:txBody>
      </p:sp>
      <p:sp>
        <p:nvSpPr>
          <p:cNvPr id="7171" name="Rectangle 3">
            <a:extLst>
              <a:ext uri="{FF2B5EF4-FFF2-40B4-BE49-F238E27FC236}">
                <a16:creationId xmlns:a16="http://schemas.microsoft.com/office/drawing/2014/main" id="{4C95440F-25B4-A172-702E-CBF7F143027A}"/>
              </a:ext>
            </a:extLst>
          </p:cNvPr>
          <p:cNvSpPr>
            <a:spLocks noGrp="1" noChangeArrowheads="1"/>
          </p:cNvSpPr>
          <p:nvPr>
            <p:ph type="body" idx="1"/>
          </p:nvPr>
        </p:nvSpPr>
        <p:spPr>
          <a:ln>
            <a:solidFill>
              <a:srgbClr val="CC00FF"/>
            </a:solidFill>
            <a:miter lim="800000"/>
            <a:headEnd/>
            <a:tailEnd/>
          </a:ln>
        </p:spPr>
        <p:txBody>
          <a:bodyPr/>
          <a:lstStyle/>
          <a:p>
            <a:pPr eaLnBrk="1" hangingPunct="1">
              <a:lnSpc>
                <a:spcPct val="80000"/>
              </a:lnSpc>
            </a:pPr>
            <a:r>
              <a:rPr lang="en-US" altLang="en-US" sz="2000"/>
              <a:t>4bit version number</a:t>
            </a:r>
          </a:p>
          <a:p>
            <a:pPr eaLnBrk="1" hangingPunct="1">
              <a:lnSpc>
                <a:spcPct val="80000"/>
              </a:lnSpc>
            </a:pPr>
            <a:r>
              <a:rPr lang="en-US" altLang="en-US" sz="2000"/>
              <a:t>4-bit header length.  Number of 32-bit quantities in the header. Default value is 5.  </a:t>
            </a:r>
            <a:r>
              <a:rPr lang="en-US" altLang="en-US" sz="2000">
                <a:solidFill>
                  <a:srgbClr val="CC00FF"/>
                </a:solidFill>
              </a:rPr>
              <a:t>You need to multiply this value by 4 to get bytes.</a:t>
            </a:r>
          </a:p>
          <a:p>
            <a:pPr eaLnBrk="1" hangingPunct="1">
              <a:lnSpc>
                <a:spcPct val="80000"/>
              </a:lnSpc>
            </a:pPr>
            <a:r>
              <a:rPr lang="en-US" altLang="en-US" sz="2000"/>
              <a:t>8-bit service type (differentiates services), originally it was called type of service (TOS). Even though changed to  handle codepoint, it still is backward compatible.  See below.</a:t>
            </a:r>
          </a:p>
          <a:p>
            <a:pPr eaLnBrk="1" hangingPunct="1">
              <a:lnSpc>
                <a:spcPct val="80000"/>
              </a:lnSpc>
            </a:pPr>
            <a:r>
              <a:rPr lang="en-US" altLang="en-US" sz="2000"/>
              <a:t>the first 6 bits make up the codepoint the other two not used (used in traffic management QOS). When the 3 right-most bits are 0s, the 3 left-most bits are interpreted as the TOS for backward comparibility.  It is called the precedence bits, defining priority of the datagram from 0 to 7, in issues such as congestion. Datagrams with lowest priority are discarded first.</a:t>
            </a:r>
          </a:p>
          <a:p>
            <a:pPr eaLnBrk="1" hangingPunct="1">
              <a:lnSpc>
                <a:spcPct val="80000"/>
              </a:lnSpc>
            </a:pPr>
            <a:r>
              <a:rPr lang="en-US" altLang="en-US" sz="2000"/>
              <a:t>When the rightmost 3 bits are not 0s, all six bits define 56 service based on the priority assignment.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7BC7E2F2-A287-6D66-DED4-66D8392E9D77}"/>
              </a:ext>
            </a:extLst>
          </p:cNvPr>
          <p:cNvSpPr txBox="1">
            <a:spLocks noChangeArrowheads="1"/>
          </p:cNvSpPr>
          <p:nvPr/>
        </p:nvSpPr>
        <p:spPr bwMode="auto">
          <a:xfrm>
            <a:off x="2444750" y="1447800"/>
            <a:ext cx="3498850" cy="457200"/>
          </a:xfrm>
          <a:prstGeom prst="rect">
            <a:avLst/>
          </a:prstGeom>
          <a:noFill/>
          <a:ln w="9525">
            <a:noFill/>
            <a:miter lim="800000"/>
            <a:headEnd/>
            <a:tailEnd/>
          </a:ln>
          <a:effectLst/>
        </p:spPr>
        <p:txBody>
          <a:bodyPr wrap="none">
            <a:spAutoFit/>
          </a:bodyPr>
          <a:lstStyle/>
          <a:p>
            <a:pPr>
              <a:defRPr/>
            </a:pPr>
            <a:r>
              <a:rPr lang="en-US" sz="2400" b="1" i="1">
                <a:solidFill>
                  <a:srgbClr val="FF0066"/>
                </a:solidFill>
                <a:effectLst>
                  <a:outerShdw blurRad="38100" dist="38100" dir="2700000" algn="tl">
                    <a:srgbClr val="000000"/>
                  </a:outerShdw>
                </a:effectLst>
                <a:latin typeface="Times New Roman" pitchFamily="18" charset="0"/>
                <a:cs typeface="Arial" charset="0"/>
              </a:rPr>
              <a:t>Table 8.1  </a:t>
            </a:r>
            <a:r>
              <a:rPr lang="en-US" sz="2400" b="1" i="1">
                <a:effectLst>
                  <a:outerShdw blurRad="38100" dist="38100" dir="2700000" algn="tl">
                    <a:srgbClr val="FFFFFF"/>
                  </a:outerShdw>
                </a:effectLst>
                <a:latin typeface="Times New Roman" pitchFamily="18" charset="0"/>
                <a:cs typeface="Arial" charset="0"/>
              </a:rPr>
              <a:t>Types of service</a:t>
            </a:r>
          </a:p>
        </p:txBody>
      </p:sp>
      <p:pic>
        <p:nvPicPr>
          <p:cNvPr id="8195" name="Picture 3">
            <a:extLst>
              <a:ext uri="{FF2B5EF4-FFF2-40B4-BE49-F238E27FC236}">
                <a16:creationId xmlns:a16="http://schemas.microsoft.com/office/drawing/2014/main" id="{9B7FAA02-246A-AEE0-C681-1127E366C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1947863"/>
            <a:ext cx="4503738"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B2FEA48-D460-EDF8-8255-EF2FE0994F22}"/>
              </a:ext>
            </a:extLst>
          </p:cNvPr>
          <p:cNvSpPr>
            <a:spLocks noGrp="1" noChangeArrowheads="1"/>
          </p:cNvSpPr>
          <p:nvPr>
            <p:ph type="title"/>
          </p:nvPr>
        </p:nvSpPr>
        <p:spPr/>
        <p:txBody>
          <a:bodyPr/>
          <a:lstStyle/>
          <a:p>
            <a:pPr eaLnBrk="1" hangingPunct="1"/>
            <a:r>
              <a:rPr lang="en-US" altLang="en-US"/>
              <a:t>IP header continued.</a:t>
            </a:r>
          </a:p>
        </p:txBody>
      </p:sp>
      <p:sp>
        <p:nvSpPr>
          <p:cNvPr id="9219" name="Rectangle 3">
            <a:extLst>
              <a:ext uri="{FF2B5EF4-FFF2-40B4-BE49-F238E27FC236}">
                <a16:creationId xmlns:a16="http://schemas.microsoft.com/office/drawing/2014/main" id="{28F4B95F-A4CC-1CF0-B1E0-17FE1F700938}"/>
              </a:ext>
            </a:extLst>
          </p:cNvPr>
          <p:cNvSpPr>
            <a:spLocks noGrp="1" noChangeArrowheads="1"/>
          </p:cNvSpPr>
          <p:nvPr>
            <p:ph type="body" idx="1"/>
          </p:nvPr>
        </p:nvSpPr>
        <p:spPr/>
        <p:txBody>
          <a:bodyPr/>
          <a:lstStyle/>
          <a:p>
            <a:pPr eaLnBrk="1" hangingPunct="1">
              <a:lnSpc>
                <a:spcPct val="80000"/>
              </a:lnSpc>
            </a:pPr>
            <a:r>
              <a:rPr lang="en-US" altLang="en-US" sz="2400"/>
              <a:t>16bits-total length. Header plus data in bytes. Total length is limited to 2</a:t>
            </a:r>
            <a:r>
              <a:rPr lang="en-US" altLang="en-US" sz="2400" baseline="30000"/>
              <a:t>16</a:t>
            </a:r>
            <a:r>
              <a:rPr lang="en-US" altLang="en-US" sz="2400"/>
              <a:t>-1 or 65,535.  The header can be 20 to 60 bytes long, rest can be data.</a:t>
            </a:r>
          </a:p>
          <a:p>
            <a:pPr eaLnBrk="1" hangingPunct="1">
              <a:lnSpc>
                <a:spcPct val="80000"/>
              </a:lnSpc>
            </a:pPr>
            <a:r>
              <a:rPr lang="en-US" altLang="en-US" sz="2400"/>
              <a:t>16bits identification. Used in fragmentation. Explained later.</a:t>
            </a:r>
          </a:p>
          <a:p>
            <a:pPr eaLnBrk="1" hangingPunct="1">
              <a:lnSpc>
                <a:spcPct val="80000"/>
              </a:lnSpc>
            </a:pPr>
            <a:r>
              <a:rPr lang="en-US" altLang="en-US" sz="2400"/>
              <a:t>3bits flags. Used in fragmentation.</a:t>
            </a:r>
          </a:p>
          <a:p>
            <a:pPr eaLnBrk="1" hangingPunct="1">
              <a:lnSpc>
                <a:spcPct val="80000"/>
              </a:lnSpc>
            </a:pPr>
            <a:r>
              <a:rPr lang="en-US" altLang="en-US" sz="2400"/>
              <a:t>13bits fragmentation offset. Used in fragmentation.</a:t>
            </a:r>
          </a:p>
          <a:p>
            <a:pPr eaLnBrk="1" hangingPunct="1">
              <a:lnSpc>
                <a:spcPct val="80000"/>
              </a:lnSpc>
            </a:pPr>
            <a:r>
              <a:rPr lang="en-US" altLang="en-US" sz="2400"/>
              <a:t>8bits TTL.  Value is approximately two times the maximum number of routers between any two hosts.  Each router will decrement it by one. On zero the packet is discarded. Different default values for different implementations of operating system.  TCP generally has TTL of 128 for Windows a d 64 for Unix, UDP 30 unix. Windows use 32, 64 or 128 depending on the version.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47F9145-473B-92F5-28E6-C2A9BBB5AB25}"/>
              </a:ext>
            </a:extLst>
          </p:cNvPr>
          <p:cNvSpPr>
            <a:spLocks noGrp="1" noChangeArrowheads="1"/>
          </p:cNvSpPr>
          <p:nvPr>
            <p:ph type="title"/>
          </p:nvPr>
        </p:nvSpPr>
        <p:spPr/>
        <p:txBody>
          <a:bodyPr/>
          <a:lstStyle/>
          <a:p>
            <a:pPr eaLnBrk="1" hangingPunct="1"/>
            <a:r>
              <a:rPr lang="en-US" altLang="en-US"/>
              <a:t>IP header continued</a:t>
            </a:r>
          </a:p>
        </p:txBody>
      </p:sp>
      <p:sp>
        <p:nvSpPr>
          <p:cNvPr id="10243" name="Rectangle 3">
            <a:extLst>
              <a:ext uri="{FF2B5EF4-FFF2-40B4-BE49-F238E27FC236}">
                <a16:creationId xmlns:a16="http://schemas.microsoft.com/office/drawing/2014/main" id="{B320B922-3DA8-9A2C-6B47-C55D58CCDAA5}"/>
              </a:ext>
            </a:extLst>
          </p:cNvPr>
          <p:cNvSpPr>
            <a:spLocks noGrp="1" noChangeArrowheads="1"/>
          </p:cNvSpPr>
          <p:nvPr>
            <p:ph type="body" idx="1"/>
          </p:nvPr>
        </p:nvSpPr>
        <p:spPr>
          <a:xfrm>
            <a:off x="457200" y="1600200"/>
            <a:ext cx="5105400" cy="4525963"/>
          </a:xfrm>
        </p:spPr>
        <p:txBody>
          <a:bodyPr/>
          <a:lstStyle/>
          <a:p>
            <a:pPr eaLnBrk="1" hangingPunct="1"/>
            <a:r>
              <a:rPr lang="en-US" altLang="en-US"/>
              <a:t>8 bits protocol. </a:t>
            </a:r>
          </a:p>
          <a:p>
            <a:pPr eaLnBrk="1" hangingPunct="1"/>
            <a:r>
              <a:rPr lang="en-US" altLang="en-US"/>
              <a:t>16-bits header checksum</a:t>
            </a:r>
          </a:p>
          <a:p>
            <a:pPr eaLnBrk="1" hangingPunct="1"/>
            <a:r>
              <a:rPr lang="en-US" altLang="en-US"/>
              <a:t>Source address 32bits</a:t>
            </a:r>
          </a:p>
          <a:p>
            <a:pPr eaLnBrk="1" hangingPunct="1"/>
            <a:r>
              <a:rPr lang="en-US" altLang="en-US"/>
              <a:t>Destination address 32 bits.</a:t>
            </a:r>
          </a:p>
          <a:p>
            <a:pPr eaLnBrk="1" hangingPunct="1"/>
            <a:r>
              <a:rPr lang="en-US" altLang="en-US"/>
              <a:t>Options and padding 0 to 40 bytes.</a:t>
            </a:r>
          </a:p>
        </p:txBody>
      </p:sp>
      <p:pic>
        <p:nvPicPr>
          <p:cNvPr id="10244" name="Picture 4">
            <a:extLst>
              <a:ext uri="{FF2B5EF4-FFF2-40B4-BE49-F238E27FC236}">
                <a16:creationId xmlns:a16="http://schemas.microsoft.com/office/drawing/2014/main" id="{65709BC8-6B29-6D28-3C4D-249CA8179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43000"/>
            <a:ext cx="31908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7.14 Multiplexing and demultiplexing using the value of the protocol field</a:t>
            </a:r>
          </a:p>
        </p:txBody>
      </p:sp>
      <p:pic>
        <p:nvPicPr>
          <p:cNvPr id="9" name="Picture 2" descr="An illustration shows network and transport layers. ">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399525"/>
            <a:ext cx="8595360" cy="268734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4029758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DD0E-79AF-4108-9983-A62CB483E10E}"/>
              </a:ext>
            </a:extLst>
          </p:cNvPr>
          <p:cNvSpPr>
            <a:spLocks noGrp="1"/>
          </p:cNvSpPr>
          <p:nvPr>
            <p:ph type="title"/>
          </p:nvPr>
        </p:nvSpPr>
        <p:spPr/>
        <p:txBody>
          <a:bodyPr/>
          <a:lstStyle/>
          <a:p>
            <a:r>
              <a:rPr lang="en-US" dirty="0"/>
              <a:t>Example 7.7</a:t>
            </a:r>
          </a:p>
        </p:txBody>
      </p:sp>
      <p:sp>
        <p:nvSpPr>
          <p:cNvPr id="3" name="Content Placeholder 2">
            <a:extLst>
              <a:ext uri="{FF2B5EF4-FFF2-40B4-BE49-F238E27FC236}">
                <a16:creationId xmlns:a16="http://schemas.microsoft.com/office/drawing/2014/main" id="{40A1486C-54EA-4316-AD4A-61660912E5CA}"/>
              </a:ext>
            </a:extLst>
          </p:cNvPr>
          <p:cNvSpPr>
            <a:spLocks noGrp="1"/>
          </p:cNvSpPr>
          <p:nvPr>
            <p:ph sz="quarter" idx="11"/>
          </p:nvPr>
        </p:nvSpPr>
        <p:spPr>
          <a:xfrm>
            <a:off x="342900" y="1276710"/>
            <a:ext cx="8458200" cy="585957"/>
          </a:xfrm>
        </p:spPr>
        <p:txBody>
          <a:bodyPr/>
          <a:lstStyle/>
          <a:p>
            <a:r>
              <a:rPr lang="en-US" i="0" dirty="0"/>
              <a:t>An IPv4 packet has arrived with the first 8 bits as</a:t>
            </a:r>
          </a:p>
        </p:txBody>
      </p:sp>
      <p:graphicFrame>
        <p:nvGraphicFramePr>
          <p:cNvPr id="10" name="Object 3">
            <a:extLst>
              <a:ext uri="{FF2B5EF4-FFF2-40B4-BE49-F238E27FC236}">
                <a16:creationId xmlns:a16="http://schemas.microsoft.com/office/drawing/2014/main" id="{B7E4AD4B-1533-457A-93D1-3B0595A9624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738151"/>
              </p:ext>
            </p:extLst>
          </p:nvPr>
        </p:nvGraphicFramePr>
        <p:xfrm>
          <a:off x="6509597" y="1326600"/>
          <a:ext cx="1689100" cy="444500"/>
        </p:xfrm>
        <a:graphic>
          <a:graphicData uri="http://schemas.openxmlformats.org/presentationml/2006/ole">
            <mc:AlternateContent xmlns:mc="http://schemas.openxmlformats.org/markup-compatibility/2006">
              <mc:Choice xmlns:v="urn:schemas-microsoft-com:vml" Requires="v">
                <p:oleObj name="Equation" r:id="rId2" imgW="1688760" imgH="444240" progId="Equation.DSMT4">
                  <p:embed/>
                </p:oleObj>
              </mc:Choice>
              <mc:Fallback>
                <p:oleObj name="Equation" r:id="rId2" imgW="1688760" imgH="444240" progId="Equation.DSMT4">
                  <p:embed/>
                  <p:pic>
                    <p:nvPicPr>
                      <p:cNvPr id="0" name=""/>
                      <p:cNvPicPr/>
                      <p:nvPr/>
                    </p:nvPicPr>
                    <p:blipFill>
                      <a:blip r:embed="rId3"/>
                      <a:stretch>
                        <a:fillRect/>
                      </a:stretch>
                    </p:blipFill>
                    <p:spPr>
                      <a:xfrm>
                        <a:off x="6509597" y="1326600"/>
                        <a:ext cx="1689100" cy="4445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411C9E4B-C44C-4951-B572-14C849EA1823}"/>
              </a:ext>
            </a:extLst>
          </p:cNvPr>
          <p:cNvSpPr>
            <a:spLocks noGrp="1"/>
          </p:cNvSpPr>
          <p:nvPr>
            <p:ph sz="quarter" idx="15"/>
          </p:nvPr>
        </p:nvSpPr>
        <p:spPr>
          <a:xfrm>
            <a:off x="342900" y="1276709"/>
            <a:ext cx="8595360" cy="789157"/>
          </a:xfrm>
        </p:spPr>
        <p:txBody>
          <a:bodyPr/>
          <a:lstStyle/>
          <a:p>
            <a:pPr indent="7863840"/>
            <a:r>
              <a:rPr lang="en-US" i="0" dirty="0"/>
              <a:t>The receiver discards the packet. Why?</a:t>
            </a:r>
          </a:p>
        </p:txBody>
      </p:sp>
      <p:sp>
        <p:nvSpPr>
          <p:cNvPr id="5" name="Content Placeholder 5">
            <a:extLst>
              <a:ext uri="{FF2B5EF4-FFF2-40B4-BE49-F238E27FC236}">
                <a16:creationId xmlns:a16="http://schemas.microsoft.com/office/drawing/2014/main" id="{603D3B8E-0131-4A3C-9C1F-8E94567FE4CA}"/>
              </a:ext>
            </a:extLst>
          </p:cNvPr>
          <p:cNvSpPr>
            <a:spLocks noGrp="1"/>
          </p:cNvSpPr>
          <p:nvPr>
            <p:ph sz="quarter" idx="17"/>
          </p:nvPr>
        </p:nvSpPr>
        <p:spPr>
          <a:xfrm>
            <a:off x="342900" y="2569062"/>
            <a:ext cx="8458200" cy="2510938"/>
          </a:xfrm>
        </p:spPr>
        <p:txBody>
          <a:bodyPr/>
          <a:lstStyle/>
          <a:p>
            <a:r>
              <a:rPr lang="en-US" b="1" i="0" dirty="0"/>
              <a:t>Solution</a:t>
            </a:r>
          </a:p>
          <a:p>
            <a:r>
              <a:rPr lang="en-US" i="0" dirty="0"/>
              <a:t>There is an error in this packet. The 4 leftmost bits (0100)2 show the version, which is correct. The next 4 bits (0010)2 show an invalid header length (2 * 4 = 8). The minimum number of bytes in the header must be 20. The packet has been corrupted in transmission.</a:t>
            </a:r>
          </a:p>
        </p:txBody>
      </p:sp>
      <p:sp>
        <p:nvSpPr>
          <p:cNvPr id="7" name="Slide Number Placeholder 6">
            <a:extLst>
              <a:ext uri="{FF2B5EF4-FFF2-40B4-BE49-F238E27FC236}">
                <a16:creationId xmlns:a16="http://schemas.microsoft.com/office/drawing/2014/main" id="{79C61436-FCDF-4FDE-BB5E-8E5DD451B7EB}"/>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882822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DD0E-79AF-4108-9983-A62CB483E10E}"/>
              </a:ext>
            </a:extLst>
          </p:cNvPr>
          <p:cNvSpPr>
            <a:spLocks noGrp="1"/>
          </p:cNvSpPr>
          <p:nvPr>
            <p:ph type="title"/>
          </p:nvPr>
        </p:nvSpPr>
        <p:spPr/>
        <p:txBody>
          <a:bodyPr/>
          <a:lstStyle/>
          <a:p>
            <a:r>
              <a:rPr lang="en-US" dirty="0"/>
              <a:t>Example 7.8</a:t>
            </a:r>
          </a:p>
        </p:txBody>
      </p:sp>
      <p:sp>
        <p:nvSpPr>
          <p:cNvPr id="3" name="Content Placeholder 2">
            <a:extLst>
              <a:ext uri="{FF2B5EF4-FFF2-40B4-BE49-F238E27FC236}">
                <a16:creationId xmlns:a16="http://schemas.microsoft.com/office/drawing/2014/main" id="{40A1486C-54EA-4316-AD4A-61660912E5CA}"/>
              </a:ext>
            </a:extLst>
          </p:cNvPr>
          <p:cNvSpPr>
            <a:spLocks noGrp="1"/>
          </p:cNvSpPr>
          <p:nvPr>
            <p:ph sz="quarter" idx="11"/>
          </p:nvPr>
        </p:nvSpPr>
        <p:spPr>
          <a:xfrm>
            <a:off x="342900" y="1276710"/>
            <a:ext cx="8458200" cy="594423"/>
          </a:xfrm>
        </p:spPr>
        <p:txBody>
          <a:bodyPr/>
          <a:lstStyle/>
          <a:p>
            <a:r>
              <a:rPr lang="en-US" i="0" dirty="0"/>
              <a:t>In an IPv4 packet, the value of HLEN is</a:t>
            </a:r>
          </a:p>
        </p:txBody>
      </p:sp>
      <p:graphicFrame>
        <p:nvGraphicFramePr>
          <p:cNvPr id="10" name="Object 3">
            <a:extLst>
              <a:ext uri="{FF2B5EF4-FFF2-40B4-BE49-F238E27FC236}">
                <a16:creationId xmlns:a16="http://schemas.microsoft.com/office/drawing/2014/main" id="{4BD48DB2-F8D1-4B31-A50C-C820B3F94FE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96651608"/>
              </p:ext>
            </p:extLst>
          </p:nvPr>
        </p:nvGraphicFramePr>
        <p:xfrm>
          <a:off x="5413900" y="1327150"/>
          <a:ext cx="1054100" cy="444500"/>
        </p:xfrm>
        <a:graphic>
          <a:graphicData uri="http://schemas.openxmlformats.org/presentationml/2006/ole">
            <mc:AlternateContent xmlns:mc="http://schemas.openxmlformats.org/markup-compatibility/2006">
              <mc:Choice xmlns:v="urn:schemas-microsoft-com:vml" Requires="v">
                <p:oleObj name="Equation" r:id="rId2" imgW="1054080" imgH="444240" progId="Equation.DSMT4">
                  <p:embed/>
                </p:oleObj>
              </mc:Choice>
              <mc:Fallback>
                <p:oleObj name="Equation" r:id="rId2" imgW="1054080" imgH="444240" progId="Equation.DSMT4">
                  <p:embed/>
                  <p:pic>
                    <p:nvPicPr>
                      <p:cNvPr id="10" name="Object 3">
                        <a:extLst>
                          <a:ext uri="{FF2B5EF4-FFF2-40B4-BE49-F238E27FC236}">
                            <a16:creationId xmlns:a16="http://schemas.microsoft.com/office/drawing/2014/main" id="{B7E4AD4B-1533-457A-93D1-3B0595A9624B}"/>
                          </a:ext>
                        </a:extLst>
                      </p:cNvPr>
                      <p:cNvPicPr/>
                      <p:nvPr/>
                    </p:nvPicPr>
                    <p:blipFill>
                      <a:blip r:embed="rId3"/>
                      <a:stretch>
                        <a:fillRect/>
                      </a:stretch>
                    </p:blipFill>
                    <p:spPr>
                      <a:xfrm>
                        <a:off x="5413900" y="1327150"/>
                        <a:ext cx="1054100" cy="4445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411C9E4B-C44C-4951-B572-14C849EA1823}"/>
              </a:ext>
            </a:extLst>
          </p:cNvPr>
          <p:cNvSpPr>
            <a:spLocks noGrp="1"/>
          </p:cNvSpPr>
          <p:nvPr>
            <p:ph sz="quarter" idx="15"/>
          </p:nvPr>
        </p:nvSpPr>
        <p:spPr>
          <a:xfrm>
            <a:off x="342900" y="1276710"/>
            <a:ext cx="8458200" cy="822960"/>
          </a:xfrm>
        </p:spPr>
        <p:txBody>
          <a:bodyPr/>
          <a:lstStyle/>
          <a:p>
            <a:pPr indent="6126480"/>
            <a:r>
              <a:rPr lang="en-US" i="0" dirty="0"/>
              <a:t>How many bytes of options are being carried by this packet?</a:t>
            </a:r>
          </a:p>
        </p:txBody>
      </p:sp>
      <p:sp>
        <p:nvSpPr>
          <p:cNvPr id="5" name="Content Placeholder 5">
            <a:extLst>
              <a:ext uri="{FF2B5EF4-FFF2-40B4-BE49-F238E27FC236}">
                <a16:creationId xmlns:a16="http://schemas.microsoft.com/office/drawing/2014/main" id="{23050ED4-A147-4E15-8FA5-2E9B523A65A8}"/>
              </a:ext>
            </a:extLst>
          </p:cNvPr>
          <p:cNvSpPr>
            <a:spLocks noGrp="1"/>
          </p:cNvSpPr>
          <p:nvPr>
            <p:ph sz="quarter" idx="17"/>
          </p:nvPr>
        </p:nvSpPr>
        <p:spPr>
          <a:xfrm>
            <a:off x="342900" y="2574482"/>
            <a:ext cx="8458200" cy="1719876"/>
          </a:xfrm>
        </p:spPr>
        <p:txBody>
          <a:bodyPr/>
          <a:lstStyle/>
          <a:p>
            <a:r>
              <a:rPr lang="en-US" b="1" i="0" dirty="0"/>
              <a:t>Solution</a:t>
            </a:r>
          </a:p>
          <a:p>
            <a:r>
              <a:rPr lang="en-US" i="0" dirty="0"/>
              <a:t>The HLEN value is 8, which means the total number of bytes in the header is 8 * 4, or 32 bytes. The first 20 bytes are the base header, the next 12 bytes are the options.</a:t>
            </a:r>
          </a:p>
        </p:txBody>
      </p:sp>
      <p:sp>
        <p:nvSpPr>
          <p:cNvPr id="7" name="Slide Number Placeholder 6">
            <a:extLst>
              <a:ext uri="{FF2B5EF4-FFF2-40B4-BE49-F238E27FC236}">
                <a16:creationId xmlns:a16="http://schemas.microsoft.com/office/drawing/2014/main" id="{79C61436-FCDF-4FDE-BB5E-8E5DD451B7EB}"/>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3718967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DD0E-79AF-4108-9983-A62CB483E10E}"/>
              </a:ext>
            </a:extLst>
          </p:cNvPr>
          <p:cNvSpPr>
            <a:spLocks noGrp="1"/>
          </p:cNvSpPr>
          <p:nvPr>
            <p:ph type="title"/>
          </p:nvPr>
        </p:nvSpPr>
        <p:spPr/>
        <p:txBody>
          <a:bodyPr/>
          <a:lstStyle/>
          <a:p>
            <a:r>
              <a:rPr lang="en-US" dirty="0"/>
              <a:t>Example 7.9</a:t>
            </a:r>
          </a:p>
        </p:txBody>
      </p:sp>
      <p:sp>
        <p:nvSpPr>
          <p:cNvPr id="3" name="Content Placeholder 2">
            <a:extLst>
              <a:ext uri="{FF2B5EF4-FFF2-40B4-BE49-F238E27FC236}">
                <a16:creationId xmlns:a16="http://schemas.microsoft.com/office/drawing/2014/main" id="{40A1486C-54EA-4316-AD4A-61660912E5CA}"/>
              </a:ext>
            </a:extLst>
          </p:cNvPr>
          <p:cNvSpPr>
            <a:spLocks noGrp="1"/>
          </p:cNvSpPr>
          <p:nvPr>
            <p:ph sz="quarter" idx="11"/>
          </p:nvPr>
        </p:nvSpPr>
        <p:spPr>
          <a:xfrm>
            <a:off x="342900" y="1276710"/>
            <a:ext cx="8458200" cy="822960"/>
          </a:xfrm>
        </p:spPr>
        <p:txBody>
          <a:bodyPr/>
          <a:lstStyle/>
          <a:p>
            <a:r>
              <a:rPr lang="en-US" i="0" dirty="0"/>
              <a:t>In an IPv4 packet, the value of HLEN is 5, and the value of the total length field is</a:t>
            </a:r>
          </a:p>
        </p:txBody>
      </p:sp>
      <p:graphicFrame>
        <p:nvGraphicFramePr>
          <p:cNvPr id="10" name="Object 3">
            <a:extLst>
              <a:ext uri="{FF2B5EF4-FFF2-40B4-BE49-F238E27FC236}">
                <a16:creationId xmlns:a16="http://schemas.microsoft.com/office/drawing/2014/main" id="{9141EB9D-03F6-46DA-AA11-2B0D764A19E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45730066"/>
              </p:ext>
            </p:extLst>
          </p:nvPr>
        </p:nvGraphicFramePr>
        <p:xfrm>
          <a:off x="2771776" y="1687664"/>
          <a:ext cx="1143000" cy="444500"/>
        </p:xfrm>
        <a:graphic>
          <a:graphicData uri="http://schemas.openxmlformats.org/presentationml/2006/ole">
            <mc:AlternateContent xmlns:mc="http://schemas.openxmlformats.org/markup-compatibility/2006">
              <mc:Choice xmlns:v="urn:schemas-microsoft-com:vml" Requires="v">
                <p:oleObj name="Equation" r:id="rId2" imgW="1143000" imgH="444240" progId="Equation.DSMT4">
                  <p:embed/>
                </p:oleObj>
              </mc:Choice>
              <mc:Fallback>
                <p:oleObj name="Equation" r:id="rId2" imgW="1143000" imgH="444240" progId="Equation.DSMT4">
                  <p:embed/>
                  <p:pic>
                    <p:nvPicPr>
                      <p:cNvPr id="10" name="Object 3">
                        <a:extLst>
                          <a:ext uri="{FF2B5EF4-FFF2-40B4-BE49-F238E27FC236}">
                            <a16:creationId xmlns:a16="http://schemas.microsoft.com/office/drawing/2014/main" id="{4BD48DB2-F8D1-4B31-A50C-C820B3F94FEB}"/>
                          </a:ext>
                        </a:extLst>
                      </p:cNvPr>
                      <p:cNvPicPr/>
                      <p:nvPr/>
                    </p:nvPicPr>
                    <p:blipFill>
                      <a:blip r:embed="rId3"/>
                      <a:stretch>
                        <a:fillRect/>
                      </a:stretch>
                    </p:blipFill>
                    <p:spPr>
                      <a:xfrm>
                        <a:off x="2771776" y="1687664"/>
                        <a:ext cx="1143000" cy="4445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411C9E4B-C44C-4951-B572-14C849EA1823}"/>
              </a:ext>
            </a:extLst>
          </p:cNvPr>
          <p:cNvSpPr>
            <a:spLocks noGrp="1"/>
          </p:cNvSpPr>
          <p:nvPr>
            <p:ph sz="quarter" idx="15"/>
          </p:nvPr>
        </p:nvSpPr>
        <p:spPr>
          <a:xfrm>
            <a:off x="342900" y="1641962"/>
            <a:ext cx="8458200" cy="822960"/>
          </a:xfrm>
        </p:spPr>
        <p:txBody>
          <a:bodyPr/>
          <a:lstStyle/>
          <a:p>
            <a:pPr indent="3566160"/>
            <a:r>
              <a:rPr lang="en-US" i="0" dirty="0"/>
              <a:t>How many bytes of data are being carried by this packet?</a:t>
            </a:r>
          </a:p>
        </p:txBody>
      </p:sp>
      <p:sp>
        <p:nvSpPr>
          <p:cNvPr id="5" name="Content Placeholder 5">
            <a:extLst>
              <a:ext uri="{FF2B5EF4-FFF2-40B4-BE49-F238E27FC236}">
                <a16:creationId xmlns:a16="http://schemas.microsoft.com/office/drawing/2014/main" id="{89CF58C5-D094-4519-8D6D-93FC7B155A9D}"/>
              </a:ext>
            </a:extLst>
          </p:cNvPr>
          <p:cNvSpPr>
            <a:spLocks noGrp="1"/>
          </p:cNvSpPr>
          <p:nvPr>
            <p:ph sz="quarter" idx="17"/>
          </p:nvPr>
        </p:nvSpPr>
        <p:spPr>
          <a:xfrm>
            <a:off x="342900" y="3522743"/>
            <a:ext cx="8458200" cy="1319530"/>
          </a:xfrm>
        </p:spPr>
        <p:txBody>
          <a:bodyPr/>
          <a:lstStyle/>
          <a:p>
            <a:r>
              <a:rPr lang="en-US" b="1" i="0" dirty="0"/>
              <a:t>Solution</a:t>
            </a:r>
          </a:p>
          <a:p>
            <a:r>
              <a:rPr lang="en-US" i="0" dirty="0"/>
              <a:t>The HLEN value is 5, which means the total number of bytes in the header is 5 * 4, or 20 bytes (no options). The total length is</a:t>
            </a:r>
          </a:p>
        </p:txBody>
      </p:sp>
      <p:graphicFrame>
        <p:nvGraphicFramePr>
          <p:cNvPr id="13" name="Object 6">
            <a:extLst>
              <a:ext uri="{FF2B5EF4-FFF2-40B4-BE49-F238E27FC236}">
                <a16:creationId xmlns:a16="http://schemas.microsoft.com/office/drawing/2014/main" id="{3C933272-F77E-4EE5-A68E-72B79532F69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62007082"/>
              </p:ext>
            </p:extLst>
          </p:nvPr>
        </p:nvGraphicFramePr>
        <p:xfrm>
          <a:off x="7672705" y="4397773"/>
          <a:ext cx="1041400" cy="444500"/>
        </p:xfrm>
        <a:graphic>
          <a:graphicData uri="http://schemas.openxmlformats.org/presentationml/2006/ole">
            <mc:AlternateContent xmlns:mc="http://schemas.openxmlformats.org/markup-compatibility/2006">
              <mc:Choice xmlns:v="urn:schemas-microsoft-com:vml" Requires="v">
                <p:oleObj name="Equation" r:id="rId4" imgW="1041120" imgH="444240" progId="Equation.DSMT4">
                  <p:embed/>
                </p:oleObj>
              </mc:Choice>
              <mc:Fallback>
                <p:oleObj name="Equation" r:id="rId4" imgW="1041120" imgH="444240" progId="Equation.DSMT4">
                  <p:embed/>
                  <p:pic>
                    <p:nvPicPr>
                      <p:cNvPr id="10" name="Object 3">
                        <a:extLst>
                          <a:ext uri="{FF2B5EF4-FFF2-40B4-BE49-F238E27FC236}">
                            <a16:creationId xmlns:a16="http://schemas.microsoft.com/office/drawing/2014/main" id="{9141EB9D-03F6-46DA-AA11-2B0D764A19E8}"/>
                          </a:ext>
                        </a:extLst>
                      </p:cNvPr>
                      <p:cNvPicPr/>
                      <p:nvPr/>
                    </p:nvPicPr>
                    <p:blipFill>
                      <a:blip r:embed="rId5"/>
                      <a:stretch>
                        <a:fillRect/>
                      </a:stretch>
                    </p:blipFill>
                    <p:spPr>
                      <a:xfrm>
                        <a:off x="7672705" y="4397773"/>
                        <a:ext cx="1041400" cy="444500"/>
                      </a:xfrm>
                      <a:prstGeom prst="rect">
                        <a:avLst/>
                      </a:prstGeom>
                    </p:spPr>
                  </p:pic>
                </p:oleObj>
              </mc:Fallback>
            </mc:AlternateContent>
          </a:graphicData>
        </a:graphic>
      </p:graphicFrame>
      <p:sp>
        <p:nvSpPr>
          <p:cNvPr id="6" name="Content Placeholder 7">
            <a:extLst>
              <a:ext uri="{FF2B5EF4-FFF2-40B4-BE49-F238E27FC236}">
                <a16:creationId xmlns:a16="http://schemas.microsoft.com/office/drawing/2014/main" id="{9D3D30D6-AF0A-4F76-AE5A-5F08E3A994D1}"/>
              </a:ext>
            </a:extLst>
          </p:cNvPr>
          <p:cNvSpPr>
            <a:spLocks noGrp="1"/>
          </p:cNvSpPr>
          <p:nvPr>
            <p:ph sz="quarter" idx="19"/>
          </p:nvPr>
        </p:nvSpPr>
        <p:spPr>
          <a:xfrm>
            <a:off x="342900" y="4713492"/>
            <a:ext cx="8458200" cy="1097280"/>
          </a:xfrm>
        </p:spPr>
        <p:txBody>
          <a:bodyPr/>
          <a:lstStyle/>
          <a:p>
            <a:r>
              <a:rPr lang="en-US" i="0" dirty="0"/>
              <a:t>or 40 bytes, which means the packet is carrying 20 bytes of data (40 - 20).</a:t>
            </a:r>
          </a:p>
        </p:txBody>
      </p:sp>
      <p:sp>
        <p:nvSpPr>
          <p:cNvPr id="7" name="Slide Number Placeholder 8">
            <a:extLst>
              <a:ext uri="{FF2B5EF4-FFF2-40B4-BE49-F238E27FC236}">
                <a16:creationId xmlns:a16="http://schemas.microsoft.com/office/drawing/2014/main" id="{79C61436-FCDF-4FDE-BB5E-8E5DD451B7EB}"/>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506885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7E4E-E959-493B-AB6D-2FAED84D9AB3}"/>
              </a:ext>
            </a:extLst>
          </p:cNvPr>
          <p:cNvSpPr>
            <a:spLocks noGrp="1"/>
          </p:cNvSpPr>
          <p:nvPr>
            <p:ph type="title"/>
          </p:nvPr>
        </p:nvSpPr>
        <p:spPr/>
        <p:txBody>
          <a:bodyPr/>
          <a:lstStyle/>
          <a:p>
            <a:r>
              <a:rPr lang="en-US" dirty="0"/>
              <a:t>Example 7.10</a:t>
            </a:r>
            <a:endParaRPr lang="en-IN" dirty="0"/>
          </a:p>
        </p:txBody>
      </p:sp>
      <p:sp>
        <p:nvSpPr>
          <p:cNvPr id="3" name="Content Placeholder 2">
            <a:extLst>
              <a:ext uri="{FF2B5EF4-FFF2-40B4-BE49-F238E27FC236}">
                <a16:creationId xmlns:a16="http://schemas.microsoft.com/office/drawing/2014/main" id="{A07035F4-D255-4358-9054-4D8A356075E2}"/>
              </a:ext>
            </a:extLst>
          </p:cNvPr>
          <p:cNvSpPr>
            <a:spLocks noGrp="1"/>
          </p:cNvSpPr>
          <p:nvPr>
            <p:ph sz="quarter" idx="11"/>
          </p:nvPr>
        </p:nvSpPr>
        <p:spPr/>
        <p:txBody>
          <a:bodyPr/>
          <a:lstStyle/>
          <a:p>
            <a:pPr>
              <a:spcBef>
                <a:spcPts val="600"/>
              </a:spcBef>
            </a:pPr>
            <a:r>
              <a:rPr lang="en-US" i="0" dirty="0"/>
              <a:t>An IPv4 packet has arrived with the first few hexadecimal digits as shown</a:t>
            </a:r>
          </a:p>
        </p:txBody>
      </p:sp>
      <p:graphicFrame>
        <p:nvGraphicFramePr>
          <p:cNvPr id="12" name="Object 3">
            <a:extLst>
              <a:ext uri="{FF2B5EF4-FFF2-40B4-BE49-F238E27FC236}">
                <a16:creationId xmlns:a16="http://schemas.microsoft.com/office/drawing/2014/main" id="{2B9A7C1B-B769-48A2-8B60-EE9FC24FC4A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02506016"/>
              </p:ext>
            </p:extLst>
          </p:nvPr>
        </p:nvGraphicFramePr>
        <p:xfrm>
          <a:off x="2667000" y="2237838"/>
          <a:ext cx="3810000" cy="444500"/>
        </p:xfrm>
        <a:graphic>
          <a:graphicData uri="http://schemas.openxmlformats.org/presentationml/2006/ole">
            <mc:AlternateContent xmlns:mc="http://schemas.openxmlformats.org/markup-compatibility/2006">
              <mc:Choice xmlns:v="urn:schemas-microsoft-com:vml" Requires="v">
                <p:oleObj name="Equation" r:id="rId2" imgW="3809880" imgH="444240" progId="Equation.DSMT4">
                  <p:embed/>
                </p:oleObj>
              </mc:Choice>
              <mc:Fallback>
                <p:oleObj name="Equation" r:id="rId2" imgW="3809880" imgH="444240" progId="Equation.DSMT4">
                  <p:embed/>
                  <p:pic>
                    <p:nvPicPr>
                      <p:cNvPr id="0" name=""/>
                      <p:cNvPicPr/>
                      <p:nvPr/>
                    </p:nvPicPr>
                    <p:blipFill>
                      <a:blip r:embed="rId3"/>
                      <a:stretch>
                        <a:fillRect/>
                      </a:stretch>
                    </p:blipFill>
                    <p:spPr>
                      <a:xfrm>
                        <a:off x="2667000" y="2237838"/>
                        <a:ext cx="3810000" cy="4445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9E7EAB62-3875-45B0-A8AA-AE4B75100A05}"/>
              </a:ext>
            </a:extLst>
          </p:cNvPr>
          <p:cNvSpPr>
            <a:spLocks noGrp="1"/>
          </p:cNvSpPr>
          <p:nvPr>
            <p:ph sz="quarter" idx="15"/>
          </p:nvPr>
        </p:nvSpPr>
        <p:spPr>
          <a:xfrm>
            <a:off x="342900" y="2712414"/>
            <a:ext cx="8458200" cy="822960"/>
          </a:xfrm>
        </p:spPr>
        <p:txBody>
          <a:bodyPr/>
          <a:lstStyle/>
          <a:p>
            <a:r>
              <a:rPr lang="en-US" i="0" dirty="0"/>
              <a:t>How many hops can this packet travel before being dropped? The data belong to what upper-layer protocol?</a:t>
            </a:r>
          </a:p>
        </p:txBody>
      </p:sp>
      <p:sp>
        <p:nvSpPr>
          <p:cNvPr id="5" name="Content Placeholder 5">
            <a:extLst>
              <a:ext uri="{FF2B5EF4-FFF2-40B4-BE49-F238E27FC236}">
                <a16:creationId xmlns:a16="http://schemas.microsoft.com/office/drawing/2014/main" id="{9082E880-2E55-4B00-B32F-2798AFA4A2D1}"/>
              </a:ext>
            </a:extLst>
          </p:cNvPr>
          <p:cNvSpPr>
            <a:spLocks noGrp="1"/>
          </p:cNvSpPr>
          <p:nvPr>
            <p:ph sz="quarter" idx="17"/>
          </p:nvPr>
        </p:nvSpPr>
        <p:spPr>
          <a:xfrm>
            <a:off x="342900" y="3888235"/>
            <a:ext cx="8458200" cy="1268662"/>
          </a:xfrm>
        </p:spPr>
        <p:txBody>
          <a:bodyPr/>
          <a:lstStyle/>
          <a:p>
            <a:r>
              <a:rPr lang="en-US" b="1" i="0" dirty="0"/>
              <a:t>Solution</a:t>
            </a:r>
          </a:p>
          <a:p>
            <a:r>
              <a:rPr lang="en-US" i="0" dirty="0"/>
              <a:t>To find the time-to-live field, we skip 8 bytes (16 hexadecimal digits). The time-to-live field is the ninth byte, which is</a:t>
            </a:r>
          </a:p>
        </p:txBody>
      </p:sp>
      <p:graphicFrame>
        <p:nvGraphicFramePr>
          <p:cNvPr id="13" name="Object 6">
            <a:extLst>
              <a:ext uri="{FF2B5EF4-FFF2-40B4-BE49-F238E27FC236}">
                <a16:creationId xmlns:a16="http://schemas.microsoft.com/office/drawing/2014/main" id="{B7BB2D8E-5829-4AFD-A84B-246002FDA5A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83543825"/>
              </p:ext>
            </p:extLst>
          </p:nvPr>
        </p:nvGraphicFramePr>
        <p:xfrm>
          <a:off x="7226422" y="4771531"/>
          <a:ext cx="825500" cy="444500"/>
        </p:xfrm>
        <a:graphic>
          <a:graphicData uri="http://schemas.openxmlformats.org/presentationml/2006/ole">
            <mc:AlternateContent xmlns:mc="http://schemas.openxmlformats.org/markup-compatibility/2006">
              <mc:Choice xmlns:v="urn:schemas-microsoft-com:vml" Requires="v">
                <p:oleObj name="Equation" r:id="rId4" imgW="825480" imgH="444240" progId="Equation.DSMT4">
                  <p:embed/>
                </p:oleObj>
              </mc:Choice>
              <mc:Fallback>
                <p:oleObj name="Equation" r:id="rId4" imgW="825480" imgH="444240" progId="Equation.DSMT4">
                  <p:embed/>
                  <p:pic>
                    <p:nvPicPr>
                      <p:cNvPr id="13" name="Object 6">
                        <a:extLst>
                          <a:ext uri="{FF2B5EF4-FFF2-40B4-BE49-F238E27FC236}">
                            <a16:creationId xmlns:a16="http://schemas.microsoft.com/office/drawing/2014/main" id="{3C933272-F77E-4EE5-A68E-72B79532F693}"/>
                          </a:ext>
                        </a:extLst>
                      </p:cNvPr>
                      <p:cNvPicPr/>
                      <p:nvPr/>
                    </p:nvPicPr>
                    <p:blipFill>
                      <a:blip r:embed="rId5"/>
                      <a:stretch>
                        <a:fillRect/>
                      </a:stretch>
                    </p:blipFill>
                    <p:spPr>
                      <a:xfrm>
                        <a:off x="7226422" y="4771531"/>
                        <a:ext cx="825500" cy="444500"/>
                      </a:xfrm>
                      <a:prstGeom prst="rect">
                        <a:avLst/>
                      </a:prstGeom>
                    </p:spPr>
                  </p:pic>
                </p:oleObj>
              </mc:Fallback>
            </mc:AlternateContent>
          </a:graphicData>
        </a:graphic>
      </p:graphicFrame>
      <p:sp>
        <p:nvSpPr>
          <p:cNvPr id="6" name="Content Placeholder 7">
            <a:extLst>
              <a:ext uri="{FF2B5EF4-FFF2-40B4-BE49-F238E27FC236}">
                <a16:creationId xmlns:a16="http://schemas.microsoft.com/office/drawing/2014/main" id="{6E0A1FCC-DD8C-4585-A23D-5B95C9D5E178}"/>
              </a:ext>
            </a:extLst>
          </p:cNvPr>
          <p:cNvSpPr>
            <a:spLocks noGrp="1"/>
          </p:cNvSpPr>
          <p:nvPr>
            <p:ph sz="quarter" idx="19"/>
          </p:nvPr>
        </p:nvSpPr>
        <p:spPr>
          <a:xfrm>
            <a:off x="342900" y="4721559"/>
            <a:ext cx="8458200" cy="731520"/>
          </a:xfrm>
        </p:spPr>
        <p:txBody>
          <a:bodyPr/>
          <a:lstStyle/>
          <a:p>
            <a:pPr indent="7635240"/>
            <a:r>
              <a:rPr lang="en-US" i="0" dirty="0"/>
              <a:t>This means the packet can travel only one hop. The protocol field is the next byte</a:t>
            </a:r>
            <a:endParaRPr lang="en-IN" dirty="0"/>
          </a:p>
        </p:txBody>
      </p:sp>
      <p:graphicFrame>
        <p:nvGraphicFramePr>
          <p:cNvPr id="14" name="Object 8">
            <a:extLst>
              <a:ext uri="{FF2B5EF4-FFF2-40B4-BE49-F238E27FC236}">
                <a16:creationId xmlns:a16="http://schemas.microsoft.com/office/drawing/2014/main" id="{DCB64CF3-DA84-42C8-9573-B07ACA1055B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09714302"/>
              </p:ext>
            </p:extLst>
          </p:nvPr>
        </p:nvGraphicFramePr>
        <p:xfrm>
          <a:off x="1603691" y="5502909"/>
          <a:ext cx="863600" cy="444500"/>
        </p:xfrm>
        <a:graphic>
          <a:graphicData uri="http://schemas.openxmlformats.org/presentationml/2006/ole">
            <mc:AlternateContent xmlns:mc="http://schemas.openxmlformats.org/markup-compatibility/2006">
              <mc:Choice xmlns:v="urn:schemas-microsoft-com:vml" Requires="v">
                <p:oleObj name="Equation" r:id="rId6" imgW="863280" imgH="444240" progId="Equation.DSMT4">
                  <p:embed/>
                </p:oleObj>
              </mc:Choice>
              <mc:Fallback>
                <p:oleObj name="Equation" r:id="rId6" imgW="863280" imgH="444240" progId="Equation.DSMT4">
                  <p:embed/>
                  <p:pic>
                    <p:nvPicPr>
                      <p:cNvPr id="13" name="Object 6">
                        <a:extLst>
                          <a:ext uri="{FF2B5EF4-FFF2-40B4-BE49-F238E27FC236}">
                            <a16:creationId xmlns:a16="http://schemas.microsoft.com/office/drawing/2014/main" id="{B7BB2D8E-5829-4AFD-A84B-246002FDA5AD}"/>
                          </a:ext>
                        </a:extLst>
                      </p:cNvPr>
                      <p:cNvPicPr/>
                      <p:nvPr/>
                    </p:nvPicPr>
                    <p:blipFill>
                      <a:blip r:embed="rId7"/>
                      <a:stretch>
                        <a:fillRect/>
                      </a:stretch>
                    </p:blipFill>
                    <p:spPr>
                      <a:xfrm>
                        <a:off x="1603691" y="5502909"/>
                        <a:ext cx="863600" cy="444500"/>
                      </a:xfrm>
                      <a:prstGeom prst="rect">
                        <a:avLst/>
                      </a:prstGeom>
                    </p:spPr>
                  </p:pic>
                </p:oleObj>
              </mc:Fallback>
            </mc:AlternateContent>
          </a:graphicData>
        </a:graphic>
      </p:graphicFrame>
      <p:sp>
        <p:nvSpPr>
          <p:cNvPr id="7" name="Content Placeholder 9">
            <a:extLst>
              <a:ext uri="{FF2B5EF4-FFF2-40B4-BE49-F238E27FC236}">
                <a16:creationId xmlns:a16="http://schemas.microsoft.com/office/drawing/2014/main" id="{E0590E17-C5A9-41E9-98E0-501188DA3C35}"/>
              </a:ext>
            </a:extLst>
          </p:cNvPr>
          <p:cNvSpPr>
            <a:spLocks noGrp="1"/>
          </p:cNvSpPr>
          <p:nvPr>
            <p:ph sz="quarter" idx="31"/>
          </p:nvPr>
        </p:nvSpPr>
        <p:spPr>
          <a:xfrm>
            <a:off x="342900" y="5455202"/>
            <a:ext cx="8458200" cy="731520"/>
          </a:xfrm>
        </p:spPr>
        <p:txBody>
          <a:bodyPr/>
          <a:lstStyle/>
          <a:p>
            <a:pPr indent="2103120"/>
            <a:r>
              <a:rPr lang="en-US" i="0" dirty="0"/>
              <a:t>which means that the upper-layer protocol is IGMP.</a:t>
            </a:r>
            <a:endParaRPr lang="en-IN" dirty="0"/>
          </a:p>
        </p:txBody>
      </p:sp>
      <p:sp>
        <p:nvSpPr>
          <p:cNvPr id="11" name="Slide Number Placeholder 10">
            <a:extLst>
              <a:ext uri="{FF2B5EF4-FFF2-40B4-BE49-F238E27FC236}">
                <a16:creationId xmlns:a16="http://schemas.microsoft.com/office/drawing/2014/main" id="{2F049B2B-A513-489F-94C5-4D747BDF5DCF}"/>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23931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7.1.4 Flow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Flow control regulates the amount of data a source can send without overwhelming the receiver. If the upper layer at the source computer produces data faster than the upper layer at the destination computer can consume it, the receiver will be overwhelmed with data. To control the flow of data, the receiver needs to send some feedback to the sender to inform the latter that it is overwhelmed with data.</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674705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7.11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i="0" dirty="0"/>
              <a:t>Figure 7.15 shows an example of a checksum calculation for an IPv4 header without options. The header is divided into 16-bit sections. All the sections are added and the sum is complemented after wrapping the leftmost digit. The result is inserted in the checksum field.</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2197604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7.15 Example of checksum calculation</a:t>
            </a:r>
          </a:p>
        </p:txBody>
      </p:sp>
      <p:pic>
        <p:nvPicPr>
          <p:cNvPr id="8" name="Picture 2" descr="An illustration of checksum calculation.">
            <a:extLst>
              <a:ext uri="{FF2B5EF4-FFF2-40B4-BE49-F238E27FC236}">
                <a16:creationId xmlns:a16="http://schemas.microsoft.com/office/drawing/2014/main" id="{3D527374-73D8-42C0-B238-78E108C54C42}"/>
              </a:ext>
            </a:extLst>
          </p:cNvPr>
          <p:cNvPicPr>
            <a:picLocks noChangeAspect="1"/>
          </p:cNvPicPr>
          <p:nvPr/>
        </p:nvPicPr>
        <p:blipFill>
          <a:blip r:embed="rId2"/>
          <a:stretch>
            <a:fillRect/>
          </a:stretch>
        </p:blipFill>
        <p:spPr>
          <a:xfrm>
            <a:off x="1371600" y="1047875"/>
            <a:ext cx="6400800" cy="5174541"/>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895575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Fragmentation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datagram can travel through different networks. Each router decapsulates the IP datagram from the frame it receives, processes it, and then encapsulates it in another frame. The format and size of the received frame depend on the protocol used by the physical network through which the frame has just traveled. The format and size of the sent frame depend on the protocol used by the physical network through which the frame is going to travel. For example, if a router connects a LAN to a WAN, it receives a frame in the LAN format and sends a frame in the WAN format.</a:t>
            </a:r>
          </a:p>
        </p:txBody>
      </p:sp>
      <p:sp>
        <p:nvSpPr>
          <p:cNvPr id="2" name="Slide Number Placeholder 3">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432239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325D23B5-6919-FE76-1CC6-6B0D64094282}"/>
              </a:ext>
            </a:extLst>
          </p:cNvPr>
          <p:cNvSpPr txBox="1">
            <a:spLocks noChangeArrowheads="1"/>
          </p:cNvSpPr>
          <p:nvPr/>
        </p:nvSpPr>
        <p:spPr bwMode="auto">
          <a:xfrm>
            <a:off x="1295400" y="19812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i="1">
                <a:latin typeface="Times New Roman" panose="02020603050405020304" pitchFamily="18" charset="0"/>
              </a:rPr>
              <a:t>MTU</a:t>
            </a:r>
          </a:p>
        </p:txBody>
      </p:sp>
      <p:sp>
        <p:nvSpPr>
          <p:cNvPr id="18435" name="Rectangle 3">
            <a:extLst>
              <a:ext uri="{FF2B5EF4-FFF2-40B4-BE49-F238E27FC236}">
                <a16:creationId xmlns:a16="http://schemas.microsoft.com/office/drawing/2014/main" id="{664325D1-892F-AD98-A0C8-DFF37E12B938}"/>
              </a:ext>
            </a:extLst>
          </p:cNvPr>
          <p:cNvSpPr>
            <a:spLocks noChangeArrowheads="1"/>
          </p:cNvSpPr>
          <p:nvPr/>
        </p:nvSpPr>
        <p:spPr bwMode="ltGray">
          <a:xfrm>
            <a:off x="304800" y="68580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36" name="Rectangle 4">
            <a:extLst>
              <a:ext uri="{FF2B5EF4-FFF2-40B4-BE49-F238E27FC236}">
                <a16:creationId xmlns:a16="http://schemas.microsoft.com/office/drawing/2014/main" id="{BB3C2012-AEE5-8BC9-4FF5-89C7DA58AA14}"/>
              </a:ext>
            </a:extLst>
          </p:cNvPr>
          <p:cNvSpPr>
            <a:spLocks noChangeArrowheads="1"/>
          </p:cNvSpPr>
          <p:nvPr/>
        </p:nvSpPr>
        <p:spPr bwMode="ltGray">
          <a:xfrm>
            <a:off x="749300" y="1079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37" name="Rectangle 5">
            <a:extLst>
              <a:ext uri="{FF2B5EF4-FFF2-40B4-BE49-F238E27FC236}">
                <a16:creationId xmlns:a16="http://schemas.microsoft.com/office/drawing/2014/main" id="{E5EF3CCE-DB44-5A1B-02B9-84C964A3DD22}"/>
              </a:ext>
            </a:extLst>
          </p:cNvPr>
          <p:cNvSpPr>
            <a:spLocks noChangeArrowheads="1"/>
          </p:cNvSpPr>
          <p:nvPr/>
        </p:nvSpPr>
        <p:spPr bwMode="ltGray">
          <a:xfrm>
            <a:off x="490538" y="5302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38" name="Rectangle 6">
            <a:extLst>
              <a:ext uri="{FF2B5EF4-FFF2-40B4-BE49-F238E27FC236}">
                <a16:creationId xmlns:a16="http://schemas.microsoft.com/office/drawing/2014/main" id="{7C64DBAE-D951-4C88-667A-12882ACFA1FE}"/>
              </a:ext>
            </a:extLst>
          </p:cNvPr>
          <p:cNvSpPr>
            <a:spLocks noChangeArrowheads="1"/>
          </p:cNvSpPr>
          <p:nvPr/>
        </p:nvSpPr>
        <p:spPr bwMode="ltGray">
          <a:xfrm>
            <a:off x="860425" y="5302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39" name="Rectangle 7">
            <a:extLst>
              <a:ext uri="{FF2B5EF4-FFF2-40B4-BE49-F238E27FC236}">
                <a16:creationId xmlns:a16="http://schemas.microsoft.com/office/drawing/2014/main" id="{E615C1A4-12E2-9917-0A8D-B7852CE3A63C}"/>
              </a:ext>
            </a:extLst>
          </p:cNvPr>
          <p:cNvSpPr>
            <a:spLocks noChangeArrowheads="1"/>
          </p:cNvSpPr>
          <p:nvPr/>
        </p:nvSpPr>
        <p:spPr bwMode="ltGray">
          <a:xfrm>
            <a:off x="76200" y="4572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40" name="Rectangle 8">
            <a:extLst>
              <a:ext uri="{FF2B5EF4-FFF2-40B4-BE49-F238E27FC236}">
                <a16:creationId xmlns:a16="http://schemas.microsoft.com/office/drawing/2014/main" id="{127768A5-99E5-1028-0611-837378A7423C}"/>
              </a:ext>
            </a:extLst>
          </p:cNvPr>
          <p:cNvSpPr>
            <a:spLocks noChangeArrowheads="1"/>
          </p:cNvSpPr>
          <p:nvPr/>
        </p:nvSpPr>
        <p:spPr bwMode="gray">
          <a:xfrm>
            <a:off x="711200" y="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18441" name="Rectangle 9">
            <a:extLst>
              <a:ext uri="{FF2B5EF4-FFF2-40B4-BE49-F238E27FC236}">
                <a16:creationId xmlns:a16="http://schemas.microsoft.com/office/drawing/2014/main" id="{440EC401-995B-D216-5ED5-C27083C9D949}"/>
              </a:ext>
            </a:extLst>
          </p:cNvPr>
          <p:cNvSpPr>
            <a:spLocks noChangeArrowheads="1"/>
          </p:cNvSpPr>
          <p:nvPr/>
        </p:nvSpPr>
        <p:spPr bwMode="gray">
          <a:xfrm>
            <a:off x="442913" y="533400"/>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pic>
        <p:nvPicPr>
          <p:cNvPr id="18442" name="Picture 10">
            <a:extLst>
              <a:ext uri="{FF2B5EF4-FFF2-40B4-BE49-F238E27FC236}">
                <a16:creationId xmlns:a16="http://schemas.microsoft.com/office/drawing/2014/main" id="{DF5B6042-B0A0-A282-D79D-CC9378A86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2513013"/>
            <a:ext cx="8418512"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Rectangle 11">
            <a:extLst>
              <a:ext uri="{FF2B5EF4-FFF2-40B4-BE49-F238E27FC236}">
                <a16:creationId xmlns:a16="http://schemas.microsoft.com/office/drawing/2014/main" id="{BBFCC604-2FBA-CBF6-B6C9-233FD2526768}"/>
              </a:ext>
            </a:extLst>
          </p:cNvPr>
          <p:cNvSpPr>
            <a:spLocks noGrp="1" noChangeArrowheads="1"/>
          </p:cNvSpPr>
          <p:nvPr>
            <p:ph type="title" idx="4294967295"/>
          </p:nvPr>
        </p:nvSpPr>
        <p:spPr>
          <a:xfrm>
            <a:off x="457200" y="304800"/>
            <a:ext cx="8229600" cy="1600200"/>
          </a:xfrm>
        </p:spPr>
        <p:txBody>
          <a:bodyPr/>
          <a:lstStyle/>
          <a:p>
            <a:pPr eaLnBrk="1" hangingPunct="1"/>
            <a:r>
              <a:rPr lang="en-US" altLang="en-US" sz="2800"/>
              <a:t>Network hardware treats a frame that contains a datagram like any other frame</a:t>
            </a:r>
          </a:p>
        </p:txBody>
      </p:sp>
      <p:sp>
        <p:nvSpPr>
          <p:cNvPr id="18444" name="Rectangle 12">
            <a:extLst>
              <a:ext uri="{FF2B5EF4-FFF2-40B4-BE49-F238E27FC236}">
                <a16:creationId xmlns:a16="http://schemas.microsoft.com/office/drawing/2014/main" id="{20AD3B54-A9EF-4392-597E-53DE8B43F2B2}"/>
              </a:ext>
            </a:extLst>
          </p:cNvPr>
          <p:cNvSpPr>
            <a:spLocks noGrp="1" noChangeArrowheads="1"/>
          </p:cNvSpPr>
          <p:nvPr>
            <p:ph type="body" idx="4294967295"/>
          </p:nvPr>
        </p:nvSpPr>
        <p:spPr>
          <a:xfrm>
            <a:off x="457200" y="4495800"/>
            <a:ext cx="8229600" cy="1630363"/>
          </a:xfrm>
        </p:spPr>
        <p:txBody>
          <a:bodyPr/>
          <a:lstStyle/>
          <a:p>
            <a:pPr eaLnBrk="1" hangingPunct="1"/>
            <a:r>
              <a:rPr lang="en-US" altLang="en-US" sz="1800"/>
              <a:t>How does a receiver know whether the payload of an incoming fram contains an IP datagram or other data?  The sender and receiver must agree on the value used in the frame type field.   See page 372 fig 22.5 that explains how a datagram travels through the internet.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65C9B2ED-96E7-91F2-58C7-A7EE9B8FF4F8}"/>
              </a:ext>
            </a:extLst>
          </p:cNvPr>
          <p:cNvSpPr txBox="1">
            <a:spLocks noChangeArrowheads="1"/>
          </p:cNvSpPr>
          <p:nvPr/>
        </p:nvSpPr>
        <p:spPr bwMode="auto">
          <a:xfrm>
            <a:off x="2211388" y="1066800"/>
            <a:ext cx="4679950" cy="457200"/>
          </a:xfrm>
          <a:prstGeom prst="rect">
            <a:avLst/>
          </a:prstGeom>
          <a:noFill/>
          <a:ln w="9525">
            <a:noFill/>
            <a:miter lim="800000"/>
            <a:headEnd/>
            <a:tailEnd/>
          </a:ln>
          <a:effectLst/>
        </p:spPr>
        <p:txBody>
          <a:bodyPr wrap="none">
            <a:spAutoFit/>
          </a:bodyPr>
          <a:lstStyle/>
          <a:p>
            <a:pPr>
              <a:defRPr/>
            </a:pPr>
            <a:r>
              <a:rPr lang="en-US" sz="2400" b="1" i="1">
                <a:solidFill>
                  <a:srgbClr val="FF0066"/>
                </a:solidFill>
                <a:effectLst>
                  <a:outerShdw blurRad="38100" dist="38100" dir="2700000" algn="tl">
                    <a:srgbClr val="000000"/>
                  </a:outerShdw>
                </a:effectLst>
                <a:latin typeface="Times New Roman" pitchFamily="18" charset="0"/>
                <a:cs typeface="Arial" charset="0"/>
              </a:rPr>
              <a:t>Table 8.5  </a:t>
            </a:r>
            <a:r>
              <a:rPr lang="en-US" sz="2400" b="1" i="1">
                <a:effectLst>
                  <a:outerShdw blurRad="38100" dist="38100" dir="2700000" algn="tl">
                    <a:srgbClr val="FFFFFF"/>
                  </a:outerShdw>
                </a:effectLst>
                <a:latin typeface="Times New Roman" pitchFamily="18" charset="0"/>
                <a:cs typeface="Arial" charset="0"/>
              </a:rPr>
              <a:t>MTUs for some networks</a:t>
            </a:r>
          </a:p>
        </p:txBody>
      </p:sp>
      <p:pic>
        <p:nvPicPr>
          <p:cNvPr id="19459" name="Picture 3">
            <a:extLst>
              <a:ext uri="{FF2B5EF4-FFF2-40B4-BE49-F238E27FC236}">
                <a16:creationId xmlns:a16="http://schemas.microsoft.com/office/drawing/2014/main" id="{44C7F1AF-91C7-7923-154D-F3307583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447800"/>
            <a:ext cx="53848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6F599C8-7800-3F28-039B-F3F874604781}"/>
              </a:ext>
            </a:extLst>
          </p:cNvPr>
          <p:cNvSpPr>
            <a:spLocks noGrp="1" noChangeArrowheads="1"/>
          </p:cNvSpPr>
          <p:nvPr>
            <p:ph type="title"/>
          </p:nvPr>
        </p:nvSpPr>
        <p:spPr/>
        <p:txBody>
          <a:bodyPr/>
          <a:lstStyle/>
          <a:p>
            <a:pPr eaLnBrk="1" hangingPunct="1"/>
            <a:r>
              <a:rPr lang="en-US" altLang="en-US"/>
              <a:t>Fragmentation</a:t>
            </a:r>
          </a:p>
        </p:txBody>
      </p:sp>
      <p:sp>
        <p:nvSpPr>
          <p:cNvPr id="20483" name="Rectangle 3">
            <a:extLst>
              <a:ext uri="{FF2B5EF4-FFF2-40B4-BE49-F238E27FC236}">
                <a16:creationId xmlns:a16="http://schemas.microsoft.com/office/drawing/2014/main" id="{277C451B-52DD-98E4-F0FC-0D4D6A4C51D7}"/>
              </a:ext>
            </a:extLst>
          </p:cNvPr>
          <p:cNvSpPr>
            <a:spLocks noGrp="1" noChangeArrowheads="1"/>
          </p:cNvSpPr>
          <p:nvPr>
            <p:ph type="body" idx="1"/>
          </p:nvPr>
        </p:nvSpPr>
        <p:spPr/>
        <p:txBody>
          <a:bodyPr/>
          <a:lstStyle/>
          <a:p>
            <a:pPr eaLnBrk="1" hangingPunct="1"/>
            <a:r>
              <a:rPr lang="en-US" altLang="en-US"/>
              <a:t>When a datagram is larger than the MTU of the network, the router divides the datagram into smaller pieces.</a:t>
            </a:r>
          </a:p>
          <a:p>
            <a:pPr eaLnBrk="1" hangingPunct="1"/>
            <a:r>
              <a:rPr lang="en-US" altLang="en-US"/>
              <a:t>The flags field of the header indicates if the datagram is a fragment.  The fragment offset is needed to place the fragment into the appropriate part of the whole original datagram.</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4F1B3F1B-F5C9-D02B-196C-1FA8260E3E67}"/>
              </a:ext>
            </a:extLst>
          </p:cNvPr>
          <p:cNvSpPr txBox="1">
            <a:spLocks noChangeArrowheads="1"/>
          </p:cNvSpPr>
          <p:nvPr/>
        </p:nvSpPr>
        <p:spPr bwMode="auto">
          <a:xfrm>
            <a:off x="990600" y="90488"/>
            <a:ext cx="571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rgbClr val="0000FF"/>
                </a:solidFill>
                <a:latin typeface="Times New Roman" panose="02020603050405020304" pitchFamily="18" charset="0"/>
              </a:rPr>
              <a:t>Figure 8.7</a:t>
            </a:r>
            <a:r>
              <a:rPr lang="en-US" altLang="en-US" sz="1800" b="1">
                <a:solidFill>
                  <a:schemeClr val="accent2"/>
                </a:solidFill>
                <a:latin typeface="Times New Roman" panose="02020603050405020304" pitchFamily="18" charset="0"/>
              </a:rPr>
              <a:t>    </a:t>
            </a:r>
            <a:r>
              <a:rPr lang="en-US" altLang="en-US" sz="1800" b="1" i="1">
                <a:latin typeface="Times New Roman" panose="02020603050405020304" pitchFamily="18" charset="0"/>
              </a:rPr>
              <a:t>Flags field</a:t>
            </a:r>
          </a:p>
        </p:txBody>
      </p:sp>
      <p:sp>
        <p:nvSpPr>
          <p:cNvPr id="21507" name="Rectangle 3">
            <a:extLst>
              <a:ext uri="{FF2B5EF4-FFF2-40B4-BE49-F238E27FC236}">
                <a16:creationId xmlns:a16="http://schemas.microsoft.com/office/drawing/2014/main" id="{1615208E-0796-3F87-754E-8D405DA6E8E5}"/>
              </a:ext>
            </a:extLst>
          </p:cNvPr>
          <p:cNvSpPr>
            <a:spLocks noChangeArrowheads="1"/>
          </p:cNvSpPr>
          <p:nvPr/>
        </p:nvSpPr>
        <p:spPr bwMode="ltGray">
          <a:xfrm>
            <a:off x="366713" y="1079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08" name="Rectangle 4">
            <a:extLst>
              <a:ext uri="{FF2B5EF4-FFF2-40B4-BE49-F238E27FC236}">
                <a16:creationId xmlns:a16="http://schemas.microsoft.com/office/drawing/2014/main" id="{917D2FF2-8BA8-7B2B-0D3C-11D7F96C0D43}"/>
              </a:ext>
            </a:extLst>
          </p:cNvPr>
          <p:cNvSpPr>
            <a:spLocks noChangeArrowheads="1"/>
          </p:cNvSpPr>
          <p:nvPr/>
        </p:nvSpPr>
        <p:spPr bwMode="ltGray">
          <a:xfrm>
            <a:off x="749300" y="1079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09" name="Rectangle 5">
            <a:extLst>
              <a:ext uri="{FF2B5EF4-FFF2-40B4-BE49-F238E27FC236}">
                <a16:creationId xmlns:a16="http://schemas.microsoft.com/office/drawing/2014/main" id="{A62EEA4B-70DE-88E5-DAF7-E4BBE22A7170}"/>
              </a:ext>
            </a:extLst>
          </p:cNvPr>
          <p:cNvSpPr>
            <a:spLocks noChangeArrowheads="1"/>
          </p:cNvSpPr>
          <p:nvPr/>
        </p:nvSpPr>
        <p:spPr bwMode="ltGray">
          <a:xfrm>
            <a:off x="490538" y="5302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10" name="Rectangle 6">
            <a:extLst>
              <a:ext uri="{FF2B5EF4-FFF2-40B4-BE49-F238E27FC236}">
                <a16:creationId xmlns:a16="http://schemas.microsoft.com/office/drawing/2014/main" id="{76215156-FE68-C859-9EA0-91EB4FEDA417}"/>
              </a:ext>
            </a:extLst>
          </p:cNvPr>
          <p:cNvSpPr>
            <a:spLocks noChangeArrowheads="1"/>
          </p:cNvSpPr>
          <p:nvPr/>
        </p:nvSpPr>
        <p:spPr bwMode="ltGray">
          <a:xfrm>
            <a:off x="860425" y="5302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11" name="Rectangle 7">
            <a:extLst>
              <a:ext uri="{FF2B5EF4-FFF2-40B4-BE49-F238E27FC236}">
                <a16:creationId xmlns:a16="http://schemas.microsoft.com/office/drawing/2014/main" id="{E3B48F1F-272D-133D-DD4F-005AB1FD1921}"/>
              </a:ext>
            </a:extLst>
          </p:cNvPr>
          <p:cNvSpPr>
            <a:spLocks noChangeArrowheads="1"/>
          </p:cNvSpPr>
          <p:nvPr/>
        </p:nvSpPr>
        <p:spPr bwMode="ltGray">
          <a:xfrm>
            <a:off x="76200" y="4572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12" name="Rectangle 8">
            <a:extLst>
              <a:ext uri="{FF2B5EF4-FFF2-40B4-BE49-F238E27FC236}">
                <a16:creationId xmlns:a16="http://schemas.microsoft.com/office/drawing/2014/main" id="{FA00A219-A749-9A42-CC8F-5E139928EDB7}"/>
              </a:ext>
            </a:extLst>
          </p:cNvPr>
          <p:cNvSpPr>
            <a:spLocks noChangeArrowheads="1"/>
          </p:cNvSpPr>
          <p:nvPr/>
        </p:nvSpPr>
        <p:spPr bwMode="gray">
          <a:xfrm>
            <a:off x="711200" y="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sp>
        <p:nvSpPr>
          <p:cNvPr id="21513" name="Rectangle 9">
            <a:extLst>
              <a:ext uri="{FF2B5EF4-FFF2-40B4-BE49-F238E27FC236}">
                <a16:creationId xmlns:a16="http://schemas.microsoft.com/office/drawing/2014/main" id="{4BF0ECEF-9EBA-42E4-583E-57EE3C2BDB9E}"/>
              </a:ext>
            </a:extLst>
          </p:cNvPr>
          <p:cNvSpPr>
            <a:spLocks noChangeArrowheads="1"/>
          </p:cNvSpPr>
          <p:nvPr/>
        </p:nvSpPr>
        <p:spPr bwMode="gray">
          <a:xfrm>
            <a:off x="442913" y="533400"/>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kumimoji="1" lang="en-US" altLang="en-US" sz="2400">
              <a:latin typeface="Tahoma" panose="020B0604030504040204" pitchFamily="34" charset="0"/>
            </a:endParaRPr>
          </a:p>
        </p:txBody>
      </p:sp>
      <p:pic>
        <p:nvPicPr>
          <p:cNvPr id="21514" name="Picture 10">
            <a:extLst>
              <a:ext uri="{FF2B5EF4-FFF2-40B4-BE49-F238E27FC236}">
                <a16:creationId xmlns:a16="http://schemas.microsoft.com/office/drawing/2014/main" id="{D0DEB669-CE7C-60CD-10A8-A0DC4B8DB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2786063"/>
            <a:ext cx="24209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11">
            <a:extLst>
              <a:ext uri="{FF2B5EF4-FFF2-40B4-BE49-F238E27FC236}">
                <a16:creationId xmlns:a16="http://schemas.microsoft.com/office/drawing/2014/main" id="{C564F23E-D8A0-D190-5B85-F3E2392288F0}"/>
              </a:ext>
            </a:extLst>
          </p:cNvPr>
          <p:cNvSpPr>
            <a:spLocks noGrp="1" noChangeArrowheads="1"/>
          </p:cNvSpPr>
          <p:nvPr>
            <p:ph type="title" idx="4294967295"/>
          </p:nvPr>
        </p:nvSpPr>
        <p:spPr/>
        <p:txBody>
          <a:bodyPr/>
          <a:lstStyle/>
          <a:p>
            <a:pPr eaLnBrk="1" hangingPunct="1"/>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14E1FDD-9130-378C-E138-B76980B3E412}"/>
              </a:ext>
            </a:extLst>
          </p:cNvPr>
          <p:cNvSpPr>
            <a:spLocks noGrp="1" noChangeArrowheads="1"/>
          </p:cNvSpPr>
          <p:nvPr>
            <p:ph type="title"/>
          </p:nvPr>
        </p:nvSpPr>
        <p:spPr/>
        <p:txBody>
          <a:bodyPr/>
          <a:lstStyle/>
          <a:p>
            <a:pPr eaLnBrk="1" hangingPunct="1"/>
            <a:r>
              <a:rPr lang="en-US" altLang="en-US"/>
              <a:t>Fragmentation Offset</a:t>
            </a:r>
          </a:p>
        </p:txBody>
      </p:sp>
      <p:sp>
        <p:nvSpPr>
          <p:cNvPr id="22531" name="Rectangle 3">
            <a:extLst>
              <a:ext uri="{FF2B5EF4-FFF2-40B4-BE49-F238E27FC236}">
                <a16:creationId xmlns:a16="http://schemas.microsoft.com/office/drawing/2014/main" id="{ADC9D841-9FD5-604B-5610-E0A64FD3B44D}"/>
              </a:ext>
            </a:extLst>
          </p:cNvPr>
          <p:cNvSpPr>
            <a:spLocks noGrp="1" noChangeArrowheads="1"/>
          </p:cNvSpPr>
          <p:nvPr>
            <p:ph type="body" idx="1"/>
          </p:nvPr>
        </p:nvSpPr>
        <p:spPr/>
        <p:txBody>
          <a:bodyPr/>
          <a:lstStyle/>
          <a:p>
            <a:pPr eaLnBrk="1" hangingPunct="1">
              <a:lnSpc>
                <a:spcPct val="90000"/>
              </a:lnSpc>
            </a:pPr>
            <a:r>
              <a:rPr lang="en-US" altLang="en-US" sz="2400"/>
              <a:t>This 13 bit filed shows the relative position of this fragment with respect to the whole datagram.  The offset of data in the original datagram measured in </a:t>
            </a:r>
            <a:r>
              <a:rPr lang="en-US" altLang="en-US" sz="2400" b="1"/>
              <a:t>units of 8 bytes. </a:t>
            </a:r>
            <a:r>
              <a:rPr lang="en-US" altLang="en-US" sz="2400"/>
              <a:t>Suppose we have an original datagram of 4000 bytes numbered from 0 to 3999.  The first offset is 0.  If the fragment has 1400 bytes, the second offset is 1400, and the third is 2800.  In order to fit in the offset field we divide each offset by 8.  so we place 0 in the first, 175 in the second and 350 in the third.  </a:t>
            </a:r>
            <a:r>
              <a:rPr lang="en-US" altLang="en-US" sz="2400" b="1"/>
              <a:t>When a router make fragments, </a:t>
            </a:r>
            <a:r>
              <a:rPr lang="en-US" altLang="en-US" sz="2400" b="1">
                <a:solidFill>
                  <a:srgbClr val="CC00FF"/>
                </a:solidFill>
              </a:rPr>
              <a:t>it is forced choose the offset of each fragment to be divisible by 8</a:t>
            </a:r>
            <a:r>
              <a:rPr lang="en-US" altLang="en-US" sz="2400" b="1"/>
              <a:t>.  Fragments can also be further fragmented.</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Maximum Transfer Unit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Each link-layer protocol has its own frame format. One of the features of each format is the maximum size of the payload that can be encapsulated in a frame, total size of the datagram must be less than the maximum size (see Figure 7.16).</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3473804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7.16 Maximum transfer unit (MTU)</a:t>
            </a:r>
          </a:p>
        </p:txBody>
      </p:sp>
      <p:pic>
        <p:nvPicPr>
          <p:cNvPr id="9" name="Picture 2" descr="An illustration of I P datagram and maximum size of frame payload.">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257534"/>
            <a:ext cx="8595360" cy="283508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295231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7.1.5 Congestion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Another issue in a network-layer protocol is congestion control. Congestion in the network layer is a situation in which too many datagrams are present in an area of the Internet. Congestion may occur if the number of datagrams sent by source computers is beyond the capacity of the network or routers.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1242870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FA61-AB72-4711-BA7B-960FE7B2499D}"/>
              </a:ext>
            </a:extLst>
          </p:cNvPr>
          <p:cNvSpPr>
            <a:spLocks noGrp="1"/>
          </p:cNvSpPr>
          <p:nvPr>
            <p:ph type="title"/>
          </p:nvPr>
        </p:nvSpPr>
        <p:spPr/>
        <p:txBody>
          <a:bodyPr/>
          <a:lstStyle/>
          <a:p>
            <a:r>
              <a:rPr lang="en-US" dirty="0"/>
              <a:t>Fields Related to Fragmentation</a:t>
            </a:r>
          </a:p>
        </p:txBody>
      </p:sp>
      <p:sp>
        <p:nvSpPr>
          <p:cNvPr id="3" name="Content Placeholder 2">
            <a:extLst>
              <a:ext uri="{FF2B5EF4-FFF2-40B4-BE49-F238E27FC236}">
                <a16:creationId xmlns:a16="http://schemas.microsoft.com/office/drawing/2014/main" id="{861C05DA-1DFB-4E20-B0AA-CB01BC8AFEB3}"/>
              </a:ext>
            </a:extLst>
          </p:cNvPr>
          <p:cNvSpPr>
            <a:spLocks noGrp="1"/>
          </p:cNvSpPr>
          <p:nvPr>
            <p:ph sz="quarter" idx="11"/>
          </p:nvPr>
        </p:nvSpPr>
        <p:spPr/>
        <p:txBody>
          <a:bodyPr/>
          <a:lstStyle/>
          <a:p>
            <a:pPr>
              <a:spcBef>
                <a:spcPts val="1200"/>
              </a:spcBef>
              <a:spcAft>
                <a:spcPts val="1200"/>
              </a:spcAft>
            </a:pPr>
            <a:r>
              <a:rPr lang="en-US" dirty="0"/>
              <a:t>We mentioned before that three fields in an IP datagram are related to fragmentation: identification, flags, and fragmentation offset. </a:t>
            </a:r>
          </a:p>
          <a:p>
            <a:pPr>
              <a:spcBef>
                <a:spcPts val="1200"/>
              </a:spcBef>
              <a:spcAft>
                <a:spcPts val="1200"/>
              </a:spcAft>
            </a:pPr>
            <a:r>
              <a:rPr lang="en-US" dirty="0">
                <a:solidFill>
                  <a:srgbClr val="C00000"/>
                </a:solidFill>
              </a:rPr>
              <a:t>The 16-bit identification field identifies a datagram originating from the source host. </a:t>
            </a:r>
          </a:p>
          <a:p>
            <a:pPr>
              <a:spcBef>
                <a:spcPts val="1200"/>
              </a:spcBef>
              <a:spcAft>
                <a:spcPts val="1200"/>
              </a:spcAft>
            </a:pPr>
            <a:r>
              <a:rPr lang="en-US" dirty="0">
                <a:solidFill>
                  <a:srgbClr val="C00000"/>
                </a:solidFill>
              </a:rPr>
              <a:t>The 3-bit flags field defines three flags. </a:t>
            </a:r>
          </a:p>
          <a:p>
            <a:pPr>
              <a:spcBef>
                <a:spcPts val="1200"/>
              </a:spcBef>
              <a:spcAft>
                <a:spcPts val="1200"/>
              </a:spcAft>
            </a:pPr>
            <a:r>
              <a:rPr lang="en-US" dirty="0">
                <a:solidFill>
                  <a:srgbClr val="C00000"/>
                </a:solidFill>
              </a:rPr>
              <a:t>The 13-bit fragmentation offset field shows the relative position of this fragment with respect to the whole datagram.</a:t>
            </a:r>
          </a:p>
        </p:txBody>
      </p:sp>
      <p:sp>
        <p:nvSpPr>
          <p:cNvPr id="6" name="Slide Number Placeholder 3">
            <a:extLst>
              <a:ext uri="{FF2B5EF4-FFF2-40B4-BE49-F238E27FC236}">
                <a16:creationId xmlns:a16="http://schemas.microsoft.com/office/drawing/2014/main" id="{A2CADB38-3DB0-4FD4-BC25-635EA744B69C}"/>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3603063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7.17 Fragmentation example</a:t>
            </a:r>
          </a:p>
        </p:txBody>
      </p:sp>
      <p:pic>
        <p:nvPicPr>
          <p:cNvPr id="9" name="Picture 2" descr="An illustration of fragmentation.">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274320" y="2408209"/>
            <a:ext cx="8595360" cy="2533732"/>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28262643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7.18 Detailed fragmentation example</a:t>
            </a:r>
          </a:p>
        </p:txBody>
      </p:sp>
      <p:pic>
        <p:nvPicPr>
          <p:cNvPr id="9" name="Picture 2" descr="An illustration of fragments with original and reassembled systems. ">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1737360" y="1062307"/>
            <a:ext cx="5669280" cy="517122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3090345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E78-BA92-410E-989B-4513739543EF}"/>
              </a:ext>
            </a:extLst>
          </p:cNvPr>
          <p:cNvSpPr>
            <a:spLocks noGrp="1"/>
          </p:cNvSpPr>
          <p:nvPr>
            <p:ph type="title"/>
          </p:nvPr>
        </p:nvSpPr>
        <p:spPr/>
        <p:txBody>
          <a:bodyPr/>
          <a:lstStyle/>
          <a:p>
            <a:r>
              <a:rPr lang="en-US" dirty="0"/>
              <a:t>Example 7.12</a:t>
            </a:r>
          </a:p>
        </p:txBody>
      </p:sp>
      <p:sp>
        <p:nvSpPr>
          <p:cNvPr id="3" name="Content Placeholder 2">
            <a:extLst>
              <a:ext uri="{FF2B5EF4-FFF2-40B4-BE49-F238E27FC236}">
                <a16:creationId xmlns:a16="http://schemas.microsoft.com/office/drawing/2014/main" id="{686E1176-E821-46FB-A5B6-8A3038BC5E7B}"/>
              </a:ext>
            </a:extLst>
          </p:cNvPr>
          <p:cNvSpPr>
            <a:spLocks noGrp="1"/>
          </p:cNvSpPr>
          <p:nvPr>
            <p:ph sz="quarter" idx="11"/>
          </p:nvPr>
        </p:nvSpPr>
        <p:spPr>
          <a:xfrm>
            <a:off x="342900" y="1276710"/>
            <a:ext cx="8458200" cy="1443630"/>
          </a:xfrm>
        </p:spPr>
        <p:txBody>
          <a:bodyPr/>
          <a:lstStyle/>
          <a:p>
            <a:r>
              <a:rPr lang="en-US" i="0" dirty="0"/>
              <a:t>A packet has arrived with an M bit value of 0. Is this the first fragment, the last fragment, or a middle fragment? Do we know if the packet was fragmented?</a:t>
            </a:r>
          </a:p>
        </p:txBody>
      </p:sp>
      <p:sp>
        <p:nvSpPr>
          <p:cNvPr id="4" name="Content Placeholder 3">
            <a:extLst>
              <a:ext uri="{FF2B5EF4-FFF2-40B4-BE49-F238E27FC236}">
                <a16:creationId xmlns:a16="http://schemas.microsoft.com/office/drawing/2014/main" id="{B707A550-F02B-4373-8D7C-3C35BD009532}"/>
              </a:ext>
            </a:extLst>
          </p:cNvPr>
          <p:cNvSpPr>
            <a:spLocks noGrp="1"/>
          </p:cNvSpPr>
          <p:nvPr>
            <p:ph sz="quarter" idx="15"/>
          </p:nvPr>
        </p:nvSpPr>
        <p:spPr>
          <a:xfrm>
            <a:off x="342900" y="3210666"/>
            <a:ext cx="8458200" cy="2377440"/>
          </a:xfrm>
        </p:spPr>
        <p:txBody>
          <a:bodyPr/>
          <a:lstStyle/>
          <a:p>
            <a:r>
              <a:rPr lang="en-US" b="1" i="0" dirty="0"/>
              <a:t>Solution</a:t>
            </a:r>
          </a:p>
          <a:p>
            <a:r>
              <a:rPr lang="en-US" i="0" dirty="0"/>
              <a:t>If the M bit is 0, it means that there are no more fragments; the fragment is the last one. However, we cannot say if the original packet was fragmented or not. A non-fragmented packet is considered the last fragment.</a:t>
            </a:r>
          </a:p>
        </p:txBody>
      </p:sp>
      <p:sp>
        <p:nvSpPr>
          <p:cNvPr id="7" name="Slide Number Placeholder 4">
            <a:extLst>
              <a:ext uri="{FF2B5EF4-FFF2-40B4-BE49-F238E27FC236}">
                <a16:creationId xmlns:a16="http://schemas.microsoft.com/office/drawing/2014/main" id="{FE8899BD-62FD-471C-A2F0-4EEEA988D187}"/>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2847221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E78-BA92-410E-989B-4513739543EF}"/>
              </a:ext>
            </a:extLst>
          </p:cNvPr>
          <p:cNvSpPr>
            <a:spLocks noGrp="1"/>
          </p:cNvSpPr>
          <p:nvPr>
            <p:ph type="title"/>
          </p:nvPr>
        </p:nvSpPr>
        <p:spPr/>
        <p:txBody>
          <a:bodyPr/>
          <a:lstStyle/>
          <a:p>
            <a:r>
              <a:rPr lang="en-US" dirty="0"/>
              <a:t>Example 7.13</a:t>
            </a:r>
          </a:p>
        </p:txBody>
      </p:sp>
      <p:sp>
        <p:nvSpPr>
          <p:cNvPr id="3" name="Content Placeholder 2">
            <a:extLst>
              <a:ext uri="{FF2B5EF4-FFF2-40B4-BE49-F238E27FC236}">
                <a16:creationId xmlns:a16="http://schemas.microsoft.com/office/drawing/2014/main" id="{686E1176-E821-46FB-A5B6-8A3038BC5E7B}"/>
              </a:ext>
            </a:extLst>
          </p:cNvPr>
          <p:cNvSpPr>
            <a:spLocks noGrp="1"/>
          </p:cNvSpPr>
          <p:nvPr>
            <p:ph sz="quarter" idx="11"/>
          </p:nvPr>
        </p:nvSpPr>
        <p:spPr>
          <a:xfrm>
            <a:off x="342900" y="1276710"/>
            <a:ext cx="8458200" cy="1443630"/>
          </a:xfrm>
        </p:spPr>
        <p:txBody>
          <a:bodyPr/>
          <a:lstStyle/>
          <a:p>
            <a:r>
              <a:rPr lang="en-US" i="0" dirty="0"/>
              <a:t>A packet has arrived with an M bit value of 1. Is this the first fragment, the last fragment, or a middle fragment? Do we know if the packet was fragmented?</a:t>
            </a:r>
          </a:p>
        </p:txBody>
      </p:sp>
      <p:sp>
        <p:nvSpPr>
          <p:cNvPr id="4" name="Content Placeholder 3">
            <a:extLst>
              <a:ext uri="{FF2B5EF4-FFF2-40B4-BE49-F238E27FC236}">
                <a16:creationId xmlns:a16="http://schemas.microsoft.com/office/drawing/2014/main" id="{B707A550-F02B-4373-8D7C-3C35BD009532}"/>
              </a:ext>
            </a:extLst>
          </p:cNvPr>
          <p:cNvSpPr>
            <a:spLocks noGrp="1"/>
          </p:cNvSpPr>
          <p:nvPr>
            <p:ph sz="quarter" idx="15"/>
          </p:nvPr>
        </p:nvSpPr>
        <p:spPr>
          <a:xfrm>
            <a:off x="342900" y="3210666"/>
            <a:ext cx="8458200" cy="2377440"/>
          </a:xfrm>
        </p:spPr>
        <p:txBody>
          <a:bodyPr/>
          <a:lstStyle/>
          <a:p>
            <a:r>
              <a:rPr lang="en-US" b="1" i="0" dirty="0"/>
              <a:t>Solution</a:t>
            </a:r>
          </a:p>
          <a:p>
            <a:r>
              <a:rPr lang="en-US" i="0" dirty="0"/>
              <a:t>If the M bit is 1, it means that there is at least one more fragment. This fragment can be the first one or a middle one, but not the last one. We don’t know if it is the first one or a middle one; we need more information (the value of the fragmentation offset).</a:t>
            </a:r>
          </a:p>
        </p:txBody>
      </p:sp>
      <p:sp>
        <p:nvSpPr>
          <p:cNvPr id="7" name="Slide Number Placeholder 4">
            <a:extLst>
              <a:ext uri="{FF2B5EF4-FFF2-40B4-BE49-F238E27FC236}">
                <a16:creationId xmlns:a16="http://schemas.microsoft.com/office/drawing/2014/main" id="{FE8899BD-62FD-471C-A2F0-4EEEA988D187}"/>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6337411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E78-BA92-410E-989B-4513739543EF}"/>
              </a:ext>
            </a:extLst>
          </p:cNvPr>
          <p:cNvSpPr>
            <a:spLocks noGrp="1"/>
          </p:cNvSpPr>
          <p:nvPr>
            <p:ph type="title"/>
          </p:nvPr>
        </p:nvSpPr>
        <p:spPr/>
        <p:txBody>
          <a:bodyPr/>
          <a:lstStyle/>
          <a:p>
            <a:r>
              <a:rPr lang="en-US" dirty="0"/>
              <a:t>Example 7.14</a:t>
            </a:r>
          </a:p>
        </p:txBody>
      </p:sp>
      <p:sp>
        <p:nvSpPr>
          <p:cNvPr id="3" name="Content Placeholder 2">
            <a:extLst>
              <a:ext uri="{FF2B5EF4-FFF2-40B4-BE49-F238E27FC236}">
                <a16:creationId xmlns:a16="http://schemas.microsoft.com/office/drawing/2014/main" id="{686E1176-E821-46FB-A5B6-8A3038BC5E7B}"/>
              </a:ext>
            </a:extLst>
          </p:cNvPr>
          <p:cNvSpPr>
            <a:spLocks noGrp="1"/>
          </p:cNvSpPr>
          <p:nvPr>
            <p:ph sz="quarter" idx="11"/>
          </p:nvPr>
        </p:nvSpPr>
        <p:spPr>
          <a:xfrm>
            <a:off x="342900" y="1276710"/>
            <a:ext cx="8458200" cy="1443630"/>
          </a:xfrm>
        </p:spPr>
        <p:txBody>
          <a:bodyPr/>
          <a:lstStyle/>
          <a:p>
            <a:r>
              <a:rPr lang="en-US" i="0" dirty="0"/>
              <a:t>A packet has arrived with an M bit value of 1 and a fragmentation offset value of 0. Is this the first fragment, the last fragment, or a middle fragment?</a:t>
            </a:r>
          </a:p>
        </p:txBody>
      </p:sp>
      <p:sp>
        <p:nvSpPr>
          <p:cNvPr id="4" name="Content Placeholder 3">
            <a:extLst>
              <a:ext uri="{FF2B5EF4-FFF2-40B4-BE49-F238E27FC236}">
                <a16:creationId xmlns:a16="http://schemas.microsoft.com/office/drawing/2014/main" id="{B707A550-F02B-4373-8D7C-3C35BD009532}"/>
              </a:ext>
            </a:extLst>
          </p:cNvPr>
          <p:cNvSpPr>
            <a:spLocks noGrp="1"/>
          </p:cNvSpPr>
          <p:nvPr>
            <p:ph sz="quarter" idx="15"/>
          </p:nvPr>
        </p:nvSpPr>
        <p:spPr>
          <a:xfrm>
            <a:off x="342900" y="3210666"/>
            <a:ext cx="8458200" cy="2377440"/>
          </a:xfrm>
        </p:spPr>
        <p:txBody>
          <a:bodyPr/>
          <a:lstStyle/>
          <a:p>
            <a:r>
              <a:rPr lang="en-US" b="1" i="0" dirty="0"/>
              <a:t>Solution</a:t>
            </a:r>
          </a:p>
          <a:p>
            <a:r>
              <a:rPr lang="en-US" i="0" dirty="0"/>
              <a:t>Because the M bit is 1, it is either the first fragment or a middle one. Because the offset value is 0, it is the first fragment.</a:t>
            </a:r>
          </a:p>
        </p:txBody>
      </p:sp>
      <p:sp>
        <p:nvSpPr>
          <p:cNvPr id="7" name="Slide Number Placeholder 4">
            <a:extLst>
              <a:ext uri="{FF2B5EF4-FFF2-40B4-BE49-F238E27FC236}">
                <a16:creationId xmlns:a16="http://schemas.microsoft.com/office/drawing/2014/main" id="{FE8899BD-62FD-471C-A2F0-4EEEA988D187}"/>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33182146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E78-BA92-410E-989B-4513739543EF}"/>
              </a:ext>
            </a:extLst>
          </p:cNvPr>
          <p:cNvSpPr>
            <a:spLocks noGrp="1"/>
          </p:cNvSpPr>
          <p:nvPr>
            <p:ph type="title"/>
          </p:nvPr>
        </p:nvSpPr>
        <p:spPr/>
        <p:txBody>
          <a:bodyPr/>
          <a:lstStyle/>
          <a:p>
            <a:r>
              <a:rPr lang="en-US" dirty="0"/>
              <a:t>Example 7.15</a:t>
            </a:r>
          </a:p>
        </p:txBody>
      </p:sp>
      <p:sp>
        <p:nvSpPr>
          <p:cNvPr id="3" name="Content Placeholder 2">
            <a:extLst>
              <a:ext uri="{FF2B5EF4-FFF2-40B4-BE49-F238E27FC236}">
                <a16:creationId xmlns:a16="http://schemas.microsoft.com/office/drawing/2014/main" id="{686E1176-E821-46FB-A5B6-8A3038BC5E7B}"/>
              </a:ext>
            </a:extLst>
          </p:cNvPr>
          <p:cNvSpPr>
            <a:spLocks noGrp="1"/>
          </p:cNvSpPr>
          <p:nvPr>
            <p:ph sz="quarter" idx="11"/>
          </p:nvPr>
        </p:nvSpPr>
        <p:spPr>
          <a:xfrm>
            <a:off x="342900" y="1276710"/>
            <a:ext cx="8458200" cy="1443630"/>
          </a:xfrm>
        </p:spPr>
        <p:txBody>
          <a:bodyPr/>
          <a:lstStyle/>
          <a:p>
            <a:r>
              <a:rPr lang="en-US" i="0" dirty="0"/>
              <a:t>A packet has arrived in which the offset value is 100. What is the number of the first byte? Do we know the number of the last byte?</a:t>
            </a:r>
          </a:p>
        </p:txBody>
      </p:sp>
      <p:sp>
        <p:nvSpPr>
          <p:cNvPr id="4" name="Content Placeholder 3">
            <a:extLst>
              <a:ext uri="{FF2B5EF4-FFF2-40B4-BE49-F238E27FC236}">
                <a16:creationId xmlns:a16="http://schemas.microsoft.com/office/drawing/2014/main" id="{B707A550-F02B-4373-8D7C-3C35BD009532}"/>
              </a:ext>
            </a:extLst>
          </p:cNvPr>
          <p:cNvSpPr>
            <a:spLocks noGrp="1"/>
          </p:cNvSpPr>
          <p:nvPr>
            <p:ph sz="quarter" idx="15"/>
          </p:nvPr>
        </p:nvSpPr>
        <p:spPr>
          <a:xfrm>
            <a:off x="342900" y="3210666"/>
            <a:ext cx="8458200" cy="2377440"/>
          </a:xfrm>
        </p:spPr>
        <p:txBody>
          <a:bodyPr/>
          <a:lstStyle/>
          <a:p>
            <a:r>
              <a:rPr lang="en-US" b="1" i="0" dirty="0"/>
              <a:t>Solution</a:t>
            </a:r>
          </a:p>
          <a:p>
            <a:r>
              <a:rPr lang="en-US" i="0" dirty="0"/>
              <a:t>To find the number of the first byte, we multiply the offset value by 8. This means that the first byte number is 800. We cannot determine the number of the last byte unless we know the length of the data.</a:t>
            </a:r>
          </a:p>
        </p:txBody>
      </p:sp>
      <p:sp>
        <p:nvSpPr>
          <p:cNvPr id="7" name="Slide Number Placeholder 4">
            <a:extLst>
              <a:ext uri="{FF2B5EF4-FFF2-40B4-BE49-F238E27FC236}">
                <a16:creationId xmlns:a16="http://schemas.microsoft.com/office/drawing/2014/main" id="{FE8899BD-62FD-471C-A2F0-4EEEA988D187}"/>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2979607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E78-BA92-410E-989B-4513739543EF}"/>
              </a:ext>
            </a:extLst>
          </p:cNvPr>
          <p:cNvSpPr>
            <a:spLocks noGrp="1"/>
          </p:cNvSpPr>
          <p:nvPr>
            <p:ph type="title"/>
          </p:nvPr>
        </p:nvSpPr>
        <p:spPr/>
        <p:txBody>
          <a:bodyPr/>
          <a:lstStyle/>
          <a:p>
            <a:r>
              <a:rPr lang="en-US" dirty="0"/>
              <a:t>Example 7.16</a:t>
            </a:r>
          </a:p>
        </p:txBody>
      </p:sp>
      <p:sp>
        <p:nvSpPr>
          <p:cNvPr id="3" name="Content Placeholder 2">
            <a:extLst>
              <a:ext uri="{FF2B5EF4-FFF2-40B4-BE49-F238E27FC236}">
                <a16:creationId xmlns:a16="http://schemas.microsoft.com/office/drawing/2014/main" id="{686E1176-E821-46FB-A5B6-8A3038BC5E7B}"/>
              </a:ext>
            </a:extLst>
          </p:cNvPr>
          <p:cNvSpPr>
            <a:spLocks noGrp="1"/>
          </p:cNvSpPr>
          <p:nvPr>
            <p:ph sz="quarter" idx="11"/>
          </p:nvPr>
        </p:nvSpPr>
        <p:spPr>
          <a:xfrm>
            <a:off x="342900" y="1276710"/>
            <a:ext cx="8458200" cy="1443630"/>
          </a:xfrm>
        </p:spPr>
        <p:txBody>
          <a:bodyPr/>
          <a:lstStyle/>
          <a:p>
            <a:r>
              <a:rPr lang="en-US" i="0" dirty="0"/>
              <a:t>A packet has arrived in which the offset value is 100, the value of HLEN is 5, and the value of the total length field is 100. What are the numbers of the first byte and the last byte?</a:t>
            </a:r>
          </a:p>
        </p:txBody>
      </p:sp>
      <p:sp>
        <p:nvSpPr>
          <p:cNvPr id="4" name="Content Placeholder 3">
            <a:extLst>
              <a:ext uri="{FF2B5EF4-FFF2-40B4-BE49-F238E27FC236}">
                <a16:creationId xmlns:a16="http://schemas.microsoft.com/office/drawing/2014/main" id="{B707A550-F02B-4373-8D7C-3C35BD009532}"/>
              </a:ext>
            </a:extLst>
          </p:cNvPr>
          <p:cNvSpPr>
            <a:spLocks noGrp="1"/>
          </p:cNvSpPr>
          <p:nvPr>
            <p:ph sz="quarter" idx="15"/>
          </p:nvPr>
        </p:nvSpPr>
        <p:spPr>
          <a:xfrm>
            <a:off x="342900" y="3210666"/>
            <a:ext cx="8458200" cy="2377440"/>
          </a:xfrm>
        </p:spPr>
        <p:txBody>
          <a:bodyPr/>
          <a:lstStyle/>
          <a:p>
            <a:r>
              <a:rPr lang="en-US" b="1" i="0" dirty="0"/>
              <a:t>Solution</a:t>
            </a:r>
          </a:p>
          <a:p>
            <a:r>
              <a:rPr lang="en-US" i="0" dirty="0"/>
              <a:t>The first byte number is 100 * 8 = 800. The total length is 100 bytes, and the header length is 20 bytes (5 * 4), which means that there are 80 bytes in this datagram. If the first byte number is 800, the last byte number must be 879.</a:t>
            </a:r>
          </a:p>
        </p:txBody>
      </p:sp>
      <p:sp>
        <p:nvSpPr>
          <p:cNvPr id="7" name="Slide Number Placeholder 4">
            <a:extLst>
              <a:ext uri="{FF2B5EF4-FFF2-40B4-BE49-F238E27FC236}">
                <a16:creationId xmlns:a16="http://schemas.microsoft.com/office/drawing/2014/main" id="{FE8899BD-62FD-471C-A2F0-4EEEA988D187}"/>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2823306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7.4.3 Options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dirty="0"/>
              <a:t>The header of the IPv4 datagram is made of two parts: a fixed part and a variable part. The fixed part is 20 bytes long and was discussed in the previous section. The variable part comprises the options that can be a maximum of 40 bytes (in multiples of 4 bytes) to preserve the boundary of the header.</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1004901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Single-Byte Options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lgn="just">
              <a:spcBef>
                <a:spcPts val="600"/>
              </a:spcBef>
              <a:spcAft>
                <a:spcPts val="600"/>
              </a:spcAft>
              <a:defRPr/>
            </a:pPr>
            <a:r>
              <a:rPr lang="en-US" dirty="0"/>
              <a:t>There are two single-byte options.</a:t>
            </a:r>
          </a:p>
          <a:p>
            <a:pPr algn="just">
              <a:spcBef>
                <a:spcPts val="1800"/>
              </a:spcBef>
              <a:spcAft>
                <a:spcPts val="600"/>
              </a:spcAft>
              <a:defRPr/>
            </a:pPr>
            <a:r>
              <a:rPr lang="en-US" dirty="0">
                <a:solidFill>
                  <a:srgbClr val="00648B"/>
                </a:solidFill>
              </a:rPr>
              <a:t>No Operation</a:t>
            </a:r>
          </a:p>
          <a:p>
            <a:pPr algn="just">
              <a:spcBef>
                <a:spcPts val="600"/>
              </a:spcBef>
              <a:spcAft>
                <a:spcPts val="600"/>
              </a:spcAft>
              <a:defRPr/>
            </a:pPr>
            <a:r>
              <a:rPr lang="en-US" dirty="0"/>
              <a:t>A no-operation option is a 1-byte option used as a filler between options.</a:t>
            </a:r>
          </a:p>
          <a:p>
            <a:pPr algn="just">
              <a:spcBef>
                <a:spcPts val="1800"/>
              </a:spcBef>
              <a:spcAft>
                <a:spcPts val="600"/>
              </a:spcAft>
              <a:defRPr/>
            </a:pPr>
            <a:r>
              <a:rPr lang="en-US" dirty="0">
                <a:solidFill>
                  <a:srgbClr val="00648B"/>
                </a:solidFill>
              </a:rPr>
              <a:t>End of Option</a:t>
            </a:r>
          </a:p>
          <a:p>
            <a:pPr algn="just">
              <a:spcBef>
                <a:spcPts val="600"/>
              </a:spcBef>
              <a:spcAft>
                <a:spcPts val="600"/>
              </a:spcAft>
              <a:defRPr/>
            </a:pPr>
            <a:r>
              <a:rPr lang="en-US" dirty="0"/>
              <a:t>An end-of-option option is a 1-byte option used for padding at the end of the option field. It, however, can only be used as the last option.</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119718986"/>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8766</TotalTime>
  <Words>18890</Words>
  <Application>Microsoft Office PowerPoint</Application>
  <PresentationFormat>On-screen Show (4:3)</PresentationFormat>
  <Paragraphs>1207</Paragraphs>
  <Slides>254</Slides>
  <Notes>2</Notes>
  <HiddenSlides>52</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254</vt:i4>
      </vt:variant>
    </vt:vector>
  </HeadingPairs>
  <TitlesOfParts>
    <vt:vector size="267" baseType="lpstr">
      <vt:lpstr>Algerian</vt:lpstr>
      <vt:lpstr>Arial</vt:lpstr>
      <vt:lpstr>Calibri</vt:lpstr>
      <vt:lpstr>Tahoma</vt:lpstr>
      <vt:lpstr>Times New Roman</vt:lpstr>
      <vt:lpstr>Times-Roman</vt:lpstr>
      <vt:lpstr>Title Slides Master</vt:lpstr>
      <vt:lpstr>MainContentSlideMaster</vt:lpstr>
      <vt:lpstr>ClosingMaster</vt:lpstr>
      <vt:lpstr>DividerSlideMaster</vt:lpstr>
      <vt:lpstr>ImageDescriptionAppendixSlideMaster</vt:lpstr>
      <vt:lpstr>Custom Design</vt:lpstr>
      <vt:lpstr>Equation</vt:lpstr>
      <vt:lpstr>Chapter 07</vt:lpstr>
      <vt:lpstr>Chapter 7: Outline</vt:lpstr>
      <vt:lpstr>Figure 7.1 Communication at the network layer</vt:lpstr>
      <vt:lpstr>7-1 SERVICES</vt:lpstr>
      <vt:lpstr>7.1.1 Packetizing</vt:lpstr>
      <vt:lpstr>7.1.2 Routing</vt:lpstr>
      <vt:lpstr>7.1.3 Error Control</vt:lpstr>
      <vt:lpstr>7.1.4 Flow Control</vt:lpstr>
      <vt:lpstr>7.1.5 Congestion Control</vt:lpstr>
      <vt:lpstr>7.1.6 Quality of Service</vt:lpstr>
      <vt:lpstr>7.1.7 Security</vt:lpstr>
      <vt:lpstr>7-2 PACKET SWITCHING</vt:lpstr>
      <vt:lpstr>7.2.1 Datagram Approach</vt:lpstr>
      <vt:lpstr>7.2.2 Virtual-Circuit Approach</vt:lpstr>
      <vt:lpstr>7-3 PERFORMANCE</vt:lpstr>
      <vt:lpstr>7.3.1 Delay</vt:lpstr>
      <vt:lpstr>Transmission Delay 1</vt:lpstr>
      <vt:lpstr>Propagation Delay</vt:lpstr>
      <vt:lpstr>Processing Delay</vt:lpstr>
      <vt:lpstr>Total Delay</vt:lpstr>
      <vt:lpstr>Transmission Delay 2</vt:lpstr>
      <vt:lpstr>7.3.2 Throughput</vt:lpstr>
      <vt:lpstr>Figure 7.2 Throughput in a path with three links in a series</vt:lpstr>
      <vt:lpstr>Figure 7.3 A path through the Internet backbone</vt:lpstr>
      <vt:lpstr>7.3.3 Packet Loss</vt:lpstr>
      <vt:lpstr>7.3.4 Congestion Control</vt:lpstr>
      <vt:lpstr>7-4 INTERNET PROTOCOL VERSION 4</vt:lpstr>
      <vt:lpstr>7.4.1 IPv4 Addressing</vt:lpstr>
      <vt:lpstr>Address Space 1</vt:lpstr>
      <vt:lpstr>Notation</vt:lpstr>
      <vt:lpstr>Figure 7.4 Three different notations in IPv4 addressing</vt:lpstr>
      <vt:lpstr>Hierarchy in Addressing</vt:lpstr>
      <vt:lpstr>Figure 7.5 Hierarchy in addressing</vt:lpstr>
      <vt:lpstr>Classful Addressing</vt:lpstr>
      <vt:lpstr>Figure 7.6 Occupation of the address space in classful addressing</vt:lpstr>
      <vt:lpstr>Addressing</vt:lpstr>
      <vt:lpstr>Logical Address</vt:lpstr>
      <vt:lpstr>IP address</vt:lpstr>
      <vt:lpstr>Octets</vt:lpstr>
      <vt:lpstr>Classful IP addressing</vt:lpstr>
      <vt:lpstr>PowerPoint Presentation</vt:lpstr>
      <vt:lpstr>PowerPoint Presentation</vt:lpstr>
      <vt:lpstr>PowerPoint Presentation</vt:lpstr>
      <vt:lpstr>PowerPoint Presentation</vt:lpstr>
      <vt:lpstr>Authority for IP addresses</vt:lpstr>
      <vt:lpstr>Subnet Addressing</vt:lpstr>
      <vt:lpstr>Subnets</vt:lpstr>
      <vt:lpstr>Creating subnet masks</vt:lpstr>
      <vt:lpstr>PowerPoint Presentation</vt:lpstr>
      <vt:lpstr>PowerPoint Presentation</vt:lpstr>
      <vt:lpstr>PowerPoint Presentation</vt:lpstr>
      <vt:lpstr>Private IPs</vt:lpstr>
      <vt:lpstr>Classless Addressing</vt:lpstr>
      <vt:lpstr>Figure 7.7 Variable-length blocks in classless addressing</vt:lpstr>
      <vt:lpstr>Figure 7.8 Slash notation (CIDR)</vt:lpstr>
      <vt:lpstr>Example 7.1</vt:lpstr>
      <vt:lpstr>Example 7.2</vt:lpstr>
      <vt:lpstr>Example 7.3</vt:lpstr>
      <vt:lpstr>Figure 7.9 Network address</vt:lpstr>
      <vt:lpstr>Example 7.4</vt:lpstr>
      <vt:lpstr>Example 7.5 (1)</vt:lpstr>
      <vt:lpstr>Example 7.5 (2)</vt:lpstr>
      <vt:lpstr>Example 7.5 (3)</vt:lpstr>
      <vt:lpstr>Figure 7.10 Solution to Example 4.5</vt:lpstr>
      <vt:lpstr>Example 7.6</vt:lpstr>
      <vt:lpstr>Figure 7.11 Example of address aggregation</vt:lpstr>
      <vt:lpstr>7.4.2 Four Related Protocols</vt:lpstr>
      <vt:lpstr>Figure 7.12   Position of IP and other network-layer protocols in TCP/IP protocol suite</vt:lpstr>
      <vt:lpstr>Datagram Format</vt:lpstr>
      <vt:lpstr>Figure 7.13 IP datagram</vt:lpstr>
      <vt:lpstr>IP header format</vt:lpstr>
      <vt:lpstr>PowerPoint Presentation</vt:lpstr>
      <vt:lpstr>IP header continued.</vt:lpstr>
      <vt:lpstr>IP header continued</vt:lpstr>
      <vt:lpstr>Figure 7.14 Multiplexing and demultiplexing using the value of the protocol field</vt:lpstr>
      <vt:lpstr>Example 7.7</vt:lpstr>
      <vt:lpstr>Example 7.8</vt:lpstr>
      <vt:lpstr>Example 7.9</vt:lpstr>
      <vt:lpstr>Example 7.10</vt:lpstr>
      <vt:lpstr>Example 7.11</vt:lpstr>
      <vt:lpstr>Figure 7.15 Example of checksum calculation</vt:lpstr>
      <vt:lpstr>Fragmentation</vt:lpstr>
      <vt:lpstr>Network hardware treats a frame that contains a datagram like any other frame</vt:lpstr>
      <vt:lpstr>PowerPoint Presentation</vt:lpstr>
      <vt:lpstr>Fragmentation</vt:lpstr>
      <vt:lpstr>PowerPoint Presentation</vt:lpstr>
      <vt:lpstr>Fragmentation Offset</vt:lpstr>
      <vt:lpstr>Maximum Transfer Unit</vt:lpstr>
      <vt:lpstr>Figure 7.16 Maximum transfer unit (MTU)</vt:lpstr>
      <vt:lpstr>Fields Related to Fragmentation</vt:lpstr>
      <vt:lpstr>Figure 7.17 Fragmentation example</vt:lpstr>
      <vt:lpstr>Figure 7.18 Detailed fragmentation example</vt:lpstr>
      <vt:lpstr>Example 7.12</vt:lpstr>
      <vt:lpstr>Example 7.13</vt:lpstr>
      <vt:lpstr>Example 7.14</vt:lpstr>
      <vt:lpstr>Example 7.15</vt:lpstr>
      <vt:lpstr>Example 7.16</vt:lpstr>
      <vt:lpstr>7.4.3 Options</vt:lpstr>
      <vt:lpstr>Single-Byte Options</vt:lpstr>
      <vt:lpstr>Security of IPv4 Datagrams</vt:lpstr>
      <vt:lpstr>IPSec</vt:lpstr>
      <vt:lpstr>7.4.4 ICMPv4</vt:lpstr>
      <vt:lpstr>Messages</vt:lpstr>
      <vt:lpstr>Figure 7.19 General format of ICMP messages</vt:lpstr>
      <vt:lpstr>Figure 7.20 Contents of data field for error messages</vt:lpstr>
      <vt:lpstr>Deprecated Messages</vt:lpstr>
      <vt:lpstr>Debugging Tools</vt:lpstr>
      <vt:lpstr>Ping</vt:lpstr>
      <vt:lpstr>Example 7.17</vt:lpstr>
      <vt:lpstr>Traceroute or Tracert</vt:lpstr>
      <vt:lpstr>Figure 7.21 Example of traceroute program</vt:lpstr>
      <vt:lpstr>ICMP Checksum</vt:lpstr>
      <vt:lpstr>Example 7.18</vt:lpstr>
      <vt:lpstr>Figure 7.22 Example of checksum calculation</vt:lpstr>
      <vt:lpstr>7.4.5  Mobile IP</vt:lpstr>
      <vt:lpstr>Addressing</vt:lpstr>
      <vt:lpstr>Figure 7.23 Home address and care-of address</vt:lpstr>
      <vt:lpstr>Agents</vt:lpstr>
      <vt:lpstr>Figure 7.24 Home agent and foreign agent</vt:lpstr>
      <vt:lpstr>Three Phases</vt:lpstr>
      <vt:lpstr>Figure 7.25 Remote host and mobile host communication</vt:lpstr>
      <vt:lpstr>Figure 7.26 Agent advertisement</vt:lpstr>
      <vt:lpstr>Table 7.1 Code Bits</vt:lpstr>
      <vt:lpstr>Registration</vt:lpstr>
      <vt:lpstr>Figure 7.27 Registration request format</vt:lpstr>
      <vt:lpstr>Table 7.2 Registration request flag field bits</vt:lpstr>
      <vt:lpstr>Figure 7.28 Registration reply format</vt:lpstr>
      <vt:lpstr>Data Transfer</vt:lpstr>
      <vt:lpstr>Figure 7.29 Data transfer</vt:lpstr>
      <vt:lpstr>Figure 7.30 Double crossing</vt:lpstr>
      <vt:lpstr>Figure 7.31 Triangle routing</vt:lpstr>
      <vt:lpstr>7.4.6 Forwarding of IP Packets</vt:lpstr>
      <vt:lpstr>Forwarding Based on Destination Address</vt:lpstr>
      <vt:lpstr>Figure 7.32 Simplified forwarding module in classless address</vt:lpstr>
      <vt:lpstr>Example 7.19</vt:lpstr>
      <vt:lpstr>Figure 7.33 Configuration for Example 7.19</vt:lpstr>
      <vt:lpstr>Table 7.3 Forwarding table for router R1 </vt:lpstr>
      <vt:lpstr>Example 7.20</vt:lpstr>
      <vt:lpstr>Table 7.4 Forwarding table for router R1 using prefix bit </vt:lpstr>
      <vt:lpstr>Example 7.21</vt:lpstr>
      <vt:lpstr>Address Aggregation</vt:lpstr>
      <vt:lpstr>Figure 7.34 Address aggregation</vt:lpstr>
      <vt:lpstr>Figure 7.35 Longest mask addressing </vt:lpstr>
      <vt:lpstr>Example 7.22</vt:lpstr>
      <vt:lpstr>Figure 7.36 Hierarchical routing with ISPs</vt:lpstr>
      <vt:lpstr>Forwarding Table Search Algorithm</vt:lpstr>
      <vt:lpstr>Forwarding Based on Label</vt:lpstr>
      <vt:lpstr>Example 7.23</vt:lpstr>
      <vt:lpstr>Figure 7.37 Example 7.23</vt:lpstr>
      <vt:lpstr>Example 7.24</vt:lpstr>
      <vt:lpstr>Figure 7.38 Example 7.24</vt:lpstr>
      <vt:lpstr>A New Header</vt:lpstr>
      <vt:lpstr>Figure 7.39 MPLS header added to an IP packet</vt:lpstr>
      <vt:lpstr>Figure 7.40 MPLS header made of a stack of labels</vt:lpstr>
      <vt:lpstr>Hierarchical Switching</vt:lpstr>
      <vt:lpstr>7.4.7 Routers as Packet Switches</vt:lpstr>
      <vt:lpstr>7.5 NEXT GENERATION IP (IPv6)</vt:lpstr>
      <vt:lpstr>7.5.1 IPv6 Addressing</vt:lpstr>
      <vt:lpstr>Representation</vt:lpstr>
      <vt:lpstr>Address Space 2</vt:lpstr>
      <vt:lpstr>Address Space Allocation</vt:lpstr>
      <vt:lpstr>Table 7.5 Prefixes for assigned IPv6 addresses</vt:lpstr>
      <vt:lpstr>Figure 7.41 Global unicast address</vt:lpstr>
      <vt:lpstr>Figure 7.42 Mapping EUI-64</vt:lpstr>
      <vt:lpstr>Figure 7.43 Mapping for Ethernet MAC</vt:lpstr>
      <vt:lpstr>Example 7.25</vt:lpstr>
      <vt:lpstr>Example 7.26</vt:lpstr>
      <vt:lpstr>Example 7.27</vt:lpstr>
      <vt:lpstr>Example 7.28</vt:lpstr>
      <vt:lpstr>Special Addresses</vt:lpstr>
      <vt:lpstr>Figure 7.44 Special addresses</vt:lpstr>
      <vt:lpstr>Other Assigned Blocks</vt:lpstr>
      <vt:lpstr>Figure 7.45 Unique local unicast block</vt:lpstr>
      <vt:lpstr>Autoconfiguration</vt:lpstr>
      <vt:lpstr>Example 7.29 (1)</vt:lpstr>
      <vt:lpstr>Example 7.29 (2)</vt:lpstr>
      <vt:lpstr>Renumbering</vt:lpstr>
      <vt:lpstr>7.5.2 The IPv6 Protocol</vt:lpstr>
      <vt:lpstr>Packet Format</vt:lpstr>
      <vt:lpstr>Figure 7.46 IPv6 datagram</vt:lpstr>
      <vt:lpstr>Figure 7.47 Payload in an IPv6 datagram</vt:lpstr>
      <vt:lpstr>Concept of Flow and Priority in IPv6</vt:lpstr>
      <vt:lpstr>Fragmentation and Reassembly</vt:lpstr>
      <vt:lpstr>Extension Header</vt:lpstr>
      <vt:lpstr>Figure 7.48 Extension headers</vt:lpstr>
      <vt:lpstr>Comparison of Options (IPv4 and IPv6) 1</vt:lpstr>
      <vt:lpstr>Comparison of Options (IPv4 and IPv6) 2</vt:lpstr>
      <vt:lpstr>7.5.3 The ICMPv6 Protocol</vt:lpstr>
      <vt:lpstr>Figure 7.49 Comparison of network layer in version 4 and version 6</vt:lpstr>
      <vt:lpstr>Figure 7.50 Categories of ICMPv6 messages</vt:lpstr>
      <vt:lpstr>Error-Reporting Messages</vt:lpstr>
      <vt:lpstr>Neighbor-Discovery Messages</vt:lpstr>
      <vt:lpstr>Group Membership Messages</vt:lpstr>
      <vt:lpstr>7-6 TRANSITION FROM IPv4 TO IPv6</vt:lpstr>
      <vt:lpstr>7.6.1 Strategies</vt:lpstr>
      <vt:lpstr>Dual Stack</vt:lpstr>
      <vt:lpstr>Figure 7.51 Dual stack</vt:lpstr>
      <vt:lpstr>Tunneling</vt:lpstr>
      <vt:lpstr>Figure 7.52 Tunneling strategy</vt:lpstr>
      <vt:lpstr>Header Translation</vt:lpstr>
      <vt:lpstr>Figure 7.53 Header translation strategy</vt:lpstr>
      <vt:lpstr>End of Main Content</vt:lpstr>
      <vt:lpstr>Accessibility Content: Text Alternatives for Images</vt:lpstr>
      <vt:lpstr>Figure 7.1 Communication at the network layer - Text Alternative</vt:lpstr>
      <vt:lpstr>Figure 7.2 Throughput in a path with three links in a series - Text Alternative</vt:lpstr>
      <vt:lpstr>Figure 7.3 A path through the Internet backbone - Text Alternative</vt:lpstr>
      <vt:lpstr>Figure 7.4 Three different notations in IPv4 addressing - Text Alternative</vt:lpstr>
      <vt:lpstr>Figure 7.5 Hierarchy in addressing - Text Alternative</vt:lpstr>
      <vt:lpstr>Figure 7.6 Occupation of the address space in classful addressing - Text Alternative</vt:lpstr>
      <vt:lpstr>Figure 7.7 Variable-length blocks in classless addressing - Text Alternative</vt:lpstr>
      <vt:lpstr>Figure 7.8 Slash notation (CIDR) - Text Alternative</vt:lpstr>
      <vt:lpstr>Figure 7.9 Network address - Text Alternative</vt:lpstr>
      <vt:lpstr>Figure 7.10 Solution to Example 4.5 - Text Alternative</vt:lpstr>
      <vt:lpstr>Figure 7.11 Example of address aggregation - Text Alternative</vt:lpstr>
      <vt:lpstr>Figure 7.12   Position of IP and other network-layer protocols in TCP/IP protocol suite - Text Alternative</vt:lpstr>
      <vt:lpstr>Figure 7.13 IP datagram - Text Alternative</vt:lpstr>
      <vt:lpstr>Figure 7.14 Multiplexing and demultiplexing using the value of the protocol field - Text Alternative</vt:lpstr>
      <vt:lpstr>Figure 7.15 Example of checksum calculation - Text Alternative</vt:lpstr>
      <vt:lpstr>Figure 7.16 Maximum transfer unit (MTU) - Text Alternative</vt:lpstr>
      <vt:lpstr>Figure 7.17 Fragmentation example - Text Alternative</vt:lpstr>
      <vt:lpstr>Figure 7.18 Detailed fragmentation example - Text Alternative</vt:lpstr>
      <vt:lpstr>Figure 7.19 General format of ICMP messages - Text Alternative</vt:lpstr>
      <vt:lpstr>Figure 7.20 Contents of data field for error messages - Text Alternative</vt:lpstr>
      <vt:lpstr>Figure 7.21 Example of traceroute program - Text Alternative</vt:lpstr>
      <vt:lpstr>Figure 7.22 Example of checksum calculation - Text Alternative</vt:lpstr>
      <vt:lpstr>Figure 7.23 Home address and care-of address - Text Alternative</vt:lpstr>
      <vt:lpstr>Figure 7.24 Home agent and foreign agent - Text Alternative</vt:lpstr>
      <vt:lpstr>Figure7.25 Remote host and mobile host communication - Text Alternative</vt:lpstr>
      <vt:lpstr>Figure 7.26 Agent advertisement - Text Alternative</vt:lpstr>
      <vt:lpstr>Figure 7.27 Registration request format - Text Alternative</vt:lpstr>
      <vt:lpstr>Figure 7.28 Registration reply format - Text Alternative</vt:lpstr>
      <vt:lpstr>Figure 7.29 Data transfer - Text Alternative</vt:lpstr>
      <vt:lpstr>Figure 7.30 Double crossing - Text Alternative</vt:lpstr>
      <vt:lpstr>Figure 7.31 Triangle routing - Text Alternative</vt:lpstr>
      <vt:lpstr>Figure 7.32 Simplified forwarding module in classless address - Text Alternative</vt:lpstr>
      <vt:lpstr>Figure 7.33 Configuration for Example 7.19 - Text Alternative</vt:lpstr>
      <vt:lpstr>Figure 7.34 Address aggregation - Text Alternative</vt:lpstr>
      <vt:lpstr>Figure 7.35 Longest mask addressing - Text Alternative</vt:lpstr>
      <vt:lpstr>Figure 7.36 Hierarchical routing with ISPs - Text Alternative</vt:lpstr>
      <vt:lpstr>Figure 7.37 Example 7.23 - Text Alternative</vt:lpstr>
      <vt:lpstr>Figure 7.38 Example 7.24 - Text Alternative</vt:lpstr>
      <vt:lpstr>Figure 7.40 MPLS header made of a stack of labels - Text Alternative</vt:lpstr>
      <vt:lpstr>Figure 7.41 Global unicast address - Text Alternative</vt:lpstr>
      <vt:lpstr>Figure 7.42 Mapping EUI-64 - Text Alternative</vt:lpstr>
      <vt:lpstr>Figure 7.43 Mapping for Ethernet MAC - Text Alternative</vt:lpstr>
      <vt:lpstr>Figure 7.44 Special addresses - Text Alternative</vt:lpstr>
      <vt:lpstr>Figure 7.45 Unique local unicast block - Text Alternative</vt:lpstr>
      <vt:lpstr>Figure 7.46 IPv6 datagram - Text Alternative</vt:lpstr>
      <vt:lpstr>Figure 7.47 Payload in an IPv6 datagram - Text Alternative</vt:lpstr>
      <vt:lpstr>Figure 7.49 Comparison of network layer in version 4 and version 6 - Text Alternative</vt:lpstr>
      <vt:lpstr>Figure 7.50 Categories of ICMPv6 messages - Text Alternative</vt:lpstr>
      <vt:lpstr>Figure 7.51 Dual stack - Text Alternative</vt:lpstr>
      <vt:lpstr>Figure 7.52 Tunneling strategy - Text Alternative</vt:lpstr>
      <vt:lpstr>Figure 7.53 Header translation strategy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07: Network Layer: Data Transfer</dc:subject>
  <dc:creator>Behrouz A. Forouzan</dc:creator>
  <cp:keywords>Accessible PPT</cp:keywords>
  <cp:lastModifiedBy>John Abraham</cp:lastModifiedBy>
  <cp:revision>1633</cp:revision>
  <dcterms:created xsi:type="dcterms:W3CDTF">2019-07-27T05:34:11Z</dcterms:created>
  <dcterms:modified xsi:type="dcterms:W3CDTF">2022-10-27T17:24:29Z</dcterms:modified>
</cp:coreProperties>
</file>