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140"/>
  </p:notesMasterIdLst>
  <p:sldIdLst>
    <p:sldId id="308" r:id="rId7"/>
    <p:sldId id="309" r:id="rId8"/>
    <p:sldId id="314" r:id="rId9"/>
    <p:sldId id="310" r:id="rId10"/>
    <p:sldId id="435" r:id="rId11"/>
    <p:sldId id="311" r:id="rId12"/>
    <p:sldId id="437" r:id="rId13"/>
    <p:sldId id="313" r:id="rId14"/>
    <p:sldId id="436" r:id="rId15"/>
    <p:sldId id="438" r:id="rId16"/>
    <p:sldId id="566" r:id="rId17"/>
    <p:sldId id="439" r:id="rId18"/>
    <p:sldId id="440" r:id="rId19"/>
    <p:sldId id="441" r:id="rId20"/>
    <p:sldId id="442" r:id="rId21"/>
    <p:sldId id="316" r:id="rId22"/>
    <p:sldId id="567" r:id="rId23"/>
    <p:sldId id="446" r:id="rId24"/>
    <p:sldId id="443" r:id="rId25"/>
    <p:sldId id="568" r:id="rId26"/>
    <p:sldId id="569" r:id="rId27"/>
    <p:sldId id="570" r:id="rId28"/>
    <p:sldId id="571" r:id="rId29"/>
    <p:sldId id="447" r:id="rId30"/>
    <p:sldId id="572" r:id="rId31"/>
    <p:sldId id="573" r:id="rId32"/>
    <p:sldId id="444" r:id="rId33"/>
    <p:sldId id="449" r:id="rId34"/>
    <p:sldId id="318" r:id="rId35"/>
    <p:sldId id="574" r:id="rId36"/>
    <p:sldId id="575" r:id="rId37"/>
    <p:sldId id="576" r:id="rId38"/>
    <p:sldId id="577" r:id="rId39"/>
    <p:sldId id="578" r:id="rId40"/>
    <p:sldId id="579" r:id="rId41"/>
    <p:sldId id="580" r:id="rId42"/>
    <p:sldId id="581" r:id="rId43"/>
    <p:sldId id="582" r:id="rId44"/>
    <p:sldId id="452" r:id="rId45"/>
    <p:sldId id="453" r:id="rId46"/>
    <p:sldId id="583" r:id="rId47"/>
    <p:sldId id="584" r:id="rId48"/>
    <p:sldId id="585" r:id="rId49"/>
    <p:sldId id="586" r:id="rId50"/>
    <p:sldId id="587" r:id="rId51"/>
    <p:sldId id="588" r:id="rId52"/>
    <p:sldId id="445" r:id="rId53"/>
    <p:sldId id="455" r:id="rId54"/>
    <p:sldId id="589" r:id="rId55"/>
    <p:sldId id="590" r:id="rId56"/>
    <p:sldId id="457" r:id="rId57"/>
    <p:sldId id="448" r:id="rId58"/>
    <p:sldId id="456" r:id="rId59"/>
    <p:sldId id="591" r:id="rId60"/>
    <p:sldId id="592" r:id="rId61"/>
    <p:sldId id="451" r:id="rId62"/>
    <p:sldId id="593" r:id="rId63"/>
    <p:sldId id="459" r:id="rId64"/>
    <p:sldId id="454" r:id="rId65"/>
    <p:sldId id="458" r:id="rId66"/>
    <p:sldId id="594" r:id="rId67"/>
    <p:sldId id="460" r:id="rId68"/>
    <p:sldId id="595" r:id="rId69"/>
    <p:sldId id="596" r:id="rId70"/>
    <p:sldId id="597" r:id="rId71"/>
    <p:sldId id="598" r:id="rId72"/>
    <p:sldId id="599" r:id="rId73"/>
    <p:sldId id="463" r:id="rId74"/>
    <p:sldId id="600" r:id="rId75"/>
    <p:sldId id="601" r:id="rId76"/>
    <p:sldId id="602" r:id="rId77"/>
    <p:sldId id="603" r:id="rId78"/>
    <p:sldId id="464" r:id="rId79"/>
    <p:sldId id="604" r:id="rId80"/>
    <p:sldId id="605" r:id="rId81"/>
    <p:sldId id="606" r:id="rId82"/>
    <p:sldId id="607" r:id="rId83"/>
    <p:sldId id="608" r:id="rId84"/>
    <p:sldId id="466" r:id="rId85"/>
    <p:sldId id="609" r:id="rId86"/>
    <p:sldId id="465" r:id="rId87"/>
    <p:sldId id="292" r:id="rId88"/>
    <p:sldId id="610" r:id="rId89"/>
    <p:sldId id="472" r:id="rId90"/>
    <p:sldId id="473" r:id="rId91"/>
    <p:sldId id="636" r:id="rId92"/>
    <p:sldId id="475" r:id="rId93"/>
    <p:sldId id="305" r:id="rId94"/>
    <p:sldId id="304" r:id="rId95"/>
    <p:sldId id="474" r:id="rId96"/>
    <p:sldId id="637" r:id="rId97"/>
    <p:sldId id="296" r:id="rId98"/>
    <p:sldId id="476" r:id="rId99"/>
    <p:sldId id="479" r:id="rId100"/>
    <p:sldId id="477" r:id="rId101"/>
    <p:sldId id="478" r:id="rId102"/>
    <p:sldId id="273" r:id="rId103"/>
    <p:sldId id="274" r:id="rId104"/>
    <p:sldId id="275" r:id="rId105"/>
    <p:sldId id="276" r:id="rId106"/>
    <p:sldId id="277" r:id="rId107"/>
    <p:sldId id="611" r:id="rId108"/>
    <p:sldId id="480" r:id="rId109"/>
    <p:sldId id="483" r:id="rId110"/>
    <p:sldId id="485" r:id="rId111"/>
    <p:sldId id="486" r:id="rId112"/>
    <p:sldId id="303" r:id="rId113"/>
    <p:sldId id="289" r:id="rId114"/>
    <p:sldId id="264" r:id="rId115"/>
    <p:sldId id="612" r:id="rId116"/>
    <p:sldId id="613" r:id="rId117"/>
    <p:sldId id="614" r:id="rId118"/>
    <p:sldId id="615" r:id="rId119"/>
    <p:sldId id="616" r:id="rId120"/>
    <p:sldId id="617" r:id="rId121"/>
    <p:sldId id="618" r:id="rId122"/>
    <p:sldId id="619" r:id="rId123"/>
    <p:sldId id="620" r:id="rId124"/>
    <p:sldId id="621" r:id="rId125"/>
    <p:sldId id="622" r:id="rId126"/>
    <p:sldId id="623" r:id="rId127"/>
    <p:sldId id="624" r:id="rId128"/>
    <p:sldId id="625" r:id="rId129"/>
    <p:sldId id="626" r:id="rId130"/>
    <p:sldId id="627" r:id="rId131"/>
    <p:sldId id="628" r:id="rId132"/>
    <p:sldId id="629" r:id="rId133"/>
    <p:sldId id="630" r:id="rId134"/>
    <p:sldId id="631" r:id="rId135"/>
    <p:sldId id="632" r:id="rId136"/>
    <p:sldId id="633" r:id="rId137"/>
    <p:sldId id="634" r:id="rId138"/>
    <p:sldId id="635"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309"/>
            <p14:sldId id="314"/>
            <p14:sldId id="310"/>
            <p14:sldId id="435"/>
            <p14:sldId id="311"/>
            <p14:sldId id="437"/>
            <p14:sldId id="313"/>
            <p14:sldId id="436"/>
            <p14:sldId id="438"/>
            <p14:sldId id="566"/>
            <p14:sldId id="439"/>
            <p14:sldId id="440"/>
            <p14:sldId id="441"/>
            <p14:sldId id="442"/>
            <p14:sldId id="316"/>
            <p14:sldId id="567"/>
            <p14:sldId id="446"/>
            <p14:sldId id="443"/>
            <p14:sldId id="568"/>
            <p14:sldId id="569"/>
            <p14:sldId id="570"/>
            <p14:sldId id="571"/>
            <p14:sldId id="447"/>
            <p14:sldId id="572"/>
            <p14:sldId id="573"/>
            <p14:sldId id="444"/>
            <p14:sldId id="449"/>
            <p14:sldId id="318"/>
            <p14:sldId id="574"/>
            <p14:sldId id="575"/>
            <p14:sldId id="576"/>
            <p14:sldId id="577"/>
            <p14:sldId id="578"/>
            <p14:sldId id="579"/>
            <p14:sldId id="580"/>
            <p14:sldId id="581"/>
            <p14:sldId id="582"/>
            <p14:sldId id="452"/>
            <p14:sldId id="453"/>
            <p14:sldId id="583"/>
            <p14:sldId id="584"/>
            <p14:sldId id="585"/>
            <p14:sldId id="586"/>
            <p14:sldId id="587"/>
            <p14:sldId id="588"/>
            <p14:sldId id="445"/>
            <p14:sldId id="455"/>
            <p14:sldId id="589"/>
            <p14:sldId id="590"/>
            <p14:sldId id="457"/>
            <p14:sldId id="448"/>
            <p14:sldId id="456"/>
            <p14:sldId id="591"/>
            <p14:sldId id="592"/>
            <p14:sldId id="451"/>
            <p14:sldId id="593"/>
            <p14:sldId id="459"/>
            <p14:sldId id="454"/>
            <p14:sldId id="458"/>
            <p14:sldId id="594"/>
            <p14:sldId id="460"/>
            <p14:sldId id="595"/>
            <p14:sldId id="596"/>
            <p14:sldId id="597"/>
            <p14:sldId id="598"/>
            <p14:sldId id="599"/>
            <p14:sldId id="463"/>
            <p14:sldId id="600"/>
            <p14:sldId id="601"/>
            <p14:sldId id="602"/>
            <p14:sldId id="603"/>
            <p14:sldId id="464"/>
            <p14:sldId id="604"/>
            <p14:sldId id="605"/>
            <p14:sldId id="606"/>
            <p14:sldId id="607"/>
            <p14:sldId id="608"/>
            <p14:sldId id="466"/>
            <p14:sldId id="609"/>
            <p14:sldId id="465"/>
            <p14:sldId id="292"/>
            <p14:sldId id="610"/>
            <p14:sldId id="472"/>
            <p14:sldId id="473"/>
            <p14:sldId id="636"/>
            <p14:sldId id="475"/>
            <p14:sldId id="305"/>
            <p14:sldId id="304"/>
            <p14:sldId id="474"/>
            <p14:sldId id="637"/>
            <p14:sldId id="296"/>
            <p14:sldId id="476"/>
            <p14:sldId id="479"/>
            <p14:sldId id="477"/>
            <p14:sldId id="478"/>
            <p14:sldId id="273"/>
            <p14:sldId id="274"/>
            <p14:sldId id="275"/>
            <p14:sldId id="276"/>
            <p14:sldId id="277"/>
            <p14:sldId id="611"/>
            <p14:sldId id="480"/>
            <p14:sldId id="483"/>
            <p14:sldId id="485"/>
            <p14:sldId id="486"/>
            <p14:sldId id="303"/>
          </p14:sldIdLst>
        </p14:section>
        <p14:section name="Appendix: Image Descriptions for Unsighted Students" id="{07080632-B756-45AF-BBF3-52DB3854CA65}">
          <p14:sldIdLst>
            <p14:sldId id="289"/>
            <p14:sldId id="264"/>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CFCFCF"/>
    <a:srgbClr val="BFBFBF"/>
    <a:srgbClr val="56FFD2"/>
    <a:srgbClr val="D4EFFD"/>
    <a:srgbClr val="00648B"/>
    <a:srgbClr val="E7E7E8"/>
    <a:srgbClr val="804100"/>
    <a:srgbClr val="06656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4" autoAdjust="0"/>
    <p:restoredTop sz="86298" autoAdjust="0"/>
  </p:normalViewPr>
  <p:slideViewPr>
    <p:cSldViewPr snapToGrid="0" showGuides="1">
      <p:cViewPr varScale="1">
        <p:scale>
          <a:sx n="48" d="100"/>
          <a:sy n="48" d="100"/>
        </p:scale>
        <p:origin x="912" y="36"/>
      </p:cViewPr>
      <p:guideLst>
        <p:guide pos="3264"/>
        <p:guide orient="horz" pos="2256"/>
        <p:guide pos="5640"/>
      </p:guideLst>
    </p:cSldViewPr>
  </p:slideViewPr>
  <p:outlineViewPr>
    <p:cViewPr>
      <p:scale>
        <a:sx n="33" d="100"/>
        <a:sy n="33" d="100"/>
      </p:scale>
      <p:origin x="0" y="-460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9/19/2023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E88982CC-5D43-4F05-9850-0CEBE133CCC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id="{8216318C-739F-40F0-A6E5-C523B853AA7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id="{33AF9386-67CD-45F8-9FD8-2F6D4054B8D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id="{E3F1F188-B47B-4A54-A95D-9C9B6F4C060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id="{99A2F00A-9D65-460A-BE8F-ED5EC4B8B3F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id="{302A81B8-33E5-4015-8DCC-2BC543D74805}"/>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194413E1-24F9-4B3E-92BB-B924348B686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F5C7E8B8-9FD9-4A42-A3A3-D6FEC84AC15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0E3DF607-DE1F-41E1-A6E2-214E629A539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5" name="Credit line">
            <a:extLst>
              <a:ext uri="{FF2B5EF4-FFF2-40B4-BE49-F238E27FC236}">
                <a16:creationId xmlns:a16="http://schemas.microsoft.com/office/drawing/2014/main" id="{288556A8-5617-425C-8FB4-D3F09F5556D7}"/>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7" name="Appendix Link">
            <a:extLst>
              <a:ext uri="{FF2B5EF4-FFF2-40B4-BE49-F238E27FC236}">
                <a16:creationId xmlns:a16="http://schemas.microsoft.com/office/drawing/2014/main" id="{88D90C7C-A465-44DC-8D6E-B4C5B19BA33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8" name="Slide Number Placeholder">
            <a:extLst>
              <a:ext uri="{FF2B5EF4-FFF2-40B4-BE49-F238E27FC236}">
                <a16:creationId xmlns:a16="http://schemas.microsoft.com/office/drawing/2014/main" id="{4AD6EDDA-7564-4343-AC70-8A7C82F623A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id="{921D1CBB-29B1-4AF0-85AC-05CEEB2E53B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2" name="Appendix Link">
            <a:extLst>
              <a:ext uri="{FF2B5EF4-FFF2-40B4-BE49-F238E27FC236}">
                <a16:creationId xmlns:a16="http://schemas.microsoft.com/office/drawing/2014/main" id="{7266FB79-AEAE-4524-B1F5-620958A3E0C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3" name="Slide Number Placeholder">
            <a:extLst>
              <a:ext uri="{FF2B5EF4-FFF2-40B4-BE49-F238E27FC236}">
                <a16:creationId xmlns:a16="http://schemas.microsoft.com/office/drawing/2014/main" id="{0756988A-F8DB-4476-8924-C443088A44B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redit line">
            <a:extLst>
              <a:ext uri="{FF2B5EF4-FFF2-40B4-BE49-F238E27FC236}">
                <a16:creationId xmlns:a16="http://schemas.microsoft.com/office/drawing/2014/main" id="{6CD893F2-2DB8-451D-8639-8F5F27621145}"/>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5" name="Appendix Link">
            <a:extLst>
              <a:ext uri="{FF2B5EF4-FFF2-40B4-BE49-F238E27FC236}">
                <a16:creationId xmlns:a16="http://schemas.microsoft.com/office/drawing/2014/main" id="{D809C3BA-82B9-44E0-9F6C-858C8328AAFC}"/>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6" name="Slide Number Placeholder">
            <a:extLst>
              <a:ext uri="{FF2B5EF4-FFF2-40B4-BE49-F238E27FC236}">
                <a16:creationId xmlns:a16="http://schemas.microsoft.com/office/drawing/2014/main" id="{33936310-BAD7-481C-9216-5D6C7F43A176}"/>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30" name="Credit line">
            <a:extLst>
              <a:ext uri="{FF2B5EF4-FFF2-40B4-BE49-F238E27FC236}">
                <a16:creationId xmlns:a16="http://schemas.microsoft.com/office/drawing/2014/main" id="{E6DEE64F-1259-41DA-8155-BBFE3C02BB4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32" name="Appendix Link">
            <a:extLst>
              <a:ext uri="{FF2B5EF4-FFF2-40B4-BE49-F238E27FC236}">
                <a16:creationId xmlns:a16="http://schemas.microsoft.com/office/drawing/2014/main" id="{10C461D8-1BE0-480F-AA26-691586C667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33" name="Slide Number Placeholder">
            <a:extLst>
              <a:ext uri="{FF2B5EF4-FFF2-40B4-BE49-F238E27FC236}">
                <a16:creationId xmlns:a16="http://schemas.microsoft.com/office/drawing/2014/main" id="{F6AD0209-B0AA-4B76-A44B-45BCDF045890}"/>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7D7AB8EC-7391-4B73-9889-1E15BCEC87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9">
            <a:extLst>
              <a:ext uri="{FF2B5EF4-FFF2-40B4-BE49-F238E27FC236}">
                <a16:creationId xmlns:a16="http://schemas.microsoft.com/office/drawing/2014/main" id="{418DCE3D-63A4-418A-A93C-5AD70490A1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7967FDDA-A2CA-4737-906D-E5585FC4F0E4}"/>
              </a:ext>
            </a:extLst>
          </p:cNvPr>
          <p:cNvSpPr>
            <a:spLocks noGrp="1" noChangeArrowheads="1"/>
          </p:cNvSpPr>
          <p:nvPr>
            <p:ph type="sldNum" sz="quarter" idx="12"/>
          </p:nvPr>
        </p:nvSpPr>
        <p:spPr>
          <a:ln/>
        </p:spPr>
        <p:txBody>
          <a:bodyPr/>
          <a:lstStyle>
            <a:lvl1pPr>
              <a:defRPr/>
            </a:lvl1pPr>
          </a:lstStyle>
          <a:p>
            <a:pPr>
              <a:defRPr/>
            </a:pPr>
            <a:fld id="{99E56794-8DF7-4690-9C03-42D36B35B6F2}" type="slidenum">
              <a:rPr lang="en-US" altLang="en-US"/>
              <a:pPr>
                <a:defRPr/>
              </a:pPr>
              <a:t>‹#›</a:t>
            </a:fld>
            <a:endParaRPr lang="en-US" altLang="en-US"/>
          </a:p>
        </p:txBody>
      </p:sp>
    </p:spTree>
    <p:extLst>
      <p:ext uri="{BB962C8B-B14F-4D97-AF65-F5344CB8AC3E}">
        <p14:creationId xmlns:p14="http://schemas.microsoft.com/office/powerpoint/2010/main" val="143148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8">
            <a:extLst>
              <a:ext uri="{FF2B5EF4-FFF2-40B4-BE49-F238E27FC236}">
                <a16:creationId xmlns:a16="http://schemas.microsoft.com/office/drawing/2014/main" id="{0898E8D2-0C62-423F-92A7-20D7BDAA52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9">
            <a:extLst>
              <a:ext uri="{FF2B5EF4-FFF2-40B4-BE49-F238E27FC236}">
                <a16:creationId xmlns:a16="http://schemas.microsoft.com/office/drawing/2014/main" id="{E7BEB9E3-7FBC-4560-AFB5-CC0E552990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0">
            <a:extLst>
              <a:ext uri="{FF2B5EF4-FFF2-40B4-BE49-F238E27FC236}">
                <a16:creationId xmlns:a16="http://schemas.microsoft.com/office/drawing/2014/main" id="{107E584E-A160-445E-9DF5-B2CADC8C3CF0}"/>
              </a:ext>
            </a:extLst>
          </p:cNvPr>
          <p:cNvSpPr>
            <a:spLocks noGrp="1" noChangeArrowheads="1"/>
          </p:cNvSpPr>
          <p:nvPr>
            <p:ph type="sldNum" sz="quarter" idx="12"/>
          </p:nvPr>
        </p:nvSpPr>
        <p:spPr>
          <a:ln/>
        </p:spPr>
        <p:txBody>
          <a:bodyPr/>
          <a:lstStyle>
            <a:lvl1pPr>
              <a:defRPr/>
            </a:lvl1pPr>
          </a:lstStyle>
          <a:p>
            <a:pPr>
              <a:defRPr/>
            </a:pPr>
            <a:fld id="{030F5234-4E14-4BF1-8931-AE04D77B71D4}" type="slidenum">
              <a:rPr lang="en-US" altLang="en-US"/>
              <a:pPr>
                <a:defRPr/>
              </a:pPr>
              <a:t>‹#›</a:t>
            </a:fld>
            <a:endParaRPr lang="en-US" altLang="en-US"/>
          </a:p>
        </p:txBody>
      </p:sp>
    </p:spTree>
    <p:extLst>
      <p:ext uri="{BB962C8B-B14F-4D97-AF65-F5344CB8AC3E}">
        <p14:creationId xmlns:p14="http://schemas.microsoft.com/office/powerpoint/2010/main" val="243346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704059D-0ADF-A077-4FFD-34FA05801B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E3C7478-A1A1-EABD-93EA-B39F644E4A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11FC8BD-381A-F911-AFE3-6C9297118B73}"/>
              </a:ext>
            </a:extLst>
          </p:cNvPr>
          <p:cNvSpPr>
            <a:spLocks noGrp="1" noChangeArrowheads="1"/>
          </p:cNvSpPr>
          <p:nvPr>
            <p:ph type="sldNum" sz="quarter" idx="12"/>
          </p:nvPr>
        </p:nvSpPr>
        <p:spPr>
          <a:ln/>
        </p:spPr>
        <p:txBody>
          <a:bodyPr/>
          <a:lstStyle>
            <a:lvl1pPr>
              <a:defRPr/>
            </a:lvl1pPr>
          </a:lstStyle>
          <a:p>
            <a:fld id="{369E3DEB-79E8-49B0-88DE-0E9F47E9CE8E}" type="slidenum">
              <a:rPr lang="en-US" altLang="en-US"/>
              <a:pPr/>
              <a:t>‹#›</a:t>
            </a:fld>
            <a:endParaRPr lang="en-US" altLang="en-US"/>
          </a:p>
        </p:txBody>
      </p:sp>
    </p:spTree>
    <p:extLst>
      <p:ext uri="{BB962C8B-B14F-4D97-AF65-F5344CB8AC3E}">
        <p14:creationId xmlns:p14="http://schemas.microsoft.com/office/powerpoint/2010/main" val="191536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id="{DC5F74A8-3DBB-43E2-AEB1-B8D6F0E02D24}"/>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8" name="Appendix Link">
            <a:extLst>
              <a:ext uri="{FF2B5EF4-FFF2-40B4-BE49-F238E27FC236}">
                <a16:creationId xmlns:a16="http://schemas.microsoft.com/office/drawing/2014/main" id="{9E42DD00-D3A0-49C1-B804-0FA8773ED33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Slide Number Placeholder">
            <a:extLst>
              <a:ext uri="{FF2B5EF4-FFF2-40B4-BE49-F238E27FC236}">
                <a16:creationId xmlns:a16="http://schemas.microsoft.com/office/drawing/2014/main" id="{359E2559-6DDB-4590-804E-FD84D7E5095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86833EA1-1388-4093-B646-207F3BD9BD5C}"/>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A2E2B415-C68F-4A1B-839A-5499ADD16C5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90391B14-3F86-4388-B43F-6C270A673CA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38C03353-129A-498A-99BD-29531E469E6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9" name="Credit line">
            <a:extLst>
              <a:ext uri="{FF2B5EF4-FFF2-40B4-BE49-F238E27FC236}">
                <a16:creationId xmlns:a16="http://schemas.microsoft.com/office/drawing/2014/main" id="{D8DA1E33-7359-4325-8347-1A00C53B390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BB60AD9-A193-4A23-938A-7EB502133F92}"/>
              </a:ext>
            </a:extLst>
          </p:cNvPr>
          <p:cNvSpPr>
            <a:spLocks noGrp="1"/>
          </p:cNvSpPr>
          <p:nvPr>
            <p:ph type="body" sz="quarter" idx="41"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DD5AE94C-F435-408B-A12A-19FA625C7E9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id="{33E56411-4D74-4E59-988F-824D73D7ED5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id="{C343391A-6F54-499B-8E7B-931C81724AD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id="{F7F8C21D-990F-455D-8166-0216DFA075F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id="{19B85432-114E-4940-9372-B7719E3F55F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2" name="Appendix Link">
            <a:extLst>
              <a:ext uri="{FF2B5EF4-FFF2-40B4-BE49-F238E27FC236}">
                <a16:creationId xmlns:a16="http://schemas.microsoft.com/office/drawing/2014/main" id="{2807A760-EC1A-49F0-BF94-106C8F4B0B6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id="{DAA3E3D9-773E-47E2-B16B-C074BAE621A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F5F4B5C5-A851-4CBC-ABD2-6BA0C3D159BE}"/>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8D6646AD-98E6-4A83-9941-472F7069619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6" r:id="rId3"/>
    <p:sldLayoutId id="2147483714" r:id="rId4"/>
    <p:sldLayoutId id="2147483713" r:id="rId5"/>
    <p:sldLayoutId id="2147483712" r:id="rId6"/>
    <p:sldLayoutId id="2147483711" r:id="rId7"/>
    <p:sldLayoutId id="2147483708" r:id="rId8"/>
    <p:sldLayoutId id="2147483707" r:id="rId9"/>
    <p:sldLayoutId id="2147483709" r:id="rId10"/>
    <p:sldLayoutId id="2147483706" r:id="rId11"/>
    <p:sldLayoutId id="2147483705" r:id="rId12"/>
    <p:sldLayoutId id="2147483721" r:id="rId13"/>
    <p:sldLayoutId id="2147483722" r:id="rId14"/>
    <p:sldLayoutId id="2147483723" r:id="rId15"/>
  </p:sldLayoutIdLst>
  <p:hf hdr="0" ftr="0" dt="0"/>
  <p:txStyles>
    <p:titleStyle>
      <a:lvl1pPr algn="l" defTabSz="914400" rtl="0" eaLnBrk="1" latinLnBrk="0" hangingPunct="1">
        <a:lnSpc>
          <a:spcPct val="90000"/>
        </a:lnSpc>
        <a:spcBef>
          <a:spcPct val="0"/>
        </a:spcBef>
        <a:buNone/>
        <a:defRPr sz="2400" b="1" i="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i="1"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i="1"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i="1"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id="{C3A11985-F038-4B0F-B56A-55E9C75285BB}"/>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ftr="0" dt="0"/>
  <p:txStyles>
    <p:titleStyle>
      <a:lvl1pPr algn="l" defTabSz="914400" rtl="0" eaLnBrk="1" latinLnBrk="0" hangingPunct="1">
        <a:lnSpc>
          <a:spcPct val="10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err="1"/>
              <a:t>levelt</a:t>
            </a:r>
            <a:endParaRPr lang="en-US" dirty="0"/>
          </a:p>
          <a:p>
            <a:pPr lvl="2"/>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id="{C7CA1D53-EE2E-4162-829B-CBBE6CF30BFE}"/>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9.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7.xm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7.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2.xml"/><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11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6.xml"/><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11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59.xml"/><Relationship Id="rId1" Type="http://schemas.openxmlformats.org/officeDocument/2006/relationships/slideLayout" Target="../slideLayouts/slideLayout24.xml"/><Relationship Id="rId4" Type="http://schemas.openxmlformats.org/officeDocument/2006/relationships/slide" Target="slide3.xml"/></Relationships>
</file>

<file path=ppt/slides/_rels/slide11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6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65.xml"/><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67.xml"/><Relationship Id="rId1" Type="http://schemas.openxmlformats.org/officeDocument/2006/relationships/slideLayout" Target="../slideLayouts/slideLayout24.xml"/><Relationship Id="rId4" Type="http://schemas.openxmlformats.org/officeDocument/2006/relationships/slide" Target="slide65.xml"/></Relationships>
</file>

<file path=ppt/slides/_rels/slide122.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70.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2.xml"/><Relationship Id="rId1" Type="http://schemas.openxmlformats.org/officeDocument/2006/relationships/slideLayout" Target="../slideLayouts/slideLayout24.xml"/><Relationship Id="rId4" Type="http://schemas.openxmlformats.org/officeDocument/2006/relationships/slide" Target="slide65.xml"/></Relationships>
</file>

<file path=ppt/slides/_rels/slide124.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4.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6.xml"/><Relationship Id="rId1" Type="http://schemas.openxmlformats.org/officeDocument/2006/relationships/slideLayout" Target="../slideLayouts/slideLayout24.xml"/><Relationship Id="rId4" Type="http://schemas.openxmlformats.org/officeDocument/2006/relationships/slide" Target="slide74.xml"/></Relationships>
</file>

<file path=ppt/slides/_rels/slide126.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78.xml"/><Relationship Id="rId1" Type="http://schemas.openxmlformats.org/officeDocument/2006/relationships/slideLayout" Target="../slideLayouts/slideLayout24.xml"/><Relationship Id="rId4" Type="http://schemas.openxmlformats.org/officeDocument/2006/relationships/slide" Target="slide74.xml"/></Relationships>
</file>

<file path=ppt/slides/_rels/slide127.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80.xml"/><Relationship Id="rId1" Type="http://schemas.openxmlformats.org/officeDocument/2006/relationships/slideLayout" Target="../slideLayouts/slideLayout24.xml"/><Relationship Id="rId4" Type="http://schemas.openxmlformats.org/officeDocument/2006/relationships/slide" Target="slide74.xml"/></Relationships>
</file>

<file path=ppt/slides/_rels/slide128.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83.xml"/><Relationship Id="rId1" Type="http://schemas.openxmlformats.org/officeDocument/2006/relationships/slideLayout" Target="../slideLayouts/slideLayout24.xml"/><Relationship Id="rId4" Type="http://schemas.openxmlformats.org/officeDocument/2006/relationships/slide" Target="slide74.xml"/></Relationships>
</file>

<file path=ppt/slides/_rels/slide12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87.xml"/><Relationship Id="rId1" Type="http://schemas.openxmlformats.org/officeDocument/2006/relationships/slideLayout" Target="../slideLayouts/slideLayout24.xml"/><Relationship Id="rId4" Type="http://schemas.openxmlformats.org/officeDocument/2006/relationships/slide" Target="slide74.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93.xml"/><Relationship Id="rId1" Type="http://schemas.openxmlformats.org/officeDocument/2006/relationships/slideLayout" Target="../slideLayouts/slideLayout24.xml"/><Relationship Id="rId4" Type="http://schemas.openxmlformats.org/officeDocument/2006/relationships/slide" Target="slide74.xml"/></Relationships>
</file>

<file path=ppt/slides/_rels/slide13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95.xml"/><Relationship Id="rId1" Type="http://schemas.openxmlformats.org/officeDocument/2006/relationships/slideLayout" Target="../slideLayouts/slideLayout24.xml"/><Relationship Id="rId4" Type="http://schemas.openxmlformats.org/officeDocument/2006/relationships/slide" Target="slide74.xml"/></Relationships>
</file>

<file path=ppt/slides/_rels/slide132.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10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8.bin"/><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9.x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slide" Target="slide130.xml"/><Relationship Id="rId2" Type="http://schemas.openxmlformats.org/officeDocument/2006/relationships/image" Target="../media/image41.jpg"/><Relationship Id="rId1" Type="http://schemas.openxmlformats.org/officeDocument/2006/relationships/slideLayout" Target="../slideLayouts/slideLayout5.xml"/><Relationship Id="rId4" Type="http://schemas.openxmlformats.org/officeDocument/2006/relationships/slide" Target="slide10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hyperlink" Target="http://www.datacottage.com/nch/fibre.htm" TargetMode="Externa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A0BD-B611-4B0D-8438-53F61F56333A}"/>
              </a:ext>
            </a:extLst>
          </p:cNvPr>
          <p:cNvSpPr>
            <a:spLocks noGrp="1"/>
          </p:cNvSpPr>
          <p:nvPr>
            <p:ph type="ctrTitle"/>
          </p:nvPr>
        </p:nvSpPr>
        <p:spPr/>
        <p:txBody>
          <a:bodyPr/>
          <a:lstStyle/>
          <a:p>
            <a:r>
              <a:rPr lang="en-US" noProof="0" dirty="0"/>
              <a:t>Chapter 02</a:t>
            </a:r>
            <a:endParaRPr lang="en-US" noProof="0" dirty="0">
              <a:latin typeface="+mj-lt"/>
            </a:endParaRPr>
          </a:p>
        </p:txBody>
      </p:sp>
      <p:sp>
        <p:nvSpPr>
          <p:cNvPr id="3" name="Subtitle 2">
            <a:extLst>
              <a:ext uri="{FF2B5EF4-FFF2-40B4-BE49-F238E27FC236}">
                <a16:creationId xmlns:a16="http://schemas.microsoft.com/office/drawing/2014/main" id="{60D8F4ED-BF02-4F3D-9DF1-83E8B674304D}"/>
              </a:ext>
            </a:extLst>
          </p:cNvPr>
          <p:cNvSpPr>
            <a:spLocks noGrp="1"/>
          </p:cNvSpPr>
          <p:nvPr>
            <p:ph type="subTitle" idx="1"/>
          </p:nvPr>
        </p:nvSpPr>
        <p:spPr/>
        <p:txBody>
          <a:bodyPr/>
          <a:lstStyle/>
          <a:p>
            <a:pPr eaLnBrk="0" hangingPunct="0">
              <a:spcBef>
                <a:spcPct val="20000"/>
              </a:spcBef>
            </a:pPr>
            <a:r>
              <a:rPr lang="en-US" sz="2400" dirty="0">
                <a:latin typeface="+mj-lt"/>
                <a:cs typeface="Helvetica" pitchFamily="34" charset="0"/>
              </a:rPr>
              <a:t>Physical Layer</a:t>
            </a:r>
          </a:p>
        </p:txBody>
      </p:sp>
      <p:sp>
        <p:nvSpPr>
          <p:cNvPr id="4" name="Text Placeholder 3">
            <a:extLst>
              <a:ext uri="{FF2B5EF4-FFF2-40B4-BE49-F238E27FC236}">
                <a16:creationId xmlns:a16="http://schemas.microsoft.com/office/drawing/2014/main" id="{23E53CB3-A898-4097-BEA0-50B0BE0D68C1}"/>
              </a:ext>
            </a:extLst>
          </p:cNvPr>
          <p:cNvSpPr>
            <a:spLocks noGrp="1"/>
          </p:cNvSpPr>
          <p:nvPr>
            <p:ph type="body" sz="quarter" idx="10"/>
          </p:nvPr>
        </p:nvSpPr>
        <p:spPr>
          <a:xfrm>
            <a:off x="621791" y="4376387"/>
            <a:ext cx="3043303" cy="1362676"/>
          </a:xfrm>
        </p:spPr>
        <p:txBody>
          <a:bodyPr/>
          <a:lstStyle/>
          <a:p>
            <a:r>
              <a:rPr lang="en-US" sz="1800" b="0" noProof="0" dirty="0">
                <a:latin typeface="+mj-lt"/>
                <a:cs typeface="Helvetica" pitchFamily="34" charset="0"/>
              </a:rPr>
              <a:t>Data Communications and Networking, With TCP/IP protocol suite</a:t>
            </a:r>
            <a:br>
              <a:rPr lang="en-US" sz="1800" b="0" noProof="0" dirty="0">
                <a:latin typeface="+mj-lt"/>
                <a:cs typeface="Helvetica" pitchFamily="34" charset="0"/>
              </a:rPr>
            </a:br>
            <a:r>
              <a:rPr lang="en-US" sz="1800" b="0" noProof="0" dirty="0">
                <a:latin typeface="+mj-lt"/>
                <a:cs typeface="Helvetica" pitchFamily="34" charset="0"/>
              </a:rPr>
              <a:t>Sixth Edition</a:t>
            </a:r>
          </a:p>
          <a:p>
            <a:r>
              <a:rPr lang="en-US" sz="1800" b="0" noProof="0" dirty="0">
                <a:latin typeface="+mj-lt"/>
                <a:cs typeface="Helvetica" pitchFamily="34" charset="0"/>
              </a:rPr>
              <a:t>Behrouz A. </a:t>
            </a:r>
            <a:r>
              <a:rPr lang="en-US" sz="1800" b="0" noProof="0" dirty="0" err="1">
                <a:latin typeface="+mj-lt"/>
                <a:cs typeface="Helvetica" pitchFamily="34" charset="0"/>
              </a:rPr>
              <a:t>Forouzan</a:t>
            </a:r>
            <a:endParaRPr lang="en-US" sz="1800" b="0" noProof="0" dirty="0">
              <a:latin typeface="+mj-lt"/>
              <a:cs typeface="Helvetica" pitchFamily="34" charset="0"/>
            </a:endParaRPr>
          </a:p>
        </p:txBody>
      </p:sp>
      <p:pic>
        <p:nvPicPr>
          <p:cNvPr id="7" name="Picture 4">
            <a:extLst>
              <a:ext uri="{FF2B5EF4-FFF2-40B4-BE49-F238E27FC236}">
                <a16:creationId xmlns:a16="http://schemas.microsoft.com/office/drawing/2014/main" id="{A5AB68AE-F8BA-4700-87C5-1CC2B46FD483}"/>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4572000" y="892397"/>
            <a:ext cx="4315794" cy="5338161"/>
          </a:xfrm>
          <a:prstGeom prst="rect">
            <a:avLst/>
          </a:prstGeom>
        </p:spPr>
      </p:pic>
      <p:sp>
        <p:nvSpPr>
          <p:cNvPr id="8" name="Text Placeholder 5">
            <a:extLst>
              <a:ext uri="{FF2B5EF4-FFF2-40B4-BE49-F238E27FC236}">
                <a16:creationId xmlns:a16="http://schemas.microsoft.com/office/drawing/2014/main" id="{93006839-73B9-4774-88BA-75CE9CFCF447}"/>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i="0" dirty="0"/>
              <a:t>The voltage of a battery is constant. However, this can be considered as periodic with frequency of 0 and period of infinity.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10</a:t>
            </a:fld>
            <a:endParaRPr lang="en-US">
              <a:latin typeface="+mj-lt"/>
            </a:endParaRPr>
          </a:p>
        </p:txBody>
      </p:sp>
    </p:spTree>
    <p:extLst>
      <p:ext uri="{BB962C8B-B14F-4D97-AF65-F5344CB8AC3E}">
        <p14:creationId xmlns:p14="http://schemas.microsoft.com/office/powerpoint/2010/main" val="9079706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61CB0E6-6532-43A4-908E-C99BB4943C6F}"/>
              </a:ext>
            </a:extLst>
          </p:cNvPr>
          <p:cNvSpPr>
            <a:spLocks noGrp="1" noChangeArrowheads="1"/>
          </p:cNvSpPr>
          <p:nvPr>
            <p:ph type="body" idx="4294967295"/>
          </p:nvPr>
        </p:nvSpPr>
        <p:spPr/>
        <p:txBody>
          <a:bodyPr/>
          <a:lstStyle/>
          <a:p>
            <a:pPr eaLnBrk="1" hangingPunct="1">
              <a:lnSpc>
                <a:spcPct val="90000"/>
              </a:lnSpc>
            </a:pPr>
            <a:r>
              <a:rPr lang="en-US" altLang="en-US" sz="2800"/>
              <a:t>Light propagates from one end to another in one of the following ways</a:t>
            </a:r>
          </a:p>
          <a:p>
            <a:pPr lvl="1" eaLnBrk="1" hangingPunct="1">
              <a:lnSpc>
                <a:spcPct val="90000"/>
              </a:lnSpc>
            </a:pPr>
            <a:r>
              <a:rPr lang="en-US" altLang="en-US" sz="2400"/>
              <a:t>mono mode (straight line)</a:t>
            </a:r>
          </a:p>
          <a:p>
            <a:pPr lvl="2" eaLnBrk="1" hangingPunct="1">
              <a:lnSpc>
                <a:spcPct val="90000"/>
              </a:lnSpc>
            </a:pPr>
            <a:r>
              <a:rPr lang="en-US" altLang="en-US" sz="2000"/>
              <a:t>the source is laser</a:t>
            </a:r>
          </a:p>
          <a:p>
            <a:pPr lvl="2" eaLnBrk="1" hangingPunct="1">
              <a:lnSpc>
                <a:spcPct val="90000"/>
              </a:lnSpc>
            </a:pPr>
            <a:r>
              <a:rPr lang="en-US" altLang="en-US" sz="2000"/>
              <a:t>Most expensive</a:t>
            </a:r>
          </a:p>
          <a:p>
            <a:pPr lvl="1" eaLnBrk="1" hangingPunct="1">
              <a:lnSpc>
                <a:spcPct val="90000"/>
              </a:lnSpc>
            </a:pPr>
            <a:r>
              <a:rPr lang="en-US" altLang="en-US" sz="2400"/>
              <a:t>Multimode stepped index</a:t>
            </a:r>
          </a:p>
          <a:p>
            <a:pPr lvl="2" eaLnBrk="1" hangingPunct="1">
              <a:lnSpc>
                <a:spcPct val="90000"/>
              </a:lnSpc>
            </a:pPr>
            <a:r>
              <a:rPr lang="en-US" altLang="en-US" sz="2000"/>
              <a:t>the source is LED</a:t>
            </a:r>
          </a:p>
          <a:p>
            <a:pPr lvl="2" eaLnBrk="1" hangingPunct="1">
              <a:lnSpc>
                <a:spcPct val="90000"/>
              </a:lnSpc>
            </a:pPr>
            <a:r>
              <a:rPr lang="en-US" altLang="en-US" sz="2000"/>
              <a:t>Bounces of cladding</a:t>
            </a:r>
          </a:p>
          <a:p>
            <a:pPr lvl="1" eaLnBrk="1" hangingPunct="1">
              <a:lnSpc>
                <a:spcPct val="90000"/>
              </a:lnSpc>
            </a:pPr>
            <a:r>
              <a:rPr lang="en-US" altLang="en-US" sz="2400"/>
              <a:t>Multimode graded index</a:t>
            </a:r>
          </a:p>
          <a:p>
            <a:pPr lvl="2" eaLnBrk="1" hangingPunct="1">
              <a:lnSpc>
                <a:spcPct val="90000"/>
              </a:lnSpc>
            </a:pPr>
            <a:r>
              <a:rPr lang="en-US" altLang="en-US" sz="2000"/>
              <a:t>The cladding refractive index increases as it moves away from the core</a:t>
            </a:r>
          </a:p>
        </p:txBody>
      </p:sp>
      <p:sp>
        <p:nvSpPr>
          <p:cNvPr id="27651" name="Rectangle 3">
            <a:extLst>
              <a:ext uri="{FF2B5EF4-FFF2-40B4-BE49-F238E27FC236}">
                <a16:creationId xmlns:a16="http://schemas.microsoft.com/office/drawing/2014/main" id="{002EFB08-AC31-420E-939D-D960018D9285}"/>
              </a:ext>
            </a:extLst>
          </p:cNvPr>
          <p:cNvSpPr>
            <a:spLocks noGrp="1" noChangeArrowheads="1"/>
          </p:cNvSpPr>
          <p:nvPr>
            <p:ph type="title" idx="4294967295"/>
          </p:nvPr>
        </p:nvSpPr>
        <p:spPr/>
        <p:txBody>
          <a:bodyPr/>
          <a:lstStyle/>
          <a:p>
            <a:pPr eaLnBrk="1" hangingPunct="1"/>
            <a:r>
              <a:rPr lang="en-US" altLang="en-US"/>
              <a:t>Fiber contd</a:t>
            </a:r>
          </a:p>
        </p:txBody>
      </p:sp>
      <p:pic>
        <p:nvPicPr>
          <p:cNvPr id="27652" name="Picture 5" descr="http://www.cisco.com/c/dam/en/us/products/collateral/interfaces-modules/transceiver-modules/white_paper_c11-463677.doc/_jcr_content/renditions/white_paper_c11-463677-1.jpg">
            <a:extLst>
              <a:ext uri="{FF2B5EF4-FFF2-40B4-BE49-F238E27FC236}">
                <a16:creationId xmlns:a16="http://schemas.microsoft.com/office/drawing/2014/main" id="{47924758-DB18-4CC0-844B-CCFB816D4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41624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http://www.occfiber.com/x_upload/media/images/multimode_step_index.gif">
            <a:extLst>
              <a:ext uri="{FF2B5EF4-FFF2-40B4-BE49-F238E27FC236}">
                <a16:creationId xmlns:a16="http://schemas.microsoft.com/office/drawing/2014/main" id="{B56B19B8-499B-452A-8285-F55AB1117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09825"/>
            <a:ext cx="35718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4860E07-1245-4B26-B138-944BE830D273}"/>
              </a:ext>
            </a:extLst>
          </p:cNvPr>
          <p:cNvSpPr>
            <a:spLocks noGrp="1" noChangeArrowheads="1"/>
          </p:cNvSpPr>
          <p:nvPr>
            <p:ph type="title" idx="4294967295"/>
          </p:nvPr>
        </p:nvSpPr>
        <p:spPr/>
        <p:txBody>
          <a:bodyPr/>
          <a:lstStyle/>
          <a:p>
            <a:pPr eaLnBrk="1" hangingPunct="1"/>
            <a:r>
              <a:rPr lang="en-US" altLang="en-US"/>
              <a:t>Fiber Optic Networks</a:t>
            </a:r>
          </a:p>
        </p:txBody>
      </p:sp>
      <p:sp>
        <p:nvSpPr>
          <p:cNvPr id="28675" name="Rectangle 3">
            <a:extLst>
              <a:ext uri="{FF2B5EF4-FFF2-40B4-BE49-F238E27FC236}">
                <a16:creationId xmlns:a16="http://schemas.microsoft.com/office/drawing/2014/main" id="{1082297C-9A4A-4DF1-A81B-BBE009690FB0}"/>
              </a:ext>
            </a:extLst>
          </p:cNvPr>
          <p:cNvSpPr>
            <a:spLocks noGrp="1" noChangeArrowheads="1"/>
          </p:cNvSpPr>
          <p:nvPr>
            <p:ph type="body" idx="4294967295"/>
          </p:nvPr>
        </p:nvSpPr>
        <p:spPr/>
        <p:txBody>
          <a:bodyPr/>
          <a:lstStyle/>
          <a:p>
            <a:pPr eaLnBrk="1" hangingPunct="1"/>
            <a:r>
              <a:rPr lang="en-US" altLang="en-US" sz="2800"/>
              <a:t>Taps are difficult</a:t>
            </a:r>
          </a:p>
          <a:p>
            <a:pPr eaLnBrk="1" hangingPunct="1"/>
            <a:r>
              <a:rPr lang="en-US" altLang="en-US" sz="2800"/>
              <a:t>Two types of interface</a:t>
            </a:r>
          </a:p>
          <a:p>
            <a:pPr lvl="1" eaLnBrk="1" hangingPunct="1"/>
            <a:r>
              <a:rPr lang="en-US" altLang="en-US" sz="2400"/>
              <a:t>Passive interface</a:t>
            </a:r>
          </a:p>
          <a:p>
            <a:pPr lvl="2" eaLnBrk="1" hangingPunct="1"/>
            <a:r>
              <a:rPr lang="en-US" altLang="en-US" sz="2000"/>
              <a:t>one end has an LED or laser diode</a:t>
            </a:r>
          </a:p>
          <a:p>
            <a:pPr lvl="2" eaLnBrk="1" hangingPunct="1"/>
            <a:r>
              <a:rPr lang="en-US" altLang="en-US" sz="2000"/>
              <a:t>The other end has photodiode</a:t>
            </a:r>
          </a:p>
          <a:p>
            <a:pPr lvl="1" eaLnBrk="1" hangingPunct="1"/>
            <a:r>
              <a:rPr lang="en-US" altLang="en-US" sz="2400"/>
              <a:t>Active interface</a:t>
            </a:r>
          </a:p>
          <a:p>
            <a:pPr lvl="2" eaLnBrk="1" hangingPunct="1"/>
            <a:r>
              <a:rPr lang="en-US" altLang="en-US" sz="2000"/>
              <a:t>incoming light is converted to electric signal</a:t>
            </a:r>
          </a:p>
          <a:p>
            <a:pPr lvl="2" eaLnBrk="1" hangingPunct="1"/>
            <a:r>
              <a:rPr lang="en-US" altLang="en-US" sz="2000"/>
              <a:t>Signal is generated to full strength</a:t>
            </a:r>
          </a:p>
          <a:p>
            <a:pPr lvl="2" eaLnBrk="1" hangingPunct="1"/>
            <a:r>
              <a:rPr lang="en-US" altLang="en-US" sz="2000"/>
              <a:t>Tap into the signal generator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2.6.2 Unguided Media: Wireless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Unguided media transport electromagnetic waves without using a physical conductor. This type of communication is often referred to as wireless communication. Signals are normally broadcast through free space and thus are available to anyone who has a device capable of receiving them. Figure 2.25 shows part of the electromagnetic spectrum from 3KHz to 800 THz used for wireless communication.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102</a:t>
            </a:fld>
            <a:endParaRPr lang="en-US"/>
          </a:p>
        </p:txBody>
      </p:sp>
    </p:spTree>
    <p:extLst>
      <p:ext uri="{BB962C8B-B14F-4D97-AF65-F5344CB8AC3E}">
        <p14:creationId xmlns:p14="http://schemas.microsoft.com/office/powerpoint/2010/main" val="21265803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2.25 Electromagnetic spectrum for wireless communication</a:t>
            </a:r>
          </a:p>
        </p:txBody>
      </p:sp>
      <p:pic>
        <p:nvPicPr>
          <p:cNvPr id="9" name="Picture 2" descr="The range of light from radio waves to visible light is shown in the spectrum.">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27795" y="2475563"/>
            <a:ext cx="8288411"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103</a:t>
            </a:fld>
            <a:endParaRPr lang="en-US"/>
          </a:p>
        </p:txBody>
      </p:sp>
    </p:spTree>
    <p:extLst>
      <p:ext uri="{BB962C8B-B14F-4D97-AF65-F5344CB8AC3E}">
        <p14:creationId xmlns:p14="http://schemas.microsoft.com/office/powerpoint/2010/main" val="34044969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t>Radio Waves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Although there is no clear-cut demarcation between radio waves and microwaves, electromagnetic waves ranging in frequencies between 3 kHz and 1 GHz are normally called radio waves; waves ranging in frequencies between 1 and 300 GHz are called microwaves. However, the behavior of the waves, rather than the frequencies, is a better criterion for classification. Radio waves, for the most part, are omnidirectional.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104</a:t>
            </a:fld>
            <a:endParaRPr lang="en-US"/>
          </a:p>
        </p:txBody>
      </p:sp>
    </p:spTree>
    <p:extLst>
      <p:ext uri="{BB962C8B-B14F-4D97-AF65-F5344CB8AC3E}">
        <p14:creationId xmlns:p14="http://schemas.microsoft.com/office/powerpoint/2010/main" val="1241096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Microwaves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Electromagnetic waves having frequencies between 1 and 300 GHz are called microwaves. Microwaves are unidirectional. When an antenna transmits microwaves, they can be narrowly focused. This means that the sending and receiving antennas need to be aligned. The unidirectional property has an obvious advantage. A pair of antennas can be aligned without interfering with another pair of aligned antennas.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105</a:t>
            </a:fld>
            <a:endParaRPr lang="en-US"/>
          </a:p>
        </p:txBody>
      </p:sp>
    </p:spTree>
    <p:extLst>
      <p:ext uri="{BB962C8B-B14F-4D97-AF65-F5344CB8AC3E}">
        <p14:creationId xmlns:p14="http://schemas.microsoft.com/office/powerpoint/2010/main" val="37451115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Infrared</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Infrared waves, with frequencies from 300 GHz to 400 THz (wavelengths from 1 mm to 770 nm), can be used for short-range communication. Infrared waves, having high frequencies, cannot penetrate walls. This advantageous characteristic prevents interference between one system and another; a short-range communication system in one room cannot be affected by another system in the next </a:t>
            </a:r>
            <a:r>
              <a:rPr lang="en-US"/>
              <a:t>room.</a:t>
            </a:r>
            <a:endParaRPr lang="en-US"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106</a:t>
            </a:fld>
            <a:endParaRPr lang="en-US"/>
          </a:p>
        </p:txBody>
      </p:sp>
    </p:spTree>
    <p:extLst>
      <p:ext uri="{BB962C8B-B14F-4D97-AF65-F5344CB8AC3E}">
        <p14:creationId xmlns:p14="http://schemas.microsoft.com/office/powerpoint/2010/main" val="38352080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F94D74-BA49-499E-9CA3-6ADAFCEA393A}"/>
              </a:ext>
            </a:extLst>
          </p:cNvPr>
          <p:cNvSpPr>
            <a:spLocks noGrp="1"/>
          </p:cNvSpPr>
          <p:nvPr>
            <p:ph type="title"/>
          </p:nvPr>
        </p:nvSpPr>
        <p:spPr/>
        <p:txBody>
          <a:bodyPr/>
          <a:lstStyle/>
          <a:p>
            <a:r>
              <a:rPr lang="en-US" noProof="0" dirty="0">
                <a:latin typeface="+mj-lt"/>
              </a:rPr>
              <a:t>End of Main Content</a:t>
            </a:r>
          </a:p>
        </p:txBody>
      </p:sp>
      <p:sp>
        <p:nvSpPr>
          <p:cNvPr id="3" name="Text Placeholder 2">
            <a:extLst>
              <a:ext uri="{FF2B5EF4-FFF2-40B4-BE49-F238E27FC236}">
                <a16:creationId xmlns:a16="http://schemas.microsoft.com/office/drawing/2014/main" id="{F3E85652-D4EB-4ED2-BBA6-8823DD779F76}"/>
              </a:ext>
            </a:extLst>
          </p:cNvPr>
          <p:cNvSpPr>
            <a:spLocks noGrp="1"/>
          </p:cNvSpPr>
          <p:nvPr>
            <p:ph type="body" sz="quarter" idx="13"/>
          </p:nvPr>
        </p:nvSpPr>
        <p:spPr/>
        <p:txBody>
          <a:bodyPr/>
          <a:lstStyle/>
          <a:p>
            <a:pPr defTabSz="457200">
              <a:spcBef>
                <a:spcPct val="20000"/>
              </a:spcBef>
              <a:defRPr/>
            </a:pPr>
            <a:r>
              <a:rPr lang="en-US" noProof="0" dirty="0"/>
              <a:t>© 2022 McGraw Hill, LLC. All rights reserved. Authorized only for instructor use in the classroom.</a:t>
            </a:r>
          </a:p>
          <a:p>
            <a:pPr defTabSz="457200">
              <a:spcBef>
                <a:spcPct val="20000"/>
              </a:spcBef>
              <a:defRPr/>
            </a:pPr>
            <a:r>
              <a:rPr lang="en-US" noProof="0" dirty="0"/>
              <a:t>No reproduction or further distribution permitted without the prior written consent of McGraw Hill, LLC.</a:t>
            </a:r>
          </a:p>
        </p:txBody>
      </p:sp>
    </p:spTree>
    <p:extLst>
      <p:ext uri="{BB962C8B-B14F-4D97-AF65-F5344CB8AC3E}">
        <p14:creationId xmlns:p14="http://schemas.microsoft.com/office/powerpoint/2010/main" val="12025833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8242-31AB-427B-8857-866D707A4965}"/>
              </a:ext>
            </a:extLst>
          </p:cNvPr>
          <p:cNvSpPr>
            <a:spLocks noGrp="1"/>
          </p:cNvSpPr>
          <p:nvPr>
            <p:ph type="title"/>
          </p:nvPr>
        </p:nvSpPr>
        <p:spPr/>
        <p:txBody>
          <a:bodyPr/>
          <a:lstStyle/>
          <a:p>
            <a:r>
              <a:rPr lang="en-US" noProof="0" dirty="0">
                <a:latin typeface="+mj-lt"/>
              </a:rPr>
              <a:t>Accessibility Content: Text Alternatives for Images</a:t>
            </a:r>
          </a:p>
        </p:txBody>
      </p:sp>
      <p:sp>
        <p:nvSpPr>
          <p:cNvPr id="3" name="Slide Number Placeholder 2">
            <a:extLst>
              <a:ext uri="{FF2B5EF4-FFF2-40B4-BE49-F238E27FC236}">
                <a16:creationId xmlns:a16="http://schemas.microsoft.com/office/drawing/2014/main" id="{1F1A22A6-5892-44B9-8F18-DBE73AC5F810}"/>
              </a:ext>
            </a:extLst>
          </p:cNvPr>
          <p:cNvSpPr>
            <a:spLocks noGrp="1"/>
          </p:cNvSpPr>
          <p:nvPr>
            <p:ph type="sldNum" sz="quarter" idx="10"/>
          </p:nvPr>
        </p:nvSpPr>
        <p:spPr/>
        <p:txBody>
          <a:bodyPr/>
          <a:lstStyle/>
          <a:p>
            <a:fld id="{68151E55-6873-49E2-B8D5-2F265E6F1973}" type="slidenum">
              <a:rPr lang="en-US" smtClean="0"/>
              <a:pPr/>
              <a:t>108</a:t>
            </a:fld>
            <a:endParaRPr lang="en-US"/>
          </a:p>
        </p:txBody>
      </p:sp>
    </p:spTree>
    <p:extLst>
      <p:ext uri="{BB962C8B-B14F-4D97-AF65-F5344CB8AC3E}">
        <p14:creationId xmlns:p14="http://schemas.microsoft.com/office/powerpoint/2010/main" val="19979305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 Communication at the physical layer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sz="1600" dirty="0"/>
              <a:t>The communication between Alice and Bob is depicted using a network topology and a data flow diagram. Two host devices (one belongs to Alice) are connected to a L A N switch. This network represents sky research. The L A N switch connects to a router R 2 by point-to-point W A N. The R 2 connects to a router R 1 which further connects to other I S P s through point-to-point W A N. The R 2 connects to a router R 4 through a by point-to-point W A N, that in turn connects to a W A N switch belonging to a switched W A N network of three W A N devices. The other W A N switch from the switched W A N network connects to a router R 3 through a point-to-point W A N, that further connects to other I S Ps. The third W A N switch from the switched network connects to a router R 5 by point-to-point W A N. This network represents a national I S P. The router R 5 connects to a router R 7 in an I S P network. The router R 7 connects to a L A N switch belonging to a network representing scientific books. The L A N switch connects to two host devices and a mainframe represents Bob. R 7 connects to a router R 6 that further connects to other I S Ps, by point-point W A N. The data flow diagram shows that the data flows from the physical layer of Alice host device to the physical layer of R 2 which has two physical and data-link layers and a network layer. From the other physical layer, the data flows to the physical layer of R4. From the other physical layer of R4, the data flows to the physical layer of R 5. Likewise, the data flows from R 5 to R 7 and reaches the physical layer of the Bob host device.</a:t>
            </a:r>
            <a:endParaRPr lang="en-US" sz="1200"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r>
              <a:rPr lang="en-US" i="0" dirty="0"/>
              <a:t>The electrical voltage in hour house in US is periodic with peak value of 120 to 120 volts. Its frequency is 60 Hz.</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11</a:t>
            </a:fld>
            <a:endParaRPr lang="en-US">
              <a:latin typeface="+mj-lt"/>
            </a:endParaRPr>
          </a:p>
        </p:txBody>
      </p:sp>
    </p:spTree>
    <p:extLst>
      <p:ext uri="{BB962C8B-B14F-4D97-AF65-F5344CB8AC3E}">
        <p14:creationId xmlns:p14="http://schemas.microsoft.com/office/powerpoint/2010/main" val="17480545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 Comparison of analog and digital signals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Two graphs of value versus time are shown. The first graph shows an analog signal that has wavy patterns with positive and negative peaks. The second graph shows a digital signal that shows square waveforms that lies at a positive value for a certain period, which then remains constant at the minimum value and then drops down to a negative value with increasing time.</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3615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2.3 A sine wave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graph shows a continuous sine waveform that originates from a positive value. The waveform with three crests and three troughs has a total period of 1 second. The period between any two crests is 'T ' that equals a period of 1 over 3 seconds. The amplitude is marked 'A. ' The half of the first crest lies on the negative x-axis. The distance between the origin and the point where the waveform meets the x-axis is marked 'P' that represents the phase, 1 over 4 period that equals 90 degrees.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84479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2.4 The time-domain and frequency-domain plots of a sine wave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represents the time-domain that shows six wavy peaks in positive and negative cycles in 1 second (frequency: 6 Hertz). The peak value is 5 Volts. The second graph represents the frequency domain. The x-axis represents the frequency that ranges as 1, 3, 6, 9, and 12. The graph shows a vertical line on the frequency of 6 Hertz with a peak value of 5 V.</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42752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2.5 Two digital signals, one with two and one with four bit-levels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represents a digital signal with two levels that shows 8 bits sent in 1 second and the bit rate is equal to 8 bits per second. Level 2 represents 1 and level 1 represents 0. The patterns shown are 1 0 1 1 0 0 0 1. The second graph represents a digital signal with four levels that shows 16 bits sent in 1 second and the bit rate is equal to 16 bits per second. Level 4 represents 11, level 3 represents 10, level 2 represents 01, and level 1 represents 00. The patterns shown are 11 10 01 01 00 00 00 10.</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64383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2.6 Attenuation and amplification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original waveform at point 1 shows a steep increase and decrease in close intervals. The wave after passing through the transmission medium is attenuated on point 2, which shows shorter wave patterns, and after passing through an amplifier, the wave is amplified at point 3. The wave shows a steep increase and decreases in amplitude as similar to the original on point 1.</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48445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2.7 Bandwidth-delay product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cylindrical tube is shown. The length of the tube represents delay. The Cross-section of the tube represents bandwidth. Volume is given by the multiplication of bandwidth and delay.</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87737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2.8 Line coding and decoding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sender host device transforms digital data 0 1 0 1 continues to 1 0 1 to an encoder. The encoder sends to the decoder through a link. The data appears as a digital signal in between the encoder and decoder. The decoder sends the same digital data to the receiver host device that equals 0 1 0 1 continues to 1 0 1.</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092451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2.9 Components of PCM encoder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figure shows the conversion of an analog signal to digital data. An analog signal enters a P C M encoder. The signal passes through the Sampling block. A PAM signal is sent along with the sampling output to an encoder. A quantized signal and the output from the encoder block are sent to a quantizing block which produces digital data, 1 1 continues to 1 1 0 0.</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17940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2.10 The process of delta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graph shows a sine wave and a stepped sine wave overlapping each other. The amplitude and period of each step is 'd' and 'T' respectively. The generated binary data is 0 1 1 1 1 1 1 0 0 0 0 0 0 1 1.</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88755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2.11 Binary amplitude shift keying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exhibits a baud rate of 5 for 1 second and the bit rate is 5. The x-axis represents time and the y-axis represents amplitude. The graph shows a continuous waveform that is partitioned into five single elements representing the binary digits 10110. Every single element representing digit 1 has a waveform with three crests and troughs, and for the digit 0, the curve remains constant on the axis for the same time as required for digit 1. The bandwidth graph shows an open downward curve in the positive cycle. The length of the curve is the bandwidth. The midpoint is marked f subscript c. The values for r are equal to 1, S is equal to N, and b is equal to (1 plus d) times 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430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Phase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The term phase describes the position of the waveform relative to time 0. If we think of the wave as something that can be shifted backward or forward along the time axis, phase describes the amount of that shift.</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12</a:t>
            </a:fld>
            <a:endParaRPr lang="en-US">
              <a:latin typeface="+mj-lt"/>
            </a:endParaRPr>
          </a:p>
        </p:txBody>
      </p:sp>
    </p:spTree>
    <p:extLst>
      <p:ext uri="{BB962C8B-B14F-4D97-AF65-F5344CB8AC3E}">
        <p14:creationId xmlns:p14="http://schemas.microsoft.com/office/powerpoint/2010/main" val="850182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2.12 Binary frequency shift keying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exhibits a baud rate of 5 for 1 second and the bit rate is 5. The x-axis represents time and the y-axis represents amplitude. The graph shows a continuous waveform that is partitioned into five single elements representing the binary digits 10110. Every single element representing digit 1 has a waveform with three crests and troughs, and for the digit 0, the curve has two crests and troughs. The second graph shows two bands with f subscript 1 and f subscript 2 as midpoints. The distance between the two midpoints is 2 times Df. The bandwidths of the two bands are S times (1 plus d). The total bandwidth of the two bands is B equal to S times (1 plus d) plus 2 Df. The value for r is equal to 1, and S is equal to N.</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71838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2.13 Binary phase shift keying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first graph exhibits a baud rate of 5 for 1 second and the bit rate is 5. The x-axis represents time and the y-axis represents amplitude. The graph shows a continuous waveform that is partitioned into five single elements representing the binary digits 10110. Every single element representing digit 1 has a waveform originating from the positive cycle and ends in a negative cycle with three crests and troughs, and for the digit 0, the curve originates from the negative cycle and ends in a positive cycle with three crests and troughs. The bandwidth graph shows an open downward curve in the positive cycle. The length of the curve is the bandwidth. The midpoint is marked f subscript c. The value for r is equal to 1, S is equal to N, and b is equal to (1 plus d) times 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2070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2.14 Amplitude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graph shows wave patterns of modulating signal, carrier frequency, and modulated signal. A modulating signal and a carrier frequency signal, f subscript c from an oscillator are given as inputs to a multiplier. The modifier gives a modulated signal output. The bandwidth graph shows an open downward curve in the positive cycle whose length is B subscript A M is equal to 2 B. The midpoint of the curve is f subscript c.</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29825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2.15 Frequency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graph shows wave patterns for modulating signal (audio), carrier frequency, and F M signal. A modulating signal (audio) passes through a voltage-controlled oscillator to obtain an F M signal. A graph shows an open downward curve in the positive cycle, whose length is B subscript F M equals 2 times (1 plus beta) times B. The midpoint of the curve is f subscript c.</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65041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2.16 Phase modulation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graph shows wave patterns for modulating signal (audio), carrier frequency, and PM signal. The illustration shows the modulating signal entering a block, d over d t, from which the output passes through a voltage-controlled oscillator to obtain an P M signal. A graph shows an open downward curve in the positive cycle, whose length is B subscript PM equals 2 times (1 plus beta) times B. The midpoint of the curve is f subscript c.</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42968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a:xfrm>
            <a:off x="342900" y="304800"/>
            <a:ext cx="8458200" cy="678611"/>
          </a:xfrm>
        </p:spPr>
        <p:txBody>
          <a:bodyPr>
            <a:noAutofit/>
          </a:bodyPr>
          <a:lstStyle/>
          <a:p>
            <a:r>
              <a:rPr lang="en-US" altLang="en-US" i="1" dirty="0">
                <a:solidFill>
                  <a:schemeClr val="tx1"/>
                </a:solidFill>
              </a:rPr>
              <a:t>Figure 2.17 Dividing a link into channels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a:xfrm>
            <a:off x="3081587" y="1068234"/>
            <a:ext cx="2980826" cy="225425"/>
          </a:xfrm>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a:xfrm>
            <a:off x="342900" y="1397001"/>
            <a:ext cx="8458200" cy="4846320"/>
          </a:xfrm>
        </p:spPr>
        <p:txBody>
          <a:bodyPr/>
          <a:lstStyle/>
          <a:p>
            <a:r>
              <a:rPr lang="en-US" dirty="0"/>
              <a:t> An illustration shows the 'n' number of input lines passing through a multiplexer (M U X). The multiplexer is connected to a demultiplexer through a link that has 'n' channels. The demultiplexer (D E M U X) provides 'n' output lines.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a:xfrm>
            <a:off x="3081528" y="6337511"/>
            <a:ext cx="2980944" cy="228600"/>
          </a:xfrm>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a:xfrm>
            <a:off x="8647432" y="6684041"/>
            <a:ext cx="355840" cy="1613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0077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2.18 Frequency-division multiplexing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A figure shows three input lines passes through a multiplexer (M U X). The input lines are sent to the demultiplexer through three different channels 1, 2, and 3. The demultiplexer (D E M U X) provides three output lines.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93075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2.19 Time division multiplexing (TDM)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figure shows four host devices labeled as 1, 2, 3, and 4 connected to a multiplexer (M U X). The data, 4 3 2 1 4 3 2 1 4 3 2 1 flows from the multiplexer to the demultiplexer (D E M U), to which four host devices 1, 2, 3, and 4 are connected.</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20868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2.20 Transmission media and physical layer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In the figure, the data from the physical layer of the sender passes through a transmission media, which is a cable or air, and enters the physical layer of the receiver.</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946303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2.21 Twisted-pair cable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The unshielded twisted pair cable represents a pair of cable wires with a plastic cover. The shielded twisted pair cable represents a pair of cable wires with a metal shield present beneath the plastic cover. A graph is shown beside. The X-axis represents frequency in </a:t>
            </a:r>
            <a:r>
              <a:rPr lang="en-US" dirty="0" err="1"/>
              <a:t>kiloHertz</a:t>
            </a:r>
            <a:r>
              <a:rPr lang="en-US" dirty="0"/>
              <a:t> that ranges as follows: 1, 10, 100, and 1000. The Y-axis represents attenuation in decibels per kilometer that ranges from 0 to 20 in increments of 2. The graph shows four curves. The curve that represents 18 gauge increases from 1.6 to 10 decibels per kilometer with an increase in frequency from 1 to 1000 </a:t>
            </a:r>
            <a:r>
              <a:rPr lang="en-US" dirty="0" err="1"/>
              <a:t>kiloHertz</a:t>
            </a:r>
            <a:r>
              <a:rPr lang="en-US" dirty="0"/>
              <a:t>. The curve for 22 gauge increases from 1.8 to 14 decibels per kilometer with an increase in frequency from 1 to 1000 </a:t>
            </a:r>
            <a:r>
              <a:rPr lang="en-US" dirty="0" err="1"/>
              <a:t>kiloHertz</a:t>
            </a:r>
            <a:r>
              <a:rPr lang="en-US" dirty="0"/>
              <a:t>, the curve for 24 gauge increases from 2 to 16 decibels per kilometer in 1 to 1000 </a:t>
            </a:r>
            <a:r>
              <a:rPr lang="en-US" dirty="0" err="1"/>
              <a:t>kiloHertz</a:t>
            </a:r>
            <a:r>
              <a:rPr lang="en-US" dirty="0"/>
              <a:t>, and the curve for 26 gauge increases from 2.2 to 18 decibels per kilometer in 1 to 1000 </a:t>
            </a:r>
            <a:r>
              <a:rPr lang="en-US" dirty="0" err="1"/>
              <a:t>kiloHertz</a:t>
            </a:r>
            <a:r>
              <a:rPr lang="en-US" dirty="0"/>
              <a:t>.</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430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Wavelength</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2054319"/>
          </a:xfrm>
        </p:spPr>
        <p:txBody>
          <a:bodyPr/>
          <a:lstStyle/>
          <a:p>
            <a:pPr>
              <a:defRPr/>
            </a:pPr>
            <a:r>
              <a:rPr lang="en-US" dirty="0">
                <a:latin typeface="+mj-lt"/>
              </a:rPr>
              <a:t>The wavelength is the distance a simple signal can travel in one period. Wavelength binds the period or the frequency of a simple sine wave to the propagation speed in the medium. If we represent wavelength by l, propagation speed by c, and frequency by f, and period by T, we get</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925148"/>
              </p:ext>
            </p:extLst>
          </p:nvPr>
        </p:nvGraphicFramePr>
        <p:xfrm>
          <a:off x="2943843" y="3558399"/>
          <a:ext cx="2603170" cy="539228"/>
        </p:xfrm>
        <a:graphic>
          <a:graphicData uri="http://schemas.openxmlformats.org/presentationml/2006/ole">
            <mc:AlternateContent xmlns:mc="http://schemas.openxmlformats.org/markup-compatibility/2006">
              <mc:Choice xmlns:v="urn:schemas-microsoft-com:vml" Requires="v">
                <p:oleObj name="Equation" r:id="rId2" imgW="1777680" imgH="368280" progId="Equation.DSMT4">
                  <p:embed/>
                </p:oleObj>
              </mc:Choice>
              <mc:Fallback>
                <p:oleObj name="Equation" r:id="rId2" imgW="1777680" imgH="368280" progId="Equation.DSMT4">
                  <p:embed/>
                  <p:pic>
                    <p:nvPicPr>
                      <p:cNvPr id="0" name=""/>
                      <p:cNvPicPr/>
                      <p:nvPr/>
                    </p:nvPicPr>
                    <p:blipFill>
                      <a:blip r:embed="rId3"/>
                      <a:stretch>
                        <a:fillRect/>
                      </a:stretch>
                    </p:blipFill>
                    <p:spPr>
                      <a:xfrm>
                        <a:off x="2943843" y="3558399"/>
                        <a:ext cx="2603170" cy="539228"/>
                      </a:xfrm>
                      <a:prstGeom prst="rect">
                        <a:avLst/>
                      </a:prstGeom>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13</a:t>
            </a:fld>
            <a:endParaRPr lang="en-US">
              <a:latin typeface="+mj-lt"/>
            </a:endParaRPr>
          </a:p>
        </p:txBody>
      </p:sp>
    </p:spTree>
    <p:extLst>
      <p:ext uri="{BB962C8B-B14F-4D97-AF65-F5344CB8AC3E}">
        <p14:creationId xmlns:p14="http://schemas.microsoft.com/office/powerpoint/2010/main" val="2538947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2.22 Coaxial cable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A coaxial cable has a plastic cover, two insulators, an outer conductor shielded in between the two insulators and an inner conductor. A graph is shown beside the cable. The X-axis of the graph represents frequency in megahertz that ranges as follows: 0.01, 0.1, 1.0, 10, and 100. The Y-axis represents attenuation in decibels per kilometer that ranges from 5 to 35 in increments of 5. The graph shows three curves. The curve representing 2.6 over 9.5 millimeters increases from 1 (approximately) to 18 decibels per kilometer with an increase in frequency from 0.07 to 80 megahertz. The curve for 1.2 over 4.4 millimeters increases from 1 (approximately) to 20 decibels per kilometer with the increase in frequency from 0.07 to 20 megahertz, and the curve for 0.7 over 2.9 millimeters increases from 5 (approximately) to 35 decibels per kilometer with the increase in frequency from 0.3 to 10 megahertz. Note: the above-mentioned values are approximate.</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18660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2.23 Bending of light ray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Three figures depict the bending of light rays for different values of 'I. ' In the first figure, the value of I is less than the critical angle. As the light ray from a more dense medium enters the less dense medium, it slightly bends toward the right. The angle between the light ray and the vertical in the more dense medium is marked 'I. ' In the second figure, the value of I is equal to the critical angle. Here the light ray bends horizontally on the outer area of the more dense medium. In the third figure, the value of I is greater than the critical angle. Here the light ray, on reaching the less dense medium, bends downward back to the more dense medium.</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endParaRPr lang="en-US" noProof="0" dirty="0">
              <a:latin typeface="+mj-lt"/>
              <a:hlinkClick r:id="rId4" action="ppaction://hlinksldjump"/>
            </a:endParaRP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9254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a:solidFill>
                  <a:schemeClr val="tx1"/>
                </a:solidFill>
              </a:rPr>
              <a:t>Figure 2.24 Optical fiber </a:t>
            </a:r>
            <a:r>
              <a:rPr lang="en-US" i="1" noProof="0">
                <a:solidFill>
                  <a:schemeClr val="tx1"/>
                </a:solidFill>
              </a:rPr>
              <a:t>- </a:t>
            </a:r>
            <a:r>
              <a:rPr lang="en-US" i="1" noProof="0" dirty="0">
                <a:solidFill>
                  <a:schemeClr val="tx1"/>
                </a:solidFill>
              </a:rPr>
              <a:t>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US" dirty="0"/>
              <a:t> The signal from the sender passes through the core layer of the optical fiber in zigzag patterns and reaches the receiver. The core layer is present between the two cladding layers.</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6248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4DC-B29D-4077-A952-3D6776ED8ABC}"/>
              </a:ext>
            </a:extLst>
          </p:cNvPr>
          <p:cNvSpPr>
            <a:spLocks noGrp="1"/>
          </p:cNvSpPr>
          <p:nvPr>
            <p:ph type="title"/>
          </p:nvPr>
        </p:nvSpPr>
        <p:spPr/>
        <p:txBody>
          <a:bodyPr>
            <a:noAutofit/>
          </a:bodyPr>
          <a:lstStyle/>
          <a:p>
            <a:r>
              <a:rPr lang="en-US" altLang="en-US" i="1" dirty="0">
                <a:solidFill>
                  <a:schemeClr val="tx1"/>
                </a:solidFill>
              </a:rPr>
              <a:t>Figure 2.25 Electromagnetic spectrum for wireless communication </a:t>
            </a:r>
            <a:r>
              <a:rPr lang="en-US" i="1" noProof="0" dirty="0">
                <a:solidFill>
                  <a:schemeClr val="tx1"/>
                </a:solidFill>
              </a:rPr>
              <a:t>- Text Alternative</a:t>
            </a:r>
          </a:p>
        </p:txBody>
      </p:sp>
      <p:sp>
        <p:nvSpPr>
          <p:cNvPr id="3" name="Text Placeholder 2">
            <a:extLst>
              <a:ext uri="{FF2B5EF4-FFF2-40B4-BE49-F238E27FC236}">
                <a16:creationId xmlns:a16="http://schemas.microsoft.com/office/drawing/2014/main"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endParaRPr lang="en-US" noProof="0" dirty="0">
              <a:latin typeface="+mj-lt"/>
              <a:hlinkClick r:id="rId3" action="ppaction://hlinksldjump"/>
            </a:endParaRPr>
          </a:p>
        </p:txBody>
      </p:sp>
      <p:sp>
        <p:nvSpPr>
          <p:cNvPr id="4" name="Content Placeholder 3">
            <a:extLst>
              <a:ext uri="{FF2B5EF4-FFF2-40B4-BE49-F238E27FC236}">
                <a16:creationId xmlns:a16="http://schemas.microsoft.com/office/drawing/2014/main" id="{682B4685-AFF6-4664-AF0E-CBEF4179CF57}"/>
              </a:ext>
            </a:extLst>
          </p:cNvPr>
          <p:cNvSpPr>
            <a:spLocks noGrp="1"/>
          </p:cNvSpPr>
          <p:nvPr>
            <p:ph sz="quarter" idx="16"/>
          </p:nvPr>
        </p:nvSpPr>
        <p:spPr/>
        <p:txBody>
          <a:bodyPr/>
          <a:lstStyle/>
          <a:p>
            <a:r>
              <a:rPr lang="en-IN" dirty="0"/>
              <a:t> A spectrum shows that the radio waves and microwaves range from 3 kilohertz to 300 gigahertz, infrared region ranging between 300 gigahertz and 400 terahertz, and visible light ranges from 400 terahertz to 900 terahertz.</a:t>
            </a:r>
            <a:endParaRPr lang="en-US" noProof="0" dirty="0"/>
          </a:p>
        </p:txBody>
      </p:sp>
      <p:sp>
        <p:nvSpPr>
          <p:cNvPr id="5" name="Text Placeholder 4">
            <a:extLst>
              <a:ext uri="{FF2B5EF4-FFF2-40B4-BE49-F238E27FC236}">
                <a16:creationId xmlns:a16="http://schemas.microsoft.com/office/drawing/2014/main"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398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Time and Frequency Domain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A sine waves is comprehensively defined by its </a:t>
            </a:r>
            <a:r>
              <a:rPr lang="en-US" dirty="0">
                <a:solidFill>
                  <a:srgbClr val="C00000"/>
                </a:solidFill>
              </a:rPr>
              <a:t>amplitude</a:t>
            </a:r>
            <a:r>
              <a:rPr lang="en-US" dirty="0"/>
              <a:t>, </a:t>
            </a:r>
            <a:r>
              <a:rPr lang="en-US" dirty="0">
                <a:solidFill>
                  <a:srgbClr val="C00000"/>
                </a:solidFill>
              </a:rPr>
              <a:t>frequency</a:t>
            </a:r>
            <a:r>
              <a:rPr lang="en-US" dirty="0"/>
              <a:t>, and </a:t>
            </a:r>
            <a:r>
              <a:rPr lang="en-US" dirty="0">
                <a:solidFill>
                  <a:srgbClr val="C00000"/>
                </a:solidFill>
              </a:rPr>
              <a:t>phase</a:t>
            </a:r>
            <a:r>
              <a:rPr lang="en-US" dirty="0"/>
              <a:t>. This can be done in both time and frequency domain.</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14</a:t>
            </a:fld>
            <a:endParaRPr lang="en-US">
              <a:latin typeface="+mj-lt"/>
            </a:endParaRPr>
          </a:p>
        </p:txBody>
      </p:sp>
    </p:spTree>
    <p:extLst>
      <p:ext uri="{BB962C8B-B14F-4D97-AF65-F5344CB8AC3E}">
        <p14:creationId xmlns:p14="http://schemas.microsoft.com/office/powerpoint/2010/main" val="98519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2.4 The time-domain and frequency-domain plots of a sine wave</a:t>
            </a:r>
          </a:p>
        </p:txBody>
      </p:sp>
      <p:pic>
        <p:nvPicPr>
          <p:cNvPr id="8" name="Picture 2" descr=" Two graphs of amplitude versus time show the time domain and the frequency domain of a sine wave.">
            <a:extLst>
              <a:ext uri="{FF2B5EF4-FFF2-40B4-BE49-F238E27FC236}">
                <a16:creationId xmlns:a16="http://schemas.microsoft.com/office/drawing/2014/main" id="{21EE5301-194D-4F24-9155-DB91094A936A}"/>
              </a:ext>
            </a:extLst>
          </p:cNvPr>
          <p:cNvPicPr>
            <a:picLocks noChangeAspect="1" noChangeArrowheads="1"/>
          </p:cNvPicPr>
          <p:nvPr/>
        </p:nvPicPr>
        <p:blipFill>
          <a:blip r:embed="rId2"/>
          <a:stretch>
            <a:fillRect/>
          </a:stretch>
        </p:blipFill>
        <p:spPr bwMode="auto">
          <a:xfrm>
            <a:off x="463929" y="2431736"/>
            <a:ext cx="8216141"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15</a:t>
            </a:fld>
            <a:endParaRPr lang="en-US"/>
          </a:p>
        </p:txBody>
      </p:sp>
    </p:spTree>
    <p:extLst>
      <p:ext uri="{BB962C8B-B14F-4D97-AF65-F5344CB8AC3E}">
        <p14:creationId xmlns:p14="http://schemas.microsoft.com/office/powerpoint/2010/main" val="282967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Composite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marL="342900" indent="-342900">
              <a:spcBef>
                <a:spcPts val="600"/>
              </a:spcBef>
              <a:spcAft>
                <a:spcPts val="1200"/>
              </a:spcAft>
              <a:buFont typeface="Arial" panose="020B0604020202020204" pitchFamily="34" charset="0"/>
              <a:buChar char="•"/>
              <a:defRPr/>
            </a:pPr>
            <a:r>
              <a:rPr lang="en-US" dirty="0"/>
              <a:t>So far, we have focused on simple sine waves. A composite signal is made of many simple sine waves.</a:t>
            </a:r>
          </a:p>
          <a:p>
            <a:pPr marL="342900" indent="-342900">
              <a:spcBef>
                <a:spcPts val="600"/>
              </a:spcBef>
              <a:spcAft>
                <a:spcPts val="1200"/>
              </a:spcAft>
              <a:buFont typeface="Arial" panose="020B0604020202020204" pitchFamily="34" charset="0"/>
              <a:buChar char="•"/>
              <a:defRPr/>
            </a:pPr>
            <a:r>
              <a:rPr lang="en-US" dirty="0"/>
              <a:t>The range of frequencies contained in a composite signal is its bandwidth. The bandwidth of a signal is the difference between the lowest and highest frequencies in the signal.</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16</a:t>
            </a:fld>
            <a:endParaRPr lang="en-US">
              <a:latin typeface="+mj-lt"/>
            </a:endParaRPr>
          </a:p>
        </p:txBody>
      </p:sp>
    </p:spTree>
    <p:extLst>
      <p:ext uri="{BB962C8B-B14F-4D97-AF65-F5344CB8AC3E}">
        <p14:creationId xmlns:p14="http://schemas.microsoft.com/office/powerpoint/2010/main" val="363633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Bandwidth</a:t>
            </a:r>
            <a:r>
              <a:rPr lang="en-US" altLang="en-US" sz="1200" dirty="0">
                <a:solidFill>
                  <a:schemeClr val="tx1"/>
                </a:solidFill>
                <a:latin typeface="+mj-lt"/>
              </a:rPr>
              <a:t> 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205233"/>
          </a:xfrm>
        </p:spPr>
        <p:txBody>
          <a:bodyPr/>
          <a:lstStyle/>
          <a:p>
            <a:pPr>
              <a:defRPr/>
            </a:pPr>
            <a:r>
              <a:rPr lang="en-US" dirty="0"/>
              <a:t>The range of frequencies contained in a composite signal is its bandwidth. The bandwidth of a signal is the difference between the lowest and highest frequencies in the signal.</a:t>
            </a:r>
          </a:p>
        </p:txBody>
      </p:sp>
      <p:sp>
        <p:nvSpPr>
          <p:cNvPr id="3" name="Content Placeholder 3">
            <a:extLst>
              <a:ext uri="{FF2B5EF4-FFF2-40B4-BE49-F238E27FC236}">
                <a16:creationId xmlns:a16="http://schemas.microsoft.com/office/drawing/2014/main" id="{3D4A3BE9-BE88-462E-8B5B-F28B29FA60CD}"/>
              </a:ext>
            </a:extLst>
          </p:cNvPr>
          <p:cNvSpPr>
            <a:spLocks noGrp="1"/>
          </p:cNvSpPr>
          <p:nvPr>
            <p:ph sz="quarter" idx="15"/>
          </p:nvPr>
        </p:nvSpPr>
        <p:spPr>
          <a:xfrm>
            <a:off x="342900" y="3167744"/>
            <a:ext cx="8458200" cy="881742"/>
          </a:xfrm>
          <a:solidFill>
            <a:srgbClr val="56FFD2"/>
          </a:solidFill>
          <a:ln>
            <a:solidFill>
              <a:srgbClr val="00B0F0"/>
            </a:solidFill>
          </a:ln>
        </p:spPr>
        <p:txBody>
          <a:bodyPr/>
          <a:lstStyle/>
          <a:p>
            <a:r>
              <a:rPr lang="en-US" b="1" i="0" dirty="0">
                <a:solidFill>
                  <a:srgbClr val="000000"/>
                </a:solidFill>
                <a:latin typeface="Times" panose="02020603050405020304" pitchFamily="18" charset="0"/>
              </a:rPr>
              <a:t>The bandwidth of a composite signal is the difference between the highest and the lowest frequencies contained in that signal. </a:t>
            </a:r>
            <a:endParaRPr lang="en-US" sz="4800" b="1" i="0" dirty="0">
              <a:solidFill>
                <a:srgbClr val="000000"/>
              </a:solidFill>
            </a:endParaRP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17</a:t>
            </a:fld>
            <a:endParaRPr lang="en-US">
              <a:latin typeface="+mj-lt"/>
            </a:endParaRPr>
          </a:p>
        </p:txBody>
      </p:sp>
    </p:spTree>
    <p:extLst>
      <p:ext uri="{BB962C8B-B14F-4D97-AF65-F5344CB8AC3E}">
        <p14:creationId xmlns:p14="http://schemas.microsoft.com/office/powerpoint/2010/main" val="51311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2.1.2 Digital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Information can also be represented by a digital signal. For example, a value 1 can be encoded as a positive voltage and a value 0 as zero voltage. A digital signal can have more than two levels. In this case, we can send more than 1 bit for each level. Figure 2.5 shows two signals, one with two levels and the other with four.</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18</a:t>
            </a:fld>
            <a:endParaRPr lang="en-US">
              <a:latin typeface="+mj-lt"/>
            </a:endParaRPr>
          </a:p>
        </p:txBody>
      </p:sp>
    </p:spTree>
    <p:extLst>
      <p:ext uri="{BB962C8B-B14F-4D97-AF65-F5344CB8AC3E}">
        <p14:creationId xmlns:p14="http://schemas.microsoft.com/office/powerpoint/2010/main" val="402843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2.5 Two digital signals, one with two and one with four bit-levels </a:t>
            </a:r>
          </a:p>
        </p:txBody>
      </p:sp>
      <p:pic>
        <p:nvPicPr>
          <p:cNvPr id="9" name="Picture 2" descr="Two graphs of amplitude versus time show a digital signal with two levels and a digital signal with four levels.">
            <a:extLst>
              <a:ext uri="{FF2B5EF4-FFF2-40B4-BE49-F238E27FC236}">
                <a16:creationId xmlns:a16="http://schemas.microsoft.com/office/drawing/2014/main" id="{B440FC50-58EC-49A2-816B-67DC5B91D904}"/>
              </a:ext>
            </a:extLst>
          </p:cNvPr>
          <p:cNvPicPr>
            <a:picLocks noChangeAspect="1" noChangeArrowheads="1"/>
          </p:cNvPicPr>
          <p:nvPr/>
        </p:nvPicPr>
        <p:blipFill>
          <a:blip r:embed="rId2"/>
          <a:stretch>
            <a:fillRect/>
          </a:stretch>
        </p:blipFill>
        <p:spPr bwMode="auto">
          <a:xfrm>
            <a:off x="457200" y="1967359"/>
            <a:ext cx="8229600" cy="3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19</a:t>
            </a:fld>
            <a:endParaRPr lang="en-US"/>
          </a:p>
        </p:txBody>
      </p:sp>
    </p:spTree>
    <p:extLst>
      <p:ext uri="{BB962C8B-B14F-4D97-AF65-F5344CB8AC3E}">
        <p14:creationId xmlns:p14="http://schemas.microsoft.com/office/powerpoint/2010/main" val="128377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noProof="0" dirty="0">
                <a:solidFill>
                  <a:schemeClr val="tx1"/>
                </a:solidFill>
              </a:rPr>
              <a:t>Chapter 2: Outline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marL="457200" indent="-457200">
              <a:spcBef>
                <a:spcPts val="1200"/>
              </a:spcBef>
              <a:spcAft>
                <a:spcPts val="1200"/>
              </a:spcAft>
            </a:pPr>
            <a:r>
              <a:rPr lang="en-US" dirty="0">
                <a:solidFill>
                  <a:schemeClr val="tx1"/>
                </a:solidFill>
              </a:rPr>
              <a:t>2.1   SIGNALS</a:t>
            </a:r>
          </a:p>
          <a:p>
            <a:pPr marL="457200" indent="-457200">
              <a:spcBef>
                <a:spcPts val="1200"/>
              </a:spcBef>
              <a:spcAft>
                <a:spcPts val="1200"/>
              </a:spcAft>
            </a:pPr>
            <a:r>
              <a:rPr lang="en-US" dirty="0">
                <a:solidFill>
                  <a:schemeClr val="tx1"/>
                </a:solidFill>
              </a:rPr>
              <a:t>2.2   SIGNAL IMPAIRMENT</a:t>
            </a:r>
          </a:p>
          <a:p>
            <a:pPr marL="457200" indent="-457200">
              <a:spcBef>
                <a:spcPts val="1200"/>
              </a:spcBef>
              <a:spcAft>
                <a:spcPts val="1200"/>
              </a:spcAft>
            </a:pPr>
            <a:r>
              <a:rPr lang="en-US" dirty="0">
                <a:solidFill>
                  <a:schemeClr val="tx1"/>
                </a:solidFill>
              </a:rPr>
              <a:t>2.3  DIGITAL TRANSMISSION</a:t>
            </a:r>
          </a:p>
          <a:p>
            <a:pPr marL="457200" indent="-457200">
              <a:spcBef>
                <a:spcPts val="1200"/>
              </a:spcBef>
              <a:spcAft>
                <a:spcPts val="1200"/>
              </a:spcAft>
            </a:pPr>
            <a:r>
              <a:rPr lang="en-US" dirty="0">
                <a:solidFill>
                  <a:schemeClr val="tx1"/>
                </a:solidFill>
              </a:rPr>
              <a:t>2.4  ANALOG TRANSMISSION</a:t>
            </a:r>
          </a:p>
          <a:p>
            <a:pPr marL="457200" indent="-457200">
              <a:spcBef>
                <a:spcPts val="1200"/>
              </a:spcBef>
              <a:spcAft>
                <a:spcPts val="1200"/>
              </a:spcAft>
            </a:pPr>
            <a:r>
              <a:rPr lang="en-US" dirty="0">
                <a:solidFill>
                  <a:schemeClr val="tx1"/>
                </a:solidFill>
              </a:rPr>
              <a:t>2.5  MULTIPLEXING</a:t>
            </a:r>
          </a:p>
          <a:p>
            <a:pPr marL="457200" indent="-457200">
              <a:spcBef>
                <a:spcPts val="1200"/>
              </a:spcBef>
              <a:spcAft>
                <a:spcPts val="1200"/>
              </a:spcAft>
            </a:pPr>
            <a:r>
              <a:rPr lang="en-US" dirty="0">
                <a:solidFill>
                  <a:schemeClr val="tx1"/>
                </a:solidFill>
              </a:rPr>
              <a:t>2.6  TRANSMISSION MEDIA</a:t>
            </a:r>
          </a:p>
        </p:txBody>
      </p:sp>
      <p:sp>
        <p:nvSpPr>
          <p:cNvPr id="2" name="Slide Number Placeholder 3">
            <a:extLst>
              <a:ext uri="{FF2B5EF4-FFF2-40B4-BE49-F238E27FC236}">
                <a16:creationId xmlns:a16="http://schemas.microsoft.com/office/drawing/2014/main" id="{44CF4437-E762-42BE-A678-B75D7632DDA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116982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Bit Rate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Most digital signal are nonperiodic, and thus period and frequency are not appropriate characteristics. Another term-bit rate (instead of frequency) is used. The bit rate is the number of bits sent in 1 second.</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20</a:t>
            </a:fld>
            <a:endParaRPr lang="en-US">
              <a:latin typeface="+mj-lt"/>
            </a:endParaRPr>
          </a:p>
        </p:txBody>
      </p:sp>
    </p:spTree>
    <p:extLst>
      <p:ext uri="{BB962C8B-B14F-4D97-AF65-F5344CB8AC3E}">
        <p14:creationId xmlns:p14="http://schemas.microsoft.com/office/powerpoint/2010/main" val="75538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2.3</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520919"/>
          </a:xfrm>
        </p:spPr>
        <p:txBody>
          <a:bodyPr/>
          <a:lstStyle/>
          <a:p>
            <a:r>
              <a:rPr lang="en-US" i="0" dirty="0"/>
              <a:t>Assume we have downloaded text documentation at the rate of 100 pages per minute. A page is an average of 24 lines with 80 characters per line. If we assume that one character requires 8 bits, the bit rate is:</a:t>
            </a:r>
          </a:p>
        </p:txBody>
      </p:sp>
      <p:sp>
        <p:nvSpPr>
          <p:cNvPr id="5" name="Content Placeholder 3">
            <a:extLst>
              <a:ext uri="{FF2B5EF4-FFF2-40B4-BE49-F238E27FC236}">
                <a16:creationId xmlns:a16="http://schemas.microsoft.com/office/drawing/2014/main" id="{B9787899-9B53-405A-89AD-753313459F76}"/>
              </a:ext>
            </a:extLst>
          </p:cNvPr>
          <p:cNvSpPr>
            <a:spLocks noGrp="1"/>
          </p:cNvSpPr>
          <p:nvPr>
            <p:ph sz="quarter" idx="15"/>
          </p:nvPr>
        </p:nvSpPr>
        <p:spPr>
          <a:xfrm>
            <a:off x="1058636" y="3296663"/>
            <a:ext cx="7026729" cy="426251"/>
          </a:xfrm>
          <a:solidFill>
            <a:srgbClr val="DBDBDB"/>
          </a:solidFill>
        </p:spPr>
        <p:txBody>
          <a:bodyPr/>
          <a:lstStyle/>
          <a:p>
            <a:pPr algn="ctr"/>
            <a:r>
              <a:rPr lang="en-US" i="0" dirty="0">
                <a:latin typeface="+mj-lt"/>
              </a:rPr>
              <a:t> 100 * 24 * 80 * 8 = 1,536,000 bps = 1.536 Mbps</a:t>
            </a: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21</a:t>
            </a:fld>
            <a:endParaRPr lang="en-US">
              <a:latin typeface="+mj-lt"/>
            </a:endParaRPr>
          </a:p>
        </p:txBody>
      </p:sp>
    </p:spTree>
    <p:extLst>
      <p:ext uri="{BB962C8B-B14F-4D97-AF65-F5344CB8AC3E}">
        <p14:creationId xmlns:p14="http://schemas.microsoft.com/office/powerpoint/2010/main" val="264717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Bit Length</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520919"/>
          </a:xfrm>
        </p:spPr>
        <p:txBody>
          <a:bodyPr/>
          <a:lstStyle/>
          <a:p>
            <a:pPr>
              <a:defRPr/>
            </a:pPr>
            <a:r>
              <a:rPr lang="en-US" dirty="0"/>
              <a:t>We discuss the concept of a wavelength for an analog signal. We can define something similar for a digital signal: the bit length. The bit length is the distance one bit occupy on the transmission medium.</a:t>
            </a:r>
          </a:p>
        </p:txBody>
      </p:sp>
      <p:sp>
        <p:nvSpPr>
          <p:cNvPr id="5" name="Content Placeholder 3">
            <a:extLst>
              <a:ext uri="{FF2B5EF4-FFF2-40B4-BE49-F238E27FC236}">
                <a16:creationId xmlns:a16="http://schemas.microsoft.com/office/drawing/2014/main" id="{B9787899-9B53-405A-89AD-753313459F76}"/>
              </a:ext>
            </a:extLst>
          </p:cNvPr>
          <p:cNvSpPr>
            <a:spLocks noGrp="1"/>
          </p:cNvSpPr>
          <p:nvPr>
            <p:ph sz="quarter" idx="15"/>
          </p:nvPr>
        </p:nvSpPr>
        <p:spPr>
          <a:xfrm>
            <a:off x="1058636" y="3296663"/>
            <a:ext cx="7026729" cy="426251"/>
          </a:xfrm>
          <a:solidFill>
            <a:srgbClr val="DBDBDB"/>
          </a:solidFill>
        </p:spPr>
        <p:txBody>
          <a:bodyPr/>
          <a:lstStyle/>
          <a:p>
            <a:pPr algn="ctr"/>
            <a:r>
              <a:rPr lang="en-US" i="0" dirty="0">
                <a:solidFill>
                  <a:srgbClr val="C00000"/>
                </a:solidFill>
              </a:rPr>
              <a:t> bit length = 1 / bit rate</a:t>
            </a:r>
            <a:endParaRPr lang="en-US" i="0" dirty="0">
              <a:solidFill>
                <a:srgbClr val="C00000"/>
              </a:solidFill>
              <a:latin typeface="+mj-lt"/>
            </a:endParaRP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22</a:t>
            </a:fld>
            <a:endParaRPr lang="en-US">
              <a:latin typeface="+mj-lt"/>
            </a:endParaRPr>
          </a:p>
        </p:txBody>
      </p:sp>
    </p:spTree>
    <p:extLst>
      <p:ext uri="{BB962C8B-B14F-4D97-AF65-F5344CB8AC3E}">
        <p14:creationId xmlns:p14="http://schemas.microsoft.com/office/powerpoint/2010/main" val="251511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2.4</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426251"/>
          </a:xfrm>
        </p:spPr>
        <p:txBody>
          <a:bodyPr/>
          <a:lstStyle/>
          <a:p>
            <a:pPr algn="just"/>
            <a:r>
              <a:rPr lang="en-US" i="0" dirty="0"/>
              <a:t>The length of the bit in Example 2.3 is</a:t>
            </a:r>
          </a:p>
        </p:txBody>
      </p:sp>
      <p:sp>
        <p:nvSpPr>
          <p:cNvPr id="5" name="Content Placeholder 3">
            <a:extLst>
              <a:ext uri="{FF2B5EF4-FFF2-40B4-BE49-F238E27FC236}">
                <a16:creationId xmlns:a16="http://schemas.microsoft.com/office/drawing/2014/main" id="{B9787899-9B53-405A-89AD-753313459F76}"/>
              </a:ext>
            </a:extLst>
          </p:cNvPr>
          <p:cNvSpPr>
            <a:spLocks noGrp="1"/>
          </p:cNvSpPr>
          <p:nvPr>
            <p:ph sz="quarter" idx="15"/>
          </p:nvPr>
        </p:nvSpPr>
        <p:spPr>
          <a:xfrm>
            <a:off x="1058636" y="2449287"/>
            <a:ext cx="7026729" cy="426251"/>
          </a:xfrm>
          <a:solidFill>
            <a:srgbClr val="DBDBDB"/>
          </a:solidFill>
        </p:spPr>
        <p:txBody>
          <a:bodyPr/>
          <a:lstStyle/>
          <a:p>
            <a:pPr algn="ctr"/>
            <a:r>
              <a:rPr lang="en-US" i="0" dirty="0"/>
              <a:t> 1 / 1,536,000 = 0.651 microseconds</a:t>
            </a:r>
            <a:endParaRPr lang="en-US" i="0" dirty="0">
              <a:solidFill>
                <a:srgbClr val="C00000"/>
              </a:solidFill>
              <a:latin typeface="+mj-lt"/>
            </a:endParaRP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23</a:t>
            </a:fld>
            <a:endParaRPr lang="en-US">
              <a:latin typeface="+mj-lt"/>
            </a:endParaRPr>
          </a:p>
        </p:txBody>
      </p:sp>
    </p:spTree>
    <p:extLst>
      <p:ext uri="{BB962C8B-B14F-4D97-AF65-F5344CB8AC3E}">
        <p14:creationId xmlns:p14="http://schemas.microsoft.com/office/powerpoint/2010/main" val="208801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Transmission of Digital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digital signal is a composite analog signal with frequency between zero and infinity. We can have two types of transmission: baseband and broadband. The first means sending the digital signal without changing it to analog signal. The second means changing the digital signal to analog signal and send the analog signal.  </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24</a:t>
            </a:fld>
            <a:endParaRPr lang="en-US">
              <a:latin typeface="+mj-lt"/>
            </a:endParaRPr>
          </a:p>
        </p:txBody>
      </p:sp>
    </p:spTree>
    <p:extLst>
      <p:ext uri="{BB962C8B-B14F-4D97-AF65-F5344CB8AC3E}">
        <p14:creationId xmlns:p14="http://schemas.microsoft.com/office/powerpoint/2010/main" val="76044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i="0" dirty="0">
                <a:solidFill>
                  <a:schemeClr val="tx1"/>
                </a:solidFill>
                <a:latin typeface="+mj-lt"/>
              </a:rPr>
              <a:t>2-2 SIGNAL IMPAIRMENT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Signals travel through transmission media, which are not perfect. The imperfection causes signal impairment. This means that the signal at the beginning of the medium is not the same as the signal at the end of the medium. What is sent is not what is received. Three causes of impairment are </a:t>
            </a:r>
            <a:r>
              <a:rPr lang="en-US" dirty="0">
                <a:solidFill>
                  <a:srgbClr val="C00000"/>
                </a:solidFill>
              </a:rPr>
              <a:t>attenuation</a:t>
            </a:r>
            <a:r>
              <a:rPr lang="en-US" dirty="0"/>
              <a:t>, </a:t>
            </a:r>
            <a:r>
              <a:rPr lang="en-US" dirty="0">
                <a:solidFill>
                  <a:srgbClr val="C00000"/>
                </a:solidFill>
              </a:rPr>
              <a:t>distortion</a:t>
            </a:r>
            <a:r>
              <a:rPr lang="en-US" dirty="0"/>
              <a:t>, and </a:t>
            </a:r>
            <a:r>
              <a:rPr lang="en-US" dirty="0">
                <a:solidFill>
                  <a:srgbClr val="C00000"/>
                </a:solidFill>
              </a:rPr>
              <a:t>noise</a:t>
            </a:r>
            <a:r>
              <a:rPr lang="en-US" dirty="0"/>
              <a:t>.</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25</a:t>
            </a:fld>
            <a:endParaRPr lang="en-US">
              <a:latin typeface="+mj-lt"/>
            </a:endParaRPr>
          </a:p>
        </p:txBody>
      </p:sp>
    </p:spTree>
    <p:extLst>
      <p:ext uri="{BB962C8B-B14F-4D97-AF65-F5344CB8AC3E}">
        <p14:creationId xmlns:p14="http://schemas.microsoft.com/office/powerpoint/2010/main" val="388729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2.2.1 Attenuation and Amplification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Attenuation means a loss of energy. To compensate for this loss we need amplification. When a signal, simple or composite, travels through a medium, it loses some of its energy in overcoming the resistance of the medium. To compensate for this loss, we need amplification. Figure 2.6 shows the effect of attenuation and amplification.</a:t>
            </a:r>
          </a:p>
        </p:txBody>
      </p:sp>
      <p:sp>
        <p:nvSpPr>
          <p:cNvPr id="2" name="Slide Number Placeholder 3">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26</a:t>
            </a:fld>
            <a:endParaRPr lang="en-US">
              <a:latin typeface="+mj-lt"/>
            </a:endParaRPr>
          </a:p>
        </p:txBody>
      </p:sp>
    </p:spTree>
    <p:extLst>
      <p:ext uri="{BB962C8B-B14F-4D97-AF65-F5344CB8AC3E}">
        <p14:creationId xmlns:p14="http://schemas.microsoft.com/office/powerpoint/2010/main" val="128334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2.6 Attenuation and amplification</a:t>
            </a:r>
          </a:p>
        </p:txBody>
      </p:sp>
      <p:pic>
        <p:nvPicPr>
          <p:cNvPr id="9" name="Picture 2" descr="The original, attenuated, and amplified wave patterns are shown.">
            <a:extLst>
              <a:ext uri="{FF2B5EF4-FFF2-40B4-BE49-F238E27FC236}">
                <a16:creationId xmlns:a16="http://schemas.microsoft.com/office/drawing/2014/main" id="{18E7F41D-33FC-4028-8DD6-9EACE8FCC9F4}"/>
              </a:ext>
            </a:extLst>
          </p:cNvPr>
          <p:cNvPicPr>
            <a:picLocks noChangeAspect="1" noChangeArrowheads="1"/>
          </p:cNvPicPr>
          <p:nvPr/>
        </p:nvPicPr>
        <p:blipFill>
          <a:blip r:embed="rId2"/>
          <a:stretch>
            <a:fillRect/>
          </a:stretch>
        </p:blipFill>
        <p:spPr bwMode="auto">
          <a:xfrm>
            <a:off x="635001" y="2058603"/>
            <a:ext cx="7873999"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27</a:t>
            </a:fld>
            <a:endParaRPr lang="en-US"/>
          </a:p>
        </p:txBody>
      </p:sp>
    </p:spTree>
    <p:extLst>
      <p:ext uri="{BB962C8B-B14F-4D97-AF65-F5344CB8AC3E}">
        <p14:creationId xmlns:p14="http://schemas.microsoft.com/office/powerpoint/2010/main" val="262071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2.5</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237890"/>
          </a:xfrm>
        </p:spPr>
        <p:txBody>
          <a:bodyPr/>
          <a:lstStyle/>
          <a:p>
            <a:r>
              <a:rPr lang="en-US" i="0" dirty="0"/>
              <a:t>Suppose a signal travels through a transmission medium and its power is reduced to one half. This means that P</a:t>
            </a:r>
            <a:r>
              <a:rPr lang="en-US" sz="1800" i="0" dirty="0"/>
              <a:t>2</a:t>
            </a:r>
            <a:r>
              <a:rPr lang="en-US" i="0" dirty="0"/>
              <a:t> = 0.5 P</a:t>
            </a:r>
            <a:r>
              <a:rPr lang="en-US" sz="1600" i="0" dirty="0"/>
              <a:t>1</a:t>
            </a:r>
            <a:r>
              <a:rPr lang="en-US" i="0" dirty="0"/>
              <a:t>. In this case, the attenuation (loss of power) can be calculated as</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3607768"/>
              </p:ext>
            </p:extLst>
          </p:nvPr>
        </p:nvGraphicFramePr>
        <p:xfrm>
          <a:off x="228600" y="3006725"/>
          <a:ext cx="8686800" cy="381000"/>
        </p:xfrm>
        <a:graphic>
          <a:graphicData uri="http://schemas.openxmlformats.org/presentationml/2006/ole">
            <mc:AlternateContent xmlns:mc="http://schemas.openxmlformats.org/markup-compatibility/2006">
              <mc:Choice xmlns:v="urn:schemas-microsoft-com:vml" Requires="v">
                <p:oleObj name="Equation" r:id="rId2" imgW="8686800" imgH="380880" progId="Equation.DSMT4">
                  <p:embed/>
                </p:oleObj>
              </mc:Choice>
              <mc:Fallback>
                <p:oleObj name="Equation" r:id="rId2" imgW="8686800" imgH="380880" progId="Equation.DSMT4">
                  <p:embed/>
                  <p:pic>
                    <p:nvPicPr>
                      <p:cNvPr id="0" name=""/>
                      <p:cNvPicPr/>
                      <p:nvPr/>
                    </p:nvPicPr>
                    <p:blipFill>
                      <a:blip r:embed="rId3"/>
                      <a:stretch>
                        <a:fillRect/>
                      </a:stretch>
                    </p:blipFill>
                    <p:spPr>
                      <a:xfrm>
                        <a:off x="228600" y="3006725"/>
                        <a:ext cx="8686800" cy="38100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3873606"/>
            <a:ext cx="8458200" cy="469795"/>
          </a:xfrm>
        </p:spPr>
        <p:txBody>
          <a:bodyPr/>
          <a:lstStyle/>
          <a:p>
            <a:r>
              <a:rPr lang="en-US" i="0" dirty="0"/>
              <a:t>A loss of 3 dB (−3 dB) is equivalent to losing one-half the power.</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28</a:t>
            </a:fld>
            <a:endParaRPr lang="en-US">
              <a:latin typeface="+mj-lt"/>
            </a:endParaRPr>
          </a:p>
        </p:txBody>
      </p:sp>
    </p:spTree>
    <p:extLst>
      <p:ext uri="{BB962C8B-B14F-4D97-AF65-F5344CB8AC3E}">
        <p14:creationId xmlns:p14="http://schemas.microsoft.com/office/powerpoint/2010/main" val="77405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2.2.2 Distortion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Distortion means that the signal changes its form or shape. Distortion can occur in a composite signal made up of different frequencies.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29</a:t>
            </a:fld>
            <a:endParaRPr lang="en-US">
              <a:latin typeface="+mj-lt"/>
            </a:endParaRPr>
          </a:p>
        </p:txBody>
      </p:sp>
    </p:spTree>
    <p:extLst>
      <p:ext uri="{BB962C8B-B14F-4D97-AF65-F5344CB8AC3E}">
        <p14:creationId xmlns:p14="http://schemas.microsoft.com/office/powerpoint/2010/main" val="17923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 Communication at the physical layer</a:t>
            </a:r>
          </a:p>
        </p:txBody>
      </p:sp>
      <p:pic>
        <p:nvPicPr>
          <p:cNvPr id="10" name="Picture 2" descr="A diagram depicts the communication between Alice and Bob. ">
            <a:extLst>
              <a:ext uri="{FF2B5EF4-FFF2-40B4-BE49-F238E27FC236}">
                <a16:creationId xmlns:a16="http://schemas.microsoft.com/office/drawing/2014/main" id="{DC8C8999-2E59-422D-9276-9A19F789E62E}"/>
              </a:ext>
            </a:extLst>
          </p:cNvPr>
          <p:cNvPicPr>
            <a:picLocks noChangeAspect="1" noChangeArrowheads="1"/>
          </p:cNvPicPr>
          <p:nvPr/>
        </p:nvPicPr>
        <p:blipFill>
          <a:blip r:embed="rId2"/>
          <a:stretch>
            <a:fillRect/>
          </a:stretch>
        </p:blipFill>
        <p:spPr bwMode="auto">
          <a:xfrm>
            <a:off x="2214562" y="1127613"/>
            <a:ext cx="47148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3</a:t>
            </a:fld>
            <a:endParaRPr lang="en-US"/>
          </a:p>
        </p:txBody>
      </p:sp>
    </p:spTree>
    <p:extLst>
      <p:ext uri="{BB962C8B-B14F-4D97-AF65-F5344CB8AC3E}">
        <p14:creationId xmlns:p14="http://schemas.microsoft.com/office/powerpoint/2010/main" val="11802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Noise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802461"/>
          </a:xfrm>
        </p:spPr>
        <p:txBody>
          <a:bodyPr/>
          <a:lstStyle/>
          <a:p>
            <a:pPr>
              <a:defRPr/>
            </a:pPr>
            <a:r>
              <a:rPr lang="en-US" dirty="0"/>
              <a:t>Noise is another cause of impairment. Several type of noise may occur during the signal transmission.</a:t>
            </a:r>
          </a:p>
        </p:txBody>
      </p:sp>
      <p:sp>
        <p:nvSpPr>
          <p:cNvPr id="3" name="Content Placeholder 3">
            <a:extLst>
              <a:ext uri="{FF2B5EF4-FFF2-40B4-BE49-F238E27FC236}">
                <a16:creationId xmlns:a16="http://schemas.microsoft.com/office/drawing/2014/main" id="{D5447BE4-1F08-4D22-8EE7-1F182BEAC4FD}"/>
              </a:ext>
            </a:extLst>
          </p:cNvPr>
          <p:cNvSpPr>
            <a:spLocks noGrp="1"/>
          </p:cNvSpPr>
          <p:nvPr>
            <p:ph sz="quarter" idx="15"/>
          </p:nvPr>
        </p:nvSpPr>
        <p:spPr>
          <a:xfrm>
            <a:off x="342900" y="2819400"/>
            <a:ext cx="8458200" cy="892629"/>
          </a:xfrm>
        </p:spPr>
        <p:txBody>
          <a:bodyPr/>
          <a:lstStyle/>
          <a:p>
            <a:r>
              <a:rPr lang="en-US" dirty="0"/>
              <a:t>	Signal-to-Noise Ratio (SNR) is defined as</a:t>
            </a:r>
          </a:p>
          <a:p>
            <a:r>
              <a:rPr lang="en-US" dirty="0"/>
              <a:t>           SNR = (average signal power) / (average noise power)</a:t>
            </a:r>
          </a:p>
        </p:txBody>
      </p:sp>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30</a:t>
            </a:fld>
            <a:endParaRPr lang="en-US">
              <a:latin typeface="+mj-lt"/>
            </a:endParaRPr>
          </a:p>
        </p:txBody>
      </p:sp>
    </p:spTree>
    <p:extLst>
      <p:ext uri="{BB962C8B-B14F-4D97-AF65-F5344CB8AC3E}">
        <p14:creationId xmlns:p14="http://schemas.microsoft.com/office/powerpoint/2010/main" val="3437083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2.2.3 Data Rate Limits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spcBef>
                <a:spcPts val="600"/>
              </a:spcBef>
              <a:defRPr/>
            </a:pPr>
            <a:r>
              <a:rPr lang="en-US" dirty="0"/>
              <a:t>A very important consideration in data communications is how fast we can send data, in bits per second, over a channel. Data rate depends on three factors:</a:t>
            </a:r>
          </a:p>
          <a:p>
            <a:pPr marL="457200" indent="-457200">
              <a:spcBef>
                <a:spcPts val="600"/>
              </a:spcBef>
              <a:buFont typeface="+mj-lt"/>
              <a:buAutoNum type="arabicPeriod"/>
              <a:defRPr/>
            </a:pPr>
            <a:r>
              <a:rPr lang="en-US" dirty="0"/>
              <a:t>The bandwidth available</a:t>
            </a:r>
          </a:p>
          <a:p>
            <a:pPr marL="457200" indent="-457200">
              <a:spcBef>
                <a:spcPts val="600"/>
              </a:spcBef>
              <a:buFont typeface="+mj-lt"/>
              <a:buAutoNum type="arabicPeriod"/>
              <a:defRPr/>
            </a:pPr>
            <a:r>
              <a:rPr lang="en-US" dirty="0"/>
              <a:t>The level of the signals we use</a:t>
            </a:r>
          </a:p>
          <a:p>
            <a:pPr marL="457200" indent="-457200">
              <a:spcBef>
                <a:spcPts val="600"/>
              </a:spcBef>
              <a:buFont typeface="+mj-lt"/>
              <a:buAutoNum type="arabicPeriod"/>
              <a:defRPr/>
            </a:pPr>
            <a:r>
              <a:rPr lang="en-US" dirty="0"/>
              <a:t>The quality of the channel (the level of noise)</a:t>
            </a:r>
          </a:p>
          <a:p>
            <a:pPr>
              <a:spcBef>
                <a:spcPts val="600"/>
              </a:spcBef>
              <a:defRPr/>
            </a:pPr>
            <a:r>
              <a:rPr lang="en-US" dirty="0"/>
              <a:t>Two theoretical formulas were developed to calculate the data rate: one by Nyquist for a noiseless channel, another by Shannon for a noisy channel.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31</a:t>
            </a:fld>
            <a:endParaRPr lang="en-US">
              <a:latin typeface="+mj-lt"/>
            </a:endParaRPr>
          </a:p>
        </p:txBody>
      </p:sp>
    </p:spTree>
    <p:extLst>
      <p:ext uri="{BB962C8B-B14F-4D97-AF65-F5344CB8AC3E}">
        <p14:creationId xmlns:p14="http://schemas.microsoft.com/office/powerpoint/2010/main" val="299129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Noiseless Channel: Nyquist Bit Rate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1"/>
            <a:ext cx="8458200" cy="867776"/>
          </a:xfrm>
        </p:spPr>
        <p:txBody>
          <a:bodyPr/>
          <a:lstStyle/>
          <a:p>
            <a:pPr>
              <a:defRPr/>
            </a:pPr>
            <a:r>
              <a:rPr lang="en-US" dirty="0"/>
              <a:t>For a noiseless channel, the Nyquist bit rate formula defines the theoretical maximum bit rate.</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3581379"/>
              </p:ext>
            </p:extLst>
          </p:nvPr>
        </p:nvGraphicFramePr>
        <p:xfrm>
          <a:off x="3092580" y="2437787"/>
          <a:ext cx="2958840" cy="380880"/>
        </p:xfrm>
        <a:graphic>
          <a:graphicData uri="http://schemas.openxmlformats.org/presentationml/2006/ole">
            <mc:AlternateContent xmlns:mc="http://schemas.openxmlformats.org/markup-compatibility/2006">
              <mc:Choice xmlns:v="urn:schemas-microsoft-com:vml" Requires="v">
                <p:oleObj name="Equation" r:id="rId2" imgW="2958840" imgH="380880" progId="Equation.DSMT4">
                  <p:embed/>
                </p:oleObj>
              </mc:Choice>
              <mc:Fallback>
                <p:oleObj name="Equation" r:id="rId2" imgW="2958840" imgH="380880" progId="Equation.DSMT4">
                  <p:embed/>
                  <p:pic>
                    <p:nvPicPr>
                      <p:cNvPr id="2" name="Object 1">
                        <a:extLst>
                          <a:ext uri="{FF2B5EF4-FFF2-40B4-BE49-F238E27FC236}">
                            <a16:creationId xmlns:a16="http://schemas.microsoft.com/office/drawing/2014/main" id="{43C3730A-5861-4400-BFB7-26E9B442249D}"/>
                          </a:ext>
                        </a:extLst>
                      </p:cNvPr>
                      <p:cNvPicPr/>
                      <p:nvPr/>
                    </p:nvPicPr>
                    <p:blipFill>
                      <a:blip r:embed="rId3"/>
                      <a:stretch>
                        <a:fillRect/>
                      </a:stretch>
                    </p:blipFill>
                    <p:spPr>
                      <a:xfrm>
                        <a:off x="3092580" y="2437787"/>
                        <a:ext cx="2958840" cy="380880"/>
                      </a:xfrm>
                      <a:prstGeom prst="rect">
                        <a:avLst/>
                      </a:prstGeom>
                      <a:solidFill>
                        <a:srgbClr val="DBDBDB"/>
                      </a:solidFill>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32</a:t>
            </a:fld>
            <a:endParaRPr lang="en-US">
              <a:latin typeface="+mj-lt"/>
            </a:endParaRPr>
          </a:p>
        </p:txBody>
      </p:sp>
    </p:spTree>
    <p:extLst>
      <p:ext uri="{BB962C8B-B14F-4D97-AF65-F5344CB8AC3E}">
        <p14:creationId xmlns:p14="http://schemas.microsoft.com/office/powerpoint/2010/main" val="3715163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2.6</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237890"/>
          </a:xfrm>
        </p:spPr>
        <p:txBody>
          <a:bodyPr/>
          <a:lstStyle/>
          <a:p>
            <a:r>
              <a:rPr lang="en-US" i="0" dirty="0"/>
              <a:t>We need to send 265 kbps over a noiseless (ideal) channel with a bandwidth of 20 kHz. How many signal levels do we need? We can use the Nyquist formula as shown:</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4010610"/>
              </p:ext>
            </p:extLst>
          </p:nvPr>
        </p:nvGraphicFramePr>
        <p:xfrm>
          <a:off x="583046" y="3006725"/>
          <a:ext cx="7977909" cy="381000"/>
        </p:xfrm>
        <a:graphic>
          <a:graphicData uri="http://schemas.openxmlformats.org/presentationml/2006/ole">
            <mc:AlternateContent xmlns:mc="http://schemas.openxmlformats.org/markup-compatibility/2006">
              <mc:Choice xmlns:v="urn:schemas-microsoft-com:vml" Requires="v">
                <p:oleObj name="Equation" r:id="rId2" imgW="8775360" imgH="419040" progId="Equation.DSMT4">
                  <p:embed/>
                </p:oleObj>
              </mc:Choice>
              <mc:Fallback>
                <p:oleObj name="Equation" r:id="rId2" imgW="8775360" imgH="41904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3"/>
                      <a:stretch>
                        <a:fillRect/>
                      </a:stretch>
                    </p:blipFill>
                    <p:spPr>
                      <a:xfrm>
                        <a:off x="583046" y="3006725"/>
                        <a:ext cx="7977909" cy="38100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3873606"/>
            <a:ext cx="8458200" cy="1242680"/>
          </a:xfrm>
        </p:spPr>
        <p:txBody>
          <a:bodyPr/>
          <a:lstStyle/>
          <a:p>
            <a:r>
              <a:rPr lang="en-US" i="0" dirty="0"/>
              <a:t>Since this result is not a power of 2, we need to either increase the number of levels or reduce the bit rate. If we have 128 levels, the bit rate is 280 kbps. If we have 64 levels, the bit rate is 240 kbps.</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33</a:t>
            </a:fld>
            <a:endParaRPr lang="en-US">
              <a:latin typeface="+mj-lt"/>
            </a:endParaRPr>
          </a:p>
        </p:txBody>
      </p:sp>
    </p:spTree>
    <p:extLst>
      <p:ext uri="{BB962C8B-B14F-4D97-AF65-F5344CB8AC3E}">
        <p14:creationId xmlns:p14="http://schemas.microsoft.com/office/powerpoint/2010/main" val="17959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Noisy Channel: Shannon Capacity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1"/>
            <a:ext cx="8458200" cy="465003"/>
          </a:xfrm>
        </p:spPr>
        <p:txBody>
          <a:bodyPr/>
          <a:lstStyle/>
          <a:p>
            <a:pPr>
              <a:defRPr/>
            </a:pPr>
            <a:r>
              <a:rPr lang="en-US" dirty="0"/>
              <a:t>For a noisy channel, we have </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1126995"/>
              </p:ext>
            </p:extLst>
          </p:nvPr>
        </p:nvGraphicFramePr>
        <p:xfrm>
          <a:off x="3003550" y="2163897"/>
          <a:ext cx="2679700" cy="381000"/>
        </p:xfrm>
        <a:graphic>
          <a:graphicData uri="http://schemas.openxmlformats.org/presentationml/2006/ole">
            <mc:AlternateContent xmlns:mc="http://schemas.openxmlformats.org/markup-compatibility/2006">
              <mc:Choice xmlns:v="urn:schemas-microsoft-com:vml" Requires="v">
                <p:oleObj name="Equation" r:id="rId2" imgW="2679480" imgH="380880" progId="Equation.DSMT4">
                  <p:embed/>
                </p:oleObj>
              </mc:Choice>
              <mc:Fallback>
                <p:oleObj name="Equation" r:id="rId2" imgW="2679480" imgH="380880" progId="Equation.DSMT4">
                  <p:embed/>
                  <p:pic>
                    <p:nvPicPr>
                      <p:cNvPr id="2" name="Object 1">
                        <a:extLst>
                          <a:ext uri="{FF2B5EF4-FFF2-40B4-BE49-F238E27FC236}">
                            <a16:creationId xmlns:a16="http://schemas.microsoft.com/office/drawing/2014/main" id="{43C3730A-5861-4400-BFB7-26E9B442249D}"/>
                          </a:ext>
                        </a:extLst>
                      </p:cNvPr>
                      <p:cNvPicPr/>
                      <p:nvPr/>
                    </p:nvPicPr>
                    <p:blipFill>
                      <a:blip r:embed="rId3"/>
                      <a:stretch>
                        <a:fillRect/>
                      </a:stretch>
                    </p:blipFill>
                    <p:spPr>
                      <a:xfrm>
                        <a:off x="3003550" y="2163897"/>
                        <a:ext cx="2679700" cy="381000"/>
                      </a:xfrm>
                      <a:prstGeom prst="rect">
                        <a:avLst/>
                      </a:prstGeom>
                      <a:solidFill>
                        <a:srgbClr val="DBDBDB"/>
                      </a:solidFill>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34</a:t>
            </a:fld>
            <a:endParaRPr lang="en-US">
              <a:latin typeface="+mj-lt"/>
            </a:endParaRPr>
          </a:p>
        </p:txBody>
      </p:sp>
    </p:spTree>
    <p:extLst>
      <p:ext uri="{BB962C8B-B14F-4D97-AF65-F5344CB8AC3E}">
        <p14:creationId xmlns:p14="http://schemas.microsoft.com/office/powerpoint/2010/main" val="213694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2.7</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542690"/>
          </a:xfrm>
        </p:spPr>
        <p:txBody>
          <a:bodyPr/>
          <a:lstStyle/>
          <a:p>
            <a:r>
              <a:rPr lang="en-US" i="0" dirty="0"/>
              <a:t>Consider an extremely noisy channel in which the value of the signal-to-noise ratio is almost zero. In other words, the noise is so strong that the signal is faint. For this channel the capacity C is calculated as shown below.</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5284542"/>
              </p:ext>
            </p:extLst>
          </p:nvPr>
        </p:nvGraphicFramePr>
        <p:xfrm>
          <a:off x="1060560" y="3222397"/>
          <a:ext cx="7022880" cy="380880"/>
        </p:xfrm>
        <a:graphic>
          <a:graphicData uri="http://schemas.openxmlformats.org/presentationml/2006/ole">
            <mc:AlternateContent xmlns:mc="http://schemas.openxmlformats.org/markup-compatibility/2006">
              <mc:Choice xmlns:v="urn:schemas-microsoft-com:vml" Requires="v">
                <p:oleObj name="Equation" r:id="rId2" imgW="7022880" imgH="380880" progId="Equation.DSMT4">
                  <p:embed/>
                </p:oleObj>
              </mc:Choice>
              <mc:Fallback>
                <p:oleObj name="Equation" r:id="rId2" imgW="7022880" imgH="38088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3"/>
                      <a:stretch>
                        <a:fillRect/>
                      </a:stretch>
                    </p:blipFill>
                    <p:spPr>
                      <a:xfrm>
                        <a:off x="1060560" y="3222397"/>
                        <a:ext cx="7022880" cy="38088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3873606"/>
            <a:ext cx="8458200" cy="1242680"/>
          </a:xfrm>
        </p:spPr>
        <p:txBody>
          <a:bodyPr/>
          <a:lstStyle/>
          <a:p>
            <a:r>
              <a:rPr lang="en-US" i="0" dirty="0"/>
              <a:t>This means that the capacity of this channel is zero regardless of the bandwidth. In other words, the data is so corrupted in this channel that it is useless when received.</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35</a:t>
            </a:fld>
            <a:endParaRPr lang="en-US">
              <a:latin typeface="+mj-lt"/>
            </a:endParaRPr>
          </a:p>
        </p:txBody>
      </p:sp>
    </p:spTree>
    <p:extLst>
      <p:ext uri="{BB962C8B-B14F-4D97-AF65-F5344CB8AC3E}">
        <p14:creationId xmlns:p14="http://schemas.microsoft.com/office/powerpoint/2010/main" val="369859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2.8</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1945687"/>
          </a:xfrm>
        </p:spPr>
        <p:txBody>
          <a:bodyPr/>
          <a:lstStyle/>
          <a:p>
            <a:r>
              <a:rPr lang="en-US" i="0" dirty="0"/>
              <a:t>We can calculate the theoretical highest bit rate of a regular telephone line. A telephone line normally has a bandwidth of 3000 Hz (300 to 3300 Hz) assigned for data communications. The signal-to-noise ratio is usually 3162. For this channel the capacity is calculated as shown below.</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124433"/>
              </p:ext>
            </p:extLst>
          </p:nvPr>
        </p:nvGraphicFramePr>
        <p:xfrm>
          <a:off x="1073150" y="3516313"/>
          <a:ext cx="6997700" cy="381000"/>
        </p:xfrm>
        <a:graphic>
          <a:graphicData uri="http://schemas.openxmlformats.org/presentationml/2006/ole">
            <mc:AlternateContent xmlns:mc="http://schemas.openxmlformats.org/markup-compatibility/2006">
              <mc:Choice xmlns:v="urn:schemas-microsoft-com:vml" Requires="v">
                <p:oleObj name="Equation" r:id="rId2" imgW="6997680" imgH="380880" progId="Equation.DSMT4">
                  <p:embed/>
                </p:oleObj>
              </mc:Choice>
              <mc:Fallback>
                <p:oleObj name="Equation" r:id="rId2" imgW="6997680" imgH="38088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3"/>
                      <a:stretch>
                        <a:fillRect/>
                      </a:stretch>
                    </p:blipFill>
                    <p:spPr>
                      <a:xfrm>
                        <a:off x="1073150" y="3516313"/>
                        <a:ext cx="6997700" cy="381000"/>
                      </a:xfrm>
                      <a:prstGeom prst="rect">
                        <a:avLst/>
                      </a:prstGeom>
                      <a:solidFill>
                        <a:srgbClr val="DBDBDB"/>
                      </a:solidFill>
                      <a:ln w="38100">
                        <a:solidFill>
                          <a:schemeClr val="tx1"/>
                        </a:solidFill>
                      </a:ln>
                    </p:spPr>
                  </p:pic>
                </p:oleObj>
              </mc:Fallback>
            </mc:AlternateContent>
          </a:graphicData>
        </a:graphic>
      </p:graphicFrame>
      <p:sp>
        <p:nvSpPr>
          <p:cNvPr id="3" name="Content Placeholder 4">
            <a:extLst>
              <a:ext uri="{FF2B5EF4-FFF2-40B4-BE49-F238E27FC236}">
                <a16:creationId xmlns:a16="http://schemas.microsoft.com/office/drawing/2014/main" id="{D5447BE4-1F08-4D22-8EE7-1F182BEAC4FD}"/>
              </a:ext>
            </a:extLst>
          </p:cNvPr>
          <p:cNvSpPr>
            <a:spLocks noGrp="1"/>
          </p:cNvSpPr>
          <p:nvPr>
            <p:ph sz="quarter" idx="15"/>
          </p:nvPr>
        </p:nvSpPr>
        <p:spPr>
          <a:xfrm>
            <a:off x="342900" y="4223656"/>
            <a:ext cx="8458200" cy="1600201"/>
          </a:xfrm>
        </p:spPr>
        <p:txBody>
          <a:bodyPr/>
          <a:lstStyle/>
          <a:p>
            <a:r>
              <a:rPr lang="en-US" i="0" dirty="0"/>
              <a:t>This means that the highest bit rate for a telephone line is 34.881 kbps. If we want to send data faster than this, we can either increase the bandwidth of the line or improve the signal-to noise ratio.</a:t>
            </a:r>
          </a:p>
        </p:txBody>
      </p:sp>
      <p:sp>
        <p:nvSpPr>
          <p:cNvPr id="2" name="Slide Number Placeholder 5">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36</a:t>
            </a:fld>
            <a:endParaRPr lang="en-US">
              <a:latin typeface="+mj-lt"/>
            </a:endParaRPr>
          </a:p>
        </p:txBody>
      </p:sp>
    </p:spTree>
    <p:extLst>
      <p:ext uri="{BB962C8B-B14F-4D97-AF65-F5344CB8AC3E}">
        <p14:creationId xmlns:p14="http://schemas.microsoft.com/office/powerpoint/2010/main" val="1257902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Using Both Limits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1"/>
            <a:ext cx="8458200" cy="465003"/>
          </a:xfrm>
        </p:spPr>
        <p:txBody>
          <a:bodyPr/>
          <a:lstStyle/>
          <a:p>
            <a:pPr>
              <a:defRPr/>
            </a:pPr>
            <a:r>
              <a:rPr lang="en-US" dirty="0"/>
              <a:t>In practice, we need to use both limits.</a:t>
            </a:r>
          </a:p>
        </p:txBody>
      </p:sp>
      <p:graphicFrame>
        <p:nvGraphicFramePr>
          <p:cNvPr id="2" name="Object 3">
            <a:extLst>
              <a:ext uri="{FF2B5EF4-FFF2-40B4-BE49-F238E27FC236}">
                <a16:creationId xmlns:a16="http://schemas.microsoft.com/office/drawing/2014/main" id="{43C3730A-5861-4400-BFB7-26E9B4422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7518208"/>
              </p:ext>
            </p:extLst>
          </p:nvPr>
        </p:nvGraphicFramePr>
        <p:xfrm>
          <a:off x="3003550" y="2163897"/>
          <a:ext cx="2679700" cy="381000"/>
        </p:xfrm>
        <a:graphic>
          <a:graphicData uri="http://schemas.openxmlformats.org/presentationml/2006/ole">
            <mc:AlternateContent xmlns:mc="http://schemas.openxmlformats.org/markup-compatibility/2006">
              <mc:Choice xmlns:v="urn:schemas-microsoft-com:vml" Requires="v">
                <p:oleObj name="Equation" r:id="rId2" imgW="2679480" imgH="380880" progId="Equation.DSMT4">
                  <p:embed/>
                </p:oleObj>
              </mc:Choice>
              <mc:Fallback>
                <p:oleObj name="Equation" r:id="rId2" imgW="2679480" imgH="380880" progId="Equation.DSMT4">
                  <p:embed/>
                  <p:pic>
                    <p:nvPicPr>
                      <p:cNvPr id="2" name="Object 1">
                        <a:extLst>
                          <a:ext uri="{FF2B5EF4-FFF2-40B4-BE49-F238E27FC236}">
                            <a16:creationId xmlns:a16="http://schemas.microsoft.com/office/drawing/2014/main" id="{43C3730A-5861-4400-BFB7-26E9B442249D}"/>
                          </a:ext>
                        </a:extLst>
                      </p:cNvPr>
                      <p:cNvPicPr/>
                      <p:nvPr/>
                    </p:nvPicPr>
                    <p:blipFill>
                      <a:blip r:embed="rId3"/>
                      <a:stretch>
                        <a:fillRect/>
                      </a:stretch>
                    </p:blipFill>
                    <p:spPr>
                      <a:xfrm>
                        <a:off x="3003550" y="2163897"/>
                        <a:ext cx="2679700" cy="381000"/>
                      </a:xfrm>
                      <a:prstGeom prst="rect">
                        <a:avLst/>
                      </a:prstGeom>
                      <a:solidFill>
                        <a:srgbClr val="DBDBDB"/>
                      </a:solidFill>
                    </p:spPr>
                  </p:pic>
                </p:oleObj>
              </mc:Fallback>
            </mc:AlternateContent>
          </a:graphicData>
        </a:graphic>
      </p:graphicFrame>
      <p:sp>
        <p:nvSpPr>
          <p:cNvPr id="4" name="Slide Number Placeholder 4">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37</a:t>
            </a:fld>
            <a:endParaRPr lang="en-US">
              <a:latin typeface="+mj-lt"/>
            </a:endParaRPr>
          </a:p>
        </p:txBody>
      </p:sp>
    </p:spTree>
    <p:extLst>
      <p:ext uri="{BB962C8B-B14F-4D97-AF65-F5344CB8AC3E}">
        <p14:creationId xmlns:p14="http://schemas.microsoft.com/office/powerpoint/2010/main" val="82171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2.9</a:t>
            </a:r>
          </a:p>
        </p:txBody>
      </p:sp>
      <p:sp>
        <p:nvSpPr>
          <p:cNvPr id="6" name="Content Placeholder 2">
            <a:extLst>
              <a:ext uri="{FF2B5EF4-FFF2-40B4-BE49-F238E27FC236}">
                <a16:creationId xmlns:a16="http://schemas.microsoft.com/office/drawing/2014/main" id="{2DD2FDEC-3EE3-42B9-AC4D-4D0885A48171}"/>
              </a:ext>
            </a:extLst>
          </p:cNvPr>
          <p:cNvSpPr>
            <a:spLocks noGrp="1"/>
          </p:cNvSpPr>
          <p:nvPr>
            <p:ph sz="quarter" idx="11"/>
          </p:nvPr>
        </p:nvSpPr>
        <p:spPr>
          <a:xfrm>
            <a:off x="342900" y="1276710"/>
            <a:ext cx="8458200" cy="846004"/>
          </a:xfrm>
        </p:spPr>
        <p:txBody>
          <a:bodyPr/>
          <a:lstStyle/>
          <a:p>
            <a:r>
              <a:rPr lang="en-US" i="0" dirty="0"/>
              <a:t>We have a channel with a 1-MHz bandwidth. The SNR for this channel is 63. What are the appropriate bit rate and signal level?</a:t>
            </a:r>
          </a:p>
        </p:txBody>
      </p:sp>
      <p:sp>
        <p:nvSpPr>
          <p:cNvPr id="9" name="Content Placeholder 3">
            <a:extLst>
              <a:ext uri="{FF2B5EF4-FFF2-40B4-BE49-F238E27FC236}">
                <a16:creationId xmlns:a16="http://schemas.microsoft.com/office/drawing/2014/main" id="{5436AC54-46FA-487C-8E7B-31D9BFCB7023}"/>
              </a:ext>
            </a:extLst>
          </p:cNvPr>
          <p:cNvSpPr>
            <a:spLocks noGrp="1"/>
          </p:cNvSpPr>
          <p:nvPr>
            <p:ph sz="quarter" idx="15"/>
          </p:nvPr>
        </p:nvSpPr>
        <p:spPr>
          <a:xfrm>
            <a:off x="342900" y="2416014"/>
            <a:ext cx="8458200" cy="771530"/>
          </a:xfrm>
        </p:spPr>
        <p:txBody>
          <a:bodyPr/>
          <a:lstStyle/>
          <a:p>
            <a:r>
              <a:rPr lang="en-IN" sz="2000" b="1" i="0" dirty="0"/>
              <a:t>Solution</a:t>
            </a:r>
            <a:endParaRPr lang="en-IN" sz="2000" i="0" dirty="0"/>
          </a:p>
          <a:p>
            <a:r>
              <a:rPr lang="en-US" sz="2000" i="0" dirty="0"/>
              <a:t>First, we use the Shannon formula to find the upper limit.</a:t>
            </a:r>
            <a:endParaRPr lang="en-IN" sz="2000" dirty="0"/>
          </a:p>
        </p:txBody>
      </p:sp>
      <p:graphicFrame>
        <p:nvGraphicFramePr>
          <p:cNvPr id="13" name="Object 4">
            <a:extLst>
              <a:ext uri="{FF2B5EF4-FFF2-40B4-BE49-F238E27FC236}">
                <a16:creationId xmlns:a16="http://schemas.microsoft.com/office/drawing/2014/main" id="{E4010360-20A5-4907-8B0D-A4FB7BABE4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6355843"/>
              </p:ext>
            </p:extLst>
          </p:nvPr>
        </p:nvGraphicFramePr>
        <p:xfrm>
          <a:off x="606879" y="3624176"/>
          <a:ext cx="7734300" cy="419100"/>
        </p:xfrm>
        <a:graphic>
          <a:graphicData uri="http://schemas.openxmlformats.org/presentationml/2006/ole">
            <mc:AlternateContent xmlns:mc="http://schemas.openxmlformats.org/markup-compatibility/2006">
              <mc:Choice xmlns:v="urn:schemas-microsoft-com:vml" Requires="v">
                <p:oleObj name="Equation" r:id="rId2" imgW="7734240" imgH="419040" progId="Equation.DSMT4">
                  <p:embed/>
                </p:oleObj>
              </mc:Choice>
              <mc:Fallback>
                <p:oleObj name="Equation" r:id="rId2" imgW="7734240" imgH="41904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3"/>
                      <a:stretch>
                        <a:fillRect/>
                      </a:stretch>
                    </p:blipFill>
                    <p:spPr>
                      <a:xfrm>
                        <a:off x="606879" y="3624176"/>
                        <a:ext cx="7734300" cy="419100"/>
                      </a:xfrm>
                      <a:prstGeom prst="rect">
                        <a:avLst/>
                      </a:prstGeom>
                      <a:solidFill>
                        <a:srgbClr val="DBDBDB"/>
                      </a:solidFill>
                      <a:ln w="38100">
                        <a:solidFill>
                          <a:schemeClr val="tx1"/>
                        </a:solidFill>
                      </a:ln>
                    </p:spPr>
                  </p:pic>
                </p:oleObj>
              </mc:Fallback>
            </mc:AlternateContent>
          </a:graphicData>
        </a:graphic>
      </p:graphicFrame>
      <p:sp>
        <p:nvSpPr>
          <p:cNvPr id="10" name="Content Placeholder 5">
            <a:extLst>
              <a:ext uri="{FF2B5EF4-FFF2-40B4-BE49-F238E27FC236}">
                <a16:creationId xmlns:a16="http://schemas.microsoft.com/office/drawing/2014/main" id="{0BC3D8A0-213D-4298-8F67-9563085648AD}"/>
              </a:ext>
            </a:extLst>
          </p:cNvPr>
          <p:cNvSpPr>
            <a:spLocks noGrp="1"/>
          </p:cNvSpPr>
          <p:nvPr>
            <p:ph sz="quarter" idx="17"/>
          </p:nvPr>
        </p:nvSpPr>
        <p:spPr>
          <a:xfrm>
            <a:off x="342900" y="4238453"/>
            <a:ext cx="8458200" cy="1008461"/>
          </a:xfrm>
        </p:spPr>
        <p:txBody>
          <a:bodyPr/>
          <a:lstStyle/>
          <a:p>
            <a:r>
              <a:rPr lang="en-US" sz="2000" i="0" dirty="0"/>
              <a:t>The Shannon formula gives us 6 Mbps, the upper limit. For better performance we choose something lower, 4 Mbps, for example. Then we use the Nyquist formula to find the number of signal levels.</a:t>
            </a:r>
            <a:endParaRPr lang="en-IN" sz="2000" dirty="0"/>
          </a:p>
        </p:txBody>
      </p:sp>
      <p:graphicFrame>
        <p:nvGraphicFramePr>
          <p:cNvPr id="14" name="Object 6">
            <a:extLst>
              <a:ext uri="{FF2B5EF4-FFF2-40B4-BE49-F238E27FC236}">
                <a16:creationId xmlns:a16="http://schemas.microsoft.com/office/drawing/2014/main" id="{0CA8782C-4C16-4DBB-A5A8-C6B64C35ED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1131517"/>
              </p:ext>
            </p:extLst>
          </p:nvPr>
        </p:nvGraphicFramePr>
        <p:xfrm>
          <a:off x="1454150" y="5581290"/>
          <a:ext cx="6235700" cy="381000"/>
        </p:xfrm>
        <a:graphic>
          <a:graphicData uri="http://schemas.openxmlformats.org/presentationml/2006/ole">
            <mc:AlternateContent xmlns:mc="http://schemas.openxmlformats.org/markup-compatibility/2006">
              <mc:Choice xmlns:v="urn:schemas-microsoft-com:vml" Requires="v">
                <p:oleObj name="Equation" r:id="rId4" imgW="6235560" imgH="380880" progId="Equation.DSMT4">
                  <p:embed/>
                </p:oleObj>
              </mc:Choice>
              <mc:Fallback>
                <p:oleObj name="Equation" r:id="rId4" imgW="6235560" imgH="380880" progId="Equation.DSMT4">
                  <p:embed/>
                  <p:pic>
                    <p:nvPicPr>
                      <p:cNvPr id="13" name="Object 12">
                        <a:extLst>
                          <a:ext uri="{FF2B5EF4-FFF2-40B4-BE49-F238E27FC236}">
                            <a16:creationId xmlns:a16="http://schemas.microsoft.com/office/drawing/2014/main" id="{E4010360-20A5-4907-8B0D-A4FB7BABE4A5}"/>
                          </a:ext>
                        </a:extLst>
                      </p:cNvPr>
                      <p:cNvPicPr/>
                      <p:nvPr/>
                    </p:nvPicPr>
                    <p:blipFill>
                      <a:blip r:embed="rId5"/>
                      <a:stretch>
                        <a:fillRect/>
                      </a:stretch>
                    </p:blipFill>
                    <p:spPr>
                      <a:xfrm>
                        <a:off x="1454150" y="5581290"/>
                        <a:ext cx="6235700" cy="381000"/>
                      </a:xfrm>
                      <a:prstGeom prst="rect">
                        <a:avLst/>
                      </a:prstGeom>
                      <a:solidFill>
                        <a:srgbClr val="DBDBDB"/>
                      </a:solidFill>
                      <a:ln w="38100">
                        <a:solidFill>
                          <a:schemeClr val="tx1"/>
                        </a:solidFill>
                      </a:ln>
                    </p:spPr>
                  </p:pic>
                </p:oleObj>
              </mc:Fallback>
            </mc:AlternateContent>
          </a:graphicData>
        </a:graphic>
      </p:graphicFrame>
      <p:sp>
        <p:nvSpPr>
          <p:cNvPr id="4" name="Slide Number Placeholder 7">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38</a:t>
            </a:fld>
            <a:endParaRPr lang="en-US">
              <a:latin typeface="+mj-lt"/>
            </a:endParaRPr>
          </a:p>
        </p:txBody>
      </p:sp>
    </p:spTree>
    <p:extLst>
      <p:ext uri="{BB962C8B-B14F-4D97-AF65-F5344CB8AC3E}">
        <p14:creationId xmlns:p14="http://schemas.microsoft.com/office/powerpoint/2010/main" val="2561586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2.2.4 Performance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Up to now, we have discussed the tools of transmitting data (signals) over a network and how the data behave. One important issue in networking is the performance of the network—how good is it?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39</a:t>
            </a:fld>
            <a:endParaRPr lang="en-US">
              <a:latin typeface="+mj-lt"/>
            </a:endParaRPr>
          </a:p>
        </p:txBody>
      </p:sp>
    </p:spTree>
    <p:extLst>
      <p:ext uri="{BB962C8B-B14F-4D97-AF65-F5344CB8AC3E}">
        <p14:creationId xmlns:p14="http://schemas.microsoft.com/office/powerpoint/2010/main" val="98376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solidFill>
                  <a:schemeClr val="tx1"/>
                </a:solidFill>
                <a:latin typeface="+mj-lt"/>
              </a:rPr>
              <a:t>2-1 SIGNALS</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r>
              <a:rPr lang="en-US" dirty="0">
                <a:latin typeface="+mj-lt"/>
              </a:rPr>
              <a:t>What is exchanged between Alice and Bob is data, but what goes through the network at the physical layer is signals.</a:t>
            </a:r>
          </a:p>
        </p:txBody>
      </p:sp>
      <p:sp>
        <p:nvSpPr>
          <p:cNvPr id="2" name="Slide Number Placeholder 3">
            <a:extLst>
              <a:ext uri="{FF2B5EF4-FFF2-40B4-BE49-F238E27FC236}">
                <a16:creationId xmlns:a16="http://schemas.microsoft.com/office/drawing/2014/main" id="{157E8D1A-C020-43D5-90BB-626EFF096788}"/>
              </a:ext>
            </a:extLst>
          </p:cNvPr>
          <p:cNvSpPr>
            <a:spLocks noGrp="1"/>
          </p:cNvSpPr>
          <p:nvPr>
            <p:ph type="sldNum" sz="quarter" idx="10"/>
          </p:nvPr>
        </p:nvSpPr>
        <p:spPr/>
        <p:txBody>
          <a:bodyPr/>
          <a:lstStyle/>
          <a:p>
            <a:fld id="{68151E55-6873-49E2-B8D5-2F265E6F1973}" type="slidenum">
              <a:rPr lang="en-US" smtClean="0">
                <a:latin typeface="+mj-lt"/>
              </a:rPr>
              <a:pPr/>
              <a:t>4</a:t>
            </a:fld>
            <a:endParaRPr lang="en-US">
              <a:latin typeface="+mj-lt"/>
            </a:endParaRPr>
          </a:p>
        </p:txBody>
      </p:sp>
    </p:spTree>
    <p:extLst>
      <p:ext uri="{BB962C8B-B14F-4D97-AF65-F5344CB8AC3E}">
        <p14:creationId xmlns:p14="http://schemas.microsoft.com/office/powerpoint/2010/main" val="268382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Bandwidth</a:t>
            </a:r>
            <a:r>
              <a:rPr lang="en-US" sz="1200" dirty="0">
                <a:latin typeface="+mj-lt"/>
              </a:rPr>
              <a:t> 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One characteristic that measure network performance is bandwidth.</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40</a:t>
            </a:fld>
            <a:endParaRPr lang="en-US">
              <a:latin typeface="+mj-lt"/>
            </a:endParaRPr>
          </a:p>
        </p:txBody>
      </p:sp>
    </p:spTree>
    <p:extLst>
      <p:ext uri="{BB962C8B-B14F-4D97-AF65-F5344CB8AC3E}">
        <p14:creationId xmlns:p14="http://schemas.microsoft.com/office/powerpoint/2010/main" val="414547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Example 2.10</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i="0" dirty="0"/>
              <a:t>The bandwidth of a subscriber line is 4 kHz for voice or data. The bandwidth of this line for data transmission can be up to 56 kbps, using a sophisticated modem to change the digital signal to analog. If the telephone company improves the quality of the line and increases the bandwidth to 8 kHz, we can send 112 kbps.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41</a:t>
            </a:fld>
            <a:endParaRPr lang="en-US">
              <a:latin typeface="+mj-lt"/>
            </a:endParaRPr>
          </a:p>
        </p:txBody>
      </p:sp>
    </p:spTree>
    <p:extLst>
      <p:ext uri="{BB962C8B-B14F-4D97-AF65-F5344CB8AC3E}">
        <p14:creationId xmlns:p14="http://schemas.microsoft.com/office/powerpoint/2010/main" val="833940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Example 2.11</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i="0" dirty="0"/>
              <a:t>For example, one can say that the bandwidth of a fast Ethernet network is 100 Mbps. This means we can send 100 Mbps through this network.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42</a:t>
            </a:fld>
            <a:endParaRPr lang="en-US">
              <a:latin typeface="+mj-lt"/>
            </a:endParaRPr>
          </a:p>
        </p:txBody>
      </p:sp>
    </p:spTree>
    <p:extLst>
      <p:ext uri="{BB962C8B-B14F-4D97-AF65-F5344CB8AC3E}">
        <p14:creationId xmlns:p14="http://schemas.microsoft.com/office/powerpoint/2010/main" val="3757748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Throughput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throughput is the measure of how fast we can actually  send data through a network.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43</a:t>
            </a:fld>
            <a:endParaRPr lang="en-US">
              <a:latin typeface="+mj-lt"/>
            </a:endParaRPr>
          </a:p>
        </p:txBody>
      </p:sp>
    </p:spTree>
    <p:extLst>
      <p:ext uri="{BB962C8B-B14F-4D97-AF65-F5344CB8AC3E}">
        <p14:creationId xmlns:p14="http://schemas.microsoft.com/office/powerpoint/2010/main" val="266918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Latency (Delay)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1934576"/>
          </a:xfrm>
        </p:spPr>
        <p:txBody>
          <a:bodyPr/>
          <a:lstStyle/>
          <a:p>
            <a:pPr>
              <a:defRPr/>
            </a:pPr>
            <a:r>
              <a:rPr lang="en-US" dirty="0"/>
              <a:t>The latency or delay defines how long it takes for an entire message to completely arrive at the destination from the time the first bit is sent out from the source. We say that normally have four types of delay: propagation delay, transmission delay, queuing delay, and processing delay. The latency or total delay is</a:t>
            </a:r>
          </a:p>
        </p:txBody>
      </p:sp>
      <p:sp>
        <p:nvSpPr>
          <p:cNvPr id="3" name="Content Placeholder 3">
            <a:extLst>
              <a:ext uri="{FF2B5EF4-FFF2-40B4-BE49-F238E27FC236}">
                <a16:creationId xmlns:a16="http://schemas.microsoft.com/office/drawing/2014/main" id="{60555726-4BC2-48D9-8EBC-41BD89ACA461}"/>
              </a:ext>
            </a:extLst>
          </p:cNvPr>
          <p:cNvSpPr>
            <a:spLocks noGrp="1"/>
          </p:cNvSpPr>
          <p:nvPr>
            <p:ph sz="quarter" idx="15"/>
          </p:nvPr>
        </p:nvSpPr>
        <p:spPr>
          <a:xfrm>
            <a:off x="342900" y="3646716"/>
            <a:ext cx="8458200" cy="892628"/>
          </a:xfrm>
        </p:spPr>
        <p:txBody>
          <a:bodyPr/>
          <a:lstStyle/>
          <a:p>
            <a:r>
              <a:rPr lang="en-US" i="0" dirty="0">
                <a:solidFill>
                  <a:srgbClr val="C00000"/>
                </a:solidFill>
              </a:rPr>
              <a:t>Latency</a:t>
            </a:r>
            <a:r>
              <a:rPr lang="en-US" i="0" dirty="0">
                <a:solidFill>
                  <a:srgbClr val="FF0000"/>
                </a:solidFill>
              </a:rPr>
              <a:t> </a:t>
            </a:r>
            <a:r>
              <a:rPr lang="en-US" i="0" dirty="0">
                <a:solidFill>
                  <a:srgbClr val="000000"/>
                </a:solidFill>
              </a:rPr>
              <a:t>= propagation delay + transmission delay + queuing delay + processing delay</a:t>
            </a:r>
          </a:p>
        </p:txBody>
      </p:sp>
      <p:sp>
        <p:nvSpPr>
          <p:cNvPr id="2" name="Slide Number Placeholder 4">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44</a:t>
            </a:fld>
            <a:endParaRPr lang="en-US">
              <a:latin typeface="+mj-lt"/>
            </a:endParaRPr>
          </a:p>
        </p:txBody>
      </p:sp>
    </p:spTree>
    <p:extLst>
      <p:ext uri="{BB962C8B-B14F-4D97-AF65-F5344CB8AC3E}">
        <p14:creationId xmlns:p14="http://schemas.microsoft.com/office/powerpoint/2010/main" val="1859916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Bandwidth-Delay Product</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Bandwidth and delay are two performance metric of a link. However, what is very important in data communications is the product of the two, the bandwidth-delay product.</a:t>
            </a:r>
            <a:endParaRPr lang="en-US" i="0"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45</a:t>
            </a:fld>
            <a:endParaRPr lang="en-US">
              <a:latin typeface="+mj-lt"/>
            </a:endParaRPr>
          </a:p>
        </p:txBody>
      </p:sp>
    </p:spTree>
    <p:extLst>
      <p:ext uri="{BB962C8B-B14F-4D97-AF65-F5344CB8AC3E}">
        <p14:creationId xmlns:p14="http://schemas.microsoft.com/office/powerpoint/2010/main" val="1123615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Example 2.12</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i="0" dirty="0"/>
              <a:t>We can think about the link between two points as a pipe. We can say that the volume of the pipe defines the bandwidth-delay product</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46</a:t>
            </a:fld>
            <a:endParaRPr lang="en-US">
              <a:latin typeface="+mj-lt"/>
            </a:endParaRPr>
          </a:p>
        </p:txBody>
      </p:sp>
    </p:spTree>
    <p:extLst>
      <p:ext uri="{BB962C8B-B14F-4D97-AF65-F5344CB8AC3E}">
        <p14:creationId xmlns:p14="http://schemas.microsoft.com/office/powerpoint/2010/main" val="3722907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2.7 Bandwidth-delay product</a:t>
            </a:r>
          </a:p>
        </p:txBody>
      </p:sp>
      <p:pic>
        <p:nvPicPr>
          <p:cNvPr id="13" name="Picture 2" descr="An illustration of bandwidth-delay product.">
            <a:extLst>
              <a:ext uri="{FF2B5EF4-FFF2-40B4-BE49-F238E27FC236}">
                <a16:creationId xmlns:a16="http://schemas.microsoft.com/office/drawing/2014/main" id="{C99FD331-0F1A-40C1-B8E1-D455ED652573}"/>
              </a:ext>
            </a:extLst>
          </p:cNvPr>
          <p:cNvPicPr>
            <a:picLocks noChangeAspect="1" noChangeArrowheads="1"/>
          </p:cNvPicPr>
          <p:nvPr/>
        </p:nvPicPr>
        <p:blipFill>
          <a:blip r:embed="rId2"/>
          <a:stretch>
            <a:fillRect/>
          </a:stretch>
        </p:blipFill>
        <p:spPr bwMode="auto">
          <a:xfrm>
            <a:off x="457200" y="2889584"/>
            <a:ext cx="8229600" cy="151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47</a:t>
            </a:fld>
            <a:endParaRPr lang="en-US"/>
          </a:p>
        </p:txBody>
      </p:sp>
    </p:spTree>
    <p:extLst>
      <p:ext uri="{BB962C8B-B14F-4D97-AF65-F5344CB8AC3E}">
        <p14:creationId xmlns:p14="http://schemas.microsoft.com/office/powerpoint/2010/main" val="2266263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Jitter</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Another performance issue that is related to delay is jitter. We can roughly say that jitter is a problem if different packets of data encounter different delays and the application using the data at the receiver site is time-sensitive (audio and video data, for example). If the delay for the first packet is 20 </a:t>
            </a:r>
            <a:r>
              <a:rPr lang="en-US" dirty="0" err="1"/>
              <a:t>ms</a:t>
            </a:r>
            <a:r>
              <a:rPr lang="en-US" dirty="0"/>
              <a:t>, for the second is 45 </a:t>
            </a:r>
            <a:r>
              <a:rPr lang="en-US" dirty="0" err="1"/>
              <a:t>ms</a:t>
            </a:r>
            <a:r>
              <a:rPr lang="en-US" dirty="0"/>
              <a:t>, and for the third is 40 </a:t>
            </a:r>
            <a:r>
              <a:rPr lang="en-US" dirty="0" err="1"/>
              <a:t>ms</a:t>
            </a:r>
            <a:r>
              <a:rPr lang="en-US" dirty="0"/>
              <a:t>, then the real-time application that uses the packets endures jitter.</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48</a:t>
            </a:fld>
            <a:endParaRPr lang="en-US">
              <a:latin typeface="+mj-lt"/>
            </a:endParaRPr>
          </a:p>
        </p:txBody>
      </p:sp>
    </p:spTree>
    <p:extLst>
      <p:ext uri="{BB962C8B-B14F-4D97-AF65-F5344CB8AC3E}">
        <p14:creationId xmlns:p14="http://schemas.microsoft.com/office/powerpoint/2010/main" val="180747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2-3 DIGITAL  TRANSMISSION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solidFill>
                  <a:srgbClr val="000000"/>
                </a:solidFill>
                <a:latin typeface="Times-Roman"/>
              </a:rPr>
              <a:t>A computer network is designed to send information from one point to another. This information needs to be converted to either a digital signal or an analog signal for transmission. In this section, we discuss the first choice, conversion to digital signals; in the next section, we discuss the second choice, conversion to analog signals.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49</a:t>
            </a:fld>
            <a:endParaRPr lang="en-US">
              <a:latin typeface="+mj-lt"/>
            </a:endParaRPr>
          </a:p>
        </p:txBody>
      </p:sp>
    </p:spTree>
    <p:extLst>
      <p:ext uri="{BB962C8B-B14F-4D97-AF65-F5344CB8AC3E}">
        <p14:creationId xmlns:p14="http://schemas.microsoft.com/office/powerpoint/2010/main" val="99835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 Comparison of analog and digital signals</a:t>
            </a:r>
          </a:p>
        </p:txBody>
      </p:sp>
      <p:pic>
        <p:nvPicPr>
          <p:cNvPr id="9" name="Picture 2" descr="The analog signal and the digital signal are graphed.">
            <a:extLst>
              <a:ext uri="{FF2B5EF4-FFF2-40B4-BE49-F238E27FC236}">
                <a16:creationId xmlns:a16="http://schemas.microsoft.com/office/drawing/2014/main" id="{9ED81147-7411-4DDD-824A-70D7BBE5EBC2}"/>
              </a:ext>
            </a:extLst>
          </p:cNvPr>
          <p:cNvPicPr>
            <a:picLocks noChangeAspect="1"/>
          </p:cNvPicPr>
          <p:nvPr/>
        </p:nvPicPr>
        <p:blipFill>
          <a:blip r:embed="rId2"/>
          <a:stretch>
            <a:fillRect/>
          </a:stretch>
        </p:blipFill>
        <p:spPr>
          <a:xfrm>
            <a:off x="365760" y="2737087"/>
            <a:ext cx="8412480" cy="1991778"/>
          </a:xfrm>
          <a:prstGeom prst="rect">
            <a:avLst/>
          </a:prstGeom>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4212549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2.3.1 Digital-to-Digital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this section, we see how we can represent digital data by using digital signals. The conversion involves three techniques: line coding, block coding, and scrambling. Line coding is always needed; block coding and scrambling may or may not be needed.</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50</a:t>
            </a:fld>
            <a:endParaRPr lang="en-US">
              <a:latin typeface="+mj-lt"/>
            </a:endParaRPr>
          </a:p>
        </p:txBody>
      </p:sp>
    </p:spTree>
    <p:extLst>
      <p:ext uri="{BB962C8B-B14F-4D97-AF65-F5344CB8AC3E}">
        <p14:creationId xmlns:p14="http://schemas.microsoft.com/office/powerpoint/2010/main" val="1907873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Line Coding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Line coding is the process of converting digital data to digital signals. We assume that data, in the form of text, numbers, graphical images, audio, or video, are stored in computer memory as sequences of bits.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51</a:t>
            </a:fld>
            <a:endParaRPr lang="en-US">
              <a:latin typeface="+mj-lt"/>
            </a:endParaRPr>
          </a:p>
        </p:txBody>
      </p:sp>
    </p:spTree>
    <p:extLst>
      <p:ext uri="{BB962C8B-B14F-4D97-AF65-F5344CB8AC3E}">
        <p14:creationId xmlns:p14="http://schemas.microsoft.com/office/powerpoint/2010/main" val="2052032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2.8 Line coding and decoding</a:t>
            </a:r>
          </a:p>
        </p:txBody>
      </p:sp>
      <p:pic>
        <p:nvPicPr>
          <p:cNvPr id="9" name="Picture 2" descr="An illustration of encoder and decoder.">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70793" y="2234245"/>
            <a:ext cx="8602414"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52</a:t>
            </a:fld>
            <a:endParaRPr lang="en-US"/>
          </a:p>
        </p:txBody>
      </p:sp>
    </p:spTree>
    <p:extLst>
      <p:ext uri="{BB962C8B-B14F-4D97-AF65-F5344CB8AC3E}">
        <p14:creationId xmlns:p14="http://schemas.microsoft.com/office/powerpoint/2010/main" val="722897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Block Coding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We need redundancy to ensure synchronization and to provide inherent error detecting. Block coding can give us this redundancy and improve the performance of line coding. In general, block coding changes a block of m bits into a block of n bits, where n is larger than m. Block coding is referred to as an </a:t>
            </a:r>
            <a:r>
              <a:rPr lang="en-US" dirty="0" err="1"/>
              <a:t>mB</a:t>
            </a:r>
            <a:r>
              <a:rPr lang="en-US" dirty="0"/>
              <a:t>/</a:t>
            </a:r>
            <a:r>
              <a:rPr lang="en-US" dirty="0" err="1"/>
              <a:t>nB</a:t>
            </a:r>
            <a:r>
              <a:rPr lang="en-US" dirty="0"/>
              <a:t> encoding technique.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53</a:t>
            </a:fld>
            <a:endParaRPr lang="en-US">
              <a:latin typeface="+mj-lt"/>
            </a:endParaRPr>
          </a:p>
        </p:txBody>
      </p:sp>
    </p:spTree>
    <p:extLst>
      <p:ext uri="{BB962C8B-B14F-4D97-AF65-F5344CB8AC3E}">
        <p14:creationId xmlns:p14="http://schemas.microsoft.com/office/powerpoint/2010/main" val="3877760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2.3.2 Analog-to-Digital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Sometimes we have an analog signal such as one created by a microphone or camera. The tendency today is to change an analog signal to digital data because the digital signal is less susceptible to noise. In this section we describe two techniques, pulse code modulation and delta modulation.</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54</a:t>
            </a:fld>
            <a:endParaRPr lang="en-US">
              <a:latin typeface="+mj-lt"/>
            </a:endParaRPr>
          </a:p>
        </p:txBody>
      </p:sp>
    </p:spTree>
    <p:extLst>
      <p:ext uri="{BB962C8B-B14F-4D97-AF65-F5344CB8AC3E}">
        <p14:creationId xmlns:p14="http://schemas.microsoft.com/office/powerpoint/2010/main" val="1497849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Pulse-Code Modulation (PCM)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The most common technique to change to change an analog signal to a digital signal is called pulse code modulation (PCM) , as shown in Figure 2.9.</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55</a:t>
            </a:fld>
            <a:endParaRPr lang="en-US">
              <a:latin typeface="+mj-lt"/>
            </a:endParaRPr>
          </a:p>
        </p:txBody>
      </p:sp>
    </p:spTree>
    <p:extLst>
      <p:ext uri="{BB962C8B-B14F-4D97-AF65-F5344CB8AC3E}">
        <p14:creationId xmlns:p14="http://schemas.microsoft.com/office/powerpoint/2010/main" val="1215131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a:xfrm>
            <a:off x="342900" y="304800"/>
            <a:ext cx="8458200" cy="678611"/>
          </a:xfrm>
        </p:spPr>
        <p:txBody>
          <a:bodyPr/>
          <a:lstStyle/>
          <a:p>
            <a:r>
              <a:rPr lang="en-US" altLang="en-US" dirty="0">
                <a:solidFill>
                  <a:schemeClr val="tx1"/>
                </a:solidFill>
              </a:rPr>
              <a:t>Figure 2.9 Components of PCM encoder</a:t>
            </a:r>
          </a:p>
        </p:txBody>
      </p:sp>
      <p:pic>
        <p:nvPicPr>
          <p:cNvPr id="9" name="Picture 2" descr="An illustration depicts the process of the P C M encoder.">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90543" y="1590182"/>
            <a:ext cx="8362914"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56</a:t>
            </a:fld>
            <a:endParaRPr lang="en-US"/>
          </a:p>
        </p:txBody>
      </p:sp>
    </p:spTree>
    <p:extLst>
      <p:ext uri="{BB962C8B-B14F-4D97-AF65-F5344CB8AC3E}">
        <p14:creationId xmlns:p14="http://schemas.microsoft.com/office/powerpoint/2010/main" val="3169894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Example 2.13</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2293805"/>
          </a:xfrm>
        </p:spPr>
        <p:txBody>
          <a:bodyPr/>
          <a:lstStyle/>
          <a:p>
            <a:pPr>
              <a:spcBef>
                <a:spcPts val="600"/>
              </a:spcBef>
            </a:pPr>
            <a:r>
              <a:rPr lang="en-US" i="0" dirty="0"/>
              <a:t>We want to digitize the human voice. What is the bit rate, assuming 8 bits per sample?</a:t>
            </a:r>
          </a:p>
          <a:p>
            <a:pPr>
              <a:spcBef>
                <a:spcPts val="600"/>
              </a:spcBef>
            </a:pPr>
            <a:r>
              <a:rPr lang="en-US" b="1" i="0" dirty="0"/>
              <a:t>Solution</a:t>
            </a:r>
          </a:p>
          <a:p>
            <a:pPr>
              <a:spcBef>
                <a:spcPts val="600"/>
              </a:spcBef>
            </a:pPr>
            <a:r>
              <a:rPr lang="en-US" i="0" dirty="0"/>
              <a:t>The human voice normally contains frequencies from 0 to 4000 Hz. So the sampling rate and bit rate are calculated as follows.</a:t>
            </a:r>
          </a:p>
        </p:txBody>
      </p:sp>
      <p:graphicFrame>
        <p:nvGraphicFramePr>
          <p:cNvPr id="6" name="Object 3">
            <a:extLst>
              <a:ext uri="{FF2B5EF4-FFF2-40B4-BE49-F238E27FC236}">
                <a16:creationId xmlns:a16="http://schemas.microsoft.com/office/drawing/2014/main" id="{F405D6F5-C96B-4374-BF9B-10F446D711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2417826"/>
              </p:ext>
            </p:extLst>
          </p:nvPr>
        </p:nvGraphicFramePr>
        <p:xfrm>
          <a:off x="379413" y="3914775"/>
          <a:ext cx="8386762" cy="277813"/>
        </p:xfrm>
        <a:graphic>
          <a:graphicData uri="http://schemas.openxmlformats.org/presentationml/2006/ole">
            <mc:AlternateContent xmlns:mc="http://schemas.openxmlformats.org/markup-compatibility/2006">
              <mc:Choice xmlns:v="urn:schemas-microsoft-com:vml" Requires="v">
                <p:oleObj name="Equation" r:id="rId2" imgW="11163240" imgH="368280" progId="Equation.DSMT4">
                  <p:embed/>
                </p:oleObj>
              </mc:Choice>
              <mc:Fallback>
                <p:oleObj name="Equation" r:id="rId2" imgW="11163240" imgH="368280" progId="Equation.DSMT4">
                  <p:embed/>
                  <p:pic>
                    <p:nvPicPr>
                      <p:cNvPr id="6" name="Object 5">
                        <a:extLst>
                          <a:ext uri="{FF2B5EF4-FFF2-40B4-BE49-F238E27FC236}">
                            <a16:creationId xmlns:a16="http://schemas.microsoft.com/office/drawing/2014/main" id="{F405D6F5-C96B-4374-BF9B-10F446D711D9}"/>
                          </a:ext>
                        </a:extLst>
                      </p:cNvPr>
                      <p:cNvPicPr/>
                      <p:nvPr/>
                    </p:nvPicPr>
                    <p:blipFill>
                      <a:blip r:embed="rId3"/>
                      <a:stretch>
                        <a:fillRect/>
                      </a:stretch>
                    </p:blipFill>
                    <p:spPr>
                      <a:xfrm>
                        <a:off x="379413" y="3914775"/>
                        <a:ext cx="8386762" cy="277813"/>
                      </a:xfrm>
                      <a:prstGeom prst="rect">
                        <a:avLst/>
                      </a:prstGeom>
                      <a:solidFill>
                        <a:srgbClr val="DBDBDB"/>
                      </a:solidFill>
                      <a:ln w="38100">
                        <a:solidFill>
                          <a:schemeClr val="tx1"/>
                        </a:solidFill>
                      </a:ln>
                    </p:spPr>
                  </p:pic>
                </p:oleObj>
              </mc:Fallback>
            </mc:AlternateContent>
          </a:graphicData>
        </a:graphic>
      </p:graphicFrame>
      <p:sp>
        <p:nvSpPr>
          <p:cNvPr id="2" name="Slide Number Placeholder 4">
            <a:extLst>
              <a:ext uri="{FF2B5EF4-FFF2-40B4-BE49-F238E27FC236}">
                <a16:creationId xmlns:a16="http://schemas.microsoft.com/office/drawing/2014/main" id="{517572FC-87DC-4A2A-BEA1-F3CF5CDDF58B}"/>
              </a:ext>
            </a:extLst>
          </p:cNvPr>
          <p:cNvSpPr>
            <a:spLocks noGrp="1"/>
          </p:cNvSpPr>
          <p:nvPr>
            <p:ph type="sldNum" sz="quarter" idx="10"/>
          </p:nvPr>
        </p:nvSpPr>
        <p:spPr/>
        <p:txBody>
          <a:bodyPr/>
          <a:lstStyle/>
          <a:p>
            <a:fld id="{68151E55-6873-49E2-B8D5-2F265E6F1973}" type="slidenum">
              <a:rPr lang="en-US" smtClean="0">
                <a:latin typeface="+mj-lt"/>
              </a:rPr>
              <a:pPr/>
              <a:t>57</a:t>
            </a:fld>
            <a:endParaRPr lang="en-US">
              <a:latin typeface="+mj-lt"/>
            </a:endParaRPr>
          </a:p>
        </p:txBody>
      </p:sp>
    </p:spTree>
    <p:extLst>
      <p:ext uri="{BB962C8B-B14F-4D97-AF65-F5344CB8AC3E}">
        <p14:creationId xmlns:p14="http://schemas.microsoft.com/office/powerpoint/2010/main" val="360812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Delta Modulation (DM)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PCM is a very complex technique. Other techniques have been developed to reduce the complexity of PCM. The simplest is delta modulation. PCM finds the value of the signal amplitude for each sample; DM finds the change from the previous sample. Figure 2.10 shows the process.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58</a:t>
            </a:fld>
            <a:endParaRPr lang="en-US">
              <a:latin typeface="+mj-lt"/>
            </a:endParaRPr>
          </a:p>
        </p:txBody>
      </p:sp>
    </p:spTree>
    <p:extLst>
      <p:ext uri="{BB962C8B-B14F-4D97-AF65-F5344CB8AC3E}">
        <p14:creationId xmlns:p14="http://schemas.microsoft.com/office/powerpoint/2010/main" val="2022381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2.10 The process of delta modulation</a:t>
            </a:r>
          </a:p>
        </p:txBody>
      </p:sp>
      <p:pic>
        <p:nvPicPr>
          <p:cNvPr id="9" name="Picture 2" descr="A graph of amplitude versus time depicts the generation of binary data.">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5760" y="2549543"/>
            <a:ext cx="8412480" cy="202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59</a:t>
            </a:fld>
            <a:endParaRPr lang="en-US"/>
          </a:p>
        </p:txBody>
      </p:sp>
    </p:spTree>
    <p:extLst>
      <p:ext uri="{BB962C8B-B14F-4D97-AF65-F5344CB8AC3E}">
        <p14:creationId xmlns:p14="http://schemas.microsoft.com/office/powerpoint/2010/main" val="59622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solidFill>
                  <a:schemeClr val="tx1"/>
                </a:solidFill>
                <a:latin typeface="+mj-lt"/>
              </a:rPr>
              <a:t>2.1.1 Analog Signal</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09"/>
            <a:ext cx="8458200" cy="5160185"/>
          </a:xfrm>
        </p:spPr>
        <p:txBody>
          <a:bodyPr/>
          <a:lstStyle/>
          <a:p>
            <a:pPr>
              <a:defRPr/>
            </a:pPr>
            <a:r>
              <a:rPr lang="en-US" dirty="0"/>
              <a:t>An analog signal can take one of the two forms: periodic or aperiodic. In data communication, we normally use periodic signals. A simple periodic signal, a sine wave, cannot be decomposed into simpler signals.</a:t>
            </a:r>
          </a:p>
        </p:txBody>
      </p:sp>
      <p:sp>
        <p:nvSpPr>
          <p:cNvPr id="2" name="Slide Number Placeholder 3">
            <a:extLst>
              <a:ext uri="{FF2B5EF4-FFF2-40B4-BE49-F238E27FC236}">
                <a16:creationId xmlns:a16="http://schemas.microsoft.com/office/drawing/2014/main" id="{C7DF502E-6A66-49E7-89D4-110CA6C2D938}"/>
              </a:ext>
            </a:extLst>
          </p:cNvPr>
          <p:cNvSpPr>
            <a:spLocks noGrp="1"/>
          </p:cNvSpPr>
          <p:nvPr>
            <p:ph type="sldNum" sz="quarter" idx="10"/>
          </p:nvPr>
        </p:nvSpPr>
        <p:spPr/>
        <p:txBody>
          <a:bodyPr/>
          <a:lstStyle/>
          <a:p>
            <a:fld id="{68151E55-6873-49E2-B8D5-2F265E6F1973}" type="slidenum">
              <a:rPr lang="en-US" smtClean="0">
                <a:latin typeface="+mj-lt"/>
              </a:rPr>
              <a:pPr/>
              <a:t>6</a:t>
            </a:fld>
            <a:endParaRPr lang="en-US">
              <a:latin typeface="+mj-lt"/>
            </a:endParaRPr>
          </a:p>
        </p:txBody>
      </p:sp>
    </p:spTree>
    <p:extLst>
      <p:ext uri="{BB962C8B-B14F-4D97-AF65-F5344CB8AC3E}">
        <p14:creationId xmlns:p14="http://schemas.microsoft.com/office/powerpoint/2010/main" val="962304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2-4 ANALOG TRANSMISSION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latin typeface="Times-Roman"/>
              </a:rPr>
              <a:t>While digital transmission is desirable, it needs a low-pass channel; analog transmission is the only choice if we have a bandpass channel. Converting digital data to a bandpass analog signal is traditionally called digital-to-analog conversion. Converting a low-pass analog signal to a bandpass analog signal is traditionally called analog-to-analog conversion.</a:t>
            </a:r>
            <a:endParaRPr lang="en-US"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60</a:t>
            </a:fld>
            <a:endParaRPr lang="en-US">
              <a:latin typeface="+mj-lt"/>
            </a:endParaRPr>
          </a:p>
        </p:txBody>
      </p:sp>
    </p:spTree>
    <p:extLst>
      <p:ext uri="{BB962C8B-B14F-4D97-AF65-F5344CB8AC3E}">
        <p14:creationId xmlns:p14="http://schemas.microsoft.com/office/powerpoint/2010/main" val="3027148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2.4.1 Digital-to-Analog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Digital-to-analog conversion is the process of changing one of the characteristics of an analog signal based on the information in digital data.</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61</a:t>
            </a:fld>
            <a:endParaRPr lang="en-US">
              <a:latin typeface="+mj-lt"/>
            </a:endParaRPr>
          </a:p>
        </p:txBody>
      </p:sp>
    </p:spTree>
    <p:extLst>
      <p:ext uri="{BB962C8B-B14F-4D97-AF65-F5344CB8AC3E}">
        <p14:creationId xmlns:p14="http://schemas.microsoft.com/office/powerpoint/2010/main" val="1662200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Amplitude Shift Keying (ASK)</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amplitude shift keying, the amplitude of the carrier signal is varied to create signal elements.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62</a:t>
            </a:fld>
            <a:endParaRPr lang="en-US">
              <a:latin typeface="+mj-lt"/>
            </a:endParaRPr>
          </a:p>
        </p:txBody>
      </p:sp>
    </p:spTree>
    <p:extLst>
      <p:ext uri="{BB962C8B-B14F-4D97-AF65-F5344CB8AC3E}">
        <p14:creationId xmlns:p14="http://schemas.microsoft.com/office/powerpoint/2010/main" val="3436221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2.11 Binary amplitude shift keying</a:t>
            </a:r>
          </a:p>
        </p:txBody>
      </p:sp>
      <p:pic>
        <p:nvPicPr>
          <p:cNvPr id="9" name="Picture 2" descr="A graph of amplitude versus time and a bandwidth graph depicts the binary amplitude shift keying metho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90543" y="2322508"/>
            <a:ext cx="8362914" cy="237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63</a:t>
            </a:fld>
            <a:endParaRPr lang="en-US"/>
          </a:p>
        </p:txBody>
      </p:sp>
    </p:spTree>
    <p:extLst>
      <p:ext uri="{BB962C8B-B14F-4D97-AF65-F5344CB8AC3E}">
        <p14:creationId xmlns:p14="http://schemas.microsoft.com/office/powerpoint/2010/main" val="3672490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Frequency Shift Keying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frequency shift keying, the frequency of the carrier signal is varied to represent data.</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64</a:t>
            </a:fld>
            <a:endParaRPr lang="en-US">
              <a:latin typeface="+mj-lt"/>
            </a:endParaRPr>
          </a:p>
        </p:txBody>
      </p:sp>
    </p:spTree>
    <p:extLst>
      <p:ext uri="{BB962C8B-B14F-4D97-AF65-F5344CB8AC3E}">
        <p14:creationId xmlns:p14="http://schemas.microsoft.com/office/powerpoint/2010/main" val="2880802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2.12 Binary frequency shift keying</a:t>
            </a:r>
          </a:p>
        </p:txBody>
      </p:sp>
      <p:pic>
        <p:nvPicPr>
          <p:cNvPr id="9" name="Picture 2" descr="A graph of amplitude versus time and a bandwidth graph depicts the binary frequency shift keying metho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35104" y="2061250"/>
            <a:ext cx="867379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65</a:t>
            </a:fld>
            <a:endParaRPr lang="en-US"/>
          </a:p>
        </p:txBody>
      </p:sp>
    </p:spTree>
    <p:extLst>
      <p:ext uri="{BB962C8B-B14F-4D97-AF65-F5344CB8AC3E}">
        <p14:creationId xmlns:p14="http://schemas.microsoft.com/office/powerpoint/2010/main" val="806488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Phase Shift Keying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phase shift keying, the phase of the carrier signal is varied to represent data.</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66</a:t>
            </a:fld>
            <a:endParaRPr lang="en-US">
              <a:latin typeface="+mj-lt"/>
            </a:endParaRPr>
          </a:p>
        </p:txBody>
      </p:sp>
    </p:spTree>
    <p:extLst>
      <p:ext uri="{BB962C8B-B14F-4D97-AF65-F5344CB8AC3E}">
        <p14:creationId xmlns:p14="http://schemas.microsoft.com/office/powerpoint/2010/main" val="2910973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2.13 Binary phase shift keying</a:t>
            </a:r>
          </a:p>
        </p:txBody>
      </p:sp>
      <p:pic>
        <p:nvPicPr>
          <p:cNvPr id="9" name="Picture 2" descr="A graph of amplitude versus time and a bandwidth graph depicts the binary phase-shift keying method.">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35104" y="2259647"/>
            <a:ext cx="8673792" cy="234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67</a:t>
            </a:fld>
            <a:endParaRPr lang="en-US"/>
          </a:p>
        </p:txBody>
      </p:sp>
    </p:spTree>
    <p:extLst>
      <p:ext uri="{BB962C8B-B14F-4D97-AF65-F5344CB8AC3E}">
        <p14:creationId xmlns:p14="http://schemas.microsoft.com/office/powerpoint/2010/main" val="2922969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2.4.2 Analog-to-Analog Conversion</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Analog-to-analog conversion, or analog modulation, is the representation of analog information by an analog signal. One may ask why we need to modulate an analog signal; it is already analog. Modulation is needed if the medium is bandpass in nature or if only a bandpass channel is available to us.</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68</a:t>
            </a:fld>
            <a:endParaRPr lang="en-US">
              <a:latin typeface="+mj-lt"/>
            </a:endParaRPr>
          </a:p>
        </p:txBody>
      </p:sp>
    </p:spTree>
    <p:extLst>
      <p:ext uri="{BB962C8B-B14F-4D97-AF65-F5344CB8AC3E}">
        <p14:creationId xmlns:p14="http://schemas.microsoft.com/office/powerpoint/2010/main" val="744229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Amplitude Modulation (AM)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amplitude modulation, the amplitude of the carrier signal changes to follow the changes in modulating signal.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69</a:t>
            </a:fld>
            <a:endParaRPr lang="en-US">
              <a:latin typeface="+mj-lt"/>
            </a:endParaRPr>
          </a:p>
        </p:txBody>
      </p:sp>
    </p:spTree>
    <p:extLst>
      <p:ext uri="{BB962C8B-B14F-4D97-AF65-F5344CB8AC3E}">
        <p14:creationId xmlns:p14="http://schemas.microsoft.com/office/powerpoint/2010/main" val="276000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2.3 A sine wave</a:t>
            </a:r>
          </a:p>
        </p:txBody>
      </p:sp>
      <p:pic>
        <p:nvPicPr>
          <p:cNvPr id="10" name="Picture 2" descr=" A graph of value versus time shows a sine wave.">
            <a:extLst>
              <a:ext uri="{FF2B5EF4-FFF2-40B4-BE49-F238E27FC236}">
                <a16:creationId xmlns:a16="http://schemas.microsoft.com/office/drawing/2014/main" id="{7AB218FB-FF54-492C-9EE9-9455E6C97864}"/>
              </a:ext>
            </a:extLst>
          </p:cNvPr>
          <p:cNvPicPr>
            <a:picLocks noChangeAspect="1" noChangeArrowheads="1"/>
          </p:cNvPicPr>
          <p:nvPr/>
        </p:nvPicPr>
        <p:blipFill>
          <a:blip r:embed="rId2"/>
          <a:stretch>
            <a:fillRect/>
          </a:stretch>
        </p:blipFill>
        <p:spPr bwMode="auto">
          <a:xfrm>
            <a:off x="147222" y="1896221"/>
            <a:ext cx="885605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a:t>
            </a:fld>
            <a:endParaRPr lang="en-US"/>
          </a:p>
        </p:txBody>
      </p:sp>
    </p:spTree>
    <p:extLst>
      <p:ext uri="{BB962C8B-B14F-4D97-AF65-F5344CB8AC3E}">
        <p14:creationId xmlns:p14="http://schemas.microsoft.com/office/powerpoint/2010/main" val="1697414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2.14 Amplitude modulation</a:t>
            </a:r>
          </a:p>
        </p:txBody>
      </p:sp>
      <p:pic>
        <p:nvPicPr>
          <p:cNvPr id="9" name="Picture 2" descr="An illustration depicts the amplitude modulation technique with waveforms.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14912" y="1767693"/>
            <a:ext cx="8514177"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70</a:t>
            </a:fld>
            <a:endParaRPr lang="en-US"/>
          </a:p>
        </p:txBody>
      </p:sp>
    </p:spTree>
    <p:extLst>
      <p:ext uri="{BB962C8B-B14F-4D97-AF65-F5344CB8AC3E}">
        <p14:creationId xmlns:p14="http://schemas.microsoft.com/office/powerpoint/2010/main" val="2133816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Frequency Modulation (FM)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frequency modulation, the frequency of carrier signal changes to follow the changes in the modulating signal.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71</a:t>
            </a:fld>
            <a:endParaRPr lang="en-US">
              <a:latin typeface="+mj-lt"/>
            </a:endParaRPr>
          </a:p>
        </p:txBody>
      </p:sp>
    </p:spTree>
    <p:extLst>
      <p:ext uri="{BB962C8B-B14F-4D97-AF65-F5344CB8AC3E}">
        <p14:creationId xmlns:p14="http://schemas.microsoft.com/office/powerpoint/2010/main" val="141782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2.15 Frequency modulation</a:t>
            </a:r>
          </a:p>
        </p:txBody>
      </p:sp>
      <p:pic>
        <p:nvPicPr>
          <p:cNvPr id="9" name="Picture 2" descr="An illustration depicts the frequency modulation technique with waveforms.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659663" y="1767693"/>
            <a:ext cx="7824675"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72</a:t>
            </a:fld>
            <a:endParaRPr lang="en-US"/>
          </a:p>
        </p:txBody>
      </p:sp>
    </p:spTree>
    <p:extLst>
      <p:ext uri="{BB962C8B-B14F-4D97-AF65-F5344CB8AC3E}">
        <p14:creationId xmlns:p14="http://schemas.microsoft.com/office/powerpoint/2010/main" val="1171893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Phase Modulation (PM)</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In phase modulation, the phase of carrier signal changes to follow the changes in the modulating signal.</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73</a:t>
            </a:fld>
            <a:endParaRPr lang="en-US">
              <a:latin typeface="+mj-lt"/>
            </a:endParaRPr>
          </a:p>
        </p:txBody>
      </p:sp>
    </p:spTree>
    <p:extLst>
      <p:ext uri="{BB962C8B-B14F-4D97-AF65-F5344CB8AC3E}">
        <p14:creationId xmlns:p14="http://schemas.microsoft.com/office/powerpoint/2010/main" val="423386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2.16 Phase modulation</a:t>
            </a:r>
          </a:p>
        </p:txBody>
      </p:sp>
      <p:pic>
        <p:nvPicPr>
          <p:cNvPr id="9" name="Picture 2" descr="An illustration depicts the phase modulation technique with waveforms.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833278" y="1680607"/>
            <a:ext cx="7477443"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74</a:t>
            </a:fld>
            <a:endParaRPr lang="en-US"/>
          </a:p>
        </p:txBody>
      </p:sp>
    </p:spTree>
    <p:extLst>
      <p:ext uri="{BB962C8B-B14F-4D97-AF65-F5344CB8AC3E}">
        <p14:creationId xmlns:p14="http://schemas.microsoft.com/office/powerpoint/2010/main" val="4199402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2-5 MULTIPLEXING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latin typeface="Times-Roman"/>
              </a:rPr>
              <a:t>In real life, we have links with limited bandwidths. Sometimes we need to combine several low-bandwidth channels to make use of one channel with a larger bandwidth. Sometimes we need to expand the bandwidth of a channel to achieve goals such as privacy and anti-jamming.</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75</a:t>
            </a:fld>
            <a:endParaRPr lang="en-US">
              <a:latin typeface="+mj-lt"/>
            </a:endParaRPr>
          </a:p>
        </p:txBody>
      </p:sp>
    </p:spTree>
    <p:extLst>
      <p:ext uri="{BB962C8B-B14F-4D97-AF65-F5344CB8AC3E}">
        <p14:creationId xmlns:p14="http://schemas.microsoft.com/office/powerpoint/2010/main" val="364431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2.17 Dividing a link into channels</a:t>
            </a:r>
          </a:p>
        </p:txBody>
      </p:sp>
      <p:pic>
        <p:nvPicPr>
          <p:cNvPr id="9" name="Picture 2" descr="An illustration of multiplexer and demultiplexer.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20921" y="2493008"/>
            <a:ext cx="8502158"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76</a:t>
            </a:fld>
            <a:endParaRPr lang="en-US"/>
          </a:p>
        </p:txBody>
      </p:sp>
    </p:spTree>
    <p:extLst>
      <p:ext uri="{BB962C8B-B14F-4D97-AF65-F5344CB8AC3E}">
        <p14:creationId xmlns:p14="http://schemas.microsoft.com/office/powerpoint/2010/main" val="2802447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2.5.1 Frequency-Division Multiplexing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Frequency-division multiplexing is an analog technique that can be applied when the bandwidth of a link is greater than the combined bandwidth of the signals to be transmitted together.</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77</a:t>
            </a:fld>
            <a:endParaRPr lang="en-US">
              <a:latin typeface="+mj-lt"/>
            </a:endParaRPr>
          </a:p>
        </p:txBody>
      </p:sp>
    </p:spTree>
    <p:extLst>
      <p:ext uri="{BB962C8B-B14F-4D97-AF65-F5344CB8AC3E}">
        <p14:creationId xmlns:p14="http://schemas.microsoft.com/office/powerpoint/2010/main" val="1770632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2.18 Frequency-division multiplexing</a:t>
            </a:r>
          </a:p>
        </p:txBody>
      </p:sp>
      <p:pic>
        <p:nvPicPr>
          <p:cNvPr id="9" name="Picture 2" descr="An illustration depicts the frequency-division multiplexing technique.">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87740" y="2199094"/>
            <a:ext cx="8568521"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78</a:t>
            </a:fld>
            <a:endParaRPr lang="en-US"/>
          </a:p>
        </p:txBody>
      </p:sp>
    </p:spTree>
    <p:extLst>
      <p:ext uri="{BB962C8B-B14F-4D97-AF65-F5344CB8AC3E}">
        <p14:creationId xmlns:p14="http://schemas.microsoft.com/office/powerpoint/2010/main" val="3283674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latin typeface="+mj-lt"/>
              </a:rPr>
              <a:t>2.5.2 Time-Division Multiplexing</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Time-division multiplexing (TDM) is a digital  technique that allows several connections to share the high bandwidth of a link.</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79</a:t>
            </a:fld>
            <a:endParaRPr lang="en-US">
              <a:latin typeface="+mj-lt"/>
            </a:endParaRPr>
          </a:p>
        </p:txBody>
      </p:sp>
    </p:spTree>
    <p:extLst>
      <p:ext uri="{BB962C8B-B14F-4D97-AF65-F5344CB8AC3E}">
        <p14:creationId xmlns:p14="http://schemas.microsoft.com/office/powerpoint/2010/main" val="100531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Peak Amplitude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The peak amplitude of a signal is the absolute value of its highest intensity.</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8</a:t>
            </a:fld>
            <a:endParaRPr lang="en-US">
              <a:latin typeface="+mj-lt"/>
            </a:endParaRPr>
          </a:p>
        </p:txBody>
      </p:sp>
    </p:spTree>
    <p:extLst>
      <p:ext uri="{BB962C8B-B14F-4D97-AF65-F5344CB8AC3E}">
        <p14:creationId xmlns:p14="http://schemas.microsoft.com/office/powerpoint/2010/main" val="3473804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2.19 Time division multiplexing (TDM)</a:t>
            </a:r>
          </a:p>
        </p:txBody>
      </p:sp>
      <p:pic>
        <p:nvPicPr>
          <p:cNvPr id="9" name="Picture 2" descr="An illustration depicts the time-division multiplexing technique. ">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32171" y="1905179"/>
            <a:ext cx="8279658"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80</a:t>
            </a:fld>
            <a:endParaRPr lang="en-US"/>
          </a:p>
        </p:txBody>
      </p:sp>
    </p:spTree>
    <p:extLst>
      <p:ext uri="{BB962C8B-B14F-4D97-AF65-F5344CB8AC3E}">
        <p14:creationId xmlns:p14="http://schemas.microsoft.com/office/powerpoint/2010/main" val="2203889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i="0" dirty="0">
                <a:latin typeface="+mj-lt"/>
              </a:rPr>
              <a:t>2-6 TRANSMISSION  MEDIA</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r>
              <a:rPr lang="en-US" dirty="0">
                <a:latin typeface="Times-Roman"/>
              </a:rPr>
              <a:t>We discussed many issues related to the physical layer in this chapter. In this section, we discuss transmission media. Transmission media are located below the physical layer and are directly controlled by the physical layer.</a:t>
            </a:r>
            <a:endParaRPr lang="en-US" dirty="0"/>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latin typeface="+mj-lt"/>
              </a:rPr>
              <a:pPr/>
              <a:t>81</a:t>
            </a:fld>
            <a:endParaRPr lang="en-US">
              <a:latin typeface="+mj-lt"/>
            </a:endParaRPr>
          </a:p>
        </p:txBody>
      </p:sp>
    </p:spTree>
    <p:extLst>
      <p:ext uri="{BB962C8B-B14F-4D97-AF65-F5344CB8AC3E}">
        <p14:creationId xmlns:p14="http://schemas.microsoft.com/office/powerpoint/2010/main" val="1888904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3C3082E-B4F7-488B-901D-BF7E03955D5A}"/>
              </a:ext>
            </a:extLst>
          </p:cNvPr>
          <p:cNvSpPr>
            <a:spLocks noGrp="1" noChangeArrowheads="1"/>
          </p:cNvSpPr>
          <p:nvPr>
            <p:ph type="title"/>
          </p:nvPr>
        </p:nvSpPr>
        <p:spPr/>
        <p:txBody>
          <a:bodyPr/>
          <a:lstStyle/>
          <a:p>
            <a:pPr eaLnBrk="1" hangingPunct="1"/>
            <a:r>
              <a:rPr lang="en-US" altLang="en-US"/>
              <a:t>Taxonomy by forms of Energy</a:t>
            </a:r>
          </a:p>
        </p:txBody>
      </p:sp>
      <p:sp>
        <p:nvSpPr>
          <p:cNvPr id="7171" name="Rectangle 3">
            <a:extLst>
              <a:ext uri="{FF2B5EF4-FFF2-40B4-BE49-F238E27FC236}">
                <a16:creationId xmlns:a16="http://schemas.microsoft.com/office/drawing/2014/main" id="{6BDB18E6-9D4C-4078-933C-96674FCA2D57}"/>
              </a:ext>
            </a:extLst>
          </p:cNvPr>
          <p:cNvSpPr>
            <a:spLocks noGrp="1" noChangeArrowheads="1"/>
          </p:cNvSpPr>
          <p:nvPr>
            <p:ph type="body" idx="1"/>
          </p:nvPr>
        </p:nvSpPr>
        <p:spPr/>
        <p:txBody>
          <a:bodyPr/>
          <a:lstStyle/>
          <a:p>
            <a:pPr eaLnBrk="1" hangingPunct="1"/>
            <a:r>
              <a:rPr lang="en-US" altLang="en-US"/>
              <a:t>Electromagnetic, light, electrical</a:t>
            </a:r>
          </a:p>
        </p:txBody>
      </p:sp>
      <p:pic>
        <p:nvPicPr>
          <p:cNvPr id="7172" name="Picture 4">
            <a:extLst>
              <a:ext uri="{FF2B5EF4-FFF2-40B4-BE49-F238E27FC236}">
                <a16:creationId xmlns:a16="http://schemas.microsoft.com/office/drawing/2014/main" id="{711ABBD1-762C-4E1A-8DB5-9C18825AE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43200"/>
            <a:ext cx="6705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2.20 Transmission media and physical layer</a:t>
            </a:r>
          </a:p>
        </p:txBody>
      </p:sp>
      <p:pic>
        <p:nvPicPr>
          <p:cNvPr id="9" name="Picture 2" descr="An illustration shows the data transmission between physical layers through transmission media.">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32171" y="2503725"/>
            <a:ext cx="8279658" cy="17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83</a:t>
            </a:fld>
            <a:endParaRPr lang="en-US"/>
          </a:p>
        </p:txBody>
      </p:sp>
    </p:spTree>
    <p:extLst>
      <p:ext uri="{BB962C8B-B14F-4D97-AF65-F5344CB8AC3E}">
        <p14:creationId xmlns:p14="http://schemas.microsoft.com/office/powerpoint/2010/main" val="10423479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2.6.1 Guided Media</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Guided media, which are those that provide a conduit from one device to another, include twisted-pair cable, coaxial cable, and fiber-optic cable.</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84</a:t>
            </a:fld>
            <a:endParaRPr lang="en-US"/>
          </a:p>
        </p:txBody>
      </p:sp>
    </p:spTree>
    <p:extLst>
      <p:ext uri="{BB962C8B-B14F-4D97-AF65-F5344CB8AC3E}">
        <p14:creationId xmlns:p14="http://schemas.microsoft.com/office/powerpoint/2010/main" val="847630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Twisted-Pair Cable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twisted-pair cable consists of two conductors, each with its own plastic insulation, twisted together as shown in Figure 2.21.</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85</a:t>
            </a:fld>
            <a:endParaRPr lang="en-US"/>
          </a:p>
        </p:txBody>
      </p:sp>
    </p:spTree>
    <p:extLst>
      <p:ext uri="{BB962C8B-B14F-4D97-AF65-F5344CB8AC3E}">
        <p14:creationId xmlns:p14="http://schemas.microsoft.com/office/powerpoint/2010/main" val="225910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3B87-A3FC-44C3-86DA-DE12A24D53D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118AE69-4C90-44AF-84BA-47884DE6F07F}"/>
              </a:ext>
            </a:extLst>
          </p:cNvPr>
          <p:cNvSpPr>
            <a:spLocks noGrp="1"/>
          </p:cNvSpPr>
          <p:nvPr>
            <p:ph sz="quarter" idx="11"/>
          </p:nvPr>
        </p:nvSpPr>
        <p:spPr/>
        <p:txBody>
          <a:bodyPr/>
          <a:lstStyle/>
          <a:p>
            <a:endParaRPr lang="en-US"/>
          </a:p>
        </p:txBody>
      </p:sp>
      <p:sp>
        <p:nvSpPr>
          <p:cNvPr id="4" name="Content Placeholder 3">
            <a:extLst>
              <a:ext uri="{FF2B5EF4-FFF2-40B4-BE49-F238E27FC236}">
                <a16:creationId xmlns:a16="http://schemas.microsoft.com/office/drawing/2014/main" id="{0CC7CF0A-EE29-4E3B-A126-CD3EC2FBADC0}"/>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A6BB6A20-A8F5-4349-9D5E-0CE2B56EF5CC}"/>
              </a:ext>
            </a:extLst>
          </p:cNvPr>
          <p:cNvSpPr>
            <a:spLocks noGrp="1"/>
          </p:cNvSpPr>
          <p:nvPr>
            <p:ph type="body" sz="quarter" idx="39"/>
          </p:nvPr>
        </p:nvSpPr>
        <p:spPr/>
        <p:txBody>
          <a:bodyPr/>
          <a:lstStyle/>
          <a:p>
            <a:endParaRPr lang="en-US"/>
          </a:p>
        </p:txBody>
      </p:sp>
      <p:sp>
        <p:nvSpPr>
          <p:cNvPr id="6" name="Text Placeholder 5">
            <a:extLst>
              <a:ext uri="{FF2B5EF4-FFF2-40B4-BE49-F238E27FC236}">
                <a16:creationId xmlns:a16="http://schemas.microsoft.com/office/drawing/2014/main" id="{794468AE-3B9E-419D-9EC4-13E33F17AC32}"/>
              </a:ext>
            </a:extLst>
          </p:cNvPr>
          <p:cNvSpPr>
            <a:spLocks noGrp="1"/>
          </p:cNvSpPr>
          <p:nvPr>
            <p:ph type="body" sz="quarter" idx="40"/>
          </p:nvPr>
        </p:nvSpPr>
        <p:spPr/>
        <p:txBody>
          <a:bodyPr/>
          <a:lstStyle/>
          <a:p>
            <a:endParaRPr lang="en-US"/>
          </a:p>
        </p:txBody>
      </p:sp>
      <p:sp>
        <p:nvSpPr>
          <p:cNvPr id="7" name="Slide Number Placeholder 6">
            <a:extLst>
              <a:ext uri="{FF2B5EF4-FFF2-40B4-BE49-F238E27FC236}">
                <a16:creationId xmlns:a16="http://schemas.microsoft.com/office/drawing/2014/main" id="{32680449-DD28-4174-BD84-1B78E7634AE5}"/>
              </a:ext>
            </a:extLst>
          </p:cNvPr>
          <p:cNvSpPr>
            <a:spLocks noGrp="1"/>
          </p:cNvSpPr>
          <p:nvPr>
            <p:ph type="sldNum" sz="quarter" idx="10"/>
          </p:nvPr>
        </p:nvSpPr>
        <p:spPr/>
        <p:txBody>
          <a:bodyPr/>
          <a:lstStyle/>
          <a:p>
            <a:fld id="{68151E55-6873-49E2-B8D5-2F265E6F1973}" type="slidenum">
              <a:rPr lang="en-US" smtClean="0"/>
              <a:pPr/>
              <a:t>86</a:t>
            </a:fld>
            <a:endParaRPr lang="en-US"/>
          </a:p>
        </p:txBody>
      </p:sp>
      <p:pic>
        <p:nvPicPr>
          <p:cNvPr id="8" name="Picture 2">
            <a:extLst>
              <a:ext uri="{FF2B5EF4-FFF2-40B4-BE49-F238E27FC236}">
                <a16:creationId xmlns:a16="http://schemas.microsoft.com/office/drawing/2014/main" id="{C6BFA3D4-F2C4-4BDA-9DC8-B14C70759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338"/>
            <a:ext cx="8839200" cy="682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4221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2.21 Twisted-pair cable</a:t>
            </a:r>
          </a:p>
        </p:txBody>
      </p:sp>
      <p:pic>
        <p:nvPicPr>
          <p:cNvPr id="9" name="Picture 2" descr="An unshielded and a shielded twisted pair cables and a graph of attenuation versus frequency are shown.">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480931" y="1692872"/>
            <a:ext cx="8182139"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87</a:t>
            </a:fld>
            <a:endParaRPr lang="en-US"/>
          </a:p>
        </p:txBody>
      </p:sp>
    </p:spTree>
    <p:extLst>
      <p:ext uri="{BB962C8B-B14F-4D97-AF65-F5344CB8AC3E}">
        <p14:creationId xmlns:p14="http://schemas.microsoft.com/office/powerpoint/2010/main" val="6091552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167DB31-EBC3-D05A-961D-63D7F347E8F4}"/>
              </a:ext>
            </a:extLst>
          </p:cNvPr>
          <p:cNvSpPr>
            <a:spLocks noGrp="1" noChangeArrowheads="1"/>
          </p:cNvSpPr>
          <p:nvPr>
            <p:ph type="title"/>
          </p:nvPr>
        </p:nvSpPr>
        <p:spPr>
          <a:xfrm>
            <a:off x="838200" y="228600"/>
            <a:ext cx="7772400" cy="304800"/>
          </a:xfrm>
        </p:spPr>
        <p:txBody>
          <a:bodyPr>
            <a:normAutofit fontScale="90000"/>
          </a:bodyPr>
          <a:lstStyle/>
          <a:p>
            <a:pPr eaLnBrk="1" hangingPunct="1"/>
            <a:r>
              <a:rPr lang="en-US" altLang="en-US" sz="2900" dirty="0">
                <a:latin typeface="TimesNewRoman" charset="0"/>
              </a:rPr>
              <a:t>Crossover cable</a:t>
            </a:r>
          </a:p>
        </p:txBody>
      </p:sp>
      <p:sp>
        <p:nvSpPr>
          <p:cNvPr id="29699" name="Rectangle 3">
            <a:extLst>
              <a:ext uri="{FF2B5EF4-FFF2-40B4-BE49-F238E27FC236}">
                <a16:creationId xmlns:a16="http://schemas.microsoft.com/office/drawing/2014/main" id="{73324E06-7641-6635-FBFD-DD7B676A54EB}"/>
              </a:ext>
            </a:extLst>
          </p:cNvPr>
          <p:cNvSpPr>
            <a:spLocks noGrp="1" noChangeArrowheads="1"/>
          </p:cNvSpPr>
          <p:nvPr>
            <p:ph type="body" idx="4294967295"/>
          </p:nvPr>
        </p:nvSpPr>
        <p:spPr>
          <a:xfrm>
            <a:off x="0" y="1981200"/>
            <a:ext cx="7772400" cy="4114800"/>
          </a:xfrm>
        </p:spPr>
        <p:txBody>
          <a:bodyPr/>
          <a:lstStyle/>
          <a:p>
            <a:pPr eaLnBrk="1" hangingPunct="1">
              <a:spcBef>
                <a:spcPct val="0"/>
              </a:spcBef>
            </a:pPr>
            <a:endParaRPr lang="en-US" altLang="en-US" sz="1900">
              <a:latin typeface="TimesNewRoman" charset="0"/>
            </a:endParaRPr>
          </a:p>
        </p:txBody>
      </p:sp>
      <p:pic>
        <p:nvPicPr>
          <p:cNvPr id="29700" name="Picture 4">
            <a:extLst>
              <a:ext uri="{FF2B5EF4-FFF2-40B4-BE49-F238E27FC236}">
                <a16:creationId xmlns:a16="http://schemas.microsoft.com/office/drawing/2014/main" id="{757D4BA6-F479-AEBF-99F7-A122A657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963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descr=" ">
            <a:extLst>
              <a:ext uri="{FF2B5EF4-FFF2-40B4-BE49-F238E27FC236}">
                <a16:creationId xmlns:a16="http://schemas.microsoft.com/office/drawing/2014/main" id="{09D417F4-7264-80A3-1414-B09F6335D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98863"/>
            <a:ext cx="64770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DB19C12-4C63-48F6-E7B7-025D94B31ADD}"/>
              </a:ext>
            </a:extLst>
          </p:cNvPr>
          <p:cNvSpPr>
            <a:spLocks noGrp="1" noChangeArrowheads="1"/>
          </p:cNvSpPr>
          <p:nvPr>
            <p:ph type="title"/>
          </p:nvPr>
        </p:nvSpPr>
        <p:spPr/>
        <p:txBody>
          <a:bodyPr/>
          <a:lstStyle/>
          <a:p>
            <a:pPr eaLnBrk="1" hangingPunct="1"/>
            <a:r>
              <a:rPr lang="en-US" altLang="en-US" sz="3800" b="1" dirty="0"/>
              <a:t>RJ-45 Crossover Ethernet Cable</a:t>
            </a:r>
            <a:r>
              <a:rPr lang="en-US" altLang="en-US" sz="3800" dirty="0"/>
              <a:t> </a:t>
            </a:r>
          </a:p>
        </p:txBody>
      </p:sp>
      <p:sp>
        <p:nvSpPr>
          <p:cNvPr id="28675" name="Rectangle 3">
            <a:extLst>
              <a:ext uri="{FF2B5EF4-FFF2-40B4-BE49-F238E27FC236}">
                <a16:creationId xmlns:a16="http://schemas.microsoft.com/office/drawing/2014/main" id="{04789EC3-A4D1-6E5D-70DB-04555D3F26E0}"/>
              </a:ext>
            </a:extLst>
          </p:cNvPr>
          <p:cNvSpPr>
            <a:spLocks noGrp="1" noChangeArrowheads="1"/>
          </p:cNvSpPr>
          <p:nvPr>
            <p:ph type="body" idx="1"/>
          </p:nvPr>
        </p:nvSpPr>
        <p:spPr/>
        <p:txBody>
          <a:bodyPr/>
          <a:lstStyle/>
          <a:p>
            <a:pPr eaLnBrk="1" hangingPunct="1"/>
            <a:endParaRPr lang="en-US" altLang="en-US"/>
          </a:p>
        </p:txBody>
      </p:sp>
      <p:pic>
        <p:nvPicPr>
          <p:cNvPr id="28676" name="Picture 4" descr=" ">
            <a:extLst>
              <a:ext uri="{FF2B5EF4-FFF2-40B4-BE49-F238E27FC236}">
                <a16:creationId xmlns:a16="http://schemas.microsoft.com/office/drawing/2014/main" id="{08E13F2F-BE8B-631B-DB4B-E2D859089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latin typeface="+mj-lt"/>
              </a:rPr>
              <a:t>Period and Frequency</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a:xfrm>
            <a:off x="342900" y="1276710"/>
            <a:ext cx="8458200" cy="5075964"/>
          </a:xfrm>
        </p:spPr>
        <p:txBody>
          <a:bodyPr/>
          <a:lstStyle/>
          <a:p>
            <a:pPr>
              <a:defRPr/>
            </a:pPr>
            <a:r>
              <a:rPr lang="en-US" dirty="0"/>
              <a:t>The period (T) refers to the amount of time, in seconds, that a signal needs to complete one cycle. The frequency (f), measured in Hertz (Hz), refers to the number of periods in one second. Note that period and frequency are just one characteristic defined in two ways. Period and frequency are inverse of each other, in other words (f = 1/ T).</a:t>
            </a:r>
          </a:p>
        </p:txBody>
      </p:sp>
      <p:sp>
        <p:nvSpPr>
          <p:cNvPr id="4" name="Slide Number Placeholder 3">
            <a:extLst>
              <a:ext uri="{FF2B5EF4-FFF2-40B4-BE49-F238E27FC236}">
                <a16:creationId xmlns:a16="http://schemas.microsoft.com/office/drawing/2014/main" id="{406609ED-3F07-4501-94BB-CEE6A74EDF21}"/>
              </a:ext>
            </a:extLst>
          </p:cNvPr>
          <p:cNvSpPr>
            <a:spLocks noGrp="1"/>
          </p:cNvSpPr>
          <p:nvPr>
            <p:ph type="sldNum" sz="quarter" idx="10"/>
          </p:nvPr>
        </p:nvSpPr>
        <p:spPr/>
        <p:txBody>
          <a:bodyPr/>
          <a:lstStyle/>
          <a:p>
            <a:fld id="{68151E55-6873-49E2-B8D5-2F265E6F1973}" type="slidenum">
              <a:rPr lang="en-US" smtClean="0">
                <a:latin typeface="+mj-lt"/>
              </a:rPr>
              <a:pPr/>
              <a:t>9</a:t>
            </a:fld>
            <a:endParaRPr lang="en-US">
              <a:latin typeface="+mj-lt"/>
            </a:endParaRPr>
          </a:p>
        </p:txBody>
      </p:sp>
    </p:spTree>
    <p:extLst>
      <p:ext uri="{BB962C8B-B14F-4D97-AF65-F5344CB8AC3E}">
        <p14:creationId xmlns:p14="http://schemas.microsoft.com/office/powerpoint/2010/main" val="3756135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Coaxial Cable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Coaxial cable carries signals of higher frequency ranges more than those in twisted-pair cable. Coaxial cable has a central core enclosed in an insulating sheath as shown in Figure 2.22.</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90</a:t>
            </a:fld>
            <a:endParaRPr lang="en-US"/>
          </a:p>
        </p:txBody>
      </p:sp>
    </p:spTree>
    <p:extLst>
      <p:ext uri="{BB962C8B-B14F-4D97-AF65-F5344CB8AC3E}">
        <p14:creationId xmlns:p14="http://schemas.microsoft.com/office/powerpoint/2010/main" val="33314992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0EA3-C98B-46EC-89D6-4C04C20732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0E79DB-9892-4256-8332-C2154DE5D000}"/>
              </a:ext>
            </a:extLst>
          </p:cNvPr>
          <p:cNvSpPr>
            <a:spLocks noGrp="1"/>
          </p:cNvSpPr>
          <p:nvPr>
            <p:ph sz="quarter" idx="11"/>
          </p:nvPr>
        </p:nvSpPr>
        <p:spPr/>
        <p:txBody>
          <a:bodyPr/>
          <a:lstStyle/>
          <a:p>
            <a:endParaRPr lang="en-US"/>
          </a:p>
        </p:txBody>
      </p:sp>
      <p:sp>
        <p:nvSpPr>
          <p:cNvPr id="4" name="Content Placeholder 3">
            <a:extLst>
              <a:ext uri="{FF2B5EF4-FFF2-40B4-BE49-F238E27FC236}">
                <a16:creationId xmlns:a16="http://schemas.microsoft.com/office/drawing/2014/main" id="{1F6E387A-30D1-4481-811D-C3B5BF17BF60}"/>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410849DC-BE74-4E2C-B8F8-4042C9113779}"/>
              </a:ext>
            </a:extLst>
          </p:cNvPr>
          <p:cNvSpPr>
            <a:spLocks noGrp="1"/>
          </p:cNvSpPr>
          <p:nvPr>
            <p:ph type="body" sz="quarter" idx="39"/>
          </p:nvPr>
        </p:nvSpPr>
        <p:spPr/>
        <p:txBody>
          <a:bodyPr/>
          <a:lstStyle/>
          <a:p>
            <a:endParaRPr lang="en-US"/>
          </a:p>
        </p:txBody>
      </p:sp>
      <p:sp>
        <p:nvSpPr>
          <p:cNvPr id="6" name="Text Placeholder 5">
            <a:extLst>
              <a:ext uri="{FF2B5EF4-FFF2-40B4-BE49-F238E27FC236}">
                <a16:creationId xmlns:a16="http://schemas.microsoft.com/office/drawing/2014/main" id="{68338B2F-5371-4BC7-B462-C133AEAFCEFA}"/>
              </a:ext>
            </a:extLst>
          </p:cNvPr>
          <p:cNvSpPr>
            <a:spLocks noGrp="1"/>
          </p:cNvSpPr>
          <p:nvPr>
            <p:ph type="body" sz="quarter" idx="40"/>
          </p:nvPr>
        </p:nvSpPr>
        <p:spPr/>
        <p:txBody>
          <a:bodyPr/>
          <a:lstStyle/>
          <a:p>
            <a:endParaRPr lang="en-US"/>
          </a:p>
        </p:txBody>
      </p:sp>
      <p:sp>
        <p:nvSpPr>
          <p:cNvPr id="7" name="Slide Number Placeholder 6">
            <a:extLst>
              <a:ext uri="{FF2B5EF4-FFF2-40B4-BE49-F238E27FC236}">
                <a16:creationId xmlns:a16="http://schemas.microsoft.com/office/drawing/2014/main" id="{B88ABEE0-0D31-48B0-AB43-1E19139A1BAC}"/>
              </a:ext>
            </a:extLst>
          </p:cNvPr>
          <p:cNvSpPr>
            <a:spLocks noGrp="1"/>
          </p:cNvSpPr>
          <p:nvPr>
            <p:ph type="sldNum" sz="quarter" idx="10"/>
          </p:nvPr>
        </p:nvSpPr>
        <p:spPr/>
        <p:txBody>
          <a:bodyPr/>
          <a:lstStyle/>
          <a:p>
            <a:fld id="{68151E55-6873-49E2-B8D5-2F265E6F1973}" type="slidenum">
              <a:rPr lang="en-US" smtClean="0"/>
              <a:pPr/>
              <a:t>91</a:t>
            </a:fld>
            <a:endParaRPr lang="en-US"/>
          </a:p>
        </p:txBody>
      </p:sp>
      <p:pic>
        <p:nvPicPr>
          <p:cNvPr id="8" name="Picture 4">
            <a:extLst>
              <a:ext uri="{FF2B5EF4-FFF2-40B4-BE49-F238E27FC236}">
                <a16:creationId xmlns:a16="http://schemas.microsoft.com/office/drawing/2014/main" id="{FE908336-10CF-4E72-9B07-67F5DAB2F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572625"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3476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95" name="Group 131">
            <a:extLst>
              <a:ext uri="{FF2B5EF4-FFF2-40B4-BE49-F238E27FC236}">
                <a16:creationId xmlns:a16="http://schemas.microsoft.com/office/drawing/2014/main" id="{75E36213-C85B-4C5C-8F28-9D0C59173652}"/>
              </a:ext>
            </a:extLst>
          </p:cNvPr>
          <p:cNvGraphicFramePr>
            <a:graphicFrameLocks noGrp="1"/>
          </p:cNvGraphicFramePr>
          <p:nvPr/>
        </p:nvGraphicFramePr>
        <p:xfrm>
          <a:off x="533400" y="1397000"/>
          <a:ext cx="7543800" cy="4581525"/>
        </p:xfrm>
        <a:graphic>
          <a:graphicData uri="http://schemas.openxmlformats.org/drawingml/2006/table">
            <a:tbl>
              <a:tblPr/>
              <a:tblGrid>
                <a:gridCol w="793750">
                  <a:extLst>
                    <a:ext uri="{9D8B030D-6E8A-4147-A177-3AD203B41FA5}">
                      <a16:colId xmlns:a16="http://schemas.microsoft.com/office/drawing/2014/main" val="20000"/>
                    </a:ext>
                  </a:extLst>
                </a:gridCol>
                <a:gridCol w="2382838">
                  <a:extLst>
                    <a:ext uri="{9D8B030D-6E8A-4147-A177-3AD203B41FA5}">
                      <a16:colId xmlns:a16="http://schemas.microsoft.com/office/drawing/2014/main" val="20001"/>
                    </a:ext>
                  </a:extLst>
                </a:gridCol>
                <a:gridCol w="2646362">
                  <a:extLst>
                    <a:ext uri="{9D8B030D-6E8A-4147-A177-3AD203B41FA5}">
                      <a16:colId xmlns:a16="http://schemas.microsoft.com/office/drawing/2014/main" val="20002"/>
                    </a:ext>
                  </a:extLst>
                </a:gridCol>
                <a:gridCol w="1720850">
                  <a:extLst>
                    <a:ext uri="{9D8B030D-6E8A-4147-A177-3AD203B41FA5}">
                      <a16:colId xmlns:a16="http://schemas.microsoft.com/office/drawing/2014/main" val="20003"/>
                    </a:ext>
                  </a:extLst>
                </a:gridCol>
              </a:tblGrid>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1</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White/Orange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1</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2</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Orange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2</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3</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White/Orange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3</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4</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8" charset="0"/>
                        </a:rPr>
                        <a:t>Blue</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4</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5</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8" charset="0"/>
                        </a:rPr>
                        <a:t>White/Blue</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5</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6</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Green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8" charset="0"/>
                        </a:rPr>
                        <a:t>Orange</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6</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7</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Blue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7</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8</a:t>
                      </a: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Brown</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White/Blue</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8" charset="0"/>
                        </a:rPr>
                        <a:t>8</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8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4390" name="WordArt 132">
            <a:extLst>
              <a:ext uri="{FF2B5EF4-FFF2-40B4-BE49-F238E27FC236}">
                <a16:creationId xmlns:a16="http://schemas.microsoft.com/office/drawing/2014/main" id="{117A0F54-5940-4092-9066-BAA6B0AA64FB}"/>
              </a:ext>
            </a:extLst>
          </p:cNvPr>
          <p:cNvSpPr>
            <a:spLocks noChangeArrowheads="1" noChangeShapeType="1" noTextEdit="1"/>
          </p:cNvSpPr>
          <p:nvPr/>
        </p:nvSpPr>
        <p:spPr bwMode="auto">
          <a:xfrm>
            <a:off x="3048000" y="381000"/>
            <a:ext cx="306705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panose="020B0806030902050204" pitchFamily="34" charset="0"/>
              </a:rPr>
              <a:t>Crossover cable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2.22 Coaxial cable</a:t>
            </a:r>
          </a:p>
        </p:txBody>
      </p:sp>
      <p:pic>
        <p:nvPicPr>
          <p:cNvPr id="9" name="Picture 2" descr="An illustration shows a coaxial cable and a graph of attenuation versus frequenc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02724" y="1992879"/>
            <a:ext cx="8538552"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rId4" action="ppaction://hlinksldjump"/>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93</a:t>
            </a:fld>
            <a:endParaRPr lang="en-US"/>
          </a:p>
        </p:txBody>
      </p:sp>
    </p:spTree>
    <p:extLst>
      <p:ext uri="{BB962C8B-B14F-4D97-AF65-F5344CB8AC3E}">
        <p14:creationId xmlns:p14="http://schemas.microsoft.com/office/powerpoint/2010/main" val="33952632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dirty="0"/>
              <a:t>Fiber-Optic Cable</a:t>
            </a:r>
          </a:p>
        </p:txBody>
      </p:sp>
      <p:sp>
        <p:nvSpPr>
          <p:cNvPr id="8" name="Content Placeholder 2">
            <a:extLst>
              <a:ext uri="{FF2B5EF4-FFF2-40B4-BE49-F238E27FC236}">
                <a16:creationId xmlns:a16="http://schemas.microsoft.com/office/drawing/2014/main" id="{7FAEA6A5-BBAD-4D40-8C38-B02CFBC8F971}"/>
              </a:ext>
            </a:extLst>
          </p:cNvPr>
          <p:cNvSpPr>
            <a:spLocks noGrp="1"/>
          </p:cNvSpPr>
          <p:nvPr>
            <p:ph sz="quarter" idx="11"/>
          </p:nvPr>
        </p:nvSpPr>
        <p:spPr/>
        <p:txBody>
          <a:bodyPr/>
          <a:lstStyle/>
          <a:p>
            <a:pPr>
              <a:defRPr/>
            </a:pPr>
            <a:r>
              <a:rPr lang="en-US" dirty="0"/>
              <a:t>A fiber-optic cable is made of glass or plastic and transmits signal in the form of light. If a light traveling in a substance enters another substance, the ray changes direction as shown in Figure 2.23. Figure 2.24 shows how a beam of light travels through an optical fiber.</a:t>
            </a:r>
          </a:p>
        </p:txBody>
      </p:sp>
      <p:sp>
        <p:nvSpPr>
          <p:cNvPr id="2" name="Slide Number Placeholder 3">
            <a:extLst>
              <a:ext uri="{FF2B5EF4-FFF2-40B4-BE49-F238E27FC236}">
                <a16:creationId xmlns:a16="http://schemas.microsoft.com/office/drawing/2014/main" id="{DD920552-103F-4AB5-B4D0-E94DBA7BF4BC}"/>
              </a:ext>
            </a:extLst>
          </p:cNvPr>
          <p:cNvSpPr>
            <a:spLocks noGrp="1"/>
          </p:cNvSpPr>
          <p:nvPr>
            <p:ph type="sldNum" sz="quarter" idx="10"/>
          </p:nvPr>
        </p:nvSpPr>
        <p:spPr/>
        <p:txBody>
          <a:bodyPr/>
          <a:lstStyle/>
          <a:p>
            <a:fld id="{68151E55-6873-49E2-B8D5-2F265E6F1973}" type="slidenum">
              <a:rPr lang="en-US" smtClean="0"/>
              <a:pPr/>
              <a:t>94</a:t>
            </a:fld>
            <a:endParaRPr lang="en-US"/>
          </a:p>
        </p:txBody>
      </p:sp>
    </p:spTree>
    <p:extLst>
      <p:ext uri="{BB962C8B-B14F-4D97-AF65-F5344CB8AC3E}">
        <p14:creationId xmlns:p14="http://schemas.microsoft.com/office/powerpoint/2010/main" val="28046586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2.23 Bending of light ray</a:t>
            </a:r>
          </a:p>
        </p:txBody>
      </p:sp>
      <p:pic>
        <p:nvPicPr>
          <p:cNvPr id="9" name="Picture 2" descr="Three figures depict the refractions of the light ray.">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365760" y="2374095"/>
            <a:ext cx="8412480" cy="204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95</a:t>
            </a:fld>
            <a:endParaRPr lang="en-US"/>
          </a:p>
        </p:txBody>
      </p:sp>
    </p:spTree>
    <p:extLst>
      <p:ext uri="{BB962C8B-B14F-4D97-AF65-F5344CB8AC3E}">
        <p14:creationId xmlns:p14="http://schemas.microsoft.com/office/powerpoint/2010/main" val="346308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ADB8BE-C7B3-45FE-A0E7-4820C0ED3499}"/>
              </a:ext>
            </a:extLst>
          </p:cNvPr>
          <p:cNvSpPr>
            <a:spLocks noGrp="1"/>
          </p:cNvSpPr>
          <p:nvPr>
            <p:ph type="title"/>
          </p:nvPr>
        </p:nvSpPr>
        <p:spPr/>
        <p:txBody>
          <a:bodyPr/>
          <a:lstStyle/>
          <a:p>
            <a:r>
              <a:rPr lang="en-US" altLang="en-US" dirty="0">
                <a:solidFill>
                  <a:schemeClr val="tx1"/>
                </a:solidFill>
              </a:rPr>
              <a:t>Figure 2.24 Optical fiber</a:t>
            </a:r>
          </a:p>
        </p:txBody>
      </p:sp>
      <p:pic>
        <p:nvPicPr>
          <p:cNvPr id="9" name="Picture 2" descr="An illustration shows the transmission of a signal through an optical fiber.">
            <a:extLst>
              <a:ext uri="{FF2B5EF4-FFF2-40B4-BE49-F238E27FC236}">
                <a16:creationId xmlns:a16="http://schemas.microsoft.com/office/drawing/2014/main" id="{0ED4A9C1-3A0A-4033-A3C2-56926BC42937}"/>
              </a:ext>
            </a:extLst>
          </p:cNvPr>
          <p:cNvPicPr>
            <a:picLocks noChangeAspect="1" noChangeArrowheads="1"/>
          </p:cNvPicPr>
          <p:nvPr/>
        </p:nvPicPr>
        <p:blipFill>
          <a:blip r:embed="rId2"/>
          <a:stretch>
            <a:fillRect/>
          </a:stretch>
        </p:blipFill>
        <p:spPr bwMode="auto">
          <a:xfrm>
            <a:off x="267394" y="2632987"/>
            <a:ext cx="8609213"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a:extLst>
              <a:ext uri="{FF2B5EF4-FFF2-40B4-BE49-F238E27FC236}">
                <a16:creationId xmlns:a16="http://schemas.microsoft.com/office/drawing/2014/main" id="{6DB666F1-80E9-4BAA-9EED-1FB58918E7BF}"/>
              </a:ext>
            </a:extLst>
          </p:cNvPr>
          <p:cNvSpPr>
            <a:spLocks noGrp="1"/>
          </p:cNvSpPr>
          <p:nvPr>
            <p:ph type="body" sz="quarter" idx="40"/>
          </p:nvPr>
        </p:nvSpPr>
        <p:spPr/>
        <p:txBody>
          <a:bodyPr/>
          <a:lstStyle/>
          <a:p>
            <a:r>
              <a:rPr lang="en-US" noProof="0" dirty="0">
                <a:hlinkClick r:id="rId3" action="ppaction://hlinksldjump"/>
              </a:rPr>
              <a:t>Access the text alternative for slide images.</a:t>
            </a:r>
            <a:endParaRPr lang="en-US" noProof="0" dirty="0">
              <a:hlinkClick r:id="" action="ppaction://noaction"/>
            </a:endParaRPr>
          </a:p>
        </p:txBody>
      </p:sp>
      <p:sp>
        <p:nvSpPr>
          <p:cNvPr id="6" name="Slide Number Placeholder 4">
            <a:extLst>
              <a:ext uri="{FF2B5EF4-FFF2-40B4-BE49-F238E27FC236}">
                <a16:creationId xmlns:a16="http://schemas.microsoft.com/office/drawing/2014/main" id="{93FB4F65-2955-4EDB-B5C4-52570701A434}"/>
              </a:ext>
            </a:extLst>
          </p:cNvPr>
          <p:cNvSpPr>
            <a:spLocks noGrp="1"/>
          </p:cNvSpPr>
          <p:nvPr>
            <p:ph type="sldNum" sz="quarter" idx="10"/>
          </p:nvPr>
        </p:nvSpPr>
        <p:spPr/>
        <p:txBody>
          <a:bodyPr/>
          <a:lstStyle/>
          <a:p>
            <a:fld id="{68151E55-6873-49E2-B8D5-2F265E6F1973}" type="slidenum">
              <a:rPr lang="en-US" smtClean="0"/>
              <a:pPr/>
              <a:t>96</a:t>
            </a:fld>
            <a:endParaRPr lang="en-US"/>
          </a:p>
        </p:txBody>
      </p:sp>
    </p:spTree>
    <p:extLst>
      <p:ext uri="{BB962C8B-B14F-4D97-AF65-F5344CB8AC3E}">
        <p14:creationId xmlns:p14="http://schemas.microsoft.com/office/powerpoint/2010/main" val="235944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EC2C34F-E737-4977-822F-7152F50C8487}"/>
              </a:ext>
            </a:extLst>
          </p:cNvPr>
          <p:cNvSpPr>
            <a:spLocks noGrp="1" noChangeArrowheads="1"/>
          </p:cNvSpPr>
          <p:nvPr>
            <p:ph type="body" idx="4294967295"/>
          </p:nvPr>
        </p:nvSpPr>
        <p:spPr/>
        <p:txBody>
          <a:bodyPr/>
          <a:lstStyle/>
          <a:p>
            <a:pPr eaLnBrk="1" hangingPunct="1"/>
            <a:r>
              <a:rPr lang="en-US" altLang="en-US" sz="2800"/>
              <a:t>Greater capacity 2 Gbps over tens of kilometers</a:t>
            </a:r>
          </a:p>
          <a:p>
            <a:pPr eaLnBrk="1" hangingPunct="1"/>
            <a:r>
              <a:rPr lang="en-US" altLang="en-US" sz="2800"/>
              <a:t>Repeaters needed only every 8 KM</a:t>
            </a:r>
          </a:p>
          <a:p>
            <a:pPr eaLnBrk="1" hangingPunct="1"/>
            <a:r>
              <a:rPr lang="en-US" altLang="en-US" sz="2800"/>
              <a:t>Smaller size &amp; weight</a:t>
            </a:r>
          </a:p>
          <a:p>
            <a:pPr eaLnBrk="1" hangingPunct="1"/>
            <a:r>
              <a:rPr lang="en-US" altLang="en-US" sz="2800"/>
              <a:t>Materials used</a:t>
            </a:r>
          </a:p>
          <a:p>
            <a:pPr lvl="1" eaLnBrk="1" hangingPunct="1"/>
            <a:r>
              <a:rPr lang="en-US" altLang="en-US" sz="2400"/>
              <a:t>Plastic (short haul)</a:t>
            </a:r>
          </a:p>
          <a:p>
            <a:pPr lvl="1" eaLnBrk="1" hangingPunct="1"/>
            <a:r>
              <a:rPr lang="en-US" altLang="en-US" sz="2400"/>
              <a:t>Glass</a:t>
            </a:r>
          </a:p>
          <a:p>
            <a:pPr lvl="1" eaLnBrk="1" hangingPunct="1"/>
            <a:r>
              <a:rPr lang="en-US" altLang="en-US" sz="2400"/>
              <a:t>Fused Silica (best)</a:t>
            </a:r>
          </a:p>
        </p:txBody>
      </p:sp>
      <p:sp>
        <p:nvSpPr>
          <p:cNvPr id="24579" name="Rectangle 3">
            <a:extLst>
              <a:ext uri="{FF2B5EF4-FFF2-40B4-BE49-F238E27FC236}">
                <a16:creationId xmlns:a16="http://schemas.microsoft.com/office/drawing/2014/main" id="{E861861F-C47F-456C-BA87-293CD9D107EB}"/>
              </a:ext>
            </a:extLst>
          </p:cNvPr>
          <p:cNvSpPr>
            <a:spLocks noGrp="1" noChangeArrowheads="1"/>
          </p:cNvSpPr>
          <p:nvPr>
            <p:ph type="title" idx="4294967295"/>
          </p:nvPr>
        </p:nvSpPr>
        <p:spPr/>
        <p:txBody>
          <a:bodyPr/>
          <a:lstStyle/>
          <a:p>
            <a:pPr eaLnBrk="1" hangingPunct="1"/>
            <a:r>
              <a:rPr lang="en-US" altLang="en-US"/>
              <a:t>Fiber Optics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F678E7-E3B7-401D-9134-0AFB1745AE01}"/>
              </a:ext>
            </a:extLst>
          </p:cNvPr>
          <p:cNvSpPr>
            <a:spLocks noGrp="1" noChangeArrowheads="1"/>
          </p:cNvSpPr>
          <p:nvPr>
            <p:ph type="body" idx="4294967295"/>
          </p:nvPr>
        </p:nvSpPr>
        <p:spPr/>
        <p:txBody>
          <a:bodyPr/>
          <a:lstStyle/>
          <a:p>
            <a:pPr eaLnBrk="1" hangingPunct="1">
              <a:lnSpc>
                <a:spcPct val="90000"/>
              </a:lnSpc>
            </a:pPr>
            <a:r>
              <a:rPr lang="en-US" altLang="en-US" sz="2800">
                <a:hlinkClick r:id="rId2"/>
              </a:rPr>
              <a:t>http://www.datacottage.com/nch/fibre.htm</a:t>
            </a:r>
            <a:r>
              <a:rPr lang="en-US" altLang="en-US" sz="2800"/>
              <a:t> </a:t>
            </a:r>
          </a:p>
          <a:p>
            <a:pPr eaLnBrk="1" hangingPunct="1">
              <a:lnSpc>
                <a:spcPct val="90000"/>
              </a:lnSpc>
            </a:pPr>
            <a:r>
              <a:rPr lang="en-US" altLang="en-US" sz="2800"/>
              <a:t>lower attenuation</a:t>
            </a:r>
          </a:p>
          <a:p>
            <a:pPr eaLnBrk="1" hangingPunct="1">
              <a:lnSpc>
                <a:spcPct val="90000"/>
              </a:lnSpc>
            </a:pPr>
            <a:r>
              <a:rPr lang="en-US" altLang="en-US" sz="2800"/>
              <a:t>electromagnetic isolation</a:t>
            </a:r>
          </a:p>
          <a:p>
            <a:pPr eaLnBrk="1" hangingPunct="1">
              <a:lnSpc>
                <a:spcPct val="90000"/>
              </a:lnSpc>
            </a:pPr>
            <a:r>
              <a:rPr lang="en-US" altLang="en-US" sz="2800"/>
              <a:t>Use LED or ILD </a:t>
            </a:r>
          </a:p>
          <a:p>
            <a:pPr lvl="1" eaLnBrk="1" hangingPunct="1">
              <a:lnSpc>
                <a:spcPct val="90000"/>
              </a:lnSpc>
            </a:pPr>
            <a:r>
              <a:rPr lang="en-US" altLang="en-US" sz="2400"/>
              <a:t>light emitting diode, Injection Laser diode</a:t>
            </a:r>
          </a:p>
          <a:p>
            <a:pPr eaLnBrk="1" hangingPunct="1">
              <a:lnSpc>
                <a:spcPct val="90000"/>
              </a:lnSpc>
            </a:pPr>
            <a:r>
              <a:rPr lang="en-US" altLang="en-US" sz="2800"/>
              <a:t>Use Photodiode to detect</a:t>
            </a:r>
          </a:p>
          <a:p>
            <a:pPr lvl="1" eaLnBrk="1" hangingPunct="1">
              <a:lnSpc>
                <a:spcPct val="90000"/>
              </a:lnSpc>
            </a:pPr>
            <a:r>
              <a:rPr lang="en-US" altLang="en-US" sz="2400"/>
              <a:t>PIN photodiode</a:t>
            </a:r>
          </a:p>
          <a:p>
            <a:pPr lvl="1" eaLnBrk="1" hangingPunct="1">
              <a:lnSpc>
                <a:spcPct val="90000"/>
              </a:lnSpc>
            </a:pPr>
            <a:r>
              <a:rPr lang="en-US" altLang="en-US" sz="2400"/>
              <a:t>APD photodiode</a:t>
            </a:r>
          </a:p>
          <a:p>
            <a:pPr eaLnBrk="1" hangingPunct="1">
              <a:lnSpc>
                <a:spcPct val="90000"/>
              </a:lnSpc>
            </a:pPr>
            <a:r>
              <a:rPr lang="en-US" altLang="en-US" sz="2800"/>
              <a:t>One - short pulse of light, Zero-absence of light</a:t>
            </a:r>
          </a:p>
        </p:txBody>
      </p:sp>
      <p:sp>
        <p:nvSpPr>
          <p:cNvPr id="25603" name="Rectangle 3">
            <a:extLst>
              <a:ext uri="{FF2B5EF4-FFF2-40B4-BE49-F238E27FC236}">
                <a16:creationId xmlns:a16="http://schemas.microsoft.com/office/drawing/2014/main" id="{67B1F5E6-853E-4D54-8FE1-2E7FDAD61C7A}"/>
              </a:ext>
            </a:extLst>
          </p:cNvPr>
          <p:cNvSpPr>
            <a:spLocks noGrp="1" noChangeArrowheads="1"/>
          </p:cNvSpPr>
          <p:nvPr>
            <p:ph type="title" idx="4294967295"/>
          </p:nvPr>
        </p:nvSpPr>
        <p:spPr/>
        <p:txBody>
          <a:bodyPr/>
          <a:lstStyle/>
          <a:p>
            <a:pPr eaLnBrk="1" hangingPunct="1"/>
            <a:r>
              <a:rPr lang="en-US" altLang="en-US"/>
              <a:t>Fiber contd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AC693F-010B-4F26-AE7B-79F7E47D601A}"/>
              </a:ext>
            </a:extLst>
          </p:cNvPr>
          <p:cNvSpPr>
            <a:spLocks noGrp="1" noChangeArrowheads="1"/>
          </p:cNvSpPr>
          <p:nvPr>
            <p:ph type="body" idx="4294967295"/>
          </p:nvPr>
        </p:nvSpPr>
        <p:spPr/>
        <p:txBody>
          <a:bodyPr/>
          <a:lstStyle/>
          <a:p>
            <a:pPr eaLnBrk="1" hangingPunct="1"/>
            <a:r>
              <a:rPr lang="en-US" altLang="en-US"/>
              <a:t>Core </a:t>
            </a:r>
          </a:p>
          <a:p>
            <a:pPr eaLnBrk="1" hangingPunct="1"/>
            <a:r>
              <a:rPr lang="en-US" altLang="en-US"/>
              <a:t>Cladding</a:t>
            </a:r>
          </a:p>
          <a:p>
            <a:pPr lvl="1" eaLnBrk="1" hangingPunct="1"/>
            <a:r>
              <a:rPr lang="en-US" altLang="en-US"/>
              <a:t>optical properties differ between core and cladding.  Cladding has lower refractive index</a:t>
            </a:r>
          </a:p>
          <a:p>
            <a:pPr eaLnBrk="1" hangingPunct="1"/>
            <a:r>
              <a:rPr lang="en-US" altLang="en-US"/>
              <a:t>Jacket to protect against moisture, crushing, etc.</a:t>
            </a:r>
          </a:p>
          <a:p>
            <a:pPr eaLnBrk="1" hangingPunct="1"/>
            <a:endParaRPr lang="en-US" altLang="en-US"/>
          </a:p>
        </p:txBody>
      </p:sp>
      <p:sp>
        <p:nvSpPr>
          <p:cNvPr id="26627" name="Rectangle 3">
            <a:extLst>
              <a:ext uri="{FF2B5EF4-FFF2-40B4-BE49-F238E27FC236}">
                <a16:creationId xmlns:a16="http://schemas.microsoft.com/office/drawing/2014/main" id="{2AE61BA1-DA2B-47BE-8635-BF3BF03D3527}"/>
              </a:ext>
            </a:extLst>
          </p:cNvPr>
          <p:cNvSpPr>
            <a:spLocks noGrp="1" noChangeArrowheads="1"/>
          </p:cNvSpPr>
          <p:nvPr>
            <p:ph type="title" idx="4294967295"/>
          </p:nvPr>
        </p:nvSpPr>
        <p:spPr/>
        <p:txBody>
          <a:bodyPr/>
          <a:lstStyle/>
          <a:p>
            <a:pPr eaLnBrk="1" hangingPunct="1"/>
            <a:r>
              <a:rPr lang="en-US" altLang="en-US"/>
              <a:t>Fiber contd</a:t>
            </a:r>
          </a:p>
        </p:txBody>
      </p:sp>
    </p:spTree>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ustom 2">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6710</TotalTime>
  <Words>7099</Words>
  <Application>Microsoft Office PowerPoint</Application>
  <PresentationFormat>On-screen Show (4:3)</PresentationFormat>
  <Paragraphs>526</Paragraphs>
  <Slides>133</Slides>
  <Notes>0</Notes>
  <HiddenSlides>26</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133</vt:i4>
      </vt:variant>
    </vt:vector>
  </HeadingPairs>
  <TitlesOfParts>
    <vt:vector size="147" baseType="lpstr">
      <vt:lpstr>Arial</vt:lpstr>
      <vt:lpstr>Calibri</vt:lpstr>
      <vt:lpstr>Impact</vt:lpstr>
      <vt:lpstr>Times</vt:lpstr>
      <vt:lpstr>Times New Roman</vt:lpstr>
      <vt:lpstr>TimesNewRoman</vt:lpstr>
      <vt:lpstr>Times-Roman</vt:lpstr>
      <vt:lpstr>Title Slides Master</vt:lpstr>
      <vt:lpstr>MainContentSlideMaster</vt:lpstr>
      <vt:lpstr>ClosingMaster</vt:lpstr>
      <vt:lpstr>DividerSlideMaster</vt:lpstr>
      <vt:lpstr>ImageDescriptionAppendixSlideMaster</vt:lpstr>
      <vt:lpstr>Custom Design</vt:lpstr>
      <vt:lpstr>Equation</vt:lpstr>
      <vt:lpstr>Chapter 02</vt:lpstr>
      <vt:lpstr>Chapter 2: Outline</vt:lpstr>
      <vt:lpstr>Figure 2.1 Communication at the physical layer</vt:lpstr>
      <vt:lpstr>2-1 SIGNALS</vt:lpstr>
      <vt:lpstr>Figure 2.2 Comparison of analog and digital signals</vt:lpstr>
      <vt:lpstr>2.1.1 Analog Signal</vt:lpstr>
      <vt:lpstr>Figure 2.3 A sine wave</vt:lpstr>
      <vt:lpstr>Peak Amplitude</vt:lpstr>
      <vt:lpstr>Period and Frequency</vt:lpstr>
      <vt:lpstr>Example 2.1</vt:lpstr>
      <vt:lpstr>Example 2.2</vt:lpstr>
      <vt:lpstr>Phase</vt:lpstr>
      <vt:lpstr>Wavelength</vt:lpstr>
      <vt:lpstr>Time and Frequency Domain</vt:lpstr>
      <vt:lpstr>Figure 2.4 The time-domain and frequency-domain plots of a sine wave</vt:lpstr>
      <vt:lpstr>Composite Signal</vt:lpstr>
      <vt:lpstr>Bandwidth 1</vt:lpstr>
      <vt:lpstr>2.1.2 Digital Signal</vt:lpstr>
      <vt:lpstr>Figure 2.5 Two digital signals, one with two and one with four bit-levels </vt:lpstr>
      <vt:lpstr>Bit Rate</vt:lpstr>
      <vt:lpstr>Example 2.3</vt:lpstr>
      <vt:lpstr>Bit Length</vt:lpstr>
      <vt:lpstr>Example 2.4</vt:lpstr>
      <vt:lpstr>Transmission of Digital Signal</vt:lpstr>
      <vt:lpstr>2-2 SIGNAL IMPAIRMENT</vt:lpstr>
      <vt:lpstr>2.2.1 Attenuation and Amplification</vt:lpstr>
      <vt:lpstr>Figure 2.6 Attenuation and amplification</vt:lpstr>
      <vt:lpstr>Example 2.5</vt:lpstr>
      <vt:lpstr>2.2.2 Distortion</vt:lpstr>
      <vt:lpstr>Noise</vt:lpstr>
      <vt:lpstr>2.2.3 Data Rate Limits</vt:lpstr>
      <vt:lpstr>Noiseless Channel: Nyquist Bit Rate</vt:lpstr>
      <vt:lpstr>Example 2.6</vt:lpstr>
      <vt:lpstr>Noisy Channel: Shannon Capacity</vt:lpstr>
      <vt:lpstr>Example 2.7</vt:lpstr>
      <vt:lpstr>Example 2.8</vt:lpstr>
      <vt:lpstr>Using Both Limits</vt:lpstr>
      <vt:lpstr>Example 2.9</vt:lpstr>
      <vt:lpstr>2.2.4 Performance</vt:lpstr>
      <vt:lpstr>Bandwidth 2</vt:lpstr>
      <vt:lpstr>Example 2.10</vt:lpstr>
      <vt:lpstr>Example 2.11</vt:lpstr>
      <vt:lpstr>Throughput</vt:lpstr>
      <vt:lpstr>Latency (Delay)</vt:lpstr>
      <vt:lpstr>Bandwidth-Delay Product</vt:lpstr>
      <vt:lpstr>Example 2.12</vt:lpstr>
      <vt:lpstr>Figure 2.7 Bandwidth-delay product</vt:lpstr>
      <vt:lpstr>Jitter</vt:lpstr>
      <vt:lpstr>2-3 DIGITAL  TRANSMISSION</vt:lpstr>
      <vt:lpstr>2.3.1 Digital-to-Digital Conversion</vt:lpstr>
      <vt:lpstr>Line Coding</vt:lpstr>
      <vt:lpstr>Figure 2.8 Line coding and decoding</vt:lpstr>
      <vt:lpstr>Block Coding</vt:lpstr>
      <vt:lpstr>2.3.2 Analog-to-Digital Conversion</vt:lpstr>
      <vt:lpstr>Pulse-Code Modulation (PCM)</vt:lpstr>
      <vt:lpstr>Figure 2.9 Components of PCM encoder</vt:lpstr>
      <vt:lpstr>Example 2.13</vt:lpstr>
      <vt:lpstr>Delta Modulation (DM)</vt:lpstr>
      <vt:lpstr>Figure 2.10 The process of delta modulation</vt:lpstr>
      <vt:lpstr>2-4 ANALOG TRANSMISSION</vt:lpstr>
      <vt:lpstr>2.4.1 Digital-to-Analog Conversion</vt:lpstr>
      <vt:lpstr>Amplitude Shift Keying (ASK)</vt:lpstr>
      <vt:lpstr>Figure 2.11 Binary amplitude shift keying</vt:lpstr>
      <vt:lpstr>Frequency Shift Keying</vt:lpstr>
      <vt:lpstr>Figure 2.12 Binary frequency shift keying</vt:lpstr>
      <vt:lpstr>Phase Shift Keying</vt:lpstr>
      <vt:lpstr>Figure 2.13 Binary phase shift keying</vt:lpstr>
      <vt:lpstr>2.4.2 Analog-to-Analog Conversion</vt:lpstr>
      <vt:lpstr>Amplitude Modulation (AM)</vt:lpstr>
      <vt:lpstr>Figure 2.14 Amplitude modulation</vt:lpstr>
      <vt:lpstr>Frequency Modulation (FM)</vt:lpstr>
      <vt:lpstr>Figure 2.15 Frequency modulation</vt:lpstr>
      <vt:lpstr>Phase Modulation (PM)</vt:lpstr>
      <vt:lpstr>Figure 2.16 Phase modulation</vt:lpstr>
      <vt:lpstr>2-5 MULTIPLEXING</vt:lpstr>
      <vt:lpstr>Figure 2.17 Dividing a link into channels</vt:lpstr>
      <vt:lpstr>2.5.1 Frequency-Division Multiplexing</vt:lpstr>
      <vt:lpstr>Figure 2.18 Frequency-division multiplexing</vt:lpstr>
      <vt:lpstr>2.5.2 Time-Division Multiplexing</vt:lpstr>
      <vt:lpstr>Figure 2.19 Time division multiplexing (TDM)</vt:lpstr>
      <vt:lpstr>2-6 TRANSMISSION  MEDIA</vt:lpstr>
      <vt:lpstr>Taxonomy by forms of Energy</vt:lpstr>
      <vt:lpstr>Figure 2.20 Transmission media and physical layer</vt:lpstr>
      <vt:lpstr>2.6.1 Guided Media</vt:lpstr>
      <vt:lpstr>Twisted-Pair Cable</vt:lpstr>
      <vt:lpstr>PowerPoint Presentation</vt:lpstr>
      <vt:lpstr>Figure 2.21 Twisted-pair cable</vt:lpstr>
      <vt:lpstr>Crossover cable</vt:lpstr>
      <vt:lpstr>RJ-45 Crossover Ethernet Cable </vt:lpstr>
      <vt:lpstr>Coaxial Cable</vt:lpstr>
      <vt:lpstr>PowerPoint Presentation</vt:lpstr>
      <vt:lpstr>PowerPoint Presentation</vt:lpstr>
      <vt:lpstr>Figure 2.22 Coaxial cable</vt:lpstr>
      <vt:lpstr>Fiber-Optic Cable</vt:lpstr>
      <vt:lpstr>Figure 2.23 Bending of light ray</vt:lpstr>
      <vt:lpstr>Figure 2.24 Optical fiber</vt:lpstr>
      <vt:lpstr>Fiber Optics</vt:lpstr>
      <vt:lpstr>Fiber contd</vt:lpstr>
      <vt:lpstr>Fiber contd</vt:lpstr>
      <vt:lpstr>Fiber contd</vt:lpstr>
      <vt:lpstr>Fiber Optic Networks</vt:lpstr>
      <vt:lpstr>2.6.2 Unguided Media: Wireless</vt:lpstr>
      <vt:lpstr>Figure 2.25 Electromagnetic spectrum for wireless communication</vt:lpstr>
      <vt:lpstr>Radio Waves</vt:lpstr>
      <vt:lpstr>Microwaves</vt:lpstr>
      <vt:lpstr>Infrared</vt:lpstr>
      <vt:lpstr>End of Main Content</vt:lpstr>
      <vt:lpstr>Accessibility Content: Text Alternatives for Images</vt:lpstr>
      <vt:lpstr>Figure 2.1 Communication at the physical layer - Text Alternative</vt:lpstr>
      <vt:lpstr>Figure 2.2 Comparison of analog and digital signals - Text Alternative</vt:lpstr>
      <vt:lpstr>Figure 2.3 A sine wave - Text Alternative</vt:lpstr>
      <vt:lpstr>Figure 2.4 The time-domain and frequency-domain plots of a sine wave - Text Alternative</vt:lpstr>
      <vt:lpstr>Figure 2.5 Two digital signals, one with two and one with four bit-levels - Text Alternative</vt:lpstr>
      <vt:lpstr>Figure 2.6 Attenuation and amplification - Text Alternative</vt:lpstr>
      <vt:lpstr>Figure 2.7 Bandwidth-delay product - Text Alternative</vt:lpstr>
      <vt:lpstr>Figure 2.8 Line coding and decoding - Text Alternative</vt:lpstr>
      <vt:lpstr>Figure 2.9 Components of PCM encoder - Text Alternative</vt:lpstr>
      <vt:lpstr>Figure 2.10 The process of delta modulation - Text Alternative</vt:lpstr>
      <vt:lpstr>Figure 2.11 Binary amplitude shift keying - Text Alternative</vt:lpstr>
      <vt:lpstr>Figure 2.12 Binary frequency shift keying - Text Alternative</vt:lpstr>
      <vt:lpstr>Figure 2.13 Binary phase shift keying - Text Alternative</vt:lpstr>
      <vt:lpstr>Figure 2.14 Amplitude modulation - Text Alternative</vt:lpstr>
      <vt:lpstr>Figure 2.15 Frequency modulation - Text Alternative</vt:lpstr>
      <vt:lpstr>Figure 2.16 Phase modulation - Text Alternative</vt:lpstr>
      <vt:lpstr>Figure 2.17 Dividing a link into channels - Text Alternative</vt:lpstr>
      <vt:lpstr>Figure 2.18 Frequency-division multiplexing - Text Alternative</vt:lpstr>
      <vt:lpstr>Figure 2.19 Time division multiplexing (TDM) - Text Alternative</vt:lpstr>
      <vt:lpstr>Figure 2.20 Transmission media and physical layer - Text Alternative</vt:lpstr>
      <vt:lpstr>Figure 2.21 Twisted-pair cable - Text Alternative</vt:lpstr>
      <vt:lpstr>Figure 2.22 Coaxial cable - Text Alternative</vt:lpstr>
      <vt:lpstr>Figure 2.23 Bending of light ray - Text Alternative</vt:lpstr>
      <vt:lpstr>Figure 2.24 Optical fiber - Text Alternative</vt:lpstr>
      <vt:lpstr>Figure 2.25 Electromagnetic spectrum for wireless communication - Text Alternative</vt:lpstr>
    </vt:vector>
  </TitlesOfParts>
  <Company>McGraw-Hill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Networking, With TCP/IP protocol suite, Sixth Edition</dc:title>
  <dc:subject>Chapter 02: Physical Layer</dc:subject>
  <dc:creator>Behrouz A. Forouzan</dc:creator>
  <cp:keywords>Accessible PPT</cp:keywords>
  <cp:lastModifiedBy>John Abraham</cp:lastModifiedBy>
  <cp:revision>1263</cp:revision>
  <dcterms:created xsi:type="dcterms:W3CDTF">2019-07-27T05:34:11Z</dcterms:created>
  <dcterms:modified xsi:type="dcterms:W3CDTF">2023-09-19T16:00:38Z</dcterms:modified>
</cp:coreProperties>
</file>