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8" r:id="rId3"/>
    <p:sldId id="314" r:id="rId4"/>
    <p:sldId id="309" r:id="rId5"/>
    <p:sldId id="310" r:id="rId6"/>
    <p:sldId id="315" r:id="rId7"/>
    <p:sldId id="311" r:id="rId8"/>
    <p:sldId id="312" r:id="rId9"/>
    <p:sldId id="313"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p:cViewPr varScale="1">
        <p:scale>
          <a:sx n="96" d="100"/>
          <a:sy n="96" d="100"/>
        </p:scale>
        <p:origin x="1632" y="108"/>
      </p:cViewPr>
      <p:guideLst>
        <p:guide orient="horz" pos="2160"/>
        <p:guide pos="2880"/>
      </p:guideLst>
    </p:cSldViewPr>
  </p:slideViewPr>
  <p:outlineViewPr>
    <p:cViewPr>
      <p:scale>
        <a:sx n="33" d="100"/>
        <a:sy n="33" d="100"/>
      </p:scale>
      <p:origin x="0" y="-185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599189-F86C-4150-B3B7-E4AB5F7C576A}" type="datetimeFigureOut">
              <a:rPr lang="en-US" smtClean="0"/>
              <a:pPr/>
              <a:t>9/13/2023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6E8CF-6EFC-4C5F-990F-F9B4B35661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a:defRPr/>
            </a:pPr>
            <a:r>
              <a:rPr lang="en-US" b="1" dirty="0">
                <a:latin typeface="+mn-lt"/>
              </a:rPr>
              <a:t>Figure A.1 Operand locations for four instruction set architecture classes. </a:t>
            </a:r>
            <a:r>
              <a:rPr lang="en-US" dirty="0">
                <a:latin typeface="+mn-lt"/>
              </a:rPr>
              <a:t>The arrows indicate whether the operand</a:t>
            </a:r>
          </a:p>
          <a:p>
            <a:pPr>
              <a:defRPr/>
            </a:pPr>
            <a:r>
              <a:rPr lang="en-US" dirty="0">
                <a:latin typeface="+mn-lt"/>
              </a:rPr>
              <a:t>is an input or the result of the arithmetic-logical unit (ALU) operation, or both an input and result. Lighter shades</a:t>
            </a:r>
          </a:p>
          <a:p>
            <a:pPr>
              <a:defRPr/>
            </a:pPr>
            <a:r>
              <a:rPr lang="en-US" dirty="0">
                <a:latin typeface="+mn-lt"/>
              </a:rPr>
              <a:t>indicate inputs, and the dark shade indicates the result. In (a), a Top Of Stack register (TOS) points to the top input</a:t>
            </a:r>
          </a:p>
          <a:p>
            <a:pPr>
              <a:defRPr/>
            </a:pPr>
            <a:r>
              <a:rPr lang="en-US" dirty="0">
                <a:latin typeface="+mn-lt"/>
              </a:rPr>
              <a:t>operand, which is combined with the operand below. The first operand is removed from the stack, the result takes</a:t>
            </a:r>
          </a:p>
          <a:p>
            <a:pPr>
              <a:defRPr/>
            </a:pPr>
            <a:r>
              <a:rPr lang="en-US" dirty="0">
                <a:latin typeface="+mn-lt"/>
              </a:rPr>
              <a:t>the place of the second operand, and TOS is updated to point to the result. All operands are implicit. In (b), the Accumulator</a:t>
            </a:r>
          </a:p>
          <a:p>
            <a:pPr>
              <a:defRPr/>
            </a:pPr>
            <a:r>
              <a:rPr lang="en-US" dirty="0">
                <a:latin typeface="+mn-lt"/>
              </a:rPr>
              <a:t>is both an implicit input operand and a result. In (c), one input operand is a register, one is in memory, and</a:t>
            </a:r>
          </a:p>
          <a:p>
            <a:pPr>
              <a:defRPr/>
            </a:pPr>
            <a:r>
              <a:rPr lang="en-US" dirty="0">
                <a:latin typeface="+mn-lt"/>
              </a:rPr>
              <a:t>the result goes to a register. All operands are registers in (d) and, like the stack architecture, can be transferred to</a:t>
            </a:r>
          </a:p>
          <a:p>
            <a:pPr>
              <a:defRPr/>
            </a:pPr>
            <a:r>
              <a:rPr lang="en-US" dirty="0">
                <a:latin typeface="+mn-lt"/>
              </a:rPr>
              <a:t>memory only via separate instructions: push or pop for (a) and load or store for (d).</a:t>
            </a:r>
          </a:p>
          <a:p>
            <a:pPr>
              <a:defRPr/>
            </a:pPr>
            <a:r>
              <a:rPr lang="en-US" b="1" dirty="0">
                <a:latin typeface="+mn-lt"/>
              </a:rPr>
              <a:t>Stack Accumulator</a:t>
            </a:r>
            <a:endParaRPr lang="en-US" dirty="0"/>
          </a:p>
        </p:txBody>
      </p:sp>
      <p:sp>
        <p:nvSpPr>
          <p:cNvPr id="114692" name="Slide Number Placeholder 3"/>
          <p:cNvSpPr>
            <a:spLocks noGrp="1" noChangeArrowheads="1"/>
          </p:cNvSpPr>
          <p:nvPr>
            <p:ph type="sldNum" sz="quarter" idx="5"/>
          </p:nvPr>
        </p:nvSpPr>
        <p:spPr>
          <a:noFill/>
          <a:ln>
            <a:miter lim="800000"/>
            <a:headEnd/>
            <a:tailEnd/>
          </a:ln>
        </p:spPr>
        <p:txBody>
          <a:bodyPr/>
          <a:lstStyle/>
          <a:p>
            <a:fld id="{45A84C26-9A39-4340-92F6-382DF60A2A06}" type="slidenum">
              <a:rPr lang="en-US" altLang="en-US"/>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6E8CF-6EFC-4C5F-990F-F9B4B35661CB}" type="slidenum">
              <a:rPr lang="en-US" smtClean="0"/>
              <a:pPr/>
              <a:t>6</a:t>
            </a:fld>
            <a:endParaRPr lang="en-US"/>
          </a:p>
        </p:txBody>
      </p:sp>
    </p:spTree>
    <p:extLst>
      <p:ext uri="{BB962C8B-B14F-4D97-AF65-F5344CB8AC3E}">
        <p14:creationId xmlns:p14="http://schemas.microsoft.com/office/powerpoint/2010/main" val="4262802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40577466-0A40-4E9E-89DB-3A4641D913B6}" type="slidenum">
              <a:rPr lang="en-US" altLang="en-US"/>
              <a:pPr/>
              <a:t>10</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r>
              <a:rPr lang="en-US" altLang="en-US"/>
              <a:t>1988 cray y-mp, the fastest machine is very similar to a workstation of today for fraction of the cost.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ChangeArrowheads="1" noTextEdit="1"/>
          </p:cNvSpPr>
          <p:nvPr>
            <p:ph type="sldImg"/>
          </p:nvPr>
        </p:nvSpPr>
        <p:spPr>
          <a:ln/>
        </p:spPr>
      </p:sp>
      <p:sp>
        <p:nvSpPr>
          <p:cNvPr id="116739" name="Notes Placeholder 2"/>
          <p:cNvSpPr>
            <a:spLocks noGrp="1" noChangeArrowheads="1"/>
          </p:cNvSpPr>
          <p:nvPr>
            <p:ph type="body" idx="1"/>
          </p:nvPr>
        </p:nvSpPr>
        <p:spPr>
          <a:noFill/>
        </p:spPr>
        <p:txBody>
          <a:bodyPr/>
          <a:lstStyle/>
          <a:p>
            <a:pPr eaLnBrk="1" hangingPunct="1"/>
            <a:r>
              <a:rPr lang="en-US" altLang="en-US"/>
              <a:t>Computer hardware in turn can exploit these two kinds of application parallelism</a:t>
            </a:r>
          </a:p>
          <a:p>
            <a:pPr eaLnBrk="1" hangingPunct="1"/>
            <a:r>
              <a:rPr lang="en-US" altLang="en-US"/>
              <a:t>in four major ways:</a:t>
            </a:r>
          </a:p>
          <a:p>
            <a:pPr eaLnBrk="1" hangingPunct="1"/>
            <a:r>
              <a:rPr lang="en-US" altLang="en-US"/>
              <a:t>1. </a:t>
            </a:r>
            <a:r>
              <a:rPr lang="en-US" altLang="en-US" i="1"/>
              <a:t>Instruction-Level Parallelism </a:t>
            </a:r>
            <a:r>
              <a:rPr lang="en-US" altLang="en-US"/>
              <a:t>exploits data-level parallelism at modest levels</a:t>
            </a:r>
          </a:p>
          <a:p>
            <a:pPr eaLnBrk="1" hangingPunct="1"/>
            <a:r>
              <a:rPr lang="en-US" altLang="en-US"/>
              <a:t>with compiler help using ideas like pipelining and at medium levels using</a:t>
            </a:r>
          </a:p>
          <a:p>
            <a:pPr eaLnBrk="1" hangingPunct="1"/>
            <a:r>
              <a:rPr lang="en-US" altLang="en-US"/>
              <a:t>ideas like speculative execution.</a:t>
            </a:r>
          </a:p>
          <a:p>
            <a:pPr eaLnBrk="1" hangingPunct="1"/>
            <a:r>
              <a:rPr lang="en-US" altLang="en-US"/>
              <a:t>2. </a:t>
            </a:r>
            <a:r>
              <a:rPr lang="en-US" altLang="en-US" i="1"/>
              <a:t>Vector Architectures </a:t>
            </a:r>
            <a:r>
              <a:rPr lang="en-US" altLang="en-US"/>
              <a:t>and </a:t>
            </a:r>
            <a:r>
              <a:rPr lang="en-US" altLang="en-US" i="1"/>
              <a:t>Graphic Processor Units (GPUs) </a:t>
            </a:r>
            <a:r>
              <a:rPr lang="en-US" altLang="en-US"/>
              <a:t>exploit data-level</a:t>
            </a:r>
          </a:p>
          <a:p>
            <a:pPr eaLnBrk="1" hangingPunct="1"/>
            <a:r>
              <a:rPr lang="en-US" altLang="en-US"/>
              <a:t>parallelism by applying a single instruction to a collection of data in parallel.</a:t>
            </a:r>
          </a:p>
          <a:p>
            <a:pPr eaLnBrk="1" hangingPunct="1"/>
            <a:r>
              <a:rPr lang="en-US" altLang="en-US"/>
              <a:t>3. </a:t>
            </a:r>
            <a:r>
              <a:rPr lang="en-US" altLang="en-US" i="1"/>
              <a:t>Thread-Level Parallelism </a:t>
            </a:r>
            <a:r>
              <a:rPr lang="en-US" altLang="en-US"/>
              <a:t>exploits either data-level parallelism or task-level</a:t>
            </a:r>
          </a:p>
          <a:p>
            <a:pPr eaLnBrk="1" hangingPunct="1"/>
            <a:r>
              <a:rPr lang="en-US" altLang="en-US"/>
              <a:t>parallelism in a tightly coupled hardware model that allows for interaction</a:t>
            </a:r>
          </a:p>
          <a:p>
            <a:pPr eaLnBrk="1" hangingPunct="1"/>
            <a:r>
              <a:rPr lang="en-US" altLang="en-US"/>
              <a:t>among parallel threads.</a:t>
            </a:r>
          </a:p>
          <a:p>
            <a:pPr eaLnBrk="1" hangingPunct="1"/>
            <a:r>
              <a:rPr lang="en-US" altLang="en-US"/>
              <a:t>4. </a:t>
            </a:r>
            <a:r>
              <a:rPr lang="en-US" altLang="en-US" i="1"/>
              <a:t>Request-Level Parallelism </a:t>
            </a:r>
            <a:r>
              <a:rPr lang="en-US" altLang="en-US"/>
              <a:t>exploits parallelism among largely decoupled</a:t>
            </a:r>
          </a:p>
          <a:p>
            <a:pPr eaLnBrk="1" hangingPunct="1"/>
            <a:r>
              <a:rPr lang="en-US" altLang="en-US"/>
              <a:t>tasks specified by the programmer or the operating system.</a:t>
            </a:r>
          </a:p>
        </p:txBody>
      </p:sp>
      <p:sp>
        <p:nvSpPr>
          <p:cNvPr id="116740" name="Slide Number Placeholder 3"/>
          <p:cNvSpPr>
            <a:spLocks noGrp="1"/>
          </p:cNvSpPr>
          <p:nvPr>
            <p:ph type="sldNum" sz="quarter" idx="5"/>
          </p:nvPr>
        </p:nvSpPr>
        <p:spPr>
          <a:noFill/>
          <a:ln>
            <a:miter lim="800000"/>
            <a:headEnd/>
            <a:tailEnd/>
          </a:ln>
        </p:spPr>
        <p:txBody>
          <a:bodyPr/>
          <a:lstStyle/>
          <a:p>
            <a:fld id="{3F333EFB-8A01-4A93-BF81-4C87DB9EA886}" type="slidenum">
              <a:rPr lang="en-US" altLang="en-US"/>
              <a:pPr/>
              <a:t>16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ChangeArrowheads="1" noTextEdit="1"/>
          </p:cNvSpPr>
          <p:nvPr>
            <p:ph type="sldImg"/>
          </p:nvPr>
        </p:nvSpPr>
        <p:spPr>
          <a:ln/>
        </p:spPr>
      </p:sp>
      <p:sp>
        <p:nvSpPr>
          <p:cNvPr id="117763" name="Notes Placeholder 2"/>
          <p:cNvSpPr>
            <a:spLocks noGrp="1" noChangeArrowheads="1"/>
          </p:cNvSpPr>
          <p:nvPr>
            <p:ph type="body" idx="1"/>
          </p:nvPr>
        </p:nvSpPr>
        <p:spPr>
          <a:noFill/>
        </p:spPr>
        <p:txBody>
          <a:bodyPr/>
          <a:lstStyle/>
          <a:p>
            <a:endParaRPr lang="en-US" altLang="en-US"/>
          </a:p>
        </p:txBody>
      </p:sp>
      <p:sp>
        <p:nvSpPr>
          <p:cNvPr id="117764" name="Slide Number Placeholder 3"/>
          <p:cNvSpPr>
            <a:spLocks noGrp="1" noChangeArrowheads="1"/>
          </p:cNvSpPr>
          <p:nvPr>
            <p:ph type="sldNum" sz="quarter" idx="5"/>
          </p:nvPr>
        </p:nvSpPr>
        <p:spPr>
          <a:noFill/>
          <a:ln>
            <a:miter lim="800000"/>
            <a:headEnd/>
            <a:tailEnd/>
          </a:ln>
        </p:spPr>
        <p:txBody>
          <a:bodyPr/>
          <a:lstStyle/>
          <a:p>
            <a:fld id="{080D19FD-C9C5-4EEB-BD6E-B5E327775CC4}" type="slidenum">
              <a:rPr lang="en-US" altLang="en-US"/>
              <a:pPr/>
              <a:t>31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525709-DA6D-40C2-BE9A-EFB6DE4A7503}"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25709-DA6D-40C2-BE9A-EFB6DE4A7503}"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25709-DA6D-40C2-BE9A-EFB6DE4A7503}"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25709-DA6D-40C2-BE9A-EFB6DE4A7503}"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525709-DA6D-40C2-BE9A-EFB6DE4A7503}"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525709-DA6D-40C2-BE9A-EFB6DE4A7503}"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525709-DA6D-40C2-BE9A-EFB6DE4A7503}" type="datetimeFigureOut">
              <a:rPr lang="en-US" smtClean="0"/>
              <a:pPr/>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525709-DA6D-40C2-BE9A-EFB6DE4A7503}" type="datetimeFigureOut">
              <a:rPr lang="en-US" smtClean="0"/>
              <a:pPr/>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25709-DA6D-40C2-BE9A-EFB6DE4A7503}" type="datetimeFigureOut">
              <a:rPr lang="en-US" smtClean="0"/>
              <a:pPr/>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525709-DA6D-40C2-BE9A-EFB6DE4A7503}"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525709-DA6D-40C2-BE9A-EFB6DE4A7503}"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25709-DA6D-40C2-BE9A-EFB6DE4A7503}" type="datetimeFigureOut">
              <a:rPr lang="en-US" smtClean="0"/>
              <a:pPr/>
              <a:t>9/13/2023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27D53-2134-4327-8A7D-4CB0B2E870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normAutofit/>
          </a:bodyPr>
          <a:lstStyle/>
          <a:p>
            <a:r>
              <a:rPr lang="en-US" dirty="0"/>
              <a:t>Stack Architecture</a:t>
            </a:r>
          </a:p>
        </p:txBody>
      </p:sp>
      <p:sp>
        <p:nvSpPr>
          <p:cNvPr id="3" name="Subtitle 2"/>
          <p:cNvSpPr>
            <a:spLocks noGrp="1"/>
          </p:cNvSpPr>
          <p:nvPr>
            <p:ph type="subTitle" idx="1"/>
          </p:nvPr>
        </p:nvSpPr>
        <p:spPr/>
        <p:txBody>
          <a:bodyPr/>
          <a:lstStyle/>
          <a:p>
            <a:r>
              <a:rPr lang="en-US" dirty="0"/>
              <a:t>Dr. John Abraham</a:t>
            </a:r>
          </a:p>
          <a:p>
            <a:r>
              <a:rPr lang="en-US" dirty="0"/>
              <a:t>Professor</a:t>
            </a:r>
          </a:p>
          <a:p>
            <a:r>
              <a:rPr lang="en-US" dirty="0"/>
              <a:t>UTRGV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eaLnBrk="1" hangingPunct="1"/>
            <a:r>
              <a:rPr lang="en-US" altLang="en-US" dirty="0"/>
              <a:t>Hennessy and Patterson– Fundamentals of Quantitative Design and Analysis</a:t>
            </a:r>
          </a:p>
        </p:txBody>
      </p:sp>
      <p:sp>
        <p:nvSpPr>
          <p:cNvPr id="59395" name="Rectangle 3"/>
          <p:cNvSpPr>
            <a:spLocks noGrp="1" noChangeArrowheads="1"/>
          </p:cNvSpPr>
          <p:nvPr>
            <p:ph type="body" idx="1"/>
          </p:nvPr>
        </p:nvSpPr>
        <p:spPr/>
        <p:txBody>
          <a:bodyPr>
            <a:normAutofit fontScale="92500"/>
          </a:bodyPr>
          <a:lstStyle/>
          <a:p>
            <a:pPr lvl="1" eaLnBrk="1" hangingPunct="1"/>
            <a:r>
              <a:rPr lang="en-US" altLang="en-US" dirty="0"/>
              <a:t>70 years of computer technology</a:t>
            </a:r>
          </a:p>
          <a:p>
            <a:pPr lvl="1" eaLnBrk="1" hangingPunct="1"/>
            <a:r>
              <a:rPr lang="en-US" altLang="en-US" dirty="0"/>
              <a:t>25% performance improvement/year for first 25yrs</a:t>
            </a:r>
          </a:p>
          <a:p>
            <a:pPr lvl="1" eaLnBrk="1" hangingPunct="1"/>
            <a:r>
              <a:rPr lang="en-US" altLang="en-US" dirty="0"/>
              <a:t>Dramatic dominance of microcomputers since late 70s – 35% improvements/year. After 2003 less than 22% per year attributed to singe </a:t>
            </a:r>
            <a:r>
              <a:rPr lang="en-US" altLang="en-US" dirty="0" err="1"/>
              <a:t>cpu</a:t>
            </a:r>
            <a:r>
              <a:rPr lang="en-US" altLang="en-US" dirty="0"/>
              <a:t>.</a:t>
            </a:r>
          </a:p>
          <a:p>
            <a:pPr lvl="1" eaLnBrk="1" hangingPunct="1"/>
            <a:r>
              <a:rPr lang="en-US" altLang="en-US" dirty="0"/>
              <a:t>Renaissance computer design</a:t>
            </a:r>
          </a:p>
          <a:p>
            <a:pPr lvl="2" eaLnBrk="1" hangingPunct="1"/>
            <a:r>
              <a:rPr lang="en-US" altLang="en-US" dirty="0"/>
              <a:t>Architectural innovation</a:t>
            </a:r>
          </a:p>
          <a:p>
            <a:pPr lvl="2" eaLnBrk="1" hangingPunct="1"/>
            <a:r>
              <a:rPr lang="en-US" altLang="en-US" dirty="0"/>
              <a:t>Efficient use of technology improvements</a:t>
            </a:r>
          </a:p>
          <a:p>
            <a:pPr lvl="2" eaLnBrk="1" hangingPunct="1"/>
            <a:r>
              <a:rPr lang="en-US" altLang="en-US" dirty="0"/>
              <a:t>Vendor-independent operating system such as </a:t>
            </a:r>
            <a:r>
              <a:rPr lang="en-US" altLang="en-US" dirty="0" err="1"/>
              <a:t>unix</a:t>
            </a:r>
            <a:endParaRPr lang="en-US" altLang="en-US" dirty="0"/>
          </a:p>
          <a:p>
            <a:pPr lvl="2" eaLnBrk="1" hangingPunct="1"/>
            <a:r>
              <a:rPr lang="en-US" altLang="en-US" dirty="0"/>
              <a:t>Paved way to RISC machines</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p:nvPr>
        </p:nvSpPr>
        <p:spPr>
          <a:xfrm>
            <a:off x="457200" y="304800"/>
            <a:ext cx="7391400" cy="685800"/>
          </a:xfrm>
        </p:spPr>
        <p:txBody>
          <a:bodyPr>
            <a:normAutofit fontScale="90000"/>
          </a:bodyPr>
          <a:lstStyle/>
          <a:p>
            <a:pPr eaLnBrk="1" hangingPunct="1"/>
            <a:r>
              <a:rPr lang="en-US" altLang="en-US" dirty="0"/>
              <a:t>Growth in processor performance since late 70s</a:t>
            </a:r>
          </a:p>
        </p:txBody>
      </p:sp>
      <p:sp>
        <p:nvSpPr>
          <p:cNvPr id="60419" name="Content Placeholder 2"/>
          <p:cNvSpPr>
            <a:spLocks noGrp="1" noChangeArrowheads="1"/>
          </p:cNvSpPr>
          <p:nvPr>
            <p:ph idx="1"/>
          </p:nvPr>
        </p:nvSpPr>
        <p:spPr/>
        <p:txBody>
          <a:bodyPr/>
          <a:lstStyle/>
          <a:p>
            <a:pPr eaLnBrk="1" hangingPunct="1"/>
            <a:endParaRPr lang="en-GB" altLang="en-US" sz="1800"/>
          </a:p>
        </p:txBody>
      </p:sp>
      <p:pic>
        <p:nvPicPr>
          <p:cNvPr id="60420" name="Picture 3" descr="f01-01-9780123838728"/>
          <p:cNvPicPr>
            <a:picLocks noChangeAspect="1" noChangeArrowheads="1"/>
          </p:cNvPicPr>
          <p:nvPr/>
        </p:nvPicPr>
        <p:blipFill>
          <a:blip r:embed="rId2"/>
          <a:srcRect/>
          <a:stretch>
            <a:fillRect/>
          </a:stretch>
        </p:blipFill>
        <p:spPr bwMode="auto">
          <a:xfrm>
            <a:off x="304800" y="979488"/>
            <a:ext cx="8912225" cy="5116512"/>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noChangeArrowheads="1"/>
          </p:cNvSpPr>
          <p:nvPr>
            <p:ph type="title" idx="4294967295"/>
          </p:nvPr>
        </p:nvSpPr>
        <p:spPr>
          <a:xfrm>
            <a:off x="381000" y="4876800"/>
            <a:ext cx="8001000" cy="1143000"/>
          </a:xfrm>
        </p:spPr>
        <p:txBody>
          <a:bodyPr>
            <a:normAutofit fontScale="90000"/>
          </a:bodyPr>
          <a:lstStyle/>
          <a:p>
            <a:pPr eaLnBrk="1" hangingPunct="1"/>
            <a:r>
              <a:rPr lang="en-GB" altLang="en-US" sz="1800" dirty="0"/>
              <a:t>Growth in processor performance since the late 1970s. This chart plots performance relative to the VAX 11/780 as measured by the SPEC benchmarks (see Section 1.8). Prior to the mid-1980s, processor performance growth was largely technology driven and averaged about 25% per year. The increase in growth to about 52% since then is attributable to more advanced architectural and organizational ideas. By 2003, this growth led to a difference in performance of about a factor of 25 versus if we had continued at the 25% rate. Performance for floating-point-oriented calculations has increased even faster. Since 2003, the limits of power and available instruction-level parallelism have slowed </a:t>
            </a:r>
            <a:r>
              <a:rPr lang="en-GB" altLang="en-US" sz="1800" dirty="0" err="1"/>
              <a:t>uniprocessor</a:t>
            </a:r>
            <a:r>
              <a:rPr lang="en-GB" altLang="en-US" sz="1800" dirty="0"/>
              <a:t> performance, to no more than 22% per year, or about 5 times slower than had we continued at 52% per year. (The fastest SPEC performance since 2007 has had automatic parallelization turned on with increasing number of cores per chip each year, so </a:t>
            </a:r>
            <a:r>
              <a:rPr lang="en-GB" altLang="en-US" sz="1800" dirty="0" err="1"/>
              <a:t>uniprocessor</a:t>
            </a:r>
            <a:r>
              <a:rPr lang="en-GB" altLang="en-US" sz="1800" dirty="0"/>
              <a:t> speed is harder to gauge. These results are limited to single-socket systems to reduce the impact of automatic parallelization.) Figure 1.11 on page 24 shows the improvement in clock rates for these same three eras. Since SPEC has changed over the years, performance of newer machines is estimated by a scaling factor that relates the performance for two different versions of SPEC (e.g., SPEC89, SPEC92, SPEC95, SPEC2000, and SPEC2006).</a:t>
            </a:r>
            <a:r>
              <a:rPr lang="en-US" altLang="en-US" sz="1800" dirty="0"/>
              <a:t> </a:t>
            </a:r>
            <a:endParaRPr lang="en-US" altLang="en-US" dirty="0"/>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noChangeArrowheads="1"/>
          </p:cNvSpPr>
          <p:nvPr>
            <p:ph type="title" idx="4294967295"/>
          </p:nvPr>
        </p:nvSpPr>
        <p:spPr/>
        <p:txBody>
          <a:bodyPr/>
          <a:lstStyle/>
          <a:p>
            <a:pPr eaLnBrk="1" hangingPunct="1"/>
            <a:r>
              <a:rPr lang="en-US" altLang="en-US" dirty="0"/>
              <a:t>Class of computers</a:t>
            </a:r>
          </a:p>
        </p:txBody>
      </p:sp>
      <p:sp>
        <p:nvSpPr>
          <p:cNvPr id="62467" name="Text Placeholder 2"/>
          <p:cNvSpPr>
            <a:spLocks noGrp="1" noChangeArrowheads="1"/>
          </p:cNvSpPr>
          <p:nvPr>
            <p:ph type="body" idx="4294967295"/>
          </p:nvPr>
        </p:nvSpPr>
        <p:spPr/>
        <p:txBody>
          <a:bodyPr/>
          <a:lstStyle/>
          <a:p>
            <a:pPr eaLnBrk="1" hangingPunct="1"/>
            <a:r>
              <a:rPr lang="en-US" altLang="en-US"/>
              <a:t>Mobile device &lt;$1000</a:t>
            </a:r>
          </a:p>
          <a:p>
            <a:pPr eaLnBrk="1" hangingPunct="1"/>
            <a:r>
              <a:rPr lang="en-US" altLang="en-US"/>
              <a:t>Desktop  &lt;$2,500</a:t>
            </a:r>
          </a:p>
          <a:p>
            <a:pPr eaLnBrk="1" hangingPunct="1"/>
            <a:r>
              <a:rPr lang="en-US" altLang="en-US"/>
              <a:t>Server &lt;10,000,000</a:t>
            </a:r>
          </a:p>
          <a:p>
            <a:pPr eaLnBrk="1" hangingPunct="1"/>
            <a:r>
              <a:rPr lang="en-US" altLang="en-US"/>
              <a:t>Cluster &lt;200,000,000</a:t>
            </a:r>
          </a:p>
          <a:p>
            <a:pPr eaLnBrk="1" hangingPunct="1"/>
            <a:r>
              <a:rPr lang="en-US" altLang="en-US"/>
              <a:t>Embedded &lt;$100,000</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Placeholder 2"/>
          <p:cNvSpPr>
            <a:spLocks noGrp="1" noChangeArrowheads="1"/>
          </p:cNvSpPr>
          <p:nvPr>
            <p:ph type="body" idx="4294967295"/>
          </p:nvPr>
        </p:nvSpPr>
        <p:spPr>
          <a:xfrm>
            <a:off x="914400" y="1524000"/>
            <a:ext cx="8001000" cy="4572000"/>
          </a:xfrm>
        </p:spPr>
        <p:txBody>
          <a:bodyPr>
            <a:normAutofit fontScale="92500" lnSpcReduction="10000"/>
          </a:bodyPr>
          <a:lstStyle/>
          <a:p>
            <a:pPr eaLnBrk="1" hangingPunct="1"/>
            <a:r>
              <a:rPr lang="en-US" altLang="en-US" dirty="0"/>
              <a:t>Cost, energy, media performance, responsiveness – FOR MOBILE DEVICES</a:t>
            </a:r>
          </a:p>
          <a:p>
            <a:pPr eaLnBrk="1" hangingPunct="1"/>
            <a:r>
              <a:rPr lang="en-US" altLang="en-US" dirty="0"/>
              <a:t>Price performance, </a:t>
            </a:r>
            <a:r>
              <a:rPr lang="en-US" altLang="en-US" dirty="0" err="1"/>
              <a:t>energy,graphics</a:t>
            </a:r>
            <a:r>
              <a:rPr lang="en-US" altLang="en-US" dirty="0"/>
              <a:t> performance – FOR DESKTOPS</a:t>
            </a:r>
          </a:p>
          <a:p>
            <a:pPr eaLnBrk="1" hangingPunct="1"/>
            <a:r>
              <a:rPr lang="en-US" altLang="en-US" dirty="0"/>
              <a:t>Throughput, availability, scalability, energy – FOR SERVERS</a:t>
            </a:r>
          </a:p>
          <a:p>
            <a:pPr eaLnBrk="1" hangingPunct="1"/>
            <a:r>
              <a:rPr lang="en-US" altLang="en-US" dirty="0"/>
              <a:t>Price-performance, throughput, energy, proportionality – FOR CLUSTERS</a:t>
            </a:r>
          </a:p>
          <a:p>
            <a:pPr eaLnBrk="1" hangingPunct="1"/>
            <a:r>
              <a:rPr lang="en-US" altLang="en-US" dirty="0"/>
              <a:t>Price, energy, application-specific performance for EMBEDDED</a:t>
            </a:r>
          </a:p>
        </p:txBody>
      </p:sp>
      <p:sp>
        <p:nvSpPr>
          <p:cNvPr id="4" name="Title 3"/>
          <p:cNvSpPr>
            <a:spLocks noGrp="1"/>
          </p:cNvSpPr>
          <p:nvPr>
            <p:ph type="title" idx="4294967295"/>
          </p:nvPr>
        </p:nvSpPr>
        <p:spPr/>
        <p:txBody>
          <a:bodyPr>
            <a:normAutofit fontScale="90000"/>
          </a:bodyPr>
          <a:lstStyle/>
          <a:p>
            <a:pPr eaLnBrk="1" hangingPunct="1">
              <a:defRPr/>
            </a:pPr>
            <a:r>
              <a:rPr lang="en-US" sz="2800" b="0" dirty="0">
                <a:solidFill>
                  <a:srgbClr val="003366"/>
                </a:solidFill>
                <a:ea typeface="+mn-ea"/>
                <a:cs typeface="+mn-cs"/>
              </a:rPr>
              <a:t>Critical system design issues</a:t>
            </a:r>
            <a:br>
              <a:rPr lang="en-US" sz="2800" dirty="0"/>
            </a:br>
            <a:endParaRPr lang="en-US" dirty="0"/>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noChangeArrowheads="1"/>
          </p:cNvSpPr>
          <p:nvPr>
            <p:ph type="title" idx="4294967295"/>
          </p:nvPr>
        </p:nvSpPr>
        <p:spPr/>
        <p:txBody>
          <a:bodyPr/>
          <a:lstStyle/>
          <a:p>
            <a:pPr eaLnBrk="1" hangingPunct="1"/>
            <a:r>
              <a:rPr lang="en-US" altLang="en-US" dirty="0"/>
              <a:t>hourly losses with downtime</a:t>
            </a:r>
          </a:p>
        </p:txBody>
      </p:sp>
      <p:pic>
        <p:nvPicPr>
          <p:cNvPr id="64515" name="Picture 2"/>
          <p:cNvPicPr>
            <a:picLocks noChangeAspect="1" noChangeArrowheads="1"/>
          </p:cNvPicPr>
          <p:nvPr/>
        </p:nvPicPr>
        <p:blipFill>
          <a:blip r:embed="rId2"/>
          <a:srcRect/>
          <a:stretch>
            <a:fillRect/>
          </a:stretch>
        </p:blipFill>
        <p:spPr bwMode="auto">
          <a:xfrm>
            <a:off x="914400" y="1919288"/>
            <a:ext cx="6446838" cy="454818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noChangeArrowheads="1"/>
          </p:cNvSpPr>
          <p:nvPr>
            <p:ph type="title" idx="4294967295"/>
          </p:nvPr>
        </p:nvSpPr>
        <p:spPr/>
        <p:txBody>
          <a:bodyPr/>
          <a:lstStyle/>
          <a:p>
            <a:pPr eaLnBrk="1" hangingPunct="1"/>
            <a:r>
              <a:rPr lang="en-US" altLang="en-US" dirty="0"/>
              <a:t>Parallelism</a:t>
            </a:r>
          </a:p>
        </p:txBody>
      </p:sp>
      <p:sp>
        <p:nvSpPr>
          <p:cNvPr id="65539" name="Text Placeholder 2"/>
          <p:cNvSpPr>
            <a:spLocks noGrp="1" noChangeArrowheads="1"/>
          </p:cNvSpPr>
          <p:nvPr>
            <p:ph type="body" idx="4294967295"/>
          </p:nvPr>
        </p:nvSpPr>
        <p:spPr/>
        <p:txBody>
          <a:bodyPr>
            <a:normAutofit lnSpcReduction="10000"/>
          </a:bodyPr>
          <a:lstStyle/>
          <a:p>
            <a:pPr marL="0" indent="0" eaLnBrk="1" hangingPunct="1">
              <a:buFont typeface="Wingdings" pitchFamily="2" charset="2"/>
              <a:buNone/>
            </a:pPr>
            <a:r>
              <a:rPr lang="en-US" altLang="en-US"/>
              <a:t>1. </a:t>
            </a:r>
            <a:r>
              <a:rPr lang="en-US" altLang="en-US" i="1"/>
              <a:t>Data-Level Parallelism (DLP) </a:t>
            </a:r>
            <a:r>
              <a:rPr lang="en-US" altLang="en-US"/>
              <a:t>arises because there are many data items that can be operated on at the same time.</a:t>
            </a:r>
          </a:p>
          <a:p>
            <a:pPr marL="0" indent="0" eaLnBrk="1" hangingPunct="1">
              <a:buFont typeface="Wingdings" pitchFamily="2" charset="2"/>
              <a:buNone/>
            </a:pPr>
            <a:r>
              <a:rPr lang="en-US" altLang="en-US"/>
              <a:t>2. </a:t>
            </a:r>
            <a:r>
              <a:rPr lang="en-US" altLang="en-US" i="1"/>
              <a:t>Task-Level Parallelism (TLP) </a:t>
            </a:r>
            <a:r>
              <a:rPr lang="en-US" altLang="en-US"/>
              <a:t>arises because tasks of work are created that can operate independently and largely in parallel.</a:t>
            </a:r>
          </a:p>
          <a:p>
            <a:pPr marL="0" indent="0" eaLnBrk="1" hangingPunct="1">
              <a:buFont typeface="Wingdings" pitchFamily="2" charset="2"/>
              <a:buNone/>
            </a:pPr>
            <a:r>
              <a:rPr lang="en-US" altLang="en-US"/>
              <a:t>Flynn classification of implemation</a:t>
            </a:r>
          </a:p>
          <a:p>
            <a:pPr marL="0" indent="0" eaLnBrk="1" hangingPunct="1">
              <a:buFont typeface="Wingdings" pitchFamily="2" charset="2"/>
              <a:buNone/>
            </a:pPr>
            <a:r>
              <a:rPr lang="en-US" altLang="en-US"/>
              <a:t>SISD, SIMD, MISD, MIMD (multiple instruction streams, multiple data streams)</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dirty="0"/>
              <a:t>Our task as computer architects</a:t>
            </a:r>
          </a:p>
        </p:txBody>
      </p:sp>
      <p:sp>
        <p:nvSpPr>
          <p:cNvPr id="66563" name="Rectangle 3"/>
          <p:cNvSpPr>
            <a:spLocks noGrp="1" noChangeArrowheads="1"/>
          </p:cNvSpPr>
          <p:nvPr>
            <p:ph type="body" idx="1"/>
          </p:nvPr>
        </p:nvSpPr>
        <p:spPr/>
        <p:txBody>
          <a:bodyPr/>
          <a:lstStyle/>
          <a:p>
            <a:pPr eaLnBrk="1" hangingPunct="1">
              <a:lnSpc>
                <a:spcPct val="90000"/>
              </a:lnSpc>
            </a:pPr>
            <a:r>
              <a:rPr lang="en-US" altLang="en-US" dirty="0"/>
              <a:t>Determine what attributes are important</a:t>
            </a:r>
          </a:p>
          <a:p>
            <a:pPr eaLnBrk="1" hangingPunct="1">
              <a:lnSpc>
                <a:spcPct val="90000"/>
              </a:lnSpc>
            </a:pPr>
            <a:r>
              <a:rPr lang="en-US" altLang="en-US" dirty="0"/>
              <a:t>Maximize performance without increasing cost</a:t>
            </a:r>
          </a:p>
          <a:p>
            <a:pPr eaLnBrk="1" hangingPunct="1">
              <a:lnSpc>
                <a:spcPct val="90000"/>
              </a:lnSpc>
            </a:pPr>
            <a:r>
              <a:rPr lang="en-US" altLang="en-US" dirty="0"/>
              <a:t>In fact, the cost has decreased dramatically.</a:t>
            </a:r>
          </a:p>
          <a:p>
            <a:pPr eaLnBrk="1" hangingPunct="1">
              <a:lnSpc>
                <a:spcPct val="90000"/>
              </a:lnSpc>
            </a:pPr>
            <a:r>
              <a:rPr lang="en-US" altLang="en-US" dirty="0"/>
              <a:t>Different aspects of the task</a:t>
            </a:r>
          </a:p>
          <a:p>
            <a:pPr lvl="1" eaLnBrk="1" hangingPunct="1">
              <a:lnSpc>
                <a:spcPct val="90000"/>
              </a:lnSpc>
            </a:pPr>
            <a:r>
              <a:rPr lang="en-US" altLang="en-US" dirty="0"/>
              <a:t>Instruction set design</a:t>
            </a:r>
          </a:p>
          <a:p>
            <a:pPr lvl="1" eaLnBrk="1" hangingPunct="1">
              <a:lnSpc>
                <a:spcPct val="90000"/>
              </a:lnSpc>
            </a:pPr>
            <a:r>
              <a:rPr lang="en-US" altLang="en-US" dirty="0"/>
              <a:t>Functional organization</a:t>
            </a:r>
          </a:p>
          <a:p>
            <a:pPr lvl="1" eaLnBrk="1" hangingPunct="1">
              <a:lnSpc>
                <a:spcPct val="90000"/>
              </a:lnSpc>
            </a:pPr>
            <a:r>
              <a:rPr lang="en-US" altLang="en-US" dirty="0"/>
              <a:t>Logic design</a:t>
            </a:r>
          </a:p>
          <a:p>
            <a:pPr lvl="1" eaLnBrk="1" hangingPunct="1">
              <a:lnSpc>
                <a:spcPct val="90000"/>
              </a:lnSpc>
            </a:pPr>
            <a:r>
              <a:rPr lang="en-US" altLang="en-US" dirty="0"/>
              <a:t>Implementation</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dirty="0"/>
              <a:t>Instruction Set Architecture - ISA</a:t>
            </a:r>
          </a:p>
        </p:txBody>
      </p:sp>
      <p:sp>
        <p:nvSpPr>
          <p:cNvPr id="67587" name="Rectangle 3"/>
          <p:cNvSpPr>
            <a:spLocks noGrp="1" noChangeArrowheads="1"/>
          </p:cNvSpPr>
          <p:nvPr>
            <p:ph type="body" idx="1"/>
          </p:nvPr>
        </p:nvSpPr>
        <p:spPr/>
        <p:txBody>
          <a:bodyPr/>
          <a:lstStyle/>
          <a:p>
            <a:pPr eaLnBrk="1" hangingPunct="1"/>
            <a:r>
              <a:rPr lang="en-US" altLang="en-US"/>
              <a:t>Programmer visible instruction set</a:t>
            </a:r>
          </a:p>
          <a:p>
            <a:pPr eaLnBrk="1" hangingPunct="1"/>
            <a:r>
              <a:rPr lang="en-US" altLang="en-US"/>
              <a:t>Boundary between software and hardware</a:t>
            </a:r>
          </a:p>
          <a:p>
            <a:pPr lvl="1" eaLnBrk="1" hangingPunct="1"/>
            <a:r>
              <a:rPr lang="en-US" altLang="en-US"/>
              <a:t>General-purpose register ISA (we saw accumulator)</a:t>
            </a:r>
          </a:p>
          <a:p>
            <a:pPr lvl="1" eaLnBrk="1" hangingPunct="1"/>
            <a:r>
              <a:rPr lang="en-US" altLang="en-US"/>
              <a:t>Operands are registers or memory locations</a:t>
            </a:r>
          </a:p>
          <a:p>
            <a:pPr lvl="1" eaLnBrk="1" hangingPunct="1"/>
            <a:r>
              <a:rPr lang="en-US" altLang="en-US"/>
              <a:t>32 GP &amp; 32 FP registers today</a:t>
            </a:r>
          </a:p>
          <a:p>
            <a:pPr lvl="1" eaLnBrk="1" hangingPunct="1"/>
            <a:r>
              <a:rPr lang="en-US" altLang="en-US"/>
              <a:t>Memory-byte addressable, read as a word. Can use byte, half-word or full word (32bits)</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noChangeArrowheads="1"/>
          </p:cNvSpPr>
          <p:nvPr>
            <p:ph type="title"/>
          </p:nvPr>
        </p:nvSpPr>
        <p:spPr/>
        <p:txBody>
          <a:bodyPr/>
          <a:lstStyle/>
          <a:p>
            <a:pPr eaLnBrk="1" hangingPunct="1"/>
            <a:r>
              <a:rPr lang="en-US" altLang="en-US" dirty="0"/>
              <a:t>Addressing modes</a:t>
            </a:r>
          </a:p>
        </p:txBody>
      </p:sp>
      <p:sp>
        <p:nvSpPr>
          <p:cNvPr id="68611" name="Content Placeholder 2"/>
          <p:cNvSpPr>
            <a:spLocks noGrp="1" noChangeArrowheads="1"/>
          </p:cNvSpPr>
          <p:nvPr>
            <p:ph idx="1"/>
          </p:nvPr>
        </p:nvSpPr>
        <p:spPr/>
        <p:txBody>
          <a:bodyPr/>
          <a:lstStyle/>
          <a:p>
            <a:pPr eaLnBrk="1" hangingPunct="1"/>
            <a:r>
              <a:rPr lang="en-US" altLang="en-US"/>
              <a:t>Register</a:t>
            </a:r>
          </a:p>
          <a:p>
            <a:pPr eaLnBrk="1" hangingPunct="1"/>
            <a:r>
              <a:rPr lang="en-US" altLang="en-US"/>
              <a:t>Immediate for constants</a:t>
            </a:r>
          </a:p>
          <a:p>
            <a:pPr eaLnBrk="1" hangingPunct="1"/>
            <a:r>
              <a:rPr lang="en-US" altLang="en-US"/>
              <a:t>Displacement – constant offset is added to register to form a memory address (or 2 registers base register and displacement)</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7963"/>
            <a:ext cx="7886700" cy="238125"/>
          </a:xfrm>
        </p:spPr>
        <p:txBody>
          <a:bodyPr>
            <a:normAutofit fontScale="90000"/>
          </a:bodyPr>
          <a:lstStyle/>
          <a:p>
            <a:pPr>
              <a:defRPr/>
            </a:pPr>
            <a:r>
              <a:rPr lang="en-US" dirty="0"/>
              <a:t>4 types of Architectures</a:t>
            </a:r>
          </a:p>
        </p:txBody>
      </p:sp>
      <p:sp>
        <p:nvSpPr>
          <p:cNvPr id="57347" name="Content Placeholder 2"/>
          <p:cNvSpPr>
            <a:spLocks noGrp="1" noChangeArrowheads="1"/>
          </p:cNvSpPr>
          <p:nvPr>
            <p:ph idx="1"/>
          </p:nvPr>
        </p:nvSpPr>
        <p:spPr>
          <a:xfrm>
            <a:off x="533400" y="446088"/>
            <a:ext cx="7886700" cy="4121150"/>
          </a:xfrm>
        </p:spPr>
        <p:txBody>
          <a:bodyPr/>
          <a:lstStyle/>
          <a:p>
            <a:r>
              <a:rPr lang="en-US" altLang="en-US" sz="2800" dirty="0"/>
              <a:t>stack, an accumulator, or a set of registers. Operands may be named explicitly or implicitly. C = A + B shown below. Lighter shades indicate inputs, and the dark shade indicates the result</a:t>
            </a:r>
            <a:r>
              <a:rPr lang="en-US" altLang="en-US" dirty="0"/>
              <a:t>.</a:t>
            </a:r>
          </a:p>
        </p:txBody>
      </p:sp>
      <p:pic>
        <p:nvPicPr>
          <p:cNvPr id="57348" name="Picture 3"/>
          <p:cNvPicPr>
            <a:picLocks noChangeAspect="1" noChangeArrowheads="1"/>
          </p:cNvPicPr>
          <p:nvPr/>
        </p:nvPicPr>
        <p:blipFill>
          <a:blip r:embed="rId3"/>
          <a:srcRect/>
          <a:stretch>
            <a:fillRect/>
          </a:stretch>
        </p:blipFill>
        <p:spPr bwMode="auto">
          <a:xfrm>
            <a:off x="609600" y="2593975"/>
            <a:ext cx="6894513" cy="4421188"/>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noChangeArrowheads="1"/>
          </p:cNvSpPr>
          <p:nvPr>
            <p:ph type="title"/>
          </p:nvPr>
        </p:nvSpPr>
        <p:spPr/>
        <p:txBody>
          <a:bodyPr/>
          <a:lstStyle/>
          <a:p>
            <a:pPr eaLnBrk="1" hangingPunct="1"/>
            <a:r>
              <a:rPr lang="en-US" altLang="en-US" dirty="0"/>
              <a:t>Operations</a:t>
            </a:r>
          </a:p>
        </p:txBody>
      </p:sp>
      <p:sp>
        <p:nvSpPr>
          <p:cNvPr id="69635" name="Content Placeholder 2"/>
          <p:cNvSpPr>
            <a:spLocks noGrp="1" noChangeArrowheads="1"/>
          </p:cNvSpPr>
          <p:nvPr>
            <p:ph idx="1"/>
          </p:nvPr>
        </p:nvSpPr>
        <p:spPr/>
        <p:txBody>
          <a:bodyPr/>
          <a:lstStyle/>
          <a:p>
            <a:pPr eaLnBrk="1" hangingPunct="1"/>
            <a:r>
              <a:rPr lang="en-US" altLang="en-US" dirty="0"/>
              <a:t>Data transfer</a:t>
            </a:r>
          </a:p>
          <a:p>
            <a:pPr eaLnBrk="1" hangingPunct="1"/>
            <a:r>
              <a:rPr lang="en-US" altLang="en-US" dirty="0"/>
              <a:t>Arithmetic logical</a:t>
            </a:r>
          </a:p>
          <a:p>
            <a:pPr eaLnBrk="1" hangingPunct="1"/>
            <a:r>
              <a:rPr lang="en-US" altLang="en-US" dirty="0"/>
              <a:t>Control</a:t>
            </a:r>
          </a:p>
          <a:p>
            <a:pPr eaLnBrk="1" hangingPunct="1"/>
            <a:r>
              <a:rPr lang="en-US" altLang="en-US" dirty="0"/>
              <a:t>Floating point single  (32 bit) or double precision (64bit)</a:t>
            </a:r>
          </a:p>
          <a:p>
            <a:pPr eaLnBrk="1" hangingPunct="1"/>
            <a:r>
              <a:rPr lang="en-US" altLang="en-US" dirty="0"/>
              <a:t>Summarized page 13, fig 1.5</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noChangeArrowheads="1"/>
          </p:cNvSpPr>
          <p:nvPr>
            <p:ph type="title"/>
          </p:nvPr>
        </p:nvSpPr>
        <p:spPr/>
        <p:txBody>
          <a:bodyPr/>
          <a:lstStyle/>
          <a:p>
            <a:pPr eaLnBrk="1" hangingPunct="1"/>
            <a:r>
              <a:rPr lang="en-US" altLang="en-US" dirty="0"/>
              <a:t>Control flow explained</a:t>
            </a:r>
          </a:p>
        </p:txBody>
      </p:sp>
      <p:sp>
        <p:nvSpPr>
          <p:cNvPr id="70659" name="Content Placeholder 2"/>
          <p:cNvSpPr>
            <a:spLocks noGrp="1" noChangeArrowheads="1"/>
          </p:cNvSpPr>
          <p:nvPr>
            <p:ph idx="1"/>
          </p:nvPr>
        </p:nvSpPr>
        <p:spPr/>
        <p:txBody>
          <a:bodyPr/>
          <a:lstStyle/>
          <a:p>
            <a:pPr eaLnBrk="1" hangingPunct="1"/>
            <a:r>
              <a:rPr lang="en-US" altLang="en-US"/>
              <a:t>Conditional branches</a:t>
            </a:r>
          </a:p>
          <a:p>
            <a:pPr eaLnBrk="1" hangingPunct="1"/>
            <a:r>
              <a:rPr lang="en-US" altLang="en-US"/>
              <a:t>Unconditional jumps</a:t>
            </a:r>
          </a:p>
          <a:p>
            <a:pPr eaLnBrk="1" hangingPunct="1"/>
            <a:r>
              <a:rPr lang="en-US" altLang="en-US"/>
              <a:t>Procedure calls </a:t>
            </a:r>
          </a:p>
          <a:p>
            <a:pPr eaLnBrk="1" hangingPunct="1"/>
            <a:r>
              <a:rPr lang="en-US" altLang="en-US"/>
              <a:t>and returns</a:t>
            </a:r>
          </a:p>
          <a:p>
            <a:pPr eaLnBrk="1" hangingPunct="1"/>
            <a:r>
              <a:rPr lang="en-US" altLang="en-US"/>
              <a:t>PC relative addressing for branching (PC + addressfield)</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dirty="0"/>
              <a:t>Implementation</a:t>
            </a:r>
          </a:p>
        </p:txBody>
      </p:sp>
      <p:sp>
        <p:nvSpPr>
          <p:cNvPr id="71683" name="Rectangle 3"/>
          <p:cNvSpPr>
            <a:spLocks noGrp="1" noChangeArrowheads="1"/>
          </p:cNvSpPr>
          <p:nvPr>
            <p:ph type="body" idx="1"/>
          </p:nvPr>
        </p:nvSpPr>
        <p:spPr/>
        <p:txBody>
          <a:bodyPr/>
          <a:lstStyle/>
          <a:p>
            <a:pPr eaLnBrk="1" hangingPunct="1">
              <a:lnSpc>
                <a:spcPct val="90000"/>
              </a:lnSpc>
            </a:pPr>
            <a:r>
              <a:rPr lang="en-US" altLang="en-US"/>
              <a:t>Three aspects: ISA, Organization, Hardware</a:t>
            </a:r>
          </a:p>
          <a:p>
            <a:pPr eaLnBrk="1" hangingPunct="1">
              <a:lnSpc>
                <a:spcPct val="90000"/>
              </a:lnSpc>
            </a:pPr>
            <a:r>
              <a:rPr lang="en-US" altLang="en-US"/>
              <a:t>Organization (microarchitecture)</a:t>
            </a:r>
          </a:p>
          <a:p>
            <a:pPr lvl="1" eaLnBrk="1" hangingPunct="1">
              <a:lnSpc>
                <a:spcPct val="90000"/>
              </a:lnSpc>
            </a:pPr>
            <a:r>
              <a:rPr lang="en-US" altLang="en-US"/>
              <a:t>High level aspects of a computer’s design: memory system, interconnect and design of CPU (core)</a:t>
            </a:r>
          </a:p>
          <a:p>
            <a:pPr lvl="1" eaLnBrk="1" hangingPunct="1">
              <a:lnSpc>
                <a:spcPct val="90000"/>
              </a:lnSpc>
            </a:pPr>
            <a:r>
              <a:rPr lang="en-US" altLang="en-US"/>
              <a:t>Example: Intel vs AMD same instruction set but different organization</a:t>
            </a:r>
          </a:p>
          <a:p>
            <a:pPr eaLnBrk="1" hangingPunct="1">
              <a:lnSpc>
                <a:spcPct val="90000"/>
              </a:lnSpc>
            </a:pPr>
            <a:r>
              <a:rPr lang="en-US" altLang="en-US"/>
              <a:t>Hardware</a:t>
            </a:r>
          </a:p>
          <a:p>
            <a:pPr lvl="1" eaLnBrk="1" hangingPunct="1">
              <a:lnSpc>
                <a:spcPct val="90000"/>
              </a:lnSpc>
            </a:pPr>
            <a:r>
              <a:rPr lang="en-US" altLang="en-US"/>
              <a:t>Logic design, etc.</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pPr eaLnBrk="1" hangingPunct="1"/>
            <a:r>
              <a:rPr lang="en-US" altLang="en-US" dirty="0"/>
              <a:t>Architecture can be driven by market</a:t>
            </a:r>
          </a:p>
        </p:txBody>
      </p:sp>
      <p:sp>
        <p:nvSpPr>
          <p:cNvPr id="72707" name="Rectangle 3"/>
          <p:cNvSpPr>
            <a:spLocks noGrp="1" noChangeArrowheads="1"/>
          </p:cNvSpPr>
          <p:nvPr>
            <p:ph type="body" idx="1"/>
          </p:nvPr>
        </p:nvSpPr>
        <p:spPr/>
        <p:txBody>
          <a:bodyPr/>
          <a:lstStyle/>
          <a:p>
            <a:pPr eaLnBrk="1" hangingPunct="1"/>
            <a:r>
              <a:rPr lang="en-US" altLang="en-US" dirty="0"/>
              <a:t>Widely accepted application software</a:t>
            </a:r>
          </a:p>
          <a:p>
            <a:pPr lvl="1" eaLnBrk="1" hangingPunct="1"/>
            <a:r>
              <a:rPr lang="en-US" altLang="en-US" dirty="0"/>
              <a:t>Architects will attempt to deliver speed to such software.</a:t>
            </a:r>
          </a:p>
          <a:p>
            <a:pPr eaLnBrk="1" hangingPunct="1"/>
            <a:r>
              <a:rPr lang="en-US" altLang="en-US" dirty="0"/>
              <a:t>Well accepted compilers</a:t>
            </a:r>
          </a:p>
          <a:p>
            <a:pPr lvl="1" eaLnBrk="1" hangingPunct="1"/>
            <a:r>
              <a:rPr lang="en-US" altLang="en-US" dirty="0"/>
              <a:t>Architects may keep the same ISA</a:t>
            </a:r>
          </a:p>
          <a:p>
            <a:pPr eaLnBrk="1" hangingPunct="1"/>
            <a:r>
              <a:rPr lang="en-US" altLang="en-US" dirty="0"/>
              <a:t>Price, power, performance &amp; availability</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dirty="0"/>
              <a:t>Choice between designs</a:t>
            </a:r>
          </a:p>
        </p:txBody>
      </p:sp>
      <p:sp>
        <p:nvSpPr>
          <p:cNvPr id="73731" name="Rectangle 3"/>
          <p:cNvSpPr>
            <a:spLocks noGrp="1" noChangeArrowheads="1"/>
          </p:cNvSpPr>
          <p:nvPr>
            <p:ph type="body" idx="1"/>
          </p:nvPr>
        </p:nvSpPr>
        <p:spPr/>
        <p:txBody>
          <a:bodyPr/>
          <a:lstStyle/>
          <a:p>
            <a:pPr eaLnBrk="1" hangingPunct="1">
              <a:buFont typeface="Wingdings" pitchFamily="2" charset="2"/>
              <a:buNone/>
            </a:pPr>
            <a:r>
              <a:rPr lang="en-US" altLang="en-US"/>
              <a:t>Design complexity</a:t>
            </a:r>
          </a:p>
          <a:p>
            <a:pPr lvl="1" eaLnBrk="1" hangingPunct="1">
              <a:buFontTx/>
              <a:buNone/>
            </a:pPr>
            <a:r>
              <a:rPr lang="en-US" altLang="en-US"/>
              <a:t>Complex design takes longer to complete</a:t>
            </a:r>
          </a:p>
          <a:p>
            <a:pPr lvl="1" eaLnBrk="1" hangingPunct="1">
              <a:buFontTx/>
              <a:buNone/>
            </a:pPr>
            <a:r>
              <a:rPr lang="en-US" altLang="en-US"/>
              <a:t>This will prolong time to market</a:t>
            </a:r>
          </a:p>
          <a:p>
            <a:pPr lvl="1" eaLnBrk="1" hangingPunct="1">
              <a:buFontTx/>
              <a:buNone/>
            </a:pPr>
            <a:r>
              <a:rPr lang="en-US" altLang="en-US"/>
              <a:t>Someone may come up with a better machine meantime.</a:t>
            </a:r>
          </a:p>
          <a:p>
            <a:pPr eaLnBrk="1" hangingPunct="1">
              <a:buFont typeface="Wingdings" pitchFamily="2" charset="2"/>
              <a:buNone/>
            </a:pPr>
            <a:r>
              <a:rPr lang="en-US" altLang="en-US"/>
              <a:t>Cost</a:t>
            </a:r>
          </a:p>
          <a:p>
            <a:pPr lvl="1" eaLnBrk="1" hangingPunct="1">
              <a:buFontTx/>
              <a:buNone/>
            </a:pPr>
            <a:r>
              <a:rPr lang="en-US" altLang="en-US"/>
              <a:t>A balancing act.</a:t>
            </a:r>
          </a:p>
          <a:p>
            <a:pPr lvl="1" eaLnBrk="1" hangingPunct="1">
              <a:buFontTx/>
              <a:buNone/>
            </a:pPr>
            <a:endParaRPr lang="en-US" altLang="en-US"/>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noChangeArrowheads="1"/>
          </p:cNvSpPr>
          <p:nvPr>
            <p:ph type="title"/>
          </p:nvPr>
        </p:nvSpPr>
        <p:spPr>
          <a:xfrm>
            <a:off x="990600" y="0"/>
            <a:ext cx="7924800" cy="533400"/>
          </a:xfrm>
        </p:spPr>
        <p:txBody>
          <a:bodyPr>
            <a:normAutofit fontScale="90000"/>
          </a:bodyPr>
          <a:lstStyle/>
          <a:p>
            <a:pPr eaLnBrk="1" hangingPunct="1"/>
            <a:r>
              <a:rPr lang="en-US" altLang="en-US" dirty="0"/>
              <a:t>Requirements and features</a:t>
            </a:r>
          </a:p>
        </p:txBody>
      </p:sp>
      <p:pic>
        <p:nvPicPr>
          <p:cNvPr id="74755" name="Content Placeholder 3"/>
          <p:cNvPicPr>
            <a:picLocks noGrp="1" noChangeAspect="1" noChangeArrowheads="1"/>
          </p:cNvPicPr>
          <p:nvPr>
            <p:ph idx="1"/>
          </p:nvPr>
        </p:nvPicPr>
        <p:blipFill>
          <a:blip r:embed="rId2"/>
          <a:srcRect/>
          <a:stretch>
            <a:fillRect/>
          </a:stretch>
        </p:blipFill>
        <p:spPr>
          <a:xfrm>
            <a:off x="228600" y="361950"/>
            <a:ext cx="8972550" cy="4572000"/>
          </a:xfrm>
        </p:spPr>
      </p:pic>
      <p:pic>
        <p:nvPicPr>
          <p:cNvPr id="74756" name="Picture 4"/>
          <p:cNvPicPr>
            <a:picLocks noChangeAspect="1" noChangeArrowheads="1"/>
          </p:cNvPicPr>
          <p:nvPr/>
        </p:nvPicPr>
        <p:blipFill>
          <a:blip r:embed="rId3"/>
          <a:srcRect/>
          <a:stretch>
            <a:fillRect/>
          </a:stretch>
        </p:blipFill>
        <p:spPr bwMode="auto">
          <a:xfrm>
            <a:off x="104775" y="4972050"/>
            <a:ext cx="9039225" cy="170021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14400" y="228600"/>
            <a:ext cx="8001000" cy="381000"/>
          </a:xfrm>
        </p:spPr>
        <p:txBody>
          <a:bodyPr>
            <a:normAutofit fontScale="90000"/>
          </a:bodyPr>
          <a:lstStyle/>
          <a:p>
            <a:pPr eaLnBrk="1" hangingPunct="1"/>
            <a:r>
              <a:rPr lang="en-US" altLang="en-US" dirty="0"/>
              <a:t>Trends in technology and usage -1</a:t>
            </a:r>
          </a:p>
        </p:txBody>
      </p:sp>
      <p:sp>
        <p:nvSpPr>
          <p:cNvPr id="75779" name="Rectangle 3"/>
          <p:cNvSpPr>
            <a:spLocks noGrp="1" noChangeArrowheads="1"/>
          </p:cNvSpPr>
          <p:nvPr>
            <p:ph type="body" idx="1"/>
          </p:nvPr>
        </p:nvSpPr>
        <p:spPr>
          <a:xfrm>
            <a:off x="571500" y="609600"/>
            <a:ext cx="8001000" cy="5029200"/>
          </a:xfrm>
        </p:spPr>
        <p:txBody>
          <a:bodyPr/>
          <a:lstStyle/>
          <a:p>
            <a:pPr eaLnBrk="1" hangingPunct="1">
              <a:buFont typeface="Wingdings" pitchFamily="2" charset="2"/>
              <a:buNone/>
            </a:pPr>
            <a:r>
              <a:rPr lang="en-US" altLang="en-US"/>
              <a:t>IC logic technology: transistor density increases about 35% per year, ICs on a chip doubles every 18-24 months. Moore’s law.</a:t>
            </a:r>
          </a:p>
          <a:p>
            <a:pPr eaLnBrk="1" hangingPunct="1">
              <a:buFont typeface="Wingdings" pitchFamily="2" charset="2"/>
              <a:buNone/>
            </a:pPr>
            <a:r>
              <a:rPr lang="en-US" altLang="en-US"/>
              <a:t>DRAM capacity doubles every 2 -3 years.</a:t>
            </a:r>
          </a:p>
          <a:p>
            <a:pPr eaLnBrk="1" hangingPunct="1">
              <a:buFont typeface="Wingdings" pitchFamily="2" charset="2"/>
              <a:buNone/>
            </a:pPr>
            <a:r>
              <a:rPr lang="en-US" altLang="en-US"/>
              <a:t>Capacity of Flash memory increases 50-60%/year.</a:t>
            </a:r>
          </a:p>
          <a:p>
            <a:pPr eaLnBrk="1" hangingPunct="1">
              <a:buFont typeface="Wingdings" pitchFamily="2" charset="2"/>
              <a:buNone/>
            </a:pPr>
            <a:r>
              <a:rPr lang="en-US" altLang="en-US"/>
              <a:t>Magnetic disk technology improved</a:t>
            </a:r>
          </a:p>
          <a:p>
            <a:pPr lvl="1" eaLnBrk="1" hangingPunct="1">
              <a:buFontTx/>
              <a:buNone/>
            </a:pPr>
            <a:r>
              <a:rPr lang="en-US" altLang="en-US"/>
              <a:t>300 to 500 times cheaper per bit than DRAM.</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noChangeArrowheads="1"/>
          </p:cNvSpPr>
          <p:nvPr>
            <p:ph type="title"/>
          </p:nvPr>
        </p:nvSpPr>
        <p:spPr>
          <a:xfrm>
            <a:off x="914400" y="152400"/>
            <a:ext cx="8001000" cy="457200"/>
          </a:xfrm>
        </p:spPr>
        <p:txBody>
          <a:bodyPr>
            <a:normAutofit fontScale="90000"/>
          </a:bodyPr>
          <a:lstStyle/>
          <a:p>
            <a:pPr eaLnBrk="1" hangingPunct="1"/>
            <a:r>
              <a:rPr lang="en-US" altLang="en-US" dirty="0"/>
              <a:t>Performance milestones</a:t>
            </a:r>
          </a:p>
        </p:txBody>
      </p:sp>
      <p:pic>
        <p:nvPicPr>
          <p:cNvPr id="76803" name="Content Placeholder 3"/>
          <p:cNvPicPr>
            <a:picLocks noGrp="1" noChangeAspect="1" noChangeArrowheads="1"/>
          </p:cNvPicPr>
          <p:nvPr>
            <p:ph idx="1"/>
          </p:nvPr>
        </p:nvPicPr>
        <p:blipFill>
          <a:blip r:embed="rId2"/>
          <a:srcRect/>
          <a:stretch>
            <a:fillRect/>
          </a:stretch>
        </p:blipFill>
        <p:spPr>
          <a:xfrm>
            <a:off x="-152400" y="914400"/>
            <a:ext cx="11406188" cy="5410200"/>
          </a:xfrm>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noChangeArrowheads="1"/>
          </p:cNvSpPr>
          <p:nvPr>
            <p:ph type="title"/>
          </p:nvPr>
        </p:nvSpPr>
        <p:spPr/>
        <p:txBody>
          <a:bodyPr/>
          <a:lstStyle/>
          <a:p>
            <a:r>
              <a:rPr lang="en-US" altLang="en-US" dirty="0"/>
              <a:t>Trends in Cost</a:t>
            </a:r>
          </a:p>
        </p:txBody>
      </p:sp>
      <p:sp>
        <p:nvSpPr>
          <p:cNvPr id="77827" name="Content Placeholder 2"/>
          <p:cNvSpPr>
            <a:spLocks noGrp="1" noChangeArrowheads="1"/>
          </p:cNvSpPr>
          <p:nvPr>
            <p:ph idx="1"/>
          </p:nvPr>
        </p:nvSpPr>
        <p:spPr>
          <a:xfrm>
            <a:off x="914400" y="2362200"/>
            <a:ext cx="8001000" cy="4267200"/>
          </a:xfrm>
        </p:spPr>
        <p:txBody>
          <a:bodyPr>
            <a:normAutofit lnSpcReduction="10000"/>
          </a:bodyPr>
          <a:lstStyle/>
          <a:p>
            <a:r>
              <a:rPr lang="en-US" altLang="en-US" dirty="0"/>
              <a:t>Time, volume and commoditization</a:t>
            </a:r>
          </a:p>
          <a:p>
            <a:pPr lvl="1"/>
            <a:r>
              <a:rPr lang="en-US" altLang="en-US" dirty="0"/>
              <a:t>Cost of manufacture decreases over time.</a:t>
            </a:r>
          </a:p>
          <a:p>
            <a:pPr lvl="1"/>
            <a:r>
              <a:rPr lang="en-US" altLang="en-US" dirty="0"/>
              <a:t>Cost of Integrated circuit=(cost of </a:t>
            </a:r>
            <a:r>
              <a:rPr lang="en-US" altLang="en-US" dirty="0" err="1"/>
              <a:t>die+cost</a:t>
            </a:r>
            <a:r>
              <a:rPr lang="en-US" altLang="en-US" dirty="0"/>
              <a:t> of </a:t>
            </a:r>
            <a:r>
              <a:rPr lang="en-US" altLang="en-US" dirty="0" err="1"/>
              <a:t>testing+cost</a:t>
            </a:r>
            <a:r>
              <a:rPr lang="en-US" altLang="en-US" dirty="0"/>
              <a:t> of packing)/final yield</a:t>
            </a:r>
          </a:p>
          <a:p>
            <a:pPr lvl="1"/>
            <a:r>
              <a:rPr lang="en-US" altLang="en-US" dirty="0"/>
              <a:t>Cost of die=cost of wafer/(dies per wafer x die yield)</a:t>
            </a:r>
          </a:p>
          <a:p>
            <a:pPr lvl="1"/>
            <a:r>
              <a:rPr lang="en-US" altLang="en-US" dirty="0"/>
              <a:t>Dies per wafer=area of wafer/area of the die minus unusable wafer area at the edges. See figure 1.15</a:t>
            </a:r>
          </a:p>
        </p:txBody>
      </p:sp>
      <p:pic>
        <p:nvPicPr>
          <p:cNvPr id="77828" name="Picture 3"/>
          <p:cNvPicPr>
            <a:picLocks noChangeAspect="1" noChangeArrowheads="1"/>
          </p:cNvPicPr>
          <p:nvPr/>
        </p:nvPicPr>
        <p:blipFill>
          <a:blip r:embed="rId2"/>
          <a:srcRect/>
          <a:stretch>
            <a:fillRect/>
          </a:stretch>
        </p:blipFill>
        <p:spPr bwMode="auto">
          <a:xfrm>
            <a:off x="1165225" y="5610225"/>
            <a:ext cx="7499350" cy="9715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noChangeArrowheads="1"/>
          </p:cNvSpPr>
          <p:nvPr>
            <p:ph type="title"/>
          </p:nvPr>
        </p:nvSpPr>
        <p:spPr>
          <a:xfrm>
            <a:off x="571500" y="190500"/>
            <a:ext cx="8001000" cy="571500"/>
          </a:xfrm>
        </p:spPr>
        <p:txBody>
          <a:bodyPr>
            <a:normAutofit fontScale="90000"/>
          </a:bodyPr>
          <a:lstStyle/>
          <a:p>
            <a:r>
              <a:rPr lang="en-US" altLang="en-US" dirty="0"/>
              <a:t>Example</a:t>
            </a:r>
          </a:p>
        </p:txBody>
      </p:sp>
      <p:pic>
        <p:nvPicPr>
          <p:cNvPr id="78851" name="Content Placeholder 3"/>
          <p:cNvPicPr>
            <a:picLocks noGrp="1" noChangeAspect="1" noChangeArrowheads="1"/>
          </p:cNvPicPr>
          <p:nvPr>
            <p:ph idx="1"/>
          </p:nvPr>
        </p:nvPicPr>
        <p:blipFill>
          <a:blip r:embed="rId2"/>
          <a:srcRect/>
          <a:stretch>
            <a:fillRect/>
          </a:stretch>
        </p:blipFill>
        <p:spPr>
          <a:xfrm>
            <a:off x="249238" y="1752600"/>
            <a:ext cx="8815387" cy="3886200"/>
          </a:xfrm>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C01E-3587-5FDC-8BED-6567D66FA7A3}"/>
              </a:ext>
            </a:extLst>
          </p:cNvPr>
          <p:cNvSpPr>
            <a:spLocks noGrp="1"/>
          </p:cNvSpPr>
          <p:nvPr>
            <p:ph type="title"/>
          </p:nvPr>
        </p:nvSpPr>
        <p:spPr/>
        <p:txBody>
          <a:bodyPr/>
          <a:lstStyle/>
          <a:p>
            <a:r>
              <a:rPr lang="en-US" dirty="0"/>
              <a:t>Stack</a:t>
            </a:r>
          </a:p>
        </p:txBody>
      </p:sp>
      <p:sp>
        <p:nvSpPr>
          <p:cNvPr id="3" name="Content Placeholder 2">
            <a:extLst>
              <a:ext uri="{FF2B5EF4-FFF2-40B4-BE49-F238E27FC236}">
                <a16:creationId xmlns:a16="http://schemas.microsoft.com/office/drawing/2014/main" id="{67F1C029-CF5C-6B88-D7AA-EDC748CD83F8}"/>
              </a:ext>
            </a:extLst>
          </p:cNvPr>
          <p:cNvSpPr>
            <a:spLocks noGrp="1"/>
          </p:cNvSpPr>
          <p:nvPr>
            <p:ph idx="1"/>
          </p:nvPr>
        </p:nvSpPr>
        <p:spPr/>
        <p:txBody>
          <a:bodyPr>
            <a:normAutofit fontScale="92500" lnSpcReduction="20000"/>
          </a:bodyPr>
          <a:lstStyle/>
          <a:p>
            <a:r>
              <a:rPr lang="en-US" dirty="0"/>
              <a:t>Explain stack.</a:t>
            </a:r>
          </a:p>
          <a:p>
            <a:r>
              <a:rPr lang="en-US" dirty="0"/>
              <a:t>Stack architecture is simple.  Locations of the operands is implicit. Location of the result is also implicit.  All are top of the stack.  We need to have a register to keep top of the stack.  </a:t>
            </a:r>
          </a:p>
          <a:p>
            <a:r>
              <a:rPr lang="en-US" dirty="0"/>
              <a:t>We can use accumulator machine to implement stack, if we choose to. Accumulator architecture is now used for learning purpose only</a:t>
            </a:r>
          </a:p>
          <a:p>
            <a:r>
              <a:rPr lang="en-US" dirty="0"/>
              <a:t>Stack is still used for various activities in the CPU.</a:t>
            </a:r>
          </a:p>
          <a:p>
            <a:r>
              <a:rPr lang="en-US" dirty="0"/>
              <a:t>Example calling subroutines. I’ll explain on the board</a:t>
            </a:r>
          </a:p>
          <a:p>
            <a:endParaRPr lang="en-US" dirty="0"/>
          </a:p>
        </p:txBody>
      </p:sp>
    </p:spTree>
    <p:extLst>
      <p:ext uri="{BB962C8B-B14F-4D97-AF65-F5344CB8AC3E}">
        <p14:creationId xmlns:p14="http://schemas.microsoft.com/office/powerpoint/2010/main" val="1029758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a:t>Prof. John P. Abraham, UTRGV</a:t>
            </a:r>
          </a:p>
        </p:txBody>
      </p:sp>
      <p:pic>
        <p:nvPicPr>
          <p:cNvPr id="79875" name="Picture 2" descr="Image result for ic manufacturing process"/>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a:t>Prof. John P. Abraham, UTRGV</a:t>
            </a:r>
          </a:p>
        </p:txBody>
      </p:sp>
      <p:pic>
        <p:nvPicPr>
          <p:cNvPr id="80899" name="Picture 2"/>
          <p:cNvPicPr>
            <a:picLocks noChangeAspect="1" noChangeArrowheads="1"/>
          </p:cNvPicPr>
          <p:nvPr/>
        </p:nvPicPr>
        <p:blipFill>
          <a:blip r:embed="rId3"/>
          <a:srcRect/>
          <a:stretch>
            <a:fillRect/>
          </a:stretch>
        </p:blipFill>
        <p:spPr bwMode="auto">
          <a:xfrm>
            <a:off x="914400" y="212725"/>
            <a:ext cx="5867400" cy="5159375"/>
          </a:xfrm>
          <a:prstGeom prst="rect">
            <a:avLst/>
          </a:prstGeom>
          <a:noFill/>
          <a:ln w="9525">
            <a:noFill/>
            <a:miter lim="800000"/>
            <a:headEnd/>
            <a:tailEnd/>
          </a:ln>
        </p:spPr>
      </p:pic>
      <p:sp>
        <p:nvSpPr>
          <p:cNvPr id="80900" name="TextBox 3"/>
          <p:cNvSpPr txBox="1">
            <a:spLocks noChangeArrowheads="1"/>
          </p:cNvSpPr>
          <p:nvPr/>
        </p:nvSpPr>
        <p:spPr bwMode="auto">
          <a:xfrm>
            <a:off x="1371600" y="5562600"/>
            <a:ext cx="5715000" cy="830263"/>
          </a:xfrm>
          <a:prstGeom prst="rect">
            <a:avLst/>
          </a:prstGeom>
          <a:noFill/>
          <a:ln w="9525">
            <a:noFill/>
            <a:miter lim="800000"/>
            <a:headEnd/>
            <a:tailEnd/>
          </a:ln>
        </p:spPr>
        <p:txBody>
          <a:bodyPr>
            <a:spAutoFit/>
          </a:bodyPr>
          <a:lstStyle/>
          <a:p>
            <a:r>
              <a:rPr lang="en-US" altLang="en-US"/>
              <a:t>A manufacturing plant costs billions of dollars.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ChangeArrowheads="1"/>
          </p:cNvSpPr>
          <p:nvPr/>
        </p:nvSpPr>
        <p:spPr bwMode="auto">
          <a:xfrm>
            <a:off x="0" y="0"/>
            <a:ext cx="8686800" cy="830263"/>
          </a:xfrm>
          <a:prstGeom prst="rect">
            <a:avLst/>
          </a:prstGeom>
          <a:noFill/>
          <a:ln w="9525">
            <a:noFill/>
            <a:miter lim="800000"/>
            <a:headEnd/>
            <a:tailEnd/>
          </a:ln>
        </p:spPr>
        <p:txBody>
          <a:bodyPr>
            <a:spAutoFit/>
          </a:bodyPr>
          <a:lstStyle/>
          <a:p>
            <a:r>
              <a:rPr lang="en-US" altLang="en-US">
                <a:solidFill>
                  <a:srgbClr val="222222"/>
                </a:solidFill>
                <a:latin typeface="Aspira Webfont"/>
              </a:rPr>
              <a:t>Assume a 15 cm diameter wafer has a cost of 12, contains 84 dies, and has 0.020 defects/cm2. Calculate yield and cost per die.</a:t>
            </a:r>
          </a:p>
        </p:txBody>
      </p:sp>
      <p:pic>
        <p:nvPicPr>
          <p:cNvPr id="81923" name="Picture 2"/>
          <p:cNvPicPr>
            <a:picLocks noChangeAspect="1" noChangeArrowheads="1"/>
          </p:cNvPicPr>
          <p:nvPr/>
        </p:nvPicPr>
        <p:blipFill>
          <a:blip r:embed="rId2"/>
          <a:srcRect/>
          <a:stretch>
            <a:fillRect/>
          </a:stretch>
        </p:blipFill>
        <p:spPr bwMode="auto">
          <a:xfrm>
            <a:off x="0" y="1108075"/>
            <a:ext cx="9144000" cy="46418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noChangeArrowheads="1"/>
          </p:cNvSpPr>
          <p:nvPr>
            <p:ph type="title"/>
          </p:nvPr>
        </p:nvSpPr>
        <p:spPr/>
        <p:txBody>
          <a:bodyPr>
            <a:normAutofit fontScale="90000"/>
          </a:bodyPr>
          <a:lstStyle/>
          <a:p>
            <a:r>
              <a:rPr lang="en-US" altLang="en-US" dirty="0"/>
              <a:t>Measuring, Reporting &amp; Summarizing Performance. 1.8</a:t>
            </a:r>
          </a:p>
        </p:txBody>
      </p:sp>
      <p:sp>
        <p:nvSpPr>
          <p:cNvPr id="82947" name="Content Placeholder 2"/>
          <p:cNvSpPr>
            <a:spLocks noGrp="1" noChangeArrowheads="1"/>
          </p:cNvSpPr>
          <p:nvPr>
            <p:ph idx="1"/>
          </p:nvPr>
        </p:nvSpPr>
        <p:spPr/>
        <p:txBody>
          <a:bodyPr/>
          <a:lstStyle/>
          <a:p>
            <a:pPr eaLnBrk="1" hangingPunct="1">
              <a:lnSpc>
                <a:spcPct val="90000"/>
              </a:lnSpc>
              <a:buFont typeface="Wingdings" pitchFamily="2" charset="2"/>
              <a:buNone/>
            </a:pPr>
            <a:r>
              <a:rPr lang="en-US" altLang="en-US" sz="2400" dirty="0"/>
              <a:t>What criteria do we use to say one computer is faster than another?</a:t>
            </a:r>
          </a:p>
          <a:p>
            <a:pPr eaLnBrk="1" hangingPunct="1">
              <a:lnSpc>
                <a:spcPct val="90000"/>
              </a:lnSpc>
            </a:pPr>
            <a:r>
              <a:rPr lang="en-US" altLang="en-US" sz="2400" dirty="0"/>
              <a:t>We might use terms such as:</a:t>
            </a:r>
          </a:p>
          <a:p>
            <a:pPr lvl="1" eaLnBrk="1" hangingPunct="1">
              <a:lnSpc>
                <a:spcPct val="90000"/>
              </a:lnSpc>
            </a:pPr>
            <a:r>
              <a:rPr lang="en-US" altLang="en-US" sz="2000" dirty="0"/>
              <a:t>execution time (also called response time)</a:t>
            </a:r>
          </a:p>
          <a:p>
            <a:pPr lvl="1" eaLnBrk="1" hangingPunct="1">
              <a:lnSpc>
                <a:spcPct val="90000"/>
              </a:lnSpc>
            </a:pPr>
            <a:r>
              <a:rPr lang="en-US" altLang="en-US" sz="2000" dirty="0"/>
              <a:t>Throughput </a:t>
            </a:r>
          </a:p>
          <a:p>
            <a:pPr lvl="2" eaLnBrk="1" hangingPunct="1">
              <a:lnSpc>
                <a:spcPct val="90000"/>
              </a:lnSpc>
            </a:pPr>
            <a:r>
              <a:rPr lang="en-US" altLang="en-US" sz="1800" dirty="0"/>
              <a:t>number of programs / unit time</a:t>
            </a:r>
          </a:p>
          <a:p>
            <a:pPr lvl="1" eaLnBrk="1" hangingPunct="1">
              <a:lnSpc>
                <a:spcPct val="90000"/>
              </a:lnSpc>
            </a:pPr>
            <a:r>
              <a:rPr lang="en-US" altLang="en-US" sz="2000" dirty="0"/>
              <a:t>wall-clock time (or elapsed time)</a:t>
            </a:r>
          </a:p>
          <a:p>
            <a:pPr lvl="1" eaLnBrk="1" hangingPunct="1">
              <a:lnSpc>
                <a:spcPct val="90000"/>
              </a:lnSpc>
            </a:pPr>
            <a:r>
              <a:rPr lang="en-US" altLang="en-US" sz="2000" dirty="0"/>
              <a:t>CPU time, user CPU time, system CPU time</a:t>
            </a:r>
          </a:p>
          <a:p>
            <a:pPr lvl="2" eaLnBrk="1" hangingPunct="1">
              <a:lnSpc>
                <a:spcPct val="90000"/>
              </a:lnSpc>
            </a:pPr>
            <a:r>
              <a:rPr lang="en-US" altLang="en-US" sz="1800" dirty="0"/>
              <a:t>CPU time = user CPU time + system CPU time</a:t>
            </a:r>
          </a:p>
          <a:p>
            <a:pPr lvl="1" eaLnBrk="1" hangingPunct="1">
              <a:lnSpc>
                <a:spcPct val="90000"/>
              </a:lnSpc>
            </a:pPr>
            <a:r>
              <a:rPr lang="en-US" altLang="en-US" sz="2000" dirty="0"/>
              <a:t>System performance (on an unloaded system)</a:t>
            </a:r>
          </a:p>
          <a:p>
            <a:pPr lvl="1" eaLnBrk="1" hangingPunct="1">
              <a:lnSpc>
                <a:spcPct val="90000"/>
              </a:lnSpc>
            </a:pPr>
            <a:r>
              <a:rPr lang="en-US" altLang="en-US" sz="2000" dirty="0"/>
              <a:t>CPU performance</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04800"/>
            <a:ext cx="7772400" cy="1143000"/>
          </a:xfrm>
        </p:spPr>
        <p:txBody>
          <a:bodyPr/>
          <a:lstStyle/>
          <a:p>
            <a:pPr eaLnBrk="1" hangingPunct="1"/>
            <a:r>
              <a:rPr lang="en-US" altLang="en-US" dirty="0"/>
              <a:t>Performance Measures</a:t>
            </a:r>
          </a:p>
        </p:txBody>
      </p:sp>
      <p:sp>
        <p:nvSpPr>
          <p:cNvPr id="83971" name="Rectangle 3"/>
          <p:cNvSpPr>
            <a:spLocks noGrp="1" noChangeArrowheads="1"/>
          </p:cNvSpPr>
          <p:nvPr>
            <p:ph type="body" idx="1"/>
          </p:nvPr>
        </p:nvSpPr>
        <p:spPr/>
        <p:txBody>
          <a:bodyPr/>
          <a:lstStyle/>
          <a:p>
            <a:pPr eaLnBrk="1" hangingPunct="1"/>
            <a:r>
              <a:rPr lang="en-US" altLang="en-US"/>
              <a:t>To say X is n times faster than Y means that</a:t>
            </a:r>
          </a:p>
          <a:p>
            <a:pPr lvl="1" eaLnBrk="1" hangingPunct="1"/>
            <a:r>
              <a:rPr lang="en-US" altLang="en-US"/>
              <a:t>Execution time Y / Execution time X = n</a:t>
            </a:r>
          </a:p>
          <a:p>
            <a:pPr lvl="1" eaLnBrk="1" hangingPunct="1"/>
            <a:r>
              <a:rPr lang="en-US" altLang="en-US"/>
              <a:t>Performance X / Performance Y = n</a:t>
            </a:r>
          </a:p>
          <a:p>
            <a:pPr eaLnBrk="1" hangingPunct="1"/>
            <a:r>
              <a:rPr lang="en-US" altLang="en-US"/>
              <a:t>The throughput of X is 1.3 times higher than Y means that the number of tasks that can be executed on X is 1.3 more than on Y in the same amount of time</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08050" y="152400"/>
            <a:ext cx="8001000" cy="381000"/>
          </a:xfrm>
        </p:spPr>
        <p:txBody>
          <a:bodyPr>
            <a:normAutofit fontScale="90000"/>
          </a:bodyPr>
          <a:lstStyle/>
          <a:p>
            <a:pPr eaLnBrk="1" hangingPunct="1"/>
            <a:r>
              <a:rPr lang="en-US" altLang="en-US" dirty="0"/>
              <a:t>Execution time</a:t>
            </a:r>
          </a:p>
        </p:txBody>
      </p:sp>
      <p:sp>
        <p:nvSpPr>
          <p:cNvPr id="84995" name="Rectangle 3"/>
          <p:cNvSpPr>
            <a:spLocks noGrp="1" noChangeArrowheads="1"/>
          </p:cNvSpPr>
          <p:nvPr>
            <p:ph type="body" idx="1"/>
          </p:nvPr>
        </p:nvSpPr>
        <p:spPr>
          <a:xfrm>
            <a:off x="914400" y="533400"/>
            <a:ext cx="8001000" cy="5562600"/>
          </a:xfrm>
        </p:spPr>
        <p:txBody>
          <a:bodyPr/>
          <a:lstStyle/>
          <a:p>
            <a:pPr eaLnBrk="1" hangingPunct="1"/>
            <a:r>
              <a:rPr lang="en-US" altLang="en-US"/>
              <a:t>Execution time depends upon performance of the machine</a:t>
            </a:r>
          </a:p>
          <a:p>
            <a:pPr lvl="1" eaLnBrk="1" hangingPunct="1"/>
            <a:r>
              <a:rPr lang="en-US" altLang="en-US"/>
              <a:t>Execution time = 1/performance.</a:t>
            </a:r>
          </a:p>
          <a:p>
            <a:pPr lvl="2" eaLnBrk="1" hangingPunct="1"/>
            <a:r>
              <a:rPr lang="en-US" altLang="en-US"/>
              <a:t>Better the performance smaller the time</a:t>
            </a:r>
          </a:p>
          <a:p>
            <a:pPr lvl="1" eaLnBrk="1" hangingPunct="1">
              <a:buFontTx/>
              <a:buNone/>
            </a:pPr>
            <a:r>
              <a:rPr lang="en-US" altLang="en-US"/>
              <a:t>n= </a:t>
            </a:r>
            <a:r>
              <a:rPr lang="en-US" altLang="en-US" u="sng"/>
              <a:t>1/performance of y</a:t>
            </a:r>
          </a:p>
          <a:p>
            <a:pPr lvl="1" eaLnBrk="1" hangingPunct="1">
              <a:buFontTx/>
              <a:buNone/>
            </a:pPr>
            <a:r>
              <a:rPr lang="en-US" altLang="en-US"/>
              <a:t>     1/performance of x</a:t>
            </a:r>
          </a:p>
        </p:txBody>
      </p:sp>
      <p:pic>
        <p:nvPicPr>
          <p:cNvPr id="84996" name="Picture 1"/>
          <p:cNvPicPr>
            <a:picLocks noChangeAspect="1" noChangeArrowheads="1"/>
          </p:cNvPicPr>
          <p:nvPr/>
        </p:nvPicPr>
        <p:blipFill>
          <a:blip r:embed="rId2"/>
          <a:srcRect/>
          <a:stretch>
            <a:fillRect/>
          </a:stretch>
        </p:blipFill>
        <p:spPr bwMode="auto">
          <a:xfrm>
            <a:off x="1098550" y="3292475"/>
            <a:ext cx="8154988" cy="287972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dirty="0"/>
              <a:t>UNIX time</a:t>
            </a:r>
          </a:p>
        </p:txBody>
      </p:sp>
      <p:sp>
        <p:nvSpPr>
          <p:cNvPr id="86019" name="Rectangle 3"/>
          <p:cNvSpPr>
            <a:spLocks noGrp="1" noChangeArrowheads="1"/>
          </p:cNvSpPr>
          <p:nvPr>
            <p:ph type="body" idx="1"/>
          </p:nvPr>
        </p:nvSpPr>
        <p:spPr/>
        <p:txBody>
          <a:bodyPr/>
          <a:lstStyle/>
          <a:p>
            <a:pPr eaLnBrk="1" hangingPunct="1">
              <a:buFont typeface="Wingdings" pitchFamily="2" charset="2"/>
              <a:buNone/>
            </a:pPr>
            <a:r>
              <a:rPr lang="en-US" altLang="en-US" dirty="0"/>
              <a:t>UNIX time command returns four measurements</a:t>
            </a:r>
          </a:p>
          <a:p>
            <a:pPr lvl="1" eaLnBrk="1" hangingPunct="1">
              <a:buFontTx/>
              <a:buNone/>
            </a:pPr>
            <a:r>
              <a:rPr lang="en-US" altLang="en-US" dirty="0"/>
              <a:t>90.7u 12.9s 2:39 65%</a:t>
            </a:r>
          </a:p>
          <a:p>
            <a:pPr eaLnBrk="1" hangingPunct="1">
              <a:buFont typeface="Wingdings" pitchFamily="2" charset="2"/>
              <a:buNone/>
            </a:pPr>
            <a:r>
              <a:rPr lang="en-US" altLang="en-US" dirty="0" err="1"/>
              <a:t>cpu</a:t>
            </a:r>
            <a:r>
              <a:rPr lang="en-US" altLang="en-US" dirty="0"/>
              <a:t> time = 90.7 sec</a:t>
            </a:r>
          </a:p>
          <a:p>
            <a:pPr eaLnBrk="1" hangingPunct="1">
              <a:buFont typeface="Wingdings" pitchFamily="2" charset="2"/>
              <a:buNone/>
            </a:pPr>
            <a:r>
              <a:rPr lang="en-US" altLang="en-US" dirty="0"/>
              <a:t>System </a:t>
            </a:r>
            <a:r>
              <a:rPr lang="en-US" altLang="en-US" dirty="0" err="1"/>
              <a:t>cpu</a:t>
            </a:r>
            <a:r>
              <a:rPr lang="en-US" altLang="en-US" dirty="0"/>
              <a:t> time = 12.9s</a:t>
            </a:r>
          </a:p>
          <a:p>
            <a:pPr eaLnBrk="1" hangingPunct="1">
              <a:buFont typeface="Wingdings" pitchFamily="2" charset="2"/>
              <a:buNone/>
            </a:pPr>
            <a:r>
              <a:rPr lang="en-US" altLang="en-US" dirty="0"/>
              <a:t>Elapsed time = 2min 39sec</a:t>
            </a:r>
          </a:p>
          <a:p>
            <a:pPr eaLnBrk="1" hangingPunct="1">
              <a:buFont typeface="Wingdings" pitchFamily="2" charset="2"/>
              <a:buNone/>
            </a:pPr>
            <a:r>
              <a:rPr lang="en-US" altLang="en-US" dirty="0"/>
              <a:t>%of </a:t>
            </a:r>
            <a:r>
              <a:rPr lang="en-US" altLang="en-US" dirty="0" err="1"/>
              <a:t>cpu</a:t>
            </a:r>
            <a:r>
              <a:rPr lang="en-US" altLang="en-US" dirty="0"/>
              <a:t> time (90.7+12.9) over total time=65%</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0"/>
            <a:ext cx="7772400" cy="685800"/>
          </a:xfrm>
        </p:spPr>
        <p:txBody>
          <a:bodyPr>
            <a:normAutofit fontScale="90000"/>
          </a:bodyPr>
          <a:lstStyle/>
          <a:p>
            <a:pPr eaLnBrk="1" hangingPunct="1"/>
            <a:r>
              <a:rPr lang="en-US" altLang="en-US" dirty="0"/>
              <a:t>Evaluating </a:t>
            </a:r>
            <a:r>
              <a:rPr lang="en-US" altLang="en-US" dirty="0" err="1"/>
              <a:t>Peformance</a:t>
            </a:r>
            <a:endParaRPr lang="en-US" altLang="en-US" dirty="0"/>
          </a:p>
        </p:txBody>
      </p:sp>
      <p:sp>
        <p:nvSpPr>
          <p:cNvPr id="87043" name="Rectangle 3"/>
          <p:cNvSpPr>
            <a:spLocks noGrp="1" noChangeArrowheads="1"/>
          </p:cNvSpPr>
          <p:nvPr>
            <p:ph type="body" idx="1"/>
          </p:nvPr>
        </p:nvSpPr>
        <p:spPr>
          <a:xfrm>
            <a:off x="685800" y="714375"/>
            <a:ext cx="8534400" cy="5562600"/>
          </a:xfrm>
        </p:spPr>
        <p:txBody>
          <a:bodyPr>
            <a:normAutofit lnSpcReduction="10000"/>
          </a:bodyPr>
          <a:lstStyle/>
          <a:p>
            <a:pPr eaLnBrk="1" hangingPunct="1"/>
            <a:r>
              <a:rPr lang="en-US" altLang="en-US"/>
              <a:t>There are four levels or programs that can be used to test performance </a:t>
            </a:r>
          </a:p>
          <a:p>
            <a:pPr lvl="1" eaLnBrk="1" hangingPunct="1"/>
            <a:r>
              <a:rPr lang="en-US" altLang="en-US"/>
              <a:t>Real programs - e.g., C compiler, TeX, CAD tool, programs that have input and output and options that the user can select</a:t>
            </a:r>
          </a:p>
          <a:p>
            <a:pPr lvl="1" eaLnBrk="1" hangingPunct="1"/>
            <a:r>
              <a:rPr lang="en-US" altLang="en-US"/>
              <a:t>Kernels - remove key pieces of programs and just test those</a:t>
            </a:r>
          </a:p>
          <a:p>
            <a:pPr lvl="1" eaLnBrk="1" hangingPunct="1"/>
            <a:r>
              <a:rPr lang="en-US" altLang="en-US"/>
              <a:t>Toy benchmarks - 10-100 lines of code such as quicksort whose performance is known in advance</a:t>
            </a:r>
          </a:p>
          <a:p>
            <a:pPr lvl="1" eaLnBrk="1" hangingPunct="1"/>
            <a:r>
              <a:rPr lang="en-US" altLang="en-US"/>
              <a:t>Synthetic benchmarks - try to match average frequency of operations to simulate those instructions in some large program</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81000"/>
            <a:ext cx="7772400" cy="1143000"/>
          </a:xfrm>
        </p:spPr>
        <p:txBody>
          <a:bodyPr/>
          <a:lstStyle/>
          <a:p>
            <a:pPr eaLnBrk="1" hangingPunct="1"/>
            <a:r>
              <a:rPr lang="en-US" altLang="en-US"/>
              <a:t>Benchmark Suite</a:t>
            </a:r>
          </a:p>
        </p:txBody>
      </p:sp>
      <p:sp>
        <p:nvSpPr>
          <p:cNvPr id="88067" name="Rectangle 3"/>
          <p:cNvSpPr>
            <a:spLocks noGrp="1" noChangeArrowheads="1"/>
          </p:cNvSpPr>
          <p:nvPr>
            <p:ph type="body" idx="1"/>
          </p:nvPr>
        </p:nvSpPr>
        <p:spPr>
          <a:xfrm>
            <a:off x="685800" y="2286000"/>
            <a:ext cx="7772400" cy="4572000"/>
          </a:xfrm>
        </p:spPr>
        <p:txBody>
          <a:bodyPr/>
          <a:lstStyle/>
          <a:p>
            <a:pPr eaLnBrk="1" hangingPunct="1"/>
            <a:r>
              <a:rPr lang="en-US" altLang="en-US" dirty="0"/>
              <a:t>A set of programs that test different performance metrics such as arrays, floating point operations, loops, etc…</a:t>
            </a:r>
          </a:p>
          <a:p>
            <a:pPr lvl="1" eaLnBrk="1" hangingPunct="1"/>
            <a:r>
              <a:rPr lang="en-US" altLang="en-US" dirty="0"/>
              <a:t>SPEC CPU2006is a commonly quoted benchmark suite</a:t>
            </a:r>
          </a:p>
          <a:p>
            <a:pPr lvl="2" eaLnBrk="1" hangingPunct="1"/>
            <a:r>
              <a:rPr lang="en-US" altLang="en-US" dirty="0"/>
              <a:t>12 integer and 17 floating point benchmarks</a:t>
            </a:r>
          </a:p>
          <a:p>
            <a:pPr lvl="1" eaLnBrk="1" hangingPunct="1"/>
            <a:r>
              <a:rPr lang="en-US" altLang="en-US" dirty="0"/>
              <a:t>Server Benchmarks – around </a:t>
            </a:r>
            <a:r>
              <a:rPr lang="en-US" altLang="en-US" dirty="0" err="1"/>
              <a:t>OpenMP</a:t>
            </a:r>
            <a:r>
              <a:rPr lang="en-US" altLang="en-US" dirty="0"/>
              <a:t> and MPI</a:t>
            </a:r>
          </a:p>
          <a:p>
            <a:pPr lvl="2" eaLnBrk="1" hangingPunct="1"/>
            <a:r>
              <a:rPr lang="en-US" altLang="en-US" dirty="0" err="1"/>
              <a:t>SPECrate</a:t>
            </a:r>
            <a:endParaRPr lang="en-US" altLang="en-US" dirty="0"/>
          </a:p>
          <a:p>
            <a:pPr lvl="2" eaLnBrk="1" hangingPunct="1"/>
            <a:r>
              <a:rPr lang="en-US" altLang="en-US" dirty="0"/>
              <a:t>SPECSFS	</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dirty="0"/>
              <a:t>Reporting Performance Results</a:t>
            </a:r>
          </a:p>
        </p:txBody>
      </p:sp>
      <p:sp>
        <p:nvSpPr>
          <p:cNvPr id="89091" name="Rectangle 3"/>
          <p:cNvSpPr>
            <a:spLocks noGrp="1" noChangeArrowheads="1"/>
          </p:cNvSpPr>
          <p:nvPr>
            <p:ph type="body" idx="1"/>
          </p:nvPr>
        </p:nvSpPr>
        <p:spPr/>
        <p:txBody>
          <a:bodyPr/>
          <a:lstStyle/>
          <a:p>
            <a:pPr eaLnBrk="1" hangingPunct="1">
              <a:lnSpc>
                <a:spcPct val="90000"/>
              </a:lnSpc>
            </a:pPr>
            <a:r>
              <a:rPr lang="en-US" altLang="en-US"/>
              <a:t>One important factor is that performance results be reproducible -</a:t>
            </a:r>
          </a:p>
          <a:p>
            <a:pPr lvl="1" eaLnBrk="1" hangingPunct="1">
              <a:lnSpc>
                <a:spcPct val="90000"/>
              </a:lnSpc>
            </a:pPr>
            <a:r>
              <a:rPr lang="en-US" altLang="en-US"/>
              <a:t>However, reported results may omit such information as the input, compiler settings, version of compiler, version of OS, size and number of disks, etc…</a:t>
            </a:r>
          </a:p>
          <a:p>
            <a:pPr lvl="1" eaLnBrk="1" hangingPunct="1">
              <a:lnSpc>
                <a:spcPct val="90000"/>
              </a:lnSpc>
            </a:pPr>
            <a:r>
              <a:rPr lang="en-US" altLang="en-US"/>
              <a:t>SPEC benchmark reports must include information like compiler flags, fairly complete description of the machine, and results running with normal and optimized compilers Comparing Performances</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Stack Architecture</a:t>
            </a:r>
          </a:p>
        </p:txBody>
      </p:sp>
      <p:sp>
        <p:nvSpPr>
          <p:cNvPr id="3" name="Content Placeholder 2"/>
          <p:cNvSpPr>
            <a:spLocks noGrp="1"/>
          </p:cNvSpPr>
          <p:nvPr>
            <p:ph idx="1"/>
          </p:nvPr>
        </p:nvSpPr>
        <p:spPr>
          <a:xfrm>
            <a:off x="0" y="1143000"/>
            <a:ext cx="8686800" cy="5715000"/>
          </a:xfrm>
        </p:spPr>
        <p:txBody>
          <a:bodyPr>
            <a:normAutofit fontScale="92500" lnSpcReduction="10000"/>
          </a:bodyPr>
          <a:lstStyle/>
          <a:p>
            <a:r>
              <a:rPr lang="en-US" dirty="0"/>
              <a:t>Set of registers (perhaps 16 or 32) OR RAM are used as a stack to hold the LIFO structure. With all today’s CPUs stack uses RAM </a:t>
            </a:r>
            <a:r>
              <a:rPr lang="en-US"/>
              <a:t>not registers;  </a:t>
            </a:r>
            <a:r>
              <a:rPr lang="en-US" dirty="0"/>
              <a:t>There are registers such as base pointer, stack segment register, stack-pointer, etc. in the register.</a:t>
            </a:r>
          </a:p>
          <a:p>
            <a:r>
              <a:rPr lang="en-US" dirty="0"/>
              <a:t>A register known as SP (stack pointer) will point to the  top of the stack.  Two other bits will be used to indicate Stack is Full (1 means full, 0 means not) and Stack is Empty (1 means empty, 0 means not).</a:t>
            </a:r>
          </a:p>
          <a:p>
            <a:r>
              <a:rPr lang="en-US" dirty="0"/>
              <a:t>Data from data register is pushed on to the stack and as popped off the stack to perform operations and result of operation is pushed into the stack itself.</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noChangeArrowheads="1"/>
          </p:cNvSpPr>
          <p:nvPr>
            <p:ph type="title"/>
          </p:nvPr>
        </p:nvSpPr>
        <p:spPr/>
        <p:txBody>
          <a:bodyPr>
            <a:normAutofit fontScale="90000"/>
          </a:bodyPr>
          <a:lstStyle/>
          <a:p>
            <a:r>
              <a:rPr lang="en-US" altLang="en-US"/>
              <a:t>Quantitative Principles of Computer Design 1.9</a:t>
            </a:r>
          </a:p>
        </p:txBody>
      </p:sp>
      <p:sp>
        <p:nvSpPr>
          <p:cNvPr id="3" name="Content Placeholder 2"/>
          <p:cNvSpPr>
            <a:spLocks noGrp="1"/>
          </p:cNvSpPr>
          <p:nvPr>
            <p:ph idx="1"/>
          </p:nvPr>
        </p:nvSpPr>
        <p:spPr>
          <a:xfrm>
            <a:off x="914400" y="1676400"/>
            <a:ext cx="8001000" cy="4419600"/>
          </a:xfrm>
        </p:spPr>
        <p:txBody>
          <a:bodyPr>
            <a:normAutofit fontScale="92500" lnSpcReduction="20000"/>
          </a:bodyPr>
          <a:lstStyle/>
          <a:p>
            <a:pPr>
              <a:defRPr/>
            </a:pPr>
            <a:r>
              <a:rPr lang="en-US" dirty="0"/>
              <a:t>Parallelism-pipelining</a:t>
            </a:r>
          </a:p>
          <a:p>
            <a:pPr lvl="1">
              <a:defRPr/>
            </a:pPr>
            <a:r>
              <a:rPr lang="en-US" dirty="0"/>
              <a:t>most important methods for improving performance</a:t>
            </a:r>
          </a:p>
          <a:p>
            <a:pPr>
              <a:defRPr/>
            </a:pPr>
            <a:r>
              <a:rPr lang="en-US" dirty="0"/>
              <a:t>Principle of locality</a:t>
            </a:r>
          </a:p>
          <a:p>
            <a:pPr marL="457200" lvl="1" indent="0">
              <a:buFontTx/>
              <a:buNone/>
              <a:defRPr/>
            </a:pPr>
            <a:r>
              <a:rPr lang="en-US" dirty="0"/>
              <a:t>–Temporal locality.. tendency to use same code used recently </a:t>
            </a:r>
          </a:p>
          <a:p>
            <a:pPr marL="457200" lvl="1" indent="0">
              <a:buFontTx/>
              <a:buNone/>
              <a:defRPr/>
            </a:pPr>
            <a:r>
              <a:rPr lang="en-US" dirty="0"/>
              <a:t>-Spatial </a:t>
            </a:r>
            <a:r>
              <a:rPr lang="en-US" dirty="0" err="1"/>
              <a:t>locality..items</a:t>
            </a:r>
            <a:r>
              <a:rPr lang="en-US" dirty="0"/>
              <a:t> whose addresses are near each other tend to be used close together</a:t>
            </a:r>
          </a:p>
          <a:p>
            <a:pPr marL="57150" indent="0">
              <a:buFont typeface="Wingdings" pitchFamily="2" charset="2"/>
              <a:buNone/>
              <a:defRPr/>
            </a:pPr>
            <a:r>
              <a:rPr lang="en-US" dirty="0"/>
              <a:t>Focus on Common case – frequent case vs. infrequent case. Example, fetch/decode is more frequently than multiplier</a:t>
            </a:r>
          </a:p>
          <a:p>
            <a:pPr marL="457200" lvl="1" indent="0">
              <a:buFontTx/>
              <a:buNone/>
              <a:defRPr/>
            </a:pPr>
            <a:r>
              <a:rPr lang="en-US" dirty="0"/>
              <a:t>	</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304800"/>
            <a:ext cx="8001000" cy="304800"/>
          </a:xfrm>
        </p:spPr>
        <p:txBody>
          <a:bodyPr>
            <a:normAutofit fontScale="90000"/>
          </a:bodyPr>
          <a:lstStyle/>
          <a:p>
            <a:pPr eaLnBrk="1" hangingPunct="1"/>
            <a:r>
              <a:rPr lang="en-US" altLang="en-US" dirty="0"/>
              <a:t>Amdahl’s Law</a:t>
            </a:r>
          </a:p>
        </p:txBody>
      </p:sp>
      <p:sp>
        <p:nvSpPr>
          <p:cNvPr id="91139" name="Rectangle 3"/>
          <p:cNvSpPr>
            <a:spLocks noGrp="1" noChangeArrowheads="1"/>
          </p:cNvSpPr>
          <p:nvPr>
            <p:ph type="body" idx="1"/>
          </p:nvPr>
        </p:nvSpPr>
        <p:spPr>
          <a:xfrm>
            <a:off x="609600" y="609600"/>
            <a:ext cx="8153400" cy="5791200"/>
          </a:xfrm>
        </p:spPr>
        <p:txBody>
          <a:bodyPr/>
          <a:lstStyle/>
          <a:p>
            <a:pPr eaLnBrk="1" hangingPunct="1"/>
            <a:r>
              <a:rPr lang="en-US" altLang="en-US" dirty="0"/>
              <a:t>A fundamental law in describing performance gain created through some architectural improvement as speedup -- “make the common case fast”</a:t>
            </a:r>
          </a:p>
        </p:txBody>
      </p:sp>
      <p:pic>
        <p:nvPicPr>
          <p:cNvPr id="91140" name="Picture 1"/>
          <p:cNvPicPr>
            <a:picLocks noChangeAspect="1" noChangeArrowheads="1"/>
          </p:cNvPicPr>
          <p:nvPr/>
        </p:nvPicPr>
        <p:blipFill>
          <a:blip r:embed="rId2"/>
          <a:srcRect/>
          <a:stretch>
            <a:fillRect/>
          </a:stretch>
        </p:blipFill>
        <p:spPr bwMode="auto">
          <a:xfrm>
            <a:off x="568325" y="2362200"/>
            <a:ext cx="8007350" cy="2016125"/>
          </a:xfrm>
          <a:prstGeom prst="rect">
            <a:avLst/>
          </a:prstGeom>
          <a:noFill/>
          <a:ln w="9525">
            <a:noFill/>
            <a:miter lim="800000"/>
            <a:headEnd/>
            <a:tailEnd/>
          </a:ln>
        </p:spPr>
      </p:pic>
      <p:pic>
        <p:nvPicPr>
          <p:cNvPr id="91141" name="Picture 2"/>
          <p:cNvPicPr>
            <a:picLocks noChangeAspect="1" noChangeArrowheads="1"/>
          </p:cNvPicPr>
          <p:nvPr/>
        </p:nvPicPr>
        <p:blipFill>
          <a:blip r:embed="rId3"/>
          <a:srcRect/>
          <a:stretch>
            <a:fillRect/>
          </a:stretch>
        </p:blipFill>
        <p:spPr bwMode="auto">
          <a:xfrm>
            <a:off x="788988" y="4378325"/>
            <a:ext cx="7720012" cy="20224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a:t>Using Amdahl’s Law</a:t>
            </a:r>
          </a:p>
        </p:txBody>
      </p:sp>
      <p:sp>
        <p:nvSpPr>
          <p:cNvPr id="92163" name="Rectangle 3"/>
          <p:cNvSpPr>
            <a:spLocks noGrp="1" noChangeArrowheads="1"/>
          </p:cNvSpPr>
          <p:nvPr>
            <p:ph type="body" idx="1"/>
          </p:nvPr>
        </p:nvSpPr>
        <p:spPr/>
        <p:txBody>
          <a:bodyPr/>
          <a:lstStyle/>
          <a:p>
            <a:pPr eaLnBrk="1" hangingPunct="1">
              <a:lnSpc>
                <a:spcPct val="90000"/>
              </a:lnSpc>
            </a:pPr>
            <a:r>
              <a:rPr lang="en-US" altLang="en-US"/>
              <a:t>We must consider two factors in using this:</a:t>
            </a:r>
          </a:p>
          <a:p>
            <a:pPr lvl="1" eaLnBrk="1" hangingPunct="1">
              <a:lnSpc>
                <a:spcPct val="90000"/>
              </a:lnSpc>
            </a:pPr>
            <a:r>
              <a:rPr lang="en-US" altLang="en-US"/>
              <a:t>Fraction of the computation time in the original machine that can be converted to take advantage of the enhancement</a:t>
            </a:r>
          </a:p>
          <a:p>
            <a:pPr lvl="1" eaLnBrk="1" hangingPunct="1">
              <a:lnSpc>
                <a:spcPct val="90000"/>
              </a:lnSpc>
            </a:pPr>
            <a:r>
              <a:rPr lang="en-US" altLang="en-US"/>
              <a:t>Improvement gained by the enhanced execution mode (how much faster will the task run if the enhanced mode is used for the entire program?)</a:t>
            </a:r>
          </a:p>
          <a:p>
            <a:pPr eaLnBrk="1" hangingPunct="1">
              <a:lnSpc>
                <a:spcPct val="90000"/>
              </a:lnSpc>
            </a:pPr>
            <a:r>
              <a:rPr lang="en-US" altLang="en-US"/>
              <a:t>Speedup = 1 / [ (1 - fraction enhanced) + Fraction enhanced / Speedup enhanced) ]</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62000" y="152400"/>
            <a:ext cx="7772400" cy="381000"/>
          </a:xfrm>
        </p:spPr>
        <p:txBody>
          <a:bodyPr>
            <a:normAutofit fontScale="90000"/>
          </a:bodyPr>
          <a:lstStyle/>
          <a:p>
            <a:pPr eaLnBrk="1" hangingPunct="1"/>
            <a:r>
              <a:rPr lang="en-US" altLang="en-US"/>
              <a:t>Examples</a:t>
            </a:r>
          </a:p>
        </p:txBody>
      </p:sp>
      <p:sp>
        <p:nvSpPr>
          <p:cNvPr id="93187" name="Rectangle 3"/>
          <p:cNvSpPr>
            <a:spLocks noGrp="1" noChangeArrowheads="1"/>
          </p:cNvSpPr>
          <p:nvPr>
            <p:ph type="body" idx="1"/>
          </p:nvPr>
        </p:nvSpPr>
        <p:spPr>
          <a:xfrm>
            <a:off x="304800" y="2209800"/>
            <a:ext cx="8534400" cy="5562600"/>
          </a:xfrm>
        </p:spPr>
        <p:txBody>
          <a:bodyPr/>
          <a:lstStyle/>
          <a:p>
            <a:pPr lvl="1" eaLnBrk="1" hangingPunct="1"/>
            <a:r>
              <a:rPr lang="en-US" altLang="en-US"/>
              <a:t>An enhancement runs 10 times faster but is only usable 40% of the time.  </a:t>
            </a:r>
          </a:p>
          <a:p>
            <a:pPr lvl="2" eaLnBrk="1" hangingPunct="1"/>
            <a:r>
              <a:rPr lang="en-US" altLang="en-US"/>
              <a:t>Speedup = 1 / [(1 - .4) * .4/10] = 1.56</a:t>
            </a:r>
          </a:p>
        </p:txBody>
      </p:sp>
      <p:pic>
        <p:nvPicPr>
          <p:cNvPr id="93188" name="Picture 1"/>
          <p:cNvPicPr>
            <a:picLocks noChangeAspect="1" noChangeArrowheads="1"/>
          </p:cNvPicPr>
          <p:nvPr/>
        </p:nvPicPr>
        <p:blipFill>
          <a:blip r:embed="rId2"/>
          <a:srcRect/>
          <a:stretch>
            <a:fillRect/>
          </a:stretch>
        </p:blipFill>
        <p:spPr bwMode="auto">
          <a:xfrm>
            <a:off x="1295400" y="619125"/>
            <a:ext cx="6419850" cy="15906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noChangeArrowheads="1"/>
          </p:cNvSpPr>
          <p:nvPr>
            <p:ph type="title"/>
          </p:nvPr>
        </p:nvSpPr>
        <p:spPr/>
        <p:txBody>
          <a:bodyPr>
            <a:normAutofit fontScale="90000"/>
          </a:bodyPr>
          <a:lstStyle/>
          <a:p>
            <a:pPr eaLnBrk="1" hangingPunct="1"/>
            <a:r>
              <a:rPr lang="en-US" altLang="en-US"/>
              <a:t>Suppose FP sqrt is responsible for 20% of instructions in a benchmark</a:t>
            </a:r>
          </a:p>
        </p:txBody>
      </p:sp>
      <p:sp>
        <p:nvSpPr>
          <p:cNvPr id="94211" name="Content Placeholder 2"/>
          <p:cNvSpPr>
            <a:spLocks noGrp="1" noChangeArrowheads="1"/>
          </p:cNvSpPr>
          <p:nvPr>
            <p:ph idx="1"/>
          </p:nvPr>
        </p:nvSpPr>
        <p:spPr/>
        <p:txBody>
          <a:bodyPr/>
          <a:lstStyle/>
          <a:p>
            <a:pPr marL="914400" lvl="2" indent="0" eaLnBrk="1" hangingPunct="1">
              <a:buFont typeface="Wingdings" pitchFamily="2" charset="2"/>
              <a:buNone/>
            </a:pPr>
            <a:endParaRPr lang="en-US" altLang="en-US"/>
          </a:p>
        </p:txBody>
      </p:sp>
      <p:pic>
        <p:nvPicPr>
          <p:cNvPr id="94212" name="Picture 4"/>
          <p:cNvPicPr>
            <a:picLocks noChangeAspect="1" noChangeArrowheads="1"/>
          </p:cNvPicPr>
          <p:nvPr/>
        </p:nvPicPr>
        <p:blipFill>
          <a:blip r:embed="rId2"/>
          <a:srcRect/>
          <a:stretch>
            <a:fillRect/>
          </a:stretch>
        </p:blipFill>
        <p:spPr bwMode="auto">
          <a:xfrm>
            <a:off x="914400" y="123825"/>
            <a:ext cx="7924800" cy="2943225"/>
          </a:xfrm>
          <a:prstGeom prst="rect">
            <a:avLst/>
          </a:prstGeom>
          <a:noFill/>
          <a:ln w="9525">
            <a:noFill/>
            <a:miter lim="800000"/>
            <a:headEnd/>
            <a:tailEnd/>
          </a:ln>
        </p:spPr>
      </p:pic>
      <p:pic>
        <p:nvPicPr>
          <p:cNvPr id="94213" name="Picture 5"/>
          <p:cNvPicPr>
            <a:picLocks noChangeAspect="1" noChangeArrowheads="1"/>
          </p:cNvPicPr>
          <p:nvPr/>
        </p:nvPicPr>
        <p:blipFill>
          <a:blip r:embed="rId3"/>
          <a:srcRect/>
          <a:stretch>
            <a:fillRect/>
          </a:stretch>
        </p:blipFill>
        <p:spPr bwMode="auto">
          <a:xfrm>
            <a:off x="625475" y="3276600"/>
            <a:ext cx="8485188" cy="3276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noChangeArrowheads="1"/>
          </p:cNvSpPr>
          <p:nvPr>
            <p:ph type="title"/>
          </p:nvPr>
        </p:nvSpPr>
        <p:spPr/>
        <p:txBody>
          <a:bodyPr>
            <a:normAutofit fontScale="90000"/>
          </a:bodyPr>
          <a:lstStyle/>
          <a:p>
            <a:r>
              <a:rPr lang="en-US" altLang="en-US"/>
              <a:t>The Processor Performance Equation</a:t>
            </a:r>
          </a:p>
        </p:txBody>
      </p:sp>
      <p:sp>
        <p:nvSpPr>
          <p:cNvPr id="3" name="Content Placeholder 2"/>
          <p:cNvSpPr>
            <a:spLocks noGrp="1"/>
          </p:cNvSpPr>
          <p:nvPr>
            <p:ph idx="1"/>
          </p:nvPr>
        </p:nvSpPr>
        <p:spPr/>
        <p:txBody>
          <a:bodyPr/>
          <a:lstStyle/>
          <a:p>
            <a:pPr>
              <a:defRPr/>
            </a:pPr>
            <a:r>
              <a:rPr lang="en-US" sz="3600" dirty="0">
                <a:solidFill>
                  <a:schemeClr val="tx2"/>
                </a:solidFill>
                <a:latin typeface="+mj-lt"/>
                <a:ea typeface="+mj-ea"/>
                <a:cs typeface="+mj-cs"/>
              </a:rPr>
              <a:t>Essentially all computers are constructed using a clock running at a constant rate.</a:t>
            </a:r>
          </a:p>
          <a:p>
            <a:pPr>
              <a:defRPr/>
            </a:pPr>
            <a:r>
              <a:rPr lang="en-US" sz="3600" dirty="0">
                <a:solidFill>
                  <a:schemeClr val="tx2"/>
                </a:solidFill>
                <a:latin typeface="+mj-lt"/>
                <a:ea typeface="+mj-ea"/>
                <a:cs typeface="+mj-cs"/>
              </a:rPr>
              <a:t>These discrete time events are called </a:t>
            </a:r>
            <a:r>
              <a:rPr lang="en-US" sz="3600" i="1" dirty="0">
                <a:solidFill>
                  <a:schemeClr val="tx2"/>
                </a:solidFill>
                <a:latin typeface="+mj-lt"/>
                <a:ea typeface="+mj-ea"/>
                <a:cs typeface="+mj-cs"/>
              </a:rPr>
              <a:t>ticks</a:t>
            </a:r>
            <a:r>
              <a:rPr lang="en-US" sz="3600" dirty="0">
                <a:solidFill>
                  <a:schemeClr val="tx2"/>
                </a:solidFill>
                <a:latin typeface="+mj-lt"/>
                <a:ea typeface="+mj-ea"/>
                <a:cs typeface="+mj-cs"/>
              </a:rPr>
              <a:t>, </a:t>
            </a:r>
            <a:r>
              <a:rPr lang="en-US" sz="3600" i="1" dirty="0">
                <a:solidFill>
                  <a:schemeClr val="tx2"/>
                </a:solidFill>
                <a:latin typeface="+mj-lt"/>
                <a:ea typeface="+mj-ea"/>
                <a:cs typeface="+mj-cs"/>
              </a:rPr>
              <a:t>clock ticks</a:t>
            </a:r>
            <a:r>
              <a:rPr lang="en-US" sz="3600" dirty="0">
                <a:solidFill>
                  <a:schemeClr val="tx2"/>
                </a:solidFill>
                <a:latin typeface="+mj-lt"/>
                <a:ea typeface="+mj-ea"/>
                <a:cs typeface="+mj-cs"/>
              </a:rPr>
              <a:t>, </a:t>
            </a:r>
            <a:r>
              <a:rPr lang="en-US" sz="3600" i="1" dirty="0">
                <a:solidFill>
                  <a:schemeClr val="tx2"/>
                </a:solidFill>
                <a:latin typeface="+mj-lt"/>
                <a:ea typeface="+mj-ea"/>
                <a:cs typeface="+mj-cs"/>
              </a:rPr>
              <a:t>clock periods</a:t>
            </a:r>
            <a:r>
              <a:rPr lang="en-US" sz="3600" dirty="0">
                <a:solidFill>
                  <a:schemeClr val="tx2"/>
                </a:solidFill>
                <a:latin typeface="+mj-lt"/>
                <a:ea typeface="+mj-ea"/>
                <a:cs typeface="+mj-cs"/>
              </a:rPr>
              <a:t>, </a:t>
            </a:r>
            <a:r>
              <a:rPr lang="en-US" sz="3600" i="1" dirty="0">
                <a:solidFill>
                  <a:schemeClr val="tx2"/>
                </a:solidFill>
                <a:latin typeface="+mj-lt"/>
                <a:ea typeface="+mj-ea"/>
                <a:cs typeface="+mj-cs"/>
              </a:rPr>
              <a:t>clocks</a:t>
            </a:r>
            <a:r>
              <a:rPr lang="en-US" sz="3600" dirty="0">
                <a:solidFill>
                  <a:schemeClr val="tx2"/>
                </a:solidFill>
                <a:latin typeface="+mj-lt"/>
                <a:ea typeface="+mj-ea"/>
                <a:cs typeface="+mj-cs"/>
              </a:rPr>
              <a:t>,</a:t>
            </a:r>
          </a:p>
          <a:p>
            <a:pPr lvl="2" eaLnBrk="1" hangingPunct="1">
              <a:defRPr/>
            </a:pPr>
            <a:endParaRPr lang="en-US" altLang="en-US" dirty="0"/>
          </a:p>
          <a:p>
            <a:pPr lvl="2" eaLnBrk="1" hangingPunct="1">
              <a:defRPr/>
            </a:pPr>
            <a:endParaRPr lang="en-US" altLang="en-US" dirty="0"/>
          </a:p>
          <a:p>
            <a:pPr>
              <a:defRPr/>
            </a:pPr>
            <a:endParaRPr lang="en-US" dirty="0"/>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a:t>CPU Performance</a:t>
            </a:r>
          </a:p>
        </p:txBody>
      </p:sp>
      <p:sp>
        <p:nvSpPr>
          <p:cNvPr id="96259" name="Rectangle 3"/>
          <p:cNvSpPr>
            <a:spLocks noGrp="1" noChangeArrowheads="1"/>
          </p:cNvSpPr>
          <p:nvPr>
            <p:ph type="body" idx="1"/>
          </p:nvPr>
        </p:nvSpPr>
        <p:spPr>
          <a:xfrm>
            <a:off x="533400" y="2286000"/>
            <a:ext cx="8610600" cy="4114800"/>
          </a:xfrm>
        </p:spPr>
        <p:txBody>
          <a:bodyPr>
            <a:normAutofit fontScale="92500" lnSpcReduction="10000"/>
          </a:bodyPr>
          <a:lstStyle/>
          <a:p>
            <a:pPr lvl="1" eaLnBrk="1" hangingPunct="1"/>
            <a:r>
              <a:rPr lang="en-US" altLang="en-US"/>
              <a:t>CPU time = CPU clock cycles * clock cycle time</a:t>
            </a:r>
          </a:p>
          <a:p>
            <a:pPr lvl="1" eaLnBrk="1" hangingPunct="1"/>
            <a:r>
              <a:rPr lang="en-US" altLang="en-US"/>
              <a:t>CPU time = CPU clock cycles for prog / Clock rate</a:t>
            </a:r>
          </a:p>
          <a:p>
            <a:pPr lvl="1" eaLnBrk="1" hangingPunct="1"/>
            <a:r>
              <a:rPr lang="en-US" altLang="en-US"/>
              <a:t>IC - instruction count </a:t>
            </a:r>
          </a:p>
          <a:p>
            <a:pPr lvl="2" eaLnBrk="1" hangingPunct="1"/>
            <a:r>
              <a:rPr lang="en-US" altLang="en-US"/>
              <a:t>This is the # of instructions in the program</a:t>
            </a:r>
          </a:p>
          <a:p>
            <a:pPr lvl="1" eaLnBrk="1" hangingPunct="1"/>
            <a:r>
              <a:rPr lang="en-US" altLang="en-US"/>
              <a:t>CPI - clock cycles per instruction</a:t>
            </a:r>
          </a:p>
          <a:p>
            <a:pPr lvl="1" eaLnBrk="1" hangingPunct="1"/>
            <a:r>
              <a:rPr lang="en-US" altLang="en-US"/>
              <a:t>CPI = CPU clock cycles for prog / IC</a:t>
            </a:r>
          </a:p>
          <a:p>
            <a:pPr lvl="1" eaLnBrk="1" hangingPunct="1"/>
            <a:r>
              <a:rPr lang="en-US" altLang="en-US"/>
              <a:t>CPU time = IC * CPI * Clock cycle time</a:t>
            </a:r>
          </a:p>
          <a:p>
            <a:pPr lvl="1" eaLnBrk="1" hangingPunct="1"/>
            <a:r>
              <a:rPr lang="en-US" altLang="en-US"/>
              <a:t>CPU time = (Sum CPI</a:t>
            </a:r>
            <a:r>
              <a:rPr lang="en-US" altLang="en-US" baseline="-25000"/>
              <a:t>i</a:t>
            </a:r>
            <a:r>
              <a:rPr lang="en-US" altLang="en-US"/>
              <a:t> * IC</a:t>
            </a:r>
            <a:r>
              <a:rPr lang="en-US" altLang="en-US" baseline="-25000"/>
              <a:t>i</a:t>
            </a:r>
            <a:r>
              <a:rPr lang="en-US" altLang="en-US"/>
              <a:t>) * clock cycle time</a:t>
            </a:r>
          </a:p>
          <a:p>
            <a:pPr lvl="1" eaLnBrk="1" hangingPunct="1"/>
            <a:r>
              <a:rPr lang="en-US" altLang="en-US"/>
              <a:t>Average CPI = Sum (CPI</a:t>
            </a:r>
            <a:r>
              <a:rPr lang="en-US" altLang="en-US" baseline="-25000"/>
              <a:t>i</a:t>
            </a:r>
            <a:r>
              <a:rPr lang="en-US" altLang="en-US"/>
              <a:t> * IC</a:t>
            </a:r>
            <a:r>
              <a:rPr lang="en-US" altLang="en-US" baseline="-25000"/>
              <a:t>i</a:t>
            </a:r>
            <a:r>
              <a:rPr lang="en-US" altLang="en-US"/>
              <a:t>/ Instruction Count)</a:t>
            </a:r>
          </a:p>
          <a:p>
            <a:pPr eaLnBrk="1" hangingPunct="1"/>
            <a:endParaRPr lang="en-US" altLang="en-US"/>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304800"/>
            <a:ext cx="7772400" cy="304800"/>
          </a:xfrm>
        </p:spPr>
        <p:txBody>
          <a:bodyPr>
            <a:normAutofit fontScale="90000"/>
          </a:bodyPr>
          <a:lstStyle/>
          <a:p>
            <a:pPr eaLnBrk="1" hangingPunct="1"/>
            <a:r>
              <a:rPr lang="en-US" altLang="en-US"/>
              <a:t>Example</a:t>
            </a:r>
          </a:p>
        </p:txBody>
      </p:sp>
      <p:sp>
        <p:nvSpPr>
          <p:cNvPr id="97283" name="Rectangle 3"/>
          <p:cNvSpPr>
            <a:spLocks noGrp="1" noChangeArrowheads="1"/>
          </p:cNvSpPr>
          <p:nvPr>
            <p:ph type="body" idx="1"/>
          </p:nvPr>
        </p:nvSpPr>
        <p:spPr>
          <a:xfrm>
            <a:off x="495300" y="762000"/>
            <a:ext cx="8153400" cy="5181600"/>
          </a:xfrm>
        </p:spPr>
        <p:txBody>
          <a:bodyPr>
            <a:normAutofit lnSpcReduction="10000"/>
          </a:bodyPr>
          <a:lstStyle/>
          <a:p>
            <a:pPr lvl="1" eaLnBrk="1" hangingPunct="1">
              <a:lnSpc>
                <a:spcPct val="90000"/>
              </a:lnSpc>
            </a:pPr>
            <a:r>
              <a:rPr lang="en-US" altLang="en-US" dirty="0"/>
              <a:t>Frequency of FP operations = 25%</a:t>
            </a:r>
          </a:p>
          <a:p>
            <a:pPr lvl="1" eaLnBrk="1" hangingPunct="1">
              <a:lnSpc>
                <a:spcPct val="90000"/>
              </a:lnSpc>
            </a:pPr>
            <a:r>
              <a:rPr lang="en-US" altLang="en-US" dirty="0"/>
              <a:t>Average CPI of FP operations = 4.0</a:t>
            </a:r>
          </a:p>
          <a:p>
            <a:pPr lvl="1" eaLnBrk="1" hangingPunct="1">
              <a:lnSpc>
                <a:spcPct val="90000"/>
              </a:lnSpc>
            </a:pPr>
            <a:r>
              <a:rPr lang="en-US" altLang="en-US" dirty="0"/>
              <a:t>Average CPI of other instructions = 1.33</a:t>
            </a:r>
          </a:p>
          <a:p>
            <a:pPr lvl="1" eaLnBrk="1" hangingPunct="1">
              <a:lnSpc>
                <a:spcPct val="90000"/>
              </a:lnSpc>
            </a:pPr>
            <a:r>
              <a:rPr lang="en-US" altLang="en-US" dirty="0"/>
              <a:t>Frequency of FP </a:t>
            </a:r>
            <a:r>
              <a:rPr lang="en-US" altLang="en-US" dirty="0" err="1"/>
              <a:t>sqrt</a:t>
            </a:r>
            <a:r>
              <a:rPr lang="en-US" altLang="en-US" dirty="0"/>
              <a:t> = 2%</a:t>
            </a:r>
          </a:p>
          <a:p>
            <a:pPr lvl="1" eaLnBrk="1" hangingPunct="1">
              <a:lnSpc>
                <a:spcPct val="90000"/>
              </a:lnSpc>
            </a:pPr>
            <a:r>
              <a:rPr lang="en-US" altLang="en-US" dirty="0"/>
              <a:t>CPI of FP </a:t>
            </a:r>
            <a:r>
              <a:rPr lang="en-US" altLang="en-US" dirty="0" err="1"/>
              <a:t>sqrt</a:t>
            </a:r>
            <a:r>
              <a:rPr lang="en-US" altLang="en-US" dirty="0"/>
              <a:t> = 20</a:t>
            </a:r>
          </a:p>
          <a:p>
            <a:pPr lvl="1" eaLnBrk="1" hangingPunct="1">
              <a:lnSpc>
                <a:spcPct val="90000"/>
              </a:lnSpc>
            </a:pPr>
            <a:r>
              <a:rPr lang="en-US" altLang="en-US" dirty="0"/>
              <a:t>CPI = 4*25%+1.33*75% = 2.0</a:t>
            </a:r>
          </a:p>
          <a:p>
            <a:pPr eaLnBrk="1" hangingPunct="1">
              <a:lnSpc>
                <a:spcPct val="90000"/>
              </a:lnSpc>
            </a:pPr>
            <a:r>
              <a:rPr lang="en-US" altLang="en-US" dirty="0"/>
              <a:t>Two alternatives: reduce CPI of FP </a:t>
            </a:r>
            <a:r>
              <a:rPr lang="en-US" altLang="en-US" dirty="0" err="1"/>
              <a:t>sqrt</a:t>
            </a:r>
            <a:r>
              <a:rPr lang="en-US" altLang="en-US" dirty="0"/>
              <a:t> to 2 or reduce CPI of all FP ops to 2</a:t>
            </a:r>
          </a:p>
          <a:p>
            <a:pPr lvl="1" eaLnBrk="1" hangingPunct="1">
              <a:lnSpc>
                <a:spcPct val="90000"/>
              </a:lnSpc>
            </a:pPr>
            <a:r>
              <a:rPr lang="en-US" altLang="en-US" dirty="0"/>
              <a:t>CPI new FP </a:t>
            </a:r>
            <a:r>
              <a:rPr lang="en-US" altLang="en-US" dirty="0" err="1"/>
              <a:t>sqrt</a:t>
            </a:r>
            <a:r>
              <a:rPr lang="en-US" altLang="en-US" dirty="0"/>
              <a:t> = CPI original - 2% * (20-2) = 1.64</a:t>
            </a:r>
          </a:p>
          <a:p>
            <a:pPr lvl="1" eaLnBrk="1" hangingPunct="1">
              <a:lnSpc>
                <a:spcPct val="90000"/>
              </a:lnSpc>
            </a:pPr>
            <a:r>
              <a:rPr lang="en-US" altLang="en-US" dirty="0"/>
              <a:t>CPI new FP = 75%*1.33+25%*2.0=1.5</a:t>
            </a:r>
          </a:p>
          <a:p>
            <a:pPr lvl="1" eaLnBrk="1" hangingPunct="1">
              <a:lnSpc>
                <a:spcPct val="90000"/>
              </a:lnSpc>
            </a:pPr>
            <a:r>
              <a:rPr lang="en-US" altLang="en-US" dirty="0"/>
              <a:t>Speedup new FP = CPI original/CPI new FP = 1.33 </a:t>
            </a:r>
          </a:p>
          <a:p>
            <a:pPr lvl="2" eaLnBrk="1" hangingPunct="1">
              <a:lnSpc>
                <a:spcPct val="90000"/>
              </a:lnSpc>
            </a:pPr>
            <a:r>
              <a:rPr lang="en-US" altLang="en-US" dirty="0"/>
              <a:t>refer back to previous example</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09600" y="228600"/>
            <a:ext cx="7772400" cy="609600"/>
          </a:xfrm>
        </p:spPr>
        <p:txBody>
          <a:bodyPr>
            <a:normAutofit fontScale="90000"/>
          </a:bodyPr>
          <a:lstStyle/>
          <a:p>
            <a:pPr eaLnBrk="1" hangingPunct="1"/>
            <a:r>
              <a:rPr lang="en-US" altLang="en-US"/>
              <a:t>CPU Components’ Performance</a:t>
            </a:r>
          </a:p>
        </p:txBody>
      </p:sp>
      <p:sp>
        <p:nvSpPr>
          <p:cNvPr id="98307" name="Rectangle 3"/>
          <p:cNvSpPr>
            <a:spLocks noGrp="1" noChangeArrowheads="1"/>
          </p:cNvSpPr>
          <p:nvPr>
            <p:ph type="body" idx="1"/>
          </p:nvPr>
        </p:nvSpPr>
        <p:spPr>
          <a:xfrm>
            <a:off x="304800" y="914400"/>
            <a:ext cx="8382000" cy="5029200"/>
          </a:xfrm>
        </p:spPr>
        <p:txBody>
          <a:bodyPr>
            <a:normAutofit fontScale="92500" lnSpcReduction="10000"/>
          </a:bodyPr>
          <a:lstStyle/>
          <a:p>
            <a:pPr eaLnBrk="1" hangingPunct="1"/>
            <a:r>
              <a:rPr lang="en-US" altLang="en-US"/>
              <a:t>Large part of a Comp. Architect’s job is to design tools or means of measuring the CPU component performances</a:t>
            </a:r>
          </a:p>
          <a:p>
            <a:pPr lvl="1" eaLnBrk="1" hangingPunct="1"/>
            <a:r>
              <a:rPr lang="en-US" altLang="en-US"/>
              <a:t>Low level tools:  timing estimators</a:t>
            </a:r>
          </a:p>
          <a:p>
            <a:pPr eaLnBrk="1" hangingPunct="1"/>
            <a:r>
              <a:rPr lang="en-US" altLang="en-US"/>
              <a:t>We can also measure the instruction count for a program using compiler technology, using the program execution duration and the instruction mix</a:t>
            </a:r>
          </a:p>
          <a:p>
            <a:pPr eaLnBrk="1" hangingPunct="1"/>
            <a:r>
              <a:rPr lang="en-US" altLang="en-US"/>
              <a:t>Execution-based monitoring by including in the program, code that saves the instruction mix during execution</a:t>
            </a:r>
          </a:p>
          <a:p>
            <a:pPr eaLnBrk="1" hangingPunct="1"/>
            <a:endParaRPr lang="en-US" altLang="en-US"/>
          </a:p>
          <a:p>
            <a:pPr eaLnBrk="1" hangingPunct="1"/>
            <a:endParaRPr lang="en-US" altLang="en-US"/>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09600" y="685800"/>
            <a:ext cx="7772400" cy="533400"/>
          </a:xfrm>
        </p:spPr>
        <p:txBody>
          <a:bodyPr>
            <a:normAutofit fontScale="90000"/>
          </a:bodyPr>
          <a:lstStyle/>
          <a:p>
            <a:pPr eaLnBrk="1" hangingPunct="1"/>
            <a:r>
              <a:rPr lang="en-US" altLang="en-US"/>
              <a:t>Measuring CPI</a:t>
            </a:r>
          </a:p>
        </p:txBody>
      </p:sp>
      <p:sp>
        <p:nvSpPr>
          <p:cNvPr id="99331" name="Rectangle 3"/>
          <p:cNvSpPr>
            <a:spLocks noGrp="1" noChangeArrowheads="1"/>
          </p:cNvSpPr>
          <p:nvPr>
            <p:ph type="body" idx="1"/>
          </p:nvPr>
        </p:nvSpPr>
        <p:spPr>
          <a:xfrm>
            <a:off x="609600" y="1219200"/>
            <a:ext cx="7772400" cy="6324600"/>
          </a:xfrm>
        </p:spPr>
        <p:txBody>
          <a:bodyPr/>
          <a:lstStyle/>
          <a:p>
            <a:pPr eaLnBrk="1" hangingPunct="1"/>
            <a:r>
              <a:rPr lang="en-US" altLang="en-US" dirty="0"/>
              <a:t>Requires knowing the processor’s organization and the instruction stream</a:t>
            </a:r>
          </a:p>
          <a:p>
            <a:pPr lvl="1" eaLnBrk="1" hangingPunct="1"/>
            <a:r>
              <a:rPr lang="en-US" altLang="en-US" dirty="0"/>
              <a:t>Designers may use Average CPIs but this is influenced by cache and pipeline structures</a:t>
            </a:r>
          </a:p>
          <a:p>
            <a:pPr lvl="1" eaLnBrk="1" hangingPunct="1"/>
            <a:r>
              <a:rPr lang="en-US" altLang="en-US" dirty="0"/>
              <a:t>We might assume a perfect memory system that does not cause delays</a:t>
            </a:r>
          </a:p>
          <a:p>
            <a:pPr lvl="1" eaLnBrk="1" hangingPunct="1"/>
            <a:r>
              <a:rPr lang="en-US" altLang="en-US" dirty="0"/>
              <a:t>Pipeline CPI measures can be determined by simulating the pipeline </a:t>
            </a:r>
          </a:p>
          <a:p>
            <a:pPr lvl="2" eaLnBrk="1" hangingPunct="1"/>
            <a:r>
              <a:rPr lang="en-US" altLang="en-US" dirty="0"/>
              <a:t>This might be sufficient for simple pipes but not for advanced pipes</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Full/Empty</a:t>
            </a:r>
          </a:p>
        </p:txBody>
      </p:sp>
      <p:sp>
        <p:nvSpPr>
          <p:cNvPr id="3" name="Content Placeholder 2"/>
          <p:cNvSpPr>
            <a:spLocks noGrp="1"/>
          </p:cNvSpPr>
          <p:nvPr>
            <p:ph idx="1"/>
          </p:nvPr>
        </p:nvSpPr>
        <p:spPr/>
        <p:txBody>
          <a:bodyPr/>
          <a:lstStyle/>
          <a:p>
            <a:r>
              <a:rPr lang="en-US" dirty="0"/>
              <a:t>4 bits are used for a stack 16 register file.  0000, first data is pushed after incrementing the SP by one, or 0001.  When stack pointer reaches 1111, the next pointer is 0000.  So, the last data is added to 0000. When</a:t>
            </a:r>
            <a:r>
              <a:rPr lang="en-US" baseline="0" dirty="0"/>
              <a:t> you push</a:t>
            </a:r>
            <a:r>
              <a:rPr lang="en-US" dirty="0"/>
              <a:t>  If the SP is pointing to 0000 (which is 0) stack is full. When you are popping if the stack is pointing 0 then the</a:t>
            </a:r>
            <a:r>
              <a:rPr lang="en-US" baseline="0" dirty="0"/>
              <a:t> stack is empty.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09600" y="762000"/>
            <a:ext cx="7772400" cy="457200"/>
          </a:xfrm>
        </p:spPr>
        <p:txBody>
          <a:bodyPr>
            <a:normAutofit fontScale="90000"/>
          </a:bodyPr>
          <a:lstStyle/>
          <a:p>
            <a:pPr eaLnBrk="1" hangingPunct="1"/>
            <a:r>
              <a:rPr lang="en-US" altLang="en-US"/>
              <a:t>More Ex’s of CPU Performance</a:t>
            </a:r>
          </a:p>
        </p:txBody>
      </p:sp>
      <p:sp>
        <p:nvSpPr>
          <p:cNvPr id="100355" name="Rectangle 3"/>
          <p:cNvSpPr>
            <a:spLocks noGrp="1" noChangeArrowheads="1"/>
          </p:cNvSpPr>
          <p:nvPr>
            <p:ph type="body" idx="1"/>
          </p:nvPr>
        </p:nvSpPr>
        <p:spPr>
          <a:xfrm>
            <a:off x="381000" y="1143000"/>
            <a:ext cx="8763000" cy="6248400"/>
          </a:xfrm>
        </p:spPr>
        <p:txBody>
          <a:bodyPr/>
          <a:lstStyle/>
          <a:p>
            <a:pPr eaLnBrk="1" hangingPunct="1"/>
            <a:r>
              <a:rPr lang="en-US" altLang="en-US" sz="2400" dirty="0"/>
              <a:t>2 alternatives for a conditional branch instruction</a:t>
            </a:r>
          </a:p>
          <a:p>
            <a:pPr lvl="1" eaLnBrk="1" hangingPunct="1"/>
            <a:r>
              <a:rPr lang="en-US" altLang="en-US" sz="2000" dirty="0"/>
              <a:t>CPU A:  condition code is set by a compare instruction and followed by a branch that tests the condition code</a:t>
            </a:r>
          </a:p>
          <a:p>
            <a:pPr lvl="1" eaLnBrk="1" hangingPunct="1"/>
            <a:r>
              <a:rPr lang="en-US" altLang="en-US" sz="2000" dirty="0"/>
              <a:t>CPU B:  compare is included in the branch</a:t>
            </a:r>
          </a:p>
          <a:p>
            <a:pPr eaLnBrk="1" hangingPunct="1"/>
            <a:r>
              <a:rPr lang="en-US" altLang="en-US" sz="2400" dirty="0"/>
              <a:t>Conditional branch takes 2 cycles, all other instructions take 1 clock cycle</a:t>
            </a:r>
          </a:p>
          <a:p>
            <a:pPr eaLnBrk="1" hangingPunct="1"/>
            <a:r>
              <a:rPr lang="en-US" altLang="en-US" sz="2400" dirty="0"/>
              <a:t>For CPU A, 20% of all instructions are conditional branches</a:t>
            </a:r>
          </a:p>
          <a:p>
            <a:pPr eaLnBrk="1" hangingPunct="1"/>
            <a:r>
              <a:rPr lang="en-US" altLang="en-US" sz="2400" dirty="0"/>
              <a:t>Assume CPU A has a clock cycle time 1.25 times faster than CPU B </a:t>
            </a:r>
          </a:p>
          <a:p>
            <a:pPr lvl="1" eaLnBrk="1" hangingPunct="1"/>
            <a:r>
              <a:rPr lang="en-US" altLang="en-US" sz="2000" dirty="0"/>
              <a:t>since CPUA does not have the compare included in the branch statement</a:t>
            </a:r>
          </a:p>
          <a:p>
            <a:pPr eaLnBrk="1" hangingPunct="1"/>
            <a:r>
              <a:rPr lang="en-US" altLang="en-US" sz="2400" dirty="0"/>
              <a:t>Which CPU is faster?</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838200"/>
            <a:ext cx="7772400" cy="457200"/>
          </a:xfrm>
        </p:spPr>
        <p:txBody>
          <a:bodyPr>
            <a:normAutofit fontScale="90000"/>
          </a:bodyPr>
          <a:lstStyle/>
          <a:p>
            <a:pPr eaLnBrk="1" hangingPunct="1"/>
            <a:r>
              <a:rPr lang="en-US" altLang="en-US"/>
              <a:t>Solution</a:t>
            </a:r>
          </a:p>
        </p:txBody>
      </p:sp>
      <p:sp>
        <p:nvSpPr>
          <p:cNvPr id="101379" name="Rectangle 3"/>
          <p:cNvSpPr>
            <a:spLocks noGrp="1" noChangeArrowheads="1"/>
          </p:cNvSpPr>
          <p:nvPr>
            <p:ph type="body" idx="1"/>
          </p:nvPr>
        </p:nvSpPr>
        <p:spPr>
          <a:xfrm>
            <a:off x="457200" y="1295400"/>
            <a:ext cx="8229600" cy="6172200"/>
          </a:xfrm>
        </p:spPr>
        <p:txBody>
          <a:bodyPr/>
          <a:lstStyle/>
          <a:p>
            <a:pPr eaLnBrk="1" hangingPunct="1"/>
            <a:r>
              <a:rPr lang="en-US" altLang="en-US" sz="2400"/>
              <a:t>CPI A = .2 * 2 + .8 * 1 = 1.2</a:t>
            </a:r>
          </a:p>
          <a:p>
            <a:pPr eaLnBrk="1" hangingPunct="1"/>
            <a:r>
              <a:rPr lang="en-US" altLang="en-US" sz="2400"/>
              <a:t>CPU time A = IC A * 1.2 * Clock Cycle time A</a:t>
            </a:r>
          </a:p>
          <a:p>
            <a:pPr lvl="1" eaLnBrk="1" hangingPunct="1"/>
            <a:r>
              <a:rPr lang="en-US" altLang="en-US" sz="2000"/>
              <a:t>A’s clock rate is 1.25 times higher than B</a:t>
            </a:r>
          </a:p>
          <a:p>
            <a:pPr lvl="1" eaLnBrk="1" hangingPunct="1"/>
            <a:r>
              <a:rPr lang="en-US" altLang="en-US" sz="2000"/>
              <a:t>Compares are not executed in isolation on B, so there are instead 25% compares and 75% other</a:t>
            </a:r>
          </a:p>
          <a:p>
            <a:pPr eaLnBrk="1" hangingPunct="1"/>
            <a:r>
              <a:rPr lang="en-US" altLang="en-US" sz="2400"/>
              <a:t>CPI B = .25 * 2 + .75 * 1 = 1.25</a:t>
            </a:r>
          </a:p>
          <a:p>
            <a:pPr eaLnBrk="1" hangingPunct="1"/>
            <a:r>
              <a:rPr lang="en-US" altLang="en-US" sz="2400"/>
              <a:t>CPU time B = IC B * 1.25 * Clock Cycle time B	=    .8 * IC A * 1.25 * 1.25 * Clock Cycle time A</a:t>
            </a:r>
          </a:p>
          <a:p>
            <a:pPr eaLnBrk="1" hangingPunct="1"/>
            <a:r>
              <a:rPr lang="en-US" altLang="en-US" sz="2400"/>
              <a:t>CPU time B = 1.25 * IC A * Clock Cycle time A</a:t>
            </a:r>
          </a:p>
          <a:p>
            <a:pPr eaLnBrk="1" hangingPunct="1"/>
            <a:r>
              <a:rPr lang="en-US" altLang="en-US" sz="2400"/>
              <a:t>So, CPU time A is shorter than B and so A is faster</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914400" y="762000"/>
            <a:ext cx="8001000" cy="762000"/>
          </a:xfrm>
        </p:spPr>
        <p:txBody>
          <a:bodyPr/>
          <a:lstStyle/>
          <a:p>
            <a:pPr eaLnBrk="1" hangingPunct="1"/>
            <a:r>
              <a:rPr lang="en-US" altLang="en-US"/>
              <a:t>What if A’s clock cycle = 1.1 B?</a:t>
            </a:r>
          </a:p>
        </p:txBody>
      </p:sp>
      <p:sp>
        <p:nvSpPr>
          <p:cNvPr id="102403" name="Rectangle 3"/>
          <p:cNvSpPr>
            <a:spLocks noGrp="1" noChangeArrowheads="1"/>
          </p:cNvSpPr>
          <p:nvPr>
            <p:ph type="body" idx="1"/>
          </p:nvPr>
        </p:nvSpPr>
        <p:spPr>
          <a:xfrm>
            <a:off x="457200" y="1524000"/>
            <a:ext cx="8001000" cy="4953000"/>
          </a:xfrm>
        </p:spPr>
        <p:txBody>
          <a:bodyPr/>
          <a:lstStyle/>
          <a:p>
            <a:pPr eaLnBrk="1" hangingPunct="1"/>
            <a:r>
              <a:rPr lang="en-US" altLang="en-US" dirty="0"/>
              <a:t>We repeat the previous solution changing </a:t>
            </a:r>
          </a:p>
          <a:p>
            <a:pPr lvl="1" eaLnBrk="1" hangingPunct="1"/>
            <a:r>
              <a:rPr lang="en-US" altLang="en-US" dirty="0"/>
              <a:t>Clock Cycle time A = 1.1 * Clock Cycle time B </a:t>
            </a:r>
          </a:p>
          <a:p>
            <a:pPr lvl="2" eaLnBrk="1" hangingPunct="1"/>
            <a:r>
              <a:rPr lang="en-US" altLang="en-US" dirty="0"/>
              <a:t>instead of using 1.25</a:t>
            </a:r>
          </a:p>
          <a:p>
            <a:pPr lvl="1" eaLnBrk="1" hangingPunct="1"/>
            <a:r>
              <a:rPr lang="en-US" altLang="en-US" dirty="0"/>
              <a:t>CPU time A = 1.2 * IC A * Clock Cycle time A</a:t>
            </a:r>
          </a:p>
          <a:p>
            <a:pPr lvl="1" eaLnBrk="1" hangingPunct="1"/>
            <a:r>
              <a:rPr lang="en-US" altLang="en-US" dirty="0"/>
              <a:t>CPU time B = IC B * 1.25 * Clock Cycle time B = .8 * IC A * 1.25 * 1.1 Clock Cycle time A =  1.1 * IC A * Clock Cycle time A</a:t>
            </a:r>
          </a:p>
          <a:p>
            <a:pPr lvl="1" eaLnBrk="1" hangingPunct="1"/>
            <a:r>
              <a:rPr lang="en-US" altLang="en-US" dirty="0"/>
              <a:t>So, in this case, CPU B is faster</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p:cNvPicPr>
            <a:picLocks noChangeAspect="1" noChangeArrowheads="1"/>
          </p:cNvPicPr>
          <p:nvPr/>
        </p:nvPicPr>
        <p:blipFill>
          <a:blip r:embed="rId2"/>
          <a:srcRect/>
          <a:stretch>
            <a:fillRect/>
          </a:stretch>
        </p:blipFill>
        <p:spPr bwMode="auto">
          <a:xfrm>
            <a:off x="474663" y="-22225"/>
            <a:ext cx="7467600" cy="1447800"/>
          </a:xfrm>
          <a:prstGeom prst="rect">
            <a:avLst/>
          </a:prstGeom>
          <a:noFill/>
          <a:ln w="9525">
            <a:noFill/>
            <a:miter lim="800000"/>
            <a:headEnd/>
            <a:tailEnd/>
          </a:ln>
        </p:spPr>
      </p:pic>
      <p:pic>
        <p:nvPicPr>
          <p:cNvPr id="103427" name="Picture 5"/>
          <p:cNvPicPr>
            <a:picLocks noChangeAspect="1" noChangeArrowheads="1"/>
          </p:cNvPicPr>
          <p:nvPr/>
        </p:nvPicPr>
        <p:blipFill>
          <a:blip r:embed="rId3"/>
          <a:srcRect/>
          <a:stretch>
            <a:fillRect/>
          </a:stretch>
        </p:blipFill>
        <p:spPr bwMode="auto">
          <a:xfrm>
            <a:off x="685800" y="1392238"/>
            <a:ext cx="6697663" cy="549592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914400" y="762000"/>
            <a:ext cx="8001000" cy="533400"/>
          </a:xfrm>
        </p:spPr>
        <p:txBody>
          <a:bodyPr>
            <a:normAutofit fontScale="90000"/>
          </a:bodyPr>
          <a:lstStyle/>
          <a:p>
            <a:pPr eaLnBrk="1" hangingPunct="1"/>
            <a:r>
              <a:rPr lang="en-US" altLang="en-US" dirty="0"/>
              <a:t>Memory Hierarchy</a:t>
            </a:r>
          </a:p>
        </p:txBody>
      </p:sp>
      <p:sp>
        <p:nvSpPr>
          <p:cNvPr id="99331" name="Rectangle 3"/>
          <p:cNvSpPr>
            <a:spLocks noGrp="1" noChangeArrowheads="1"/>
          </p:cNvSpPr>
          <p:nvPr>
            <p:ph type="body" idx="1"/>
          </p:nvPr>
        </p:nvSpPr>
        <p:spPr>
          <a:xfrm>
            <a:off x="685800" y="1371600"/>
            <a:ext cx="7772400" cy="5486400"/>
          </a:xfrm>
        </p:spPr>
        <p:txBody>
          <a:bodyPr/>
          <a:lstStyle/>
          <a:p>
            <a:pPr eaLnBrk="1" hangingPunct="1">
              <a:defRPr/>
            </a:pPr>
            <a:r>
              <a:rPr lang="en-US" altLang="en-US" dirty="0"/>
              <a:t>Register (CPU)</a:t>
            </a:r>
          </a:p>
          <a:p>
            <a:pPr eaLnBrk="1" hangingPunct="1">
              <a:defRPr/>
            </a:pPr>
            <a:r>
              <a:rPr lang="en-US" altLang="en-US" dirty="0"/>
              <a:t>Cache</a:t>
            </a:r>
          </a:p>
          <a:p>
            <a:pPr eaLnBrk="1" hangingPunct="1">
              <a:defRPr/>
            </a:pPr>
            <a:r>
              <a:rPr lang="en-US" altLang="en-US" dirty="0"/>
              <a:t>Main Memory</a:t>
            </a:r>
          </a:p>
          <a:p>
            <a:pPr eaLnBrk="1" hangingPunct="1">
              <a:defRPr/>
            </a:pPr>
            <a:r>
              <a:rPr lang="en-US" altLang="en-US" dirty="0"/>
              <a:t>I/O Devices</a:t>
            </a:r>
          </a:p>
          <a:p>
            <a:pPr lvl="1" eaLnBrk="1" hangingPunct="1">
              <a:defRPr/>
            </a:pPr>
            <a:r>
              <a:rPr lang="en-US" altLang="en-US" dirty="0"/>
              <a:t>Hard Disk</a:t>
            </a:r>
          </a:p>
          <a:p>
            <a:pPr lvl="1" eaLnBrk="1" hangingPunct="1">
              <a:defRPr/>
            </a:pPr>
            <a:r>
              <a:rPr lang="en-US" altLang="en-US" dirty="0"/>
              <a:t>Optical disk, floppy disk </a:t>
            </a:r>
          </a:p>
          <a:p>
            <a:pPr lvl="1" eaLnBrk="1" hangingPunct="1">
              <a:defRPr/>
            </a:pPr>
            <a:r>
              <a:rPr lang="en-US" altLang="en-US" dirty="0"/>
              <a:t>Magnetic tape</a:t>
            </a:r>
          </a:p>
          <a:p>
            <a:pPr marL="0" indent="0" eaLnBrk="1" hangingPunct="1">
              <a:buFont typeface="Wingdings" pitchFamily="2" charset="2"/>
              <a:buNone/>
              <a:defRPr/>
            </a:pPr>
            <a:endParaRPr lang="en-US" altLang="en-US" dirty="0"/>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381000"/>
            <a:ext cx="7772400" cy="609600"/>
          </a:xfrm>
        </p:spPr>
        <p:txBody>
          <a:bodyPr>
            <a:normAutofit fontScale="90000"/>
          </a:bodyPr>
          <a:lstStyle/>
          <a:p>
            <a:pPr eaLnBrk="1" hangingPunct="1"/>
            <a:r>
              <a:rPr lang="en-US" altLang="en-US"/>
              <a:t>Cache Performance</a:t>
            </a:r>
          </a:p>
        </p:txBody>
      </p:sp>
      <p:sp>
        <p:nvSpPr>
          <p:cNvPr id="105475" name="Rectangle 3"/>
          <p:cNvSpPr>
            <a:spLocks noGrp="1" noChangeArrowheads="1"/>
          </p:cNvSpPr>
          <p:nvPr>
            <p:ph type="body" idx="1"/>
          </p:nvPr>
        </p:nvSpPr>
        <p:spPr>
          <a:xfrm>
            <a:off x="711200" y="1006475"/>
            <a:ext cx="7772400" cy="4419600"/>
          </a:xfrm>
        </p:spPr>
        <p:txBody>
          <a:bodyPr>
            <a:normAutofit lnSpcReduction="10000"/>
          </a:bodyPr>
          <a:lstStyle/>
          <a:p>
            <a:pPr eaLnBrk="1" hangingPunct="1"/>
            <a:r>
              <a:rPr lang="en-US" altLang="en-US"/>
              <a:t>Assume:  Cache is 10 times faster than memory and cache hit rate is 90%</a:t>
            </a:r>
          </a:p>
          <a:p>
            <a:pPr eaLnBrk="1" hangingPunct="1"/>
            <a:r>
              <a:rPr lang="en-US" altLang="en-US"/>
              <a:t>How much speedup is gained using this cache?</a:t>
            </a:r>
          </a:p>
          <a:p>
            <a:pPr lvl="1" eaLnBrk="1" hangingPunct="1"/>
            <a:r>
              <a:rPr lang="en-US" altLang="en-US"/>
              <a:t>Use Amdahl’s law:</a:t>
            </a:r>
          </a:p>
          <a:p>
            <a:pPr lvl="1" eaLnBrk="1" hangingPunct="1"/>
            <a:r>
              <a:rPr lang="en-US" altLang="en-US"/>
              <a:t>Speedup = 1 / [(1-90%) + (90%/10)] = 		   		     1/[.1+.9/10] = 5.3</a:t>
            </a:r>
          </a:p>
          <a:p>
            <a:pPr eaLnBrk="1" hangingPunct="1"/>
            <a:r>
              <a:rPr lang="en-US" altLang="en-US"/>
              <a:t>Over a 5 times speedup by using cache with these specifications! </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228600"/>
            <a:ext cx="7772400" cy="685800"/>
          </a:xfrm>
        </p:spPr>
        <p:txBody>
          <a:bodyPr>
            <a:normAutofit fontScale="90000"/>
          </a:bodyPr>
          <a:lstStyle/>
          <a:p>
            <a:pPr eaLnBrk="1" hangingPunct="1"/>
            <a:r>
              <a:rPr lang="en-US" altLang="en-US"/>
              <a:t>Memory Impact on CPU</a:t>
            </a:r>
          </a:p>
        </p:txBody>
      </p:sp>
      <p:sp>
        <p:nvSpPr>
          <p:cNvPr id="106499" name="Rectangle 3"/>
          <p:cNvSpPr>
            <a:spLocks noGrp="1" noChangeArrowheads="1"/>
          </p:cNvSpPr>
          <p:nvPr>
            <p:ph type="body" idx="1"/>
          </p:nvPr>
        </p:nvSpPr>
        <p:spPr>
          <a:xfrm>
            <a:off x="457200" y="1181100"/>
            <a:ext cx="8382000" cy="4495800"/>
          </a:xfrm>
        </p:spPr>
        <p:txBody>
          <a:bodyPr>
            <a:normAutofit fontScale="92500" lnSpcReduction="10000"/>
          </a:bodyPr>
          <a:lstStyle/>
          <a:p>
            <a:pPr eaLnBrk="1" hangingPunct="1"/>
            <a:r>
              <a:rPr lang="en-US" altLang="en-US" dirty="0"/>
              <a:t>In a pipeline, a memory stall will occur if the memory fetch of an operand is not found in cache</a:t>
            </a:r>
          </a:p>
          <a:p>
            <a:pPr lvl="1" eaLnBrk="1" hangingPunct="1"/>
            <a:r>
              <a:rPr lang="en-US" altLang="en-US" dirty="0"/>
              <a:t>CPU execution time = (CPU clock cycles + Memory stall cycles) * Clock cycle</a:t>
            </a:r>
          </a:p>
          <a:p>
            <a:pPr lvl="1" eaLnBrk="1" hangingPunct="1"/>
            <a:r>
              <a:rPr lang="en-US" altLang="en-US" dirty="0"/>
              <a:t>Memory stall cycles = number of misses * miss penalty    	= IC * misses per instruction * miss penalty			= IC * </a:t>
            </a:r>
            <a:r>
              <a:rPr lang="en-US" altLang="en-US" dirty="0" err="1"/>
              <a:t>mem</a:t>
            </a:r>
            <a:r>
              <a:rPr lang="en-US" altLang="en-US" dirty="0"/>
              <a:t> ref’s/</a:t>
            </a:r>
            <a:r>
              <a:rPr lang="en-US" altLang="en-US" dirty="0" err="1"/>
              <a:t>instr</a:t>
            </a:r>
            <a:r>
              <a:rPr lang="en-US" altLang="en-US" dirty="0"/>
              <a:t> * miss rate * miss penalty</a:t>
            </a:r>
          </a:p>
          <a:p>
            <a:pPr lvl="1" eaLnBrk="1" hangingPunct="1"/>
            <a:r>
              <a:rPr lang="en-US" altLang="en-US" dirty="0"/>
              <a:t>Miss rate is determined by cache efficiency</a:t>
            </a:r>
          </a:p>
          <a:p>
            <a:pPr lvl="1" eaLnBrk="1" hangingPunct="1"/>
            <a:r>
              <a:rPr lang="en-US" altLang="en-US" dirty="0"/>
              <a:t>Miss penalty is determined by main memory system speed (also bus load and bandwidth, etc…)</a:t>
            </a:r>
          </a:p>
          <a:p>
            <a:pPr lvl="1" eaLnBrk="1" hangingPunct="1"/>
            <a:endParaRPr lang="en-US" altLang="en-US" dirty="0"/>
          </a:p>
          <a:p>
            <a:pPr eaLnBrk="1" hangingPunct="1"/>
            <a:endParaRPr lang="en-US" altLang="en-US" dirty="0"/>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09600" y="533400"/>
            <a:ext cx="7772400" cy="609600"/>
          </a:xfrm>
        </p:spPr>
        <p:txBody>
          <a:bodyPr>
            <a:normAutofit fontScale="90000"/>
          </a:bodyPr>
          <a:lstStyle/>
          <a:p>
            <a:pPr eaLnBrk="1" hangingPunct="1"/>
            <a:r>
              <a:rPr lang="en-US" altLang="en-US"/>
              <a:t>Example</a:t>
            </a:r>
          </a:p>
        </p:txBody>
      </p:sp>
      <p:sp>
        <p:nvSpPr>
          <p:cNvPr id="107523" name="Rectangle 3"/>
          <p:cNvSpPr>
            <a:spLocks noGrp="1" noChangeArrowheads="1"/>
          </p:cNvSpPr>
          <p:nvPr>
            <p:ph type="body" idx="1"/>
          </p:nvPr>
        </p:nvSpPr>
        <p:spPr>
          <a:xfrm>
            <a:off x="533400" y="1143000"/>
            <a:ext cx="7924800" cy="5486400"/>
          </a:xfrm>
        </p:spPr>
        <p:txBody>
          <a:bodyPr/>
          <a:lstStyle/>
          <a:p>
            <a:pPr eaLnBrk="1" hangingPunct="1"/>
            <a:r>
              <a:rPr lang="en-US" altLang="en-US"/>
              <a:t>Assume a machine with</a:t>
            </a:r>
          </a:p>
          <a:p>
            <a:pPr lvl="1" eaLnBrk="1" hangingPunct="1"/>
            <a:r>
              <a:rPr lang="en-US" altLang="en-US"/>
              <a:t>CPI = 2.0 when all memory accesses are hits</a:t>
            </a:r>
          </a:p>
          <a:p>
            <a:pPr lvl="1" eaLnBrk="1" hangingPunct="1"/>
            <a:r>
              <a:rPr lang="en-US" altLang="en-US"/>
              <a:t>Only data accesses are loads and stores (40% of all instructions are loads and stores)</a:t>
            </a:r>
          </a:p>
          <a:p>
            <a:pPr lvl="1" eaLnBrk="1" hangingPunct="1"/>
            <a:r>
              <a:rPr lang="en-US" altLang="en-US"/>
              <a:t>Miss penalty = 25 clock cycles</a:t>
            </a:r>
          </a:p>
          <a:p>
            <a:pPr lvl="1" eaLnBrk="1" hangingPunct="1"/>
            <a:r>
              <a:rPr lang="en-US" altLang="en-US"/>
              <a:t>Miss rate = 2%</a:t>
            </a:r>
          </a:p>
          <a:p>
            <a:pPr lvl="1" eaLnBrk="1" hangingPunct="1"/>
            <a:r>
              <a:rPr lang="en-US" altLang="en-US"/>
              <a:t>How much faster would the machine be if all accesses are hits?</a:t>
            </a:r>
          </a:p>
          <a:p>
            <a:pPr eaLnBrk="1" hangingPunct="1"/>
            <a:endParaRPr lang="en-US" altLang="en-US"/>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685800"/>
            <a:ext cx="7772400" cy="304800"/>
          </a:xfrm>
        </p:spPr>
        <p:txBody>
          <a:bodyPr>
            <a:normAutofit fontScale="90000"/>
          </a:bodyPr>
          <a:lstStyle/>
          <a:p>
            <a:pPr eaLnBrk="1" hangingPunct="1"/>
            <a:r>
              <a:rPr lang="en-US" altLang="en-US"/>
              <a:t>Solution</a:t>
            </a:r>
          </a:p>
        </p:txBody>
      </p:sp>
      <p:sp>
        <p:nvSpPr>
          <p:cNvPr id="108547" name="Rectangle 3"/>
          <p:cNvSpPr>
            <a:spLocks noGrp="1" noChangeArrowheads="1"/>
          </p:cNvSpPr>
          <p:nvPr>
            <p:ph type="body" idx="1"/>
          </p:nvPr>
        </p:nvSpPr>
        <p:spPr>
          <a:xfrm>
            <a:off x="533400" y="990600"/>
            <a:ext cx="8077200" cy="6400800"/>
          </a:xfrm>
        </p:spPr>
        <p:txBody>
          <a:bodyPr/>
          <a:lstStyle/>
          <a:p>
            <a:pPr eaLnBrk="1" hangingPunct="1"/>
            <a:r>
              <a:rPr lang="en-US" altLang="en-US" dirty="0"/>
              <a:t>For machine with no misses:</a:t>
            </a:r>
          </a:p>
          <a:p>
            <a:pPr lvl="1" eaLnBrk="1" hangingPunct="1"/>
            <a:r>
              <a:rPr lang="en-US" altLang="en-US" dirty="0"/>
              <a:t>CPU exec. Time = (CPU clock cycles + memory stall cycles) * clock cycle = (IC * CPI + 0) * clock cycle</a:t>
            </a:r>
          </a:p>
          <a:p>
            <a:pPr eaLnBrk="1" hangingPunct="1"/>
            <a:r>
              <a:rPr lang="en-US" altLang="en-US" dirty="0"/>
              <a:t>For machine with 2% miss rate:</a:t>
            </a:r>
          </a:p>
          <a:p>
            <a:pPr lvl="1" eaLnBrk="1" hangingPunct="1"/>
            <a:r>
              <a:rPr lang="en-US" altLang="en-US" dirty="0"/>
              <a:t>Memory stall cycles = IC * memory references/</a:t>
            </a:r>
            <a:r>
              <a:rPr lang="en-US" altLang="en-US" dirty="0" err="1"/>
              <a:t>instr</a:t>
            </a:r>
            <a:r>
              <a:rPr lang="en-US" altLang="en-US" dirty="0"/>
              <a:t> * miss rate * miss penalty = IC * (1 + .4) * .02 * 25 = IC * .7</a:t>
            </a:r>
          </a:p>
          <a:p>
            <a:pPr lvl="1" eaLnBrk="1" hangingPunct="1"/>
            <a:r>
              <a:rPr lang="en-US" altLang="en-US" dirty="0"/>
              <a:t>CPU exec Time = (IC * 2.0 + IC * .7) * clock cycle = 2.7 * IC * clock cycle</a:t>
            </a:r>
          </a:p>
          <a:p>
            <a:pPr eaLnBrk="1" hangingPunct="1"/>
            <a:r>
              <a:rPr lang="en-US" altLang="en-US" dirty="0"/>
              <a:t>So, the machine with no misses is 2.7/2.0 times faster or 1.35 times faster</a:t>
            </a:r>
          </a:p>
          <a:p>
            <a:pPr lvl="1" eaLnBrk="1" hangingPunct="1"/>
            <a:endParaRPr lang="en-US" altLang="en-US" dirty="0"/>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3B6D-71D3-7DB3-D3CD-B8CD90053CEA}"/>
              </a:ext>
            </a:extLst>
          </p:cNvPr>
          <p:cNvSpPr>
            <a:spLocks noGrp="1"/>
          </p:cNvSpPr>
          <p:nvPr>
            <p:ph type="title"/>
          </p:nvPr>
        </p:nvSpPr>
        <p:spPr>
          <a:xfrm>
            <a:off x="457200" y="0"/>
            <a:ext cx="8229600" cy="1600200"/>
          </a:xfrm>
        </p:spPr>
        <p:txBody>
          <a:bodyPr>
            <a:normAutofit fontScale="90000"/>
          </a:bodyPr>
          <a:lstStyle/>
          <a:p>
            <a:pPr eaLnBrk="1" hangingPunct="1">
              <a:spcBef>
                <a:spcPct val="0"/>
              </a:spcBef>
            </a:pPr>
            <a:r>
              <a:rPr lang="en-US" dirty="0"/>
              <a:t>Stack Program </a:t>
            </a:r>
            <a:r>
              <a:rPr lang="en-US" altLang="en-US" dirty="0">
                <a:latin typeface="TimesNewRoman"/>
              </a:rPr>
              <a:t>B = B + A </a:t>
            </a:r>
            <a:br>
              <a:rPr lang="en-US" altLang="en-US" dirty="0">
                <a:latin typeface="TimesNewRoman"/>
              </a:rPr>
            </a:br>
            <a:r>
              <a:rPr lang="en-US" altLang="en-US" dirty="0">
                <a:latin typeface="TimesNewRoman"/>
              </a:rPr>
              <a:t>C = B + 2</a:t>
            </a:r>
            <a:br>
              <a:rPr lang="en-US" altLang="en-US" dirty="0">
                <a:latin typeface="TimesNewRoman"/>
              </a:rPr>
            </a:br>
            <a:endParaRPr lang="en-US" dirty="0"/>
          </a:p>
        </p:txBody>
      </p:sp>
      <p:sp>
        <p:nvSpPr>
          <p:cNvPr id="3" name="Content Placeholder 2">
            <a:extLst>
              <a:ext uri="{FF2B5EF4-FFF2-40B4-BE49-F238E27FC236}">
                <a16:creationId xmlns:a16="http://schemas.microsoft.com/office/drawing/2014/main" id="{BD06B29F-AF7F-BA16-D84D-5BC4DCDBB6CF}"/>
              </a:ext>
            </a:extLst>
          </p:cNvPr>
          <p:cNvSpPr>
            <a:spLocks noGrp="1"/>
          </p:cNvSpPr>
          <p:nvPr>
            <p:ph idx="1"/>
          </p:nvPr>
        </p:nvSpPr>
        <p:spPr/>
        <p:txBody>
          <a:bodyPr>
            <a:normAutofit lnSpcReduction="10000"/>
          </a:bodyPr>
          <a:lstStyle/>
          <a:p>
            <a:r>
              <a:rPr lang="en-US" dirty="0"/>
              <a:t>Push A</a:t>
            </a:r>
          </a:p>
          <a:p>
            <a:r>
              <a:rPr lang="en-US" dirty="0"/>
              <a:t>Push B</a:t>
            </a:r>
          </a:p>
          <a:p>
            <a:r>
              <a:rPr lang="en-US" dirty="0"/>
              <a:t>Add</a:t>
            </a:r>
          </a:p>
          <a:p>
            <a:r>
              <a:rPr lang="en-US" dirty="0"/>
              <a:t>Pop B</a:t>
            </a:r>
          </a:p>
          <a:p>
            <a:r>
              <a:rPr lang="en-US" dirty="0"/>
              <a:t>Push B</a:t>
            </a:r>
          </a:p>
          <a:p>
            <a:r>
              <a:rPr lang="en-US" dirty="0"/>
              <a:t>Push 2</a:t>
            </a:r>
          </a:p>
          <a:p>
            <a:r>
              <a:rPr lang="en-US" dirty="0"/>
              <a:t>Add</a:t>
            </a:r>
          </a:p>
          <a:p>
            <a:r>
              <a:rPr lang="en-US" dirty="0"/>
              <a:t>Pop C</a:t>
            </a:r>
          </a:p>
        </p:txBody>
      </p:sp>
    </p:spTree>
    <p:extLst>
      <p:ext uri="{BB962C8B-B14F-4D97-AF65-F5344CB8AC3E}">
        <p14:creationId xmlns:p14="http://schemas.microsoft.com/office/powerpoint/2010/main" val="121996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Assignment</a:t>
            </a:r>
          </a:p>
        </p:txBody>
      </p:sp>
      <p:sp>
        <p:nvSpPr>
          <p:cNvPr id="3" name="Content Placeholder 2"/>
          <p:cNvSpPr>
            <a:spLocks noGrp="1"/>
          </p:cNvSpPr>
          <p:nvPr>
            <p:ph idx="1"/>
          </p:nvPr>
        </p:nvSpPr>
        <p:spPr/>
        <p:txBody>
          <a:bodyPr/>
          <a:lstStyle/>
          <a:p>
            <a:r>
              <a:rPr lang="en-US" dirty="0"/>
              <a:t>In order to understand stack we will implement a stack based postfix calculator.</a:t>
            </a:r>
          </a:p>
          <a:p>
            <a:r>
              <a:rPr lang="en-US" dirty="0"/>
              <a:t>I used array based stack.  You are free to use array or pointer.  You can use any language you feel comfortable.</a:t>
            </a:r>
          </a:p>
          <a:p>
            <a:r>
              <a:rPr lang="en-US" dirty="0"/>
              <a:t>For implementing visual stack you will be given 20 extra points.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Infix and postfix</a:t>
            </a:r>
          </a:p>
        </p:txBody>
      </p:sp>
      <p:sp>
        <p:nvSpPr>
          <p:cNvPr id="3" name="Content Placeholder 2"/>
          <p:cNvSpPr>
            <a:spLocks noGrp="1"/>
          </p:cNvSpPr>
          <p:nvPr>
            <p:ph idx="1"/>
          </p:nvPr>
        </p:nvSpPr>
        <p:spPr/>
        <p:txBody>
          <a:bodyPr>
            <a:normAutofit fontScale="85000" lnSpcReduction="20000"/>
          </a:bodyPr>
          <a:lstStyle/>
          <a:p>
            <a:r>
              <a:rPr lang="en-US" dirty="0"/>
              <a:t>If the operator (</a:t>
            </a:r>
            <a:r>
              <a:rPr lang="en-US" dirty="0" err="1"/>
              <a:t>opcode</a:t>
            </a:r>
            <a:r>
              <a:rPr lang="en-US" dirty="0"/>
              <a:t>) is between operands then it is an infix expression: </a:t>
            </a:r>
            <a:r>
              <a:rPr lang="en-US" dirty="0" err="1"/>
              <a:t>a+b</a:t>
            </a:r>
            <a:endParaRPr lang="en-US" dirty="0"/>
          </a:p>
          <a:p>
            <a:r>
              <a:rPr lang="en-US" dirty="0"/>
              <a:t>If the operator is after the operands it is a postfix </a:t>
            </a:r>
            <a:r>
              <a:rPr lang="en-US" dirty="0" err="1"/>
              <a:t>expression:a</a:t>
            </a:r>
            <a:r>
              <a:rPr lang="en-US" dirty="0"/>
              <a:t> b c + -</a:t>
            </a:r>
          </a:p>
          <a:p>
            <a:r>
              <a:rPr lang="en-US" dirty="0"/>
              <a:t>Infix is human solvable as long as we know operator precedence and </a:t>
            </a:r>
            <a:r>
              <a:rPr lang="en-US" dirty="0" err="1"/>
              <a:t>associativity</a:t>
            </a:r>
            <a:r>
              <a:rPr lang="en-US" dirty="0"/>
              <a:t>.</a:t>
            </a:r>
          </a:p>
          <a:p>
            <a:r>
              <a:rPr lang="en-US" dirty="0"/>
              <a:t>Postfix is easily computer solvable</a:t>
            </a:r>
          </a:p>
          <a:p>
            <a:r>
              <a:rPr lang="en-US" dirty="0"/>
              <a:t>Infix can be converted to postfix by pushing and popping operators in a stack based on precedence and associativity.</a:t>
            </a:r>
          </a:p>
          <a:p>
            <a:r>
              <a:rPr lang="en-US" dirty="0"/>
              <a:t>For this assignment you don’t need to convert infix to postfix.  Just write the expression in postfix.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55A6-6F0D-4A0A-B355-B9377D5D7AA6}"/>
              </a:ext>
            </a:extLst>
          </p:cNvPr>
          <p:cNvSpPr>
            <a:spLocks noGrp="1"/>
          </p:cNvSpPr>
          <p:nvPr>
            <p:ph type="title"/>
          </p:nvPr>
        </p:nvSpPr>
        <p:spPr/>
        <p:txBody>
          <a:bodyPr/>
          <a:lstStyle/>
          <a:p>
            <a:r>
              <a:rPr lang="en-US" dirty="0"/>
              <a:t>Example Program</a:t>
            </a:r>
          </a:p>
        </p:txBody>
      </p:sp>
      <p:sp>
        <p:nvSpPr>
          <p:cNvPr id="3" name="Content Placeholder 2">
            <a:extLst>
              <a:ext uri="{FF2B5EF4-FFF2-40B4-BE49-F238E27FC236}">
                <a16:creationId xmlns:a16="http://schemas.microsoft.com/office/drawing/2014/main" id="{3C81D462-4D73-48A8-A83E-81C86BA6D4C5}"/>
              </a:ext>
            </a:extLst>
          </p:cNvPr>
          <p:cNvSpPr>
            <a:spLocks noGrp="1"/>
          </p:cNvSpPr>
          <p:nvPr>
            <p:ph idx="1"/>
          </p:nvPr>
        </p:nvSpPr>
        <p:spPr/>
        <p:txBody>
          <a:bodyPr>
            <a:normAutofit fontScale="70000" lnSpcReduction="20000"/>
          </a:bodyPr>
          <a:lstStyle/>
          <a:p>
            <a:r>
              <a:rPr lang="en-US" dirty="0"/>
              <a:t>Suppose your math expression is 8 3 4 + *</a:t>
            </a:r>
          </a:p>
          <a:p>
            <a:r>
              <a:rPr lang="en-US" dirty="0"/>
              <a:t>The following will be carried out by the program you write.</a:t>
            </a:r>
          </a:p>
          <a:p>
            <a:r>
              <a:rPr lang="en-US" dirty="0"/>
              <a:t>Parse</a:t>
            </a:r>
            <a:r>
              <a:rPr lang="en-US" baseline="0" dirty="0"/>
              <a:t> the expression.  </a:t>
            </a:r>
          </a:p>
          <a:p>
            <a:r>
              <a:rPr lang="en-US" baseline="0" dirty="0"/>
              <a:t>For each number push it in the stack (make sure stack is not full when you push)</a:t>
            </a:r>
          </a:p>
          <a:p>
            <a:r>
              <a:rPr lang="en-US" baseline="0" dirty="0"/>
              <a:t>For each operator (opcode) pop two items from the stack (make sure stack is not empty when you pop) and perform the operation and place the result back in the stack.</a:t>
            </a:r>
          </a:p>
          <a:p>
            <a:r>
              <a:rPr lang="en-US" baseline="0" dirty="0"/>
              <a:t>Output result or appropriate error message.</a:t>
            </a:r>
          </a:p>
          <a:p>
            <a:pPr marL="0" indent="0">
              <a:buNone/>
            </a:pPr>
            <a:r>
              <a:rPr lang="en-US" dirty="0"/>
              <a:t>Push 8,</a:t>
            </a:r>
            <a:r>
              <a:rPr lang="en-US" baseline="0" dirty="0"/>
              <a:t> push 3, push 4.  As + is encountered pop 4 and 3 and add.  Result is pushed.  Now the  stack has 8 7.  As * is encountered pop 7 and 8 and perform multiply and push the result 56.  If end of the expression is reached pop and output the result.</a:t>
            </a:r>
            <a:endParaRPr lang="en-US" dirty="0"/>
          </a:p>
        </p:txBody>
      </p:sp>
    </p:spTree>
    <p:extLst>
      <p:ext uri="{BB962C8B-B14F-4D97-AF65-F5344CB8AC3E}">
        <p14:creationId xmlns:p14="http://schemas.microsoft.com/office/powerpoint/2010/main" val="696359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4044</Words>
  <Application>Microsoft Office PowerPoint</Application>
  <PresentationFormat>On-screen Show (4:3)</PresentationFormat>
  <Paragraphs>382</Paragraphs>
  <Slides>58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Aspira Webfont</vt:lpstr>
      <vt:lpstr>Calibri</vt:lpstr>
      <vt:lpstr>TimesNewRoman</vt:lpstr>
      <vt:lpstr>Wingdings</vt:lpstr>
      <vt:lpstr>Office Theme</vt:lpstr>
      <vt:lpstr>Stack Architecture</vt:lpstr>
      <vt:lpstr>4 types of Architectures</vt:lpstr>
      <vt:lpstr>Stack</vt:lpstr>
      <vt:lpstr>Stack Architecture</vt:lpstr>
      <vt:lpstr>Stack Full/Empty</vt:lpstr>
      <vt:lpstr>Stack Program B = B + A  C = B + 2 </vt:lpstr>
      <vt:lpstr>Stack Assignment</vt:lpstr>
      <vt:lpstr>Infix and postfix</vt:lpstr>
      <vt:lpstr>Example Program</vt:lpstr>
      <vt:lpstr>Hennessy and Patterson– Fundamentals of Quantitative Design and Analysis</vt:lpstr>
      <vt:lpstr>Growth in processor performance since late 70s</vt:lpstr>
      <vt:lpstr>Growth in processor performance since the late 1970s. This chart plots performance relative to the VAX 11/780 as measured by the SPEC benchmarks (see Section 1.8). Prior to the mid-1980s, processor performance growth was largely technology driven and averaged about 25% per year. The increase in growth to about 52% since then is attributable to more advanced architectural and organizational ideas. By 2003, this growth led to a difference in performance of about a factor of 25 versus if we had continued at the 25% rate. Performance for floating-point-oriented calculations has increased even faster. Since 2003, the limits of power and available instruction-level parallelism have slowed uniprocessor performance, to no more than 22% per year, or about 5 times slower than had we continued at 52% per year. (The fastest SPEC performance since 2007 has had automatic parallelization turned on with increasing number of cores per chip each year, so uniprocessor speed is harder to gauge. These results are limited to single-socket systems to reduce the impact of automatic parallelization.) Figure 1.11 on page 24 shows the improvement in clock rates for these same three eras. Since SPEC has changed over the years, performance of newer machines is estimated by a scaling factor that relates the performance for two different versions of SPEC (e.g., SPEC89, SPEC92, SPEC95, SPEC2000, and SPEC2006). </vt:lpstr>
      <vt:lpstr>Class of computers</vt:lpstr>
      <vt:lpstr>Critical system design issues </vt:lpstr>
      <vt:lpstr>hourly losses with downtime</vt:lpstr>
      <vt:lpstr>Parallelism</vt:lpstr>
      <vt:lpstr>Our task as computer architects</vt:lpstr>
      <vt:lpstr>Instruction Set Architecture - ISA</vt:lpstr>
      <vt:lpstr>Addressing modes</vt:lpstr>
      <vt:lpstr>Operations</vt:lpstr>
      <vt:lpstr>Control flow explained</vt:lpstr>
      <vt:lpstr>Implementation</vt:lpstr>
      <vt:lpstr>Architecture can be driven by market</vt:lpstr>
      <vt:lpstr>Choice between designs</vt:lpstr>
      <vt:lpstr>Requirements and features</vt:lpstr>
      <vt:lpstr>Trends in technology and usage -1</vt:lpstr>
      <vt:lpstr>Performance milestones</vt:lpstr>
      <vt:lpstr>Trends in Cost</vt:lpstr>
      <vt:lpstr>Example</vt:lpstr>
      <vt:lpstr>PowerPoint Presentation</vt:lpstr>
      <vt:lpstr>PowerPoint Presentation</vt:lpstr>
      <vt:lpstr>PowerPoint Presentation</vt:lpstr>
      <vt:lpstr>Measuring, Reporting &amp; Summarizing Performance. 1.8</vt:lpstr>
      <vt:lpstr>Performance Measures</vt:lpstr>
      <vt:lpstr>Execution time</vt:lpstr>
      <vt:lpstr>UNIX time</vt:lpstr>
      <vt:lpstr>Evaluating Peformance</vt:lpstr>
      <vt:lpstr>Benchmark Suite</vt:lpstr>
      <vt:lpstr>Reporting Performance Results</vt:lpstr>
      <vt:lpstr>Quantitative Principles of Computer Design 1.9</vt:lpstr>
      <vt:lpstr>Amdahl’s Law</vt:lpstr>
      <vt:lpstr>Using Amdahl’s Law</vt:lpstr>
      <vt:lpstr>Examples</vt:lpstr>
      <vt:lpstr>Suppose FP sqrt is responsible for 20% of instructions in a benchmark</vt:lpstr>
      <vt:lpstr>The Processor Performance Equation</vt:lpstr>
      <vt:lpstr>CPU Performance</vt:lpstr>
      <vt:lpstr>Example</vt:lpstr>
      <vt:lpstr>CPU Components’ Performance</vt:lpstr>
      <vt:lpstr>Measuring CPI</vt:lpstr>
      <vt:lpstr>More Ex’s of CPU Performance</vt:lpstr>
      <vt:lpstr>Solution</vt:lpstr>
      <vt:lpstr>What if A’s clock cycle = 1.1 B?</vt:lpstr>
      <vt:lpstr>PowerPoint Presentation</vt:lpstr>
      <vt:lpstr>Memory Hierarchy</vt:lpstr>
      <vt:lpstr>Cache Performance</vt:lpstr>
      <vt:lpstr>Memory Impact on CPU</vt:lpstr>
      <vt:lpstr>Example</vt:lpstr>
      <vt:lpstr>Solution</vt:lpstr>
    </vt:vector>
  </TitlesOfParts>
  <Company>UTPA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Architecture Accumulator, Stack, General Purpose (Register-Register, Register Memory)</dc:title>
  <dc:creator>User</dc:creator>
  <cp:lastModifiedBy>John Abraham</cp:lastModifiedBy>
  <cp:revision>15</cp:revision>
  <dcterms:created xsi:type="dcterms:W3CDTF">2021-01-19T01:38:06Z</dcterms:created>
  <dcterms:modified xsi:type="dcterms:W3CDTF">2023-09-13T22:18:45Z</dcterms:modified>
</cp:coreProperties>
</file>