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39"/>
  </p:notesMasterIdLst>
  <p:handoutMasterIdLst>
    <p:handoutMasterId r:id="rId40"/>
  </p:handoutMasterIdLst>
  <p:sldIdLst>
    <p:sldId id="355" r:id="rId2"/>
    <p:sldId id="356" r:id="rId3"/>
    <p:sldId id="394" r:id="rId4"/>
    <p:sldId id="395" r:id="rId5"/>
    <p:sldId id="396" r:id="rId6"/>
    <p:sldId id="360" r:id="rId7"/>
    <p:sldId id="397" r:id="rId8"/>
    <p:sldId id="361" r:id="rId9"/>
    <p:sldId id="362" r:id="rId10"/>
    <p:sldId id="363" r:id="rId11"/>
    <p:sldId id="364" r:id="rId12"/>
    <p:sldId id="367" r:id="rId13"/>
    <p:sldId id="368" r:id="rId14"/>
    <p:sldId id="369" r:id="rId15"/>
    <p:sldId id="398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2" r:id="rId28"/>
    <p:sldId id="381" r:id="rId29"/>
    <p:sldId id="383" r:id="rId30"/>
    <p:sldId id="384" r:id="rId31"/>
    <p:sldId id="385" r:id="rId32"/>
    <p:sldId id="386" r:id="rId33"/>
    <p:sldId id="387" r:id="rId34"/>
    <p:sldId id="388" r:id="rId35"/>
    <p:sldId id="392" r:id="rId36"/>
    <p:sldId id="393" r:id="rId37"/>
    <p:sldId id="357" r:id="rId3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64753" autoAdjust="0"/>
  </p:normalViewPr>
  <p:slideViewPr>
    <p:cSldViewPr>
      <p:cViewPr varScale="1">
        <p:scale>
          <a:sx n="74" d="100"/>
          <a:sy n="74" d="100"/>
        </p:scale>
        <p:origin x="-26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4.xml"/><Relationship Id="rId3" Type="http://schemas.openxmlformats.org/officeDocument/2006/relationships/slide" Target="slides/slide8.xml"/><Relationship Id="rId7" Type="http://schemas.openxmlformats.org/officeDocument/2006/relationships/slide" Target="slides/slide13.xml"/><Relationship Id="rId12" Type="http://schemas.openxmlformats.org/officeDocument/2006/relationships/slide" Target="slides/slide23.xml"/><Relationship Id="rId17" Type="http://schemas.openxmlformats.org/officeDocument/2006/relationships/slide" Target="slides/slide37.xml"/><Relationship Id="rId2" Type="http://schemas.openxmlformats.org/officeDocument/2006/relationships/slide" Target="slides/slide6.xml"/><Relationship Id="rId16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22.xml"/><Relationship Id="rId5" Type="http://schemas.openxmlformats.org/officeDocument/2006/relationships/slide" Target="slides/slide10.xml"/><Relationship Id="rId15" Type="http://schemas.openxmlformats.org/officeDocument/2006/relationships/slide" Target="slides/slide30.xml"/><Relationship Id="rId10" Type="http://schemas.openxmlformats.org/officeDocument/2006/relationships/slide" Target="slides/slide20.xml"/><Relationship Id="rId4" Type="http://schemas.openxmlformats.org/officeDocument/2006/relationships/slide" Target="slides/slide9.xml"/><Relationship Id="rId9" Type="http://schemas.openxmlformats.org/officeDocument/2006/relationships/slide" Target="slides/slide18.xml"/><Relationship Id="rId14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E49FA-1EE6-414E-B5AA-CA78CDD34FC8}" type="doc">
      <dgm:prSet loTypeId="urn:microsoft.com/office/officeart/2005/8/layout/lProcess1" loCatId="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B393FD-9368-F94E-8B87-4D3C7E0FD61E}">
      <dgm:prSet/>
      <dgm:spPr/>
      <dgm:t>
        <a:bodyPr/>
        <a:lstStyle/>
        <a:p>
          <a:pPr rtl="0"/>
          <a:r>
            <a:rPr lang="en-GB" dirty="0"/>
            <a:t>Two concerns are involved in the design of a microinstruction sequencing technique:</a:t>
          </a:r>
        </a:p>
      </dgm:t>
    </dgm:pt>
    <dgm:pt modelId="{ADC89143-EA18-8F46-867D-89E2D6D27094}" type="parTrans" cxnId="{6A7F4E6F-7844-F446-BBE1-FE7CEF7F5B1A}">
      <dgm:prSet/>
      <dgm:spPr/>
      <dgm:t>
        <a:bodyPr/>
        <a:lstStyle/>
        <a:p>
          <a:endParaRPr lang="en-US"/>
        </a:p>
      </dgm:t>
    </dgm:pt>
    <dgm:pt modelId="{3E1BEEC7-49C6-1845-84EC-7AD7D7AD6EF8}" type="sibTrans" cxnId="{6A7F4E6F-7844-F446-BBE1-FE7CEF7F5B1A}">
      <dgm:prSet/>
      <dgm:spPr/>
      <dgm:t>
        <a:bodyPr/>
        <a:lstStyle/>
        <a:p>
          <a:endParaRPr lang="en-US"/>
        </a:p>
      </dgm:t>
    </dgm:pt>
    <dgm:pt modelId="{7F57F14D-B538-3643-AAF0-4746F35FE621}">
      <dgm:prSet/>
      <dgm:spPr/>
      <dgm:t>
        <a:bodyPr/>
        <a:lstStyle/>
        <a:p>
          <a:pPr rtl="0"/>
          <a:r>
            <a:rPr lang="en-GB"/>
            <a:t>The size of the microinstruction</a:t>
          </a:r>
        </a:p>
      </dgm:t>
    </dgm:pt>
    <dgm:pt modelId="{C01FB98E-B5FC-0740-8033-E034D77742B5}" type="parTrans" cxnId="{703E27AB-5085-9441-92BA-7A2F7FE23477}">
      <dgm:prSet/>
      <dgm:spPr/>
      <dgm:t>
        <a:bodyPr/>
        <a:lstStyle/>
        <a:p>
          <a:endParaRPr lang="en-US"/>
        </a:p>
      </dgm:t>
    </dgm:pt>
    <dgm:pt modelId="{D9C2DF66-BBF2-8446-96F3-EBE000ED48A8}" type="sibTrans" cxnId="{703E27AB-5085-9441-92BA-7A2F7FE23477}">
      <dgm:prSet/>
      <dgm:spPr/>
      <dgm:t>
        <a:bodyPr/>
        <a:lstStyle/>
        <a:p>
          <a:endParaRPr lang="en-US"/>
        </a:p>
      </dgm:t>
    </dgm:pt>
    <dgm:pt modelId="{7DE8126D-5942-824F-A98B-E4140B2CF968}">
      <dgm:prSet/>
      <dgm:spPr/>
      <dgm:t>
        <a:bodyPr/>
        <a:lstStyle/>
        <a:p>
          <a:pPr rtl="0"/>
          <a:r>
            <a:rPr lang="en-GB"/>
            <a:t>Minimizing the size of the control memory reduces the cost of that component</a:t>
          </a:r>
        </a:p>
      </dgm:t>
    </dgm:pt>
    <dgm:pt modelId="{A16FE07D-5896-7947-AC80-E856BA8AB72F}" type="parTrans" cxnId="{4048E798-334B-AC4E-B631-37B39A3D2D53}">
      <dgm:prSet/>
      <dgm:spPr/>
      <dgm:t>
        <a:bodyPr/>
        <a:lstStyle/>
        <a:p>
          <a:endParaRPr lang="en-US"/>
        </a:p>
      </dgm:t>
    </dgm:pt>
    <dgm:pt modelId="{E7BA852E-4367-644A-8518-867D578F03ED}" type="sibTrans" cxnId="{4048E798-334B-AC4E-B631-37B39A3D2D53}">
      <dgm:prSet/>
      <dgm:spPr/>
      <dgm:t>
        <a:bodyPr/>
        <a:lstStyle/>
        <a:p>
          <a:endParaRPr lang="en-US"/>
        </a:p>
      </dgm:t>
    </dgm:pt>
    <dgm:pt modelId="{00143427-FEC7-4E46-95C2-E54287058625}">
      <dgm:prSet/>
      <dgm:spPr/>
      <dgm:t>
        <a:bodyPr/>
        <a:lstStyle/>
        <a:p>
          <a:pPr rtl="0"/>
          <a:r>
            <a:rPr lang="en-GB"/>
            <a:t>The address-generation time</a:t>
          </a:r>
        </a:p>
      </dgm:t>
    </dgm:pt>
    <dgm:pt modelId="{16F3101D-4F63-C44A-A67F-F7CA32DF75AD}" type="parTrans" cxnId="{4B3EE990-0329-1C48-8A96-8B161B4F4A45}">
      <dgm:prSet/>
      <dgm:spPr/>
      <dgm:t>
        <a:bodyPr/>
        <a:lstStyle/>
        <a:p>
          <a:endParaRPr lang="en-US"/>
        </a:p>
      </dgm:t>
    </dgm:pt>
    <dgm:pt modelId="{F7F9D787-A80A-514E-9A36-B77778A1DDA1}" type="sibTrans" cxnId="{4B3EE990-0329-1C48-8A96-8B161B4F4A45}">
      <dgm:prSet/>
      <dgm:spPr/>
      <dgm:t>
        <a:bodyPr/>
        <a:lstStyle/>
        <a:p>
          <a:endParaRPr lang="en-US"/>
        </a:p>
      </dgm:t>
    </dgm:pt>
    <dgm:pt modelId="{F4F0AEB5-0F2B-3142-AB6D-973FFDAC084E}">
      <dgm:prSet/>
      <dgm:spPr/>
      <dgm:t>
        <a:bodyPr/>
        <a:lstStyle/>
        <a:p>
          <a:pPr rtl="0"/>
          <a:r>
            <a:rPr lang="en-GB"/>
            <a:t>Execute microinstruction as fast as possible</a:t>
          </a:r>
        </a:p>
      </dgm:t>
    </dgm:pt>
    <dgm:pt modelId="{179CA2D3-276B-EC40-82E4-1E336583724C}" type="parTrans" cxnId="{396600D0-E176-C546-9910-DDEAA9E63322}">
      <dgm:prSet/>
      <dgm:spPr/>
      <dgm:t>
        <a:bodyPr/>
        <a:lstStyle/>
        <a:p>
          <a:endParaRPr lang="en-US"/>
        </a:p>
      </dgm:t>
    </dgm:pt>
    <dgm:pt modelId="{5A4DCE1F-B806-F741-8BAC-80A9A45C90A3}" type="sibTrans" cxnId="{396600D0-E176-C546-9910-DDEAA9E63322}">
      <dgm:prSet/>
      <dgm:spPr/>
      <dgm:t>
        <a:bodyPr/>
        <a:lstStyle/>
        <a:p>
          <a:endParaRPr lang="en-US"/>
        </a:p>
      </dgm:t>
    </dgm:pt>
    <dgm:pt modelId="{62F7999E-AF49-284E-9A43-95BFF2BBDCCC}">
      <dgm:prSet/>
      <dgm:spPr/>
      <dgm:t>
        <a:bodyPr/>
        <a:lstStyle/>
        <a:p>
          <a:pPr rtl="0"/>
          <a:r>
            <a:rPr lang="en-GB"/>
            <a:t>In executing a microprogram the address of the next microinstruction to be executed is in one of these categories:</a:t>
          </a:r>
        </a:p>
      </dgm:t>
    </dgm:pt>
    <dgm:pt modelId="{A7D44D82-560E-D442-9B06-2B489F7C8A7E}" type="parTrans" cxnId="{49669D05-2D76-704F-95B5-3ED14E21911B}">
      <dgm:prSet/>
      <dgm:spPr/>
      <dgm:t>
        <a:bodyPr/>
        <a:lstStyle/>
        <a:p>
          <a:endParaRPr lang="en-US"/>
        </a:p>
      </dgm:t>
    </dgm:pt>
    <dgm:pt modelId="{DE57497D-8D8B-3849-BFA8-21ECB39326E3}" type="sibTrans" cxnId="{49669D05-2D76-704F-95B5-3ED14E21911B}">
      <dgm:prSet/>
      <dgm:spPr/>
      <dgm:t>
        <a:bodyPr/>
        <a:lstStyle/>
        <a:p>
          <a:endParaRPr lang="en-US"/>
        </a:p>
      </dgm:t>
    </dgm:pt>
    <dgm:pt modelId="{C2CB6EE7-1F8B-CE4A-BA13-08DA3523AAB0}">
      <dgm:prSet/>
      <dgm:spPr/>
      <dgm:t>
        <a:bodyPr/>
        <a:lstStyle/>
        <a:p>
          <a:pPr rtl="0"/>
          <a:r>
            <a:rPr lang="en-GB"/>
            <a:t>Determined by instruction register</a:t>
          </a:r>
        </a:p>
      </dgm:t>
    </dgm:pt>
    <dgm:pt modelId="{870A6C94-1D51-2541-ADD7-574F51978E89}" type="parTrans" cxnId="{B5EA99DB-F4BB-3C40-AC19-9F0CC4F19D66}">
      <dgm:prSet/>
      <dgm:spPr/>
      <dgm:t>
        <a:bodyPr/>
        <a:lstStyle/>
        <a:p>
          <a:endParaRPr lang="en-US"/>
        </a:p>
      </dgm:t>
    </dgm:pt>
    <dgm:pt modelId="{25BED099-5904-F746-8316-C3915698C28A}" type="sibTrans" cxnId="{B5EA99DB-F4BB-3C40-AC19-9F0CC4F19D66}">
      <dgm:prSet/>
      <dgm:spPr/>
      <dgm:t>
        <a:bodyPr/>
        <a:lstStyle/>
        <a:p>
          <a:endParaRPr lang="en-US"/>
        </a:p>
      </dgm:t>
    </dgm:pt>
    <dgm:pt modelId="{9C787CB3-39AB-8645-BC28-0F439626F5EC}">
      <dgm:prSet/>
      <dgm:spPr/>
      <dgm:t>
        <a:bodyPr/>
        <a:lstStyle/>
        <a:p>
          <a:pPr rtl="0"/>
          <a:r>
            <a:rPr lang="en-GB"/>
            <a:t>Occurs only once per instruction cycle, just after an instruction is fetched</a:t>
          </a:r>
        </a:p>
      </dgm:t>
    </dgm:pt>
    <dgm:pt modelId="{24E5062C-2FC6-EB46-8BD7-FD72F832B284}" type="parTrans" cxnId="{B2FD56BB-2347-B348-9B20-99A95298A4E6}">
      <dgm:prSet/>
      <dgm:spPr/>
      <dgm:t>
        <a:bodyPr/>
        <a:lstStyle/>
        <a:p>
          <a:endParaRPr lang="en-US"/>
        </a:p>
      </dgm:t>
    </dgm:pt>
    <dgm:pt modelId="{96638CC0-206E-9643-862E-D294E09E7E09}" type="sibTrans" cxnId="{B2FD56BB-2347-B348-9B20-99A95298A4E6}">
      <dgm:prSet/>
      <dgm:spPr/>
      <dgm:t>
        <a:bodyPr/>
        <a:lstStyle/>
        <a:p>
          <a:endParaRPr lang="en-US"/>
        </a:p>
      </dgm:t>
    </dgm:pt>
    <dgm:pt modelId="{957609E6-3129-E44A-80C0-147A2692B979}">
      <dgm:prSet/>
      <dgm:spPr/>
      <dgm:t>
        <a:bodyPr/>
        <a:lstStyle/>
        <a:p>
          <a:pPr rtl="0"/>
          <a:r>
            <a:rPr lang="en-GB"/>
            <a:t>Next sequential address</a:t>
          </a:r>
        </a:p>
      </dgm:t>
    </dgm:pt>
    <dgm:pt modelId="{F3C80D05-A486-6F4C-9FCA-21C003634056}" type="parTrans" cxnId="{E212BF00-C5C0-A440-9FA5-ED9C762762B5}">
      <dgm:prSet/>
      <dgm:spPr/>
      <dgm:t>
        <a:bodyPr/>
        <a:lstStyle/>
        <a:p>
          <a:endParaRPr lang="en-US"/>
        </a:p>
      </dgm:t>
    </dgm:pt>
    <dgm:pt modelId="{79ADAF49-EC05-CB4F-BEBC-E936BF1D2A20}" type="sibTrans" cxnId="{E212BF00-C5C0-A440-9FA5-ED9C762762B5}">
      <dgm:prSet/>
      <dgm:spPr/>
      <dgm:t>
        <a:bodyPr/>
        <a:lstStyle/>
        <a:p>
          <a:endParaRPr lang="en-US"/>
        </a:p>
      </dgm:t>
    </dgm:pt>
    <dgm:pt modelId="{6317F79C-53A3-4342-B33B-E9DD4BDCC254}">
      <dgm:prSet/>
      <dgm:spPr/>
      <dgm:t>
        <a:bodyPr/>
        <a:lstStyle/>
        <a:p>
          <a:pPr rtl="0"/>
          <a:r>
            <a:rPr lang="en-GB"/>
            <a:t>Most common in most designs</a:t>
          </a:r>
        </a:p>
      </dgm:t>
    </dgm:pt>
    <dgm:pt modelId="{F0FDF08B-F03E-064B-8585-5782DE058B73}" type="parTrans" cxnId="{6F4D72B3-C950-894B-ABE4-3647480C3811}">
      <dgm:prSet/>
      <dgm:spPr/>
      <dgm:t>
        <a:bodyPr/>
        <a:lstStyle/>
        <a:p>
          <a:endParaRPr lang="en-US"/>
        </a:p>
      </dgm:t>
    </dgm:pt>
    <dgm:pt modelId="{42D459ED-9FEE-D141-A5DE-599A69F0B710}" type="sibTrans" cxnId="{6F4D72B3-C950-894B-ABE4-3647480C3811}">
      <dgm:prSet/>
      <dgm:spPr/>
      <dgm:t>
        <a:bodyPr/>
        <a:lstStyle/>
        <a:p>
          <a:endParaRPr lang="en-US"/>
        </a:p>
      </dgm:t>
    </dgm:pt>
    <dgm:pt modelId="{7468F3CD-234F-3C40-8A20-20B7D14257A7}">
      <dgm:prSet/>
      <dgm:spPr/>
      <dgm:t>
        <a:bodyPr/>
        <a:lstStyle/>
        <a:p>
          <a:pPr rtl="0"/>
          <a:r>
            <a:rPr lang="en-GB"/>
            <a:t>Branch </a:t>
          </a:r>
        </a:p>
      </dgm:t>
    </dgm:pt>
    <dgm:pt modelId="{30A3AAB9-23AE-6F44-BA20-2BDF0EC29B04}" type="parTrans" cxnId="{A0412E38-00EB-334C-BDBA-EC5B613E46EE}">
      <dgm:prSet/>
      <dgm:spPr/>
      <dgm:t>
        <a:bodyPr/>
        <a:lstStyle/>
        <a:p>
          <a:endParaRPr lang="en-US"/>
        </a:p>
      </dgm:t>
    </dgm:pt>
    <dgm:pt modelId="{F894F7C8-BBA5-0741-81EC-F7CF10EBB603}" type="sibTrans" cxnId="{A0412E38-00EB-334C-BDBA-EC5B613E46EE}">
      <dgm:prSet/>
      <dgm:spPr/>
      <dgm:t>
        <a:bodyPr/>
        <a:lstStyle/>
        <a:p>
          <a:endParaRPr lang="en-US"/>
        </a:p>
      </dgm:t>
    </dgm:pt>
    <dgm:pt modelId="{6032A762-A525-9748-A799-1DDF5B90F481}">
      <dgm:prSet/>
      <dgm:spPr/>
      <dgm:t>
        <a:bodyPr/>
        <a:lstStyle/>
        <a:p>
          <a:pPr rtl="0"/>
          <a:r>
            <a:rPr lang="en-GB"/>
            <a:t>Are a necessary part of a microprogram</a:t>
          </a:r>
        </a:p>
      </dgm:t>
    </dgm:pt>
    <dgm:pt modelId="{75EF094A-B196-FE4A-AC63-FB24937E0655}" type="parTrans" cxnId="{7ECBC196-2FA2-9349-8866-9F5A2EAC4E06}">
      <dgm:prSet/>
      <dgm:spPr/>
      <dgm:t>
        <a:bodyPr/>
        <a:lstStyle/>
        <a:p>
          <a:endParaRPr lang="en-US"/>
        </a:p>
      </dgm:t>
    </dgm:pt>
    <dgm:pt modelId="{27E33344-2FC1-7341-9AD9-F5B48259F30B}" type="sibTrans" cxnId="{7ECBC196-2FA2-9349-8866-9F5A2EAC4E06}">
      <dgm:prSet/>
      <dgm:spPr/>
      <dgm:t>
        <a:bodyPr/>
        <a:lstStyle/>
        <a:p>
          <a:endParaRPr lang="en-US"/>
        </a:p>
      </dgm:t>
    </dgm:pt>
    <dgm:pt modelId="{7246F453-44CE-7A4E-8D18-DD28604132B3}" type="pres">
      <dgm:prSet presAssocID="{B17E49FA-1EE6-414E-B5AA-CA78CDD34F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60A58-DC8E-7A4D-A969-875F7E5AA34F}" type="pres">
      <dgm:prSet presAssocID="{68B393FD-9368-F94E-8B87-4D3C7E0FD61E}" presName="vertFlow" presStyleCnt="0"/>
      <dgm:spPr/>
    </dgm:pt>
    <dgm:pt modelId="{1F8195B3-1085-9748-B9AE-438BA040E10F}" type="pres">
      <dgm:prSet presAssocID="{68B393FD-9368-F94E-8B87-4D3C7E0FD61E}" presName="header" presStyleLbl="node1" presStyleIdx="0" presStyleCnt="2"/>
      <dgm:spPr/>
      <dgm:t>
        <a:bodyPr/>
        <a:lstStyle/>
        <a:p>
          <a:endParaRPr lang="en-US"/>
        </a:p>
      </dgm:t>
    </dgm:pt>
    <dgm:pt modelId="{97F50422-AC43-9A44-9430-B2F782034705}" type="pres">
      <dgm:prSet presAssocID="{C01FB98E-B5FC-0740-8033-E034D77742B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7762988-242B-424F-AB1F-9534A40174A7}" type="pres">
      <dgm:prSet presAssocID="{7F57F14D-B538-3643-AAF0-4746F35FE621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AFE45-201C-2848-BB87-461E6780C041}" type="pres">
      <dgm:prSet presAssocID="{D9C2DF66-BBF2-8446-96F3-EBE000ED48A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DEA58BA-038C-CE4D-B9B5-4E6D2659400C}" type="pres">
      <dgm:prSet presAssocID="{00143427-FEC7-4E46-95C2-E54287058625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48F45-07D1-AB4D-A2CE-847CAC10769F}" type="pres">
      <dgm:prSet presAssocID="{68B393FD-9368-F94E-8B87-4D3C7E0FD61E}" presName="hSp" presStyleCnt="0"/>
      <dgm:spPr/>
    </dgm:pt>
    <dgm:pt modelId="{F2ECA3CC-0A5D-2E4E-9D99-CC89397BEAD9}" type="pres">
      <dgm:prSet presAssocID="{62F7999E-AF49-284E-9A43-95BFF2BBDCCC}" presName="vertFlow" presStyleCnt="0"/>
      <dgm:spPr/>
    </dgm:pt>
    <dgm:pt modelId="{1C633C17-4FB1-7745-BF06-5F3E68FB3A33}" type="pres">
      <dgm:prSet presAssocID="{62F7999E-AF49-284E-9A43-95BFF2BBDCCC}" presName="header" presStyleLbl="node1" presStyleIdx="1" presStyleCnt="2"/>
      <dgm:spPr/>
      <dgm:t>
        <a:bodyPr/>
        <a:lstStyle/>
        <a:p>
          <a:endParaRPr lang="en-US"/>
        </a:p>
      </dgm:t>
    </dgm:pt>
    <dgm:pt modelId="{F73CECED-5F3D-F443-BE13-444A0217E438}" type="pres">
      <dgm:prSet presAssocID="{870A6C94-1D51-2541-ADD7-574F51978E8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00C129D-166F-0746-984F-B50018132C84}" type="pres">
      <dgm:prSet presAssocID="{C2CB6EE7-1F8B-CE4A-BA13-08DA3523AAB0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4B71E-9355-064B-B3E0-951D01316F58}" type="pres">
      <dgm:prSet presAssocID="{25BED099-5904-F746-8316-C3915698C28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E438880-F3E7-5D44-88AD-1DF978AE4100}" type="pres">
      <dgm:prSet presAssocID="{957609E6-3129-E44A-80C0-147A2692B979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D5720-4B20-6A4E-9CC2-451A38EF458B}" type="pres">
      <dgm:prSet presAssocID="{79ADAF49-EC05-CB4F-BEBC-E936BF1D2A2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2250BF1-825C-9C4E-B509-E0008087D292}" type="pres">
      <dgm:prSet presAssocID="{7468F3CD-234F-3C40-8A20-20B7D14257A7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3E27AB-5085-9441-92BA-7A2F7FE23477}" srcId="{68B393FD-9368-F94E-8B87-4D3C7E0FD61E}" destId="{7F57F14D-B538-3643-AAF0-4746F35FE621}" srcOrd="0" destOrd="0" parTransId="{C01FB98E-B5FC-0740-8033-E034D77742B5}" sibTransId="{D9C2DF66-BBF2-8446-96F3-EBE000ED48A8}"/>
    <dgm:cxn modelId="{2007AFCF-5221-884A-B8EE-58559E78DDC5}" type="presOf" srcId="{79ADAF49-EC05-CB4F-BEBC-E936BF1D2A20}" destId="{010D5720-4B20-6A4E-9CC2-451A38EF458B}" srcOrd="0" destOrd="0" presId="urn:microsoft.com/office/officeart/2005/8/layout/lProcess1"/>
    <dgm:cxn modelId="{64968609-8020-EC48-9DA4-886A1E304124}" type="presOf" srcId="{D9C2DF66-BBF2-8446-96F3-EBE000ED48A8}" destId="{E3DAFE45-201C-2848-BB87-461E6780C041}" srcOrd="0" destOrd="0" presId="urn:microsoft.com/office/officeart/2005/8/layout/lProcess1"/>
    <dgm:cxn modelId="{DC505691-C6F3-0B42-BF2F-B9C602C5E77E}" type="presOf" srcId="{7468F3CD-234F-3C40-8A20-20B7D14257A7}" destId="{F2250BF1-825C-9C4E-B509-E0008087D292}" srcOrd="0" destOrd="0" presId="urn:microsoft.com/office/officeart/2005/8/layout/lProcess1"/>
    <dgm:cxn modelId="{E212BF00-C5C0-A440-9FA5-ED9C762762B5}" srcId="{62F7999E-AF49-284E-9A43-95BFF2BBDCCC}" destId="{957609E6-3129-E44A-80C0-147A2692B979}" srcOrd="1" destOrd="0" parTransId="{F3C80D05-A486-6F4C-9FCA-21C003634056}" sibTransId="{79ADAF49-EC05-CB4F-BEBC-E936BF1D2A20}"/>
    <dgm:cxn modelId="{4048E798-334B-AC4E-B631-37B39A3D2D53}" srcId="{7F57F14D-B538-3643-AAF0-4746F35FE621}" destId="{7DE8126D-5942-824F-A98B-E4140B2CF968}" srcOrd="0" destOrd="0" parTransId="{A16FE07D-5896-7947-AC80-E856BA8AB72F}" sibTransId="{E7BA852E-4367-644A-8518-867D578F03ED}"/>
    <dgm:cxn modelId="{DA30F354-758B-6A47-BE76-A3614240DB40}" type="presOf" srcId="{00143427-FEC7-4E46-95C2-E54287058625}" destId="{EDEA58BA-038C-CE4D-B9B5-4E6D2659400C}" srcOrd="0" destOrd="0" presId="urn:microsoft.com/office/officeart/2005/8/layout/lProcess1"/>
    <dgm:cxn modelId="{9F3069DF-F8CB-0944-AD8E-07A8F004669A}" type="presOf" srcId="{6317F79C-53A3-4342-B33B-E9DD4BDCC254}" destId="{6E438880-F3E7-5D44-88AD-1DF978AE4100}" srcOrd="0" destOrd="1" presId="urn:microsoft.com/office/officeart/2005/8/layout/lProcess1"/>
    <dgm:cxn modelId="{0079C461-D7AA-5D41-A95D-2B1452E0A8D6}" type="presOf" srcId="{7F57F14D-B538-3643-AAF0-4746F35FE621}" destId="{C7762988-242B-424F-AB1F-9534A40174A7}" srcOrd="0" destOrd="0" presId="urn:microsoft.com/office/officeart/2005/8/layout/lProcess1"/>
    <dgm:cxn modelId="{06A26F6E-D7DD-2642-B015-7DE3B5237B16}" type="presOf" srcId="{F4F0AEB5-0F2B-3142-AB6D-973FFDAC084E}" destId="{EDEA58BA-038C-CE4D-B9B5-4E6D2659400C}" srcOrd="0" destOrd="1" presId="urn:microsoft.com/office/officeart/2005/8/layout/lProcess1"/>
    <dgm:cxn modelId="{55447FA6-24AE-634F-A21D-453AEAC46346}" type="presOf" srcId="{9C787CB3-39AB-8645-BC28-0F439626F5EC}" destId="{E00C129D-166F-0746-984F-B50018132C84}" srcOrd="0" destOrd="1" presId="urn:microsoft.com/office/officeart/2005/8/layout/lProcess1"/>
    <dgm:cxn modelId="{91A547ED-FD01-444F-BCA4-6AE3BCD76348}" type="presOf" srcId="{68B393FD-9368-F94E-8B87-4D3C7E0FD61E}" destId="{1F8195B3-1085-9748-B9AE-438BA040E10F}" srcOrd="0" destOrd="0" presId="urn:microsoft.com/office/officeart/2005/8/layout/lProcess1"/>
    <dgm:cxn modelId="{A0412E38-00EB-334C-BDBA-EC5B613E46EE}" srcId="{62F7999E-AF49-284E-9A43-95BFF2BBDCCC}" destId="{7468F3CD-234F-3C40-8A20-20B7D14257A7}" srcOrd="2" destOrd="0" parTransId="{30A3AAB9-23AE-6F44-BA20-2BDF0EC29B04}" sibTransId="{F894F7C8-BBA5-0741-81EC-F7CF10EBB603}"/>
    <dgm:cxn modelId="{DEB1004D-9AAC-4446-9ACE-CA57F20A78E3}" type="presOf" srcId="{B17E49FA-1EE6-414E-B5AA-CA78CDD34FC8}" destId="{7246F453-44CE-7A4E-8D18-DD28604132B3}" srcOrd="0" destOrd="0" presId="urn:microsoft.com/office/officeart/2005/8/layout/lProcess1"/>
    <dgm:cxn modelId="{246E4A73-C634-4645-B8A9-37570765D685}" type="presOf" srcId="{7DE8126D-5942-824F-A98B-E4140B2CF968}" destId="{C7762988-242B-424F-AB1F-9534A40174A7}" srcOrd="0" destOrd="1" presId="urn:microsoft.com/office/officeart/2005/8/layout/lProcess1"/>
    <dgm:cxn modelId="{48F10AD2-8AAF-CE4F-AFE8-8C978576F158}" type="presOf" srcId="{957609E6-3129-E44A-80C0-147A2692B979}" destId="{6E438880-F3E7-5D44-88AD-1DF978AE4100}" srcOrd="0" destOrd="0" presId="urn:microsoft.com/office/officeart/2005/8/layout/lProcess1"/>
    <dgm:cxn modelId="{7ECBC196-2FA2-9349-8866-9F5A2EAC4E06}" srcId="{7468F3CD-234F-3C40-8A20-20B7D14257A7}" destId="{6032A762-A525-9748-A799-1DDF5B90F481}" srcOrd="0" destOrd="0" parTransId="{75EF094A-B196-FE4A-AC63-FB24937E0655}" sibTransId="{27E33344-2FC1-7341-9AD9-F5B48259F30B}"/>
    <dgm:cxn modelId="{B2FD56BB-2347-B348-9B20-99A95298A4E6}" srcId="{C2CB6EE7-1F8B-CE4A-BA13-08DA3523AAB0}" destId="{9C787CB3-39AB-8645-BC28-0F439626F5EC}" srcOrd="0" destOrd="0" parTransId="{24E5062C-2FC6-EB46-8BD7-FD72F832B284}" sibTransId="{96638CC0-206E-9643-862E-D294E09E7E09}"/>
    <dgm:cxn modelId="{396600D0-E176-C546-9910-DDEAA9E63322}" srcId="{00143427-FEC7-4E46-95C2-E54287058625}" destId="{F4F0AEB5-0F2B-3142-AB6D-973FFDAC084E}" srcOrd="0" destOrd="0" parTransId="{179CA2D3-276B-EC40-82E4-1E336583724C}" sibTransId="{5A4DCE1F-B806-F741-8BAC-80A9A45C90A3}"/>
    <dgm:cxn modelId="{CBA122DA-6B97-ED4C-ACA8-ADB4109F717F}" type="presOf" srcId="{62F7999E-AF49-284E-9A43-95BFF2BBDCCC}" destId="{1C633C17-4FB1-7745-BF06-5F3E68FB3A33}" srcOrd="0" destOrd="0" presId="urn:microsoft.com/office/officeart/2005/8/layout/lProcess1"/>
    <dgm:cxn modelId="{6A7F4E6F-7844-F446-BBE1-FE7CEF7F5B1A}" srcId="{B17E49FA-1EE6-414E-B5AA-CA78CDD34FC8}" destId="{68B393FD-9368-F94E-8B87-4D3C7E0FD61E}" srcOrd="0" destOrd="0" parTransId="{ADC89143-EA18-8F46-867D-89E2D6D27094}" sibTransId="{3E1BEEC7-49C6-1845-84EC-7AD7D7AD6EF8}"/>
    <dgm:cxn modelId="{B5EA99DB-F4BB-3C40-AC19-9F0CC4F19D66}" srcId="{62F7999E-AF49-284E-9A43-95BFF2BBDCCC}" destId="{C2CB6EE7-1F8B-CE4A-BA13-08DA3523AAB0}" srcOrd="0" destOrd="0" parTransId="{870A6C94-1D51-2541-ADD7-574F51978E89}" sibTransId="{25BED099-5904-F746-8316-C3915698C28A}"/>
    <dgm:cxn modelId="{7E445CB8-3C86-284A-B5C8-D84A16E29D89}" type="presOf" srcId="{C01FB98E-B5FC-0740-8033-E034D77742B5}" destId="{97F50422-AC43-9A44-9430-B2F782034705}" srcOrd="0" destOrd="0" presId="urn:microsoft.com/office/officeart/2005/8/layout/lProcess1"/>
    <dgm:cxn modelId="{6F4D72B3-C950-894B-ABE4-3647480C3811}" srcId="{957609E6-3129-E44A-80C0-147A2692B979}" destId="{6317F79C-53A3-4342-B33B-E9DD4BDCC254}" srcOrd="0" destOrd="0" parTransId="{F0FDF08B-F03E-064B-8585-5782DE058B73}" sibTransId="{42D459ED-9FEE-D141-A5DE-599A69F0B710}"/>
    <dgm:cxn modelId="{4B3EE990-0329-1C48-8A96-8B161B4F4A45}" srcId="{68B393FD-9368-F94E-8B87-4D3C7E0FD61E}" destId="{00143427-FEC7-4E46-95C2-E54287058625}" srcOrd="1" destOrd="0" parTransId="{16F3101D-4F63-C44A-A67F-F7CA32DF75AD}" sibTransId="{F7F9D787-A80A-514E-9A36-B77778A1DDA1}"/>
    <dgm:cxn modelId="{D1A4EF52-054D-3D49-A3A6-648D198C34B9}" type="presOf" srcId="{C2CB6EE7-1F8B-CE4A-BA13-08DA3523AAB0}" destId="{E00C129D-166F-0746-984F-B50018132C84}" srcOrd="0" destOrd="0" presId="urn:microsoft.com/office/officeart/2005/8/layout/lProcess1"/>
    <dgm:cxn modelId="{0E9BBF0F-CABB-6448-A1D5-14F3829D8205}" type="presOf" srcId="{6032A762-A525-9748-A799-1DDF5B90F481}" destId="{F2250BF1-825C-9C4E-B509-E0008087D292}" srcOrd="0" destOrd="1" presId="urn:microsoft.com/office/officeart/2005/8/layout/lProcess1"/>
    <dgm:cxn modelId="{7BBABB41-841B-AC43-B5BA-9090F389A53E}" type="presOf" srcId="{870A6C94-1D51-2541-ADD7-574F51978E89}" destId="{F73CECED-5F3D-F443-BE13-444A0217E438}" srcOrd="0" destOrd="0" presId="urn:microsoft.com/office/officeart/2005/8/layout/lProcess1"/>
    <dgm:cxn modelId="{5681E12F-A689-CF4D-981E-84300064CEF5}" type="presOf" srcId="{25BED099-5904-F746-8316-C3915698C28A}" destId="{66F4B71E-9355-064B-B3E0-951D01316F58}" srcOrd="0" destOrd="0" presId="urn:microsoft.com/office/officeart/2005/8/layout/lProcess1"/>
    <dgm:cxn modelId="{49669D05-2D76-704F-95B5-3ED14E21911B}" srcId="{B17E49FA-1EE6-414E-B5AA-CA78CDD34FC8}" destId="{62F7999E-AF49-284E-9A43-95BFF2BBDCCC}" srcOrd="1" destOrd="0" parTransId="{A7D44D82-560E-D442-9B06-2B489F7C8A7E}" sibTransId="{DE57497D-8D8B-3849-BFA8-21ECB39326E3}"/>
    <dgm:cxn modelId="{62A74C06-1D01-6D44-B0E4-78F422E3E372}" type="presParOf" srcId="{7246F453-44CE-7A4E-8D18-DD28604132B3}" destId="{D8660A58-DC8E-7A4D-A969-875F7E5AA34F}" srcOrd="0" destOrd="0" presId="urn:microsoft.com/office/officeart/2005/8/layout/lProcess1"/>
    <dgm:cxn modelId="{72C07E6A-99BC-1F4C-B9BF-CCC49F05C55A}" type="presParOf" srcId="{D8660A58-DC8E-7A4D-A969-875F7E5AA34F}" destId="{1F8195B3-1085-9748-B9AE-438BA040E10F}" srcOrd="0" destOrd="0" presId="urn:microsoft.com/office/officeart/2005/8/layout/lProcess1"/>
    <dgm:cxn modelId="{9D03BE11-3B4A-244A-93A4-FCEE890A70F6}" type="presParOf" srcId="{D8660A58-DC8E-7A4D-A969-875F7E5AA34F}" destId="{97F50422-AC43-9A44-9430-B2F782034705}" srcOrd="1" destOrd="0" presId="urn:microsoft.com/office/officeart/2005/8/layout/lProcess1"/>
    <dgm:cxn modelId="{1D591F23-0E7B-564B-89B3-0A05627117F7}" type="presParOf" srcId="{D8660A58-DC8E-7A4D-A969-875F7E5AA34F}" destId="{C7762988-242B-424F-AB1F-9534A40174A7}" srcOrd="2" destOrd="0" presId="urn:microsoft.com/office/officeart/2005/8/layout/lProcess1"/>
    <dgm:cxn modelId="{EBE4C283-1751-574F-9EE3-76A1126FE5B3}" type="presParOf" srcId="{D8660A58-DC8E-7A4D-A969-875F7E5AA34F}" destId="{E3DAFE45-201C-2848-BB87-461E6780C041}" srcOrd="3" destOrd="0" presId="urn:microsoft.com/office/officeart/2005/8/layout/lProcess1"/>
    <dgm:cxn modelId="{A2AB5EE8-AB8F-D844-B816-1444AF145058}" type="presParOf" srcId="{D8660A58-DC8E-7A4D-A969-875F7E5AA34F}" destId="{EDEA58BA-038C-CE4D-B9B5-4E6D2659400C}" srcOrd="4" destOrd="0" presId="urn:microsoft.com/office/officeart/2005/8/layout/lProcess1"/>
    <dgm:cxn modelId="{47DC937B-33EC-0B43-B9C9-F359F9B5583B}" type="presParOf" srcId="{7246F453-44CE-7A4E-8D18-DD28604132B3}" destId="{C3448F45-07D1-AB4D-A2CE-847CAC10769F}" srcOrd="1" destOrd="0" presId="urn:microsoft.com/office/officeart/2005/8/layout/lProcess1"/>
    <dgm:cxn modelId="{7C604807-AEDC-1549-84D9-5699BEFB9D00}" type="presParOf" srcId="{7246F453-44CE-7A4E-8D18-DD28604132B3}" destId="{F2ECA3CC-0A5D-2E4E-9D99-CC89397BEAD9}" srcOrd="2" destOrd="0" presId="urn:microsoft.com/office/officeart/2005/8/layout/lProcess1"/>
    <dgm:cxn modelId="{59A89BB3-9506-7A48-9CEA-63E198566527}" type="presParOf" srcId="{F2ECA3CC-0A5D-2E4E-9D99-CC89397BEAD9}" destId="{1C633C17-4FB1-7745-BF06-5F3E68FB3A33}" srcOrd="0" destOrd="0" presId="urn:microsoft.com/office/officeart/2005/8/layout/lProcess1"/>
    <dgm:cxn modelId="{E7708354-BF91-774C-B6D6-800349D9932D}" type="presParOf" srcId="{F2ECA3CC-0A5D-2E4E-9D99-CC89397BEAD9}" destId="{F73CECED-5F3D-F443-BE13-444A0217E438}" srcOrd="1" destOrd="0" presId="urn:microsoft.com/office/officeart/2005/8/layout/lProcess1"/>
    <dgm:cxn modelId="{FEACB66A-26FD-814B-8FDC-91976BA88044}" type="presParOf" srcId="{F2ECA3CC-0A5D-2E4E-9D99-CC89397BEAD9}" destId="{E00C129D-166F-0746-984F-B50018132C84}" srcOrd="2" destOrd="0" presId="urn:microsoft.com/office/officeart/2005/8/layout/lProcess1"/>
    <dgm:cxn modelId="{C91BA748-1CDC-5E4A-8414-630BFAC93849}" type="presParOf" srcId="{F2ECA3CC-0A5D-2E4E-9D99-CC89397BEAD9}" destId="{66F4B71E-9355-064B-B3E0-951D01316F58}" srcOrd="3" destOrd="0" presId="urn:microsoft.com/office/officeart/2005/8/layout/lProcess1"/>
    <dgm:cxn modelId="{0704981D-845C-5D49-8E81-6FC7C90B01DA}" type="presParOf" srcId="{F2ECA3CC-0A5D-2E4E-9D99-CC89397BEAD9}" destId="{6E438880-F3E7-5D44-88AD-1DF978AE4100}" srcOrd="4" destOrd="0" presId="urn:microsoft.com/office/officeart/2005/8/layout/lProcess1"/>
    <dgm:cxn modelId="{30510201-8072-C747-8888-81A399763C7A}" type="presParOf" srcId="{F2ECA3CC-0A5D-2E4E-9D99-CC89397BEAD9}" destId="{010D5720-4B20-6A4E-9CC2-451A38EF458B}" srcOrd="5" destOrd="0" presId="urn:microsoft.com/office/officeart/2005/8/layout/lProcess1"/>
    <dgm:cxn modelId="{346EC928-49FC-6C41-B04C-8E3C8CBA3226}" type="presParOf" srcId="{F2ECA3CC-0A5D-2E4E-9D99-CC89397BEAD9}" destId="{F2250BF1-825C-9C4E-B509-E0008087D29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086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87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>
                <a:latin typeface="Times New Roman" pitchFamily="-110" charset="0"/>
              </a:rPr>
              <a:t> and Architecture</a:t>
            </a:r>
            <a:r>
              <a:rPr lang="en-US" dirty="0">
                <a:latin typeface="Times New Roman" pitchFamily="-110" charset="0"/>
              </a:rPr>
              <a:t>”, 10/e, by William Stallings, Chapter 21 “</a:t>
            </a:r>
            <a:r>
              <a:rPr lang="en-US" dirty="0" err="1">
                <a:latin typeface="Times New Roman" pitchFamily="-110" charset="0"/>
              </a:rPr>
              <a:t>Microprogrammed</a:t>
            </a:r>
            <a:r>
              <a:rPr lang="en-US" baseline="0" dirty="0">
                <a:latin typeface="Times New Roman" pitchFamily="-110" charset="0"/>
              </a:rPr>
              <a:t> Control</a:t>
            </a:r>
            <a:r>
              <a:rPr lang="en-US" dirty="0">
                <a:latin typeface="Times New Roman" pitchFamily="-110" charset="0"/>
              </a:rPr>
              <a:t>”.  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D1BE477-AC7D-5945-A42A-F9F664E42F98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As was mentioned, Wilkes first proposed the use of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1951 [WILK51]. This proposal was subsequently elaborated into a more detailed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design [WILK53]. It is instructive to examine this seminal proposal.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configuration proposed by Wilkes is depicted in Figure 21.5. The heart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system is a matrix partially filled with diodes. During a machine cycle, one row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matrix is activated with a pulse. This generates signals at those points where a diode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present (indicated by a dot in the diagram). The first part of the row generates the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signals that control the operation of the processor. The second part generates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of the row to be pulsed in the next machine cycle. Thus, each row of the matrix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one microinstruction, and the layout of the matrix is the control memory.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 the beginning of the cycle, the address of the row to be pulsed is contained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Register I. This address is the input to the decoder, which, when activated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clock pulse, activates one row of the matrix. Depending on the control signals,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either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the instruction register or the second part of the pulsed row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passed into Register II during the cycle. Register II is then gated to Register I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clock pulse. Alternating clock pulses are used to activate a row of the matrix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transfer from Register II to Register I. The two-register arrangement is needed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the decoder is simply a combinatorial circuit; with only one register,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output would become the input during a cycle, causing an unstable condition.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scheme is very similar to the horizontal microprogramming approach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described earlier (Figure 21.1a). The main difference is this: In the previous description,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address register could be incremented by one to get the next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address. In the Wilkes scheme, the next address is contained in the microinstruction.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permit branching, a row must contain two address parts, controlled by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conditional signal (e.g., flag), as shown in the figure.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Having proposed this scheme, Wilkes provides an example of its use to implement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unit of a simple machine. This example, the first known design of a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processor, is worth repeating here because it illustrates many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contemporary principles of microprogramming.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two basic tasks performed by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 are as follows: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sequencing:  Get the next microinstruction from the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execution:  Generate the control signals needed to execute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designing a control unit, these tasks must be considered together, because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both affect the format of the microinstruction and the timing of the control unit.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section, we will focus on sequencing and say as little as possible about format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timing issues. These issues are examined in more detail in the next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9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3AE677E-F08A-9F44-B66B-94487CEB5A73}" type="slidenum">
              <a:rPr lang="en-US"/>
              <a:pPr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concerns are involved in the design of a microinstruction sequencing technique: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size of the microinstruction and the address-generation time. The first concern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obvious; minimizing the size of the control memory reduces the cost of that component.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second concern is simply a desire to execute microinstructions as fast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possible.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executing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, the address of the next microinstruction to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executed is in one of these categories: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Determined by instruction register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Next sequential address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Branch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first category occurs only once per instruction cycle, just after an instruction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fetched. The second category is the most common in most designs. However,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design cannot be optimized just for sequential access. Branches, both conditional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unconditional, are a necessary part of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Furthermore,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sequences tend to be short; one out of every three or four microinstructions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could be a branch [SIEW82]. Thus, it is important to design compact, time-efficient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techniques for microinstruction branching.</a:t>
            </a: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2351A3D-93D6-BD49-8D61-E1EE59FA3253}" type="slidenum">
              <a:rPr lang="en-US"/>
              <a:pPr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Based on the current microinstruction, condition flags, and the contents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register, a control memory address must be generated for the next microinstruction.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wide variety of techniques have been used. We can group them into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general categories, as illustrated in Figures 21.6 to 21.8. These categories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the format of the address information in the microinstruction: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address fields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 address field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Variable format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simplest approach is to provide two address fields in each microinstruction.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21.6 suggests how this information is to be used. A multiplexer is provided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serves as a destination for both address fields plus the instruction register.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an address-selection input, the multiplexer transmits either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one of the two addresses to the control address register (CAR). The CAR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subsequently decoded to produce the next microinstruction address. The address-selection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signals are provided by a branch logic module whose input consists of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 flags plus bits from the control portion of the microinstruction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446D108-6CBB-1048-A8EC-66C815889B6D}" type="slidenum">
              <a:rPr lang="en-US"/>
              <a:pPr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Although the two-address approach is simple, it requires more bits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than other approaches. With some additional logic, savings can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achieved. A common approach is to have a single address field (Figure 21.7).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approach, the options for next address are as follows: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Address field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Instruction register code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Next sequential address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address-selection signals determine which option is selected. This approach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reduces the number of address fields to one. Note, however, that the address field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often will not be used. Thus, there is some inefficiency in the microinstruction coding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scheme.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F1E59FB-0C2B-E543-9C10-DB98242D7452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Another approach is to provide for two entirely different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formats (Figure 21.8). One bit designates which format is being used. In one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format, the remaining bits are used to activate control signals. In the other format,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some bits drive the branch logic module, and the remaining bits provide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address. With the first format, the next address is either the next sequential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or an address derived from the instruction register. With the second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format, either a conditional or unconditional branch is being specified. One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disadvantage of this approach is that one entire cycle is consumed with each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 microinstruction. With the other approaches, address generation occurs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part of the same cycle as control signal generation, minimizing control memory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accesses.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approaches just described are general. Specific implementations will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often involve a variation or combination of these techniques.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We have looked at the sequencing problem from the point of view of format considerations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general logic requirements. Another viewpoint is to consider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various ways in which the next address can be derived or computed.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Table 21.3 lists the various address generation techniques. These can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divided into explicit techniques, in which the address is explicitly available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microinstruction, and implicit techniques, which require additional logic to generate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final approach listed in Table 21.3 is termed residual control .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approach involves the use of a microinstruction address that has previously been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saved in temporary storage within the control unit. For example, some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sets come equipped with a subroutine facility. An internal register or stack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registers is used to hold return addresses. An example of this approach is taken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 the LSI-11, which we now examine.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1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control address register on the IBM 3033 is 13 bits long and is illustrated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Figure 21.9. Two parts of the address can be distinguished. The highest-order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8 bits (00–07) normally do not change from one microinstruction cycle to the next.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During the execution of a microinstruction, these 8 bits are copied directly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8-bit field of the microinstruction (the BA field) into the highest-order 8 bits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address register. This defines a block of 32 microinstructions in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memory. The remaining 5 bits of the control address register are set to specify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specific address of the microinstruction to be fetched next. Each of these bits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determined by a 4-bit field (except one is a 7-bit field) in the current microinstruction;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field specifies the condition for setting the corresponding bit. For example,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bit in the control address register might be set to 1 or 0 depending on whether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carry occurred on the last ALU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50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is a microcomputer version of a PDP-11, with the main components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system residing on a single board. The LSI-11 is implemented using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unit [SEBE76].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LSI-11 makes use of a 22-bit microinstruction and a control memory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2K 22-bit words. The next microinstruction address is determined in one of five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ways: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Next sequential address:  In the absence of other instructions, the control unit’s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address register is incremented by 1.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mapping:  At the beginning of each instruction cycle, the next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is determined by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Subroutine facility:  Explained presently.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Interrupt testing:  Certain microinstructions specify a test for interrupts. If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interrupt has occurred, this determines the next microinstruction address.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Branch:  Conditional and unconditional branch microinstructions are used.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 one-level subroutine facility is provided. One bit in every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dedicated to this task. When the bit is set, an 11-bit return register is loaded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updated contents of the control address register. A subsequent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specifies a return will cause the control address register to be loaded from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return register.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return is one form of unconditional branch instruction. Another form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unconditional branch causes the bits of the control address register to be loaded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11 bits of the microinstruction. The conditional branch instruction makes 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a 4-bit test code within the microinstruction. This code specifies testing of various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ALU condition codes to determine the branch decision. If the condition is not true,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next sequential address is selected. If it is true, the 8 lowest-order bits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address register are loaded from 8 bits of the microinstruction. This allows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branching within a 256-word page of memory.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As can be seen, the LSI-11 includes a powerful address sequencing facility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within the control unit. This allows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considerable flexibility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can ease the microprogramming task. On the other hand, this approach requires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more control unit logic than do simpler capabilities.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9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microinstruction cycle is the basic event on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processor. Each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cycle is made up of two parts: fetch and execute. The fetch portion is determined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generation of a microinstruction address, and this was dealt with in the preceding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section. This section deals with the execution of a microinstruction.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Recall that the effect of the execution of a microinstruction is to generate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signals. Some of these signals control points internal to the processor.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remaining signals go to the external control bus or other external interface. As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incidental function, the address of the next microinstruction is determined.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preceding description suggests the organization of a control unit shown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21.10. This slightly revised version of Figure 21.4 emphasizes the focus of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section. The major modules in this diagram should by now be clear. The sequencing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logic module contains the logic to perform the functions discussed in the preceding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section. It generates the address of the next microinstruction, using as inputs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register, ALU flags, the control address register (for incrementing),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buffer register. The last may provide an actual address, control bits,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both. The module is driven by a clock that determines the timing of the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cycle.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logic module generates control signals as a function of some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bits in the microinstruction. It should be clear that the format and content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determines the complexity of the control logic module.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7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term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 was first coined by M. V. Wilkes in the early 1950s [WILK51].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Wilkes proposed an approach to control unit design that was organized and systematic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avoided the complexities of a hardwired implementation. The idea intrigued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many researchers but appeared unworkable because it would require a fast, relatively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inexpensive control memory.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state of the microprogramming art was reviewed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Datamation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 in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February 1964 issue. No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system was in wide use at that time,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one of the papers [HILL64] summarized the then-popular view that the future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microprogramming “is somewhat cloudy. None of the major manufacturers has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evidenced interest in the technique, although presumably all have examined it.”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situation changed dramatically within a very few months. IBM’s System/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360 was announced in April, and all but the largest models were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Although the 360 series predated the availability of semiconductor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ROM, the advantages of microprogramming were compelling enough for IBM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make this move. Microprogramming became a popular technique for implementing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unit of CISC processors. In recent years, microprogramming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has become less used but remains a tool available to computer designers.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example, as we have seen on the Pentium 4, machine instructions are converted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into a RISC-like format, most of which are executed without the 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microprogramming. However, some of the instructions are executed using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5BD7E85-69F5-564B-8B50-92654863B23A}" type="slidenum">
              <a:rPr lang="en-US"/>
              <a:pPr/>
              <a:t>22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Based on the preceding, we can see that the control signal portion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format falls on a spectrum. At one extreme, there is one bit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control signal; at the other extreme, a highly encoded format is used. Table 21.4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shows that other characteristics of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 also fall along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spectrum and that these spectra are, by and large, determined by the degree-of-encoding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spectrum.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second pair of items in the table is rather obvious. The pure Wilkes scheme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will require the most bits. It should also be apparent that this extreme presents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most detailed view of the hardware. Every control signal is individually controllable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by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Encoding is done in such a way as to aggregate functions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resources, so that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viewing the processor at a higher, less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detailed level. Furthermore, the encoding is designed to ease the microprogramming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burden. Again, it should be clear that the task of understanding and orchestrating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use of all the control signals is a difficult one. As was mentioned, one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consequences of encoding, typically, is to prevent the use of certain otherwise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allowable combinations.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preceding paragraph discusses microinstruction design from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microprogrammer’s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point of view. But the degree of encoding also can be viewed from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hardware effects. With a pure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unencoded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format, little or no decode logic is needed;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each bit generates a particular control signal. As more compact and more aggregated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encoding schemes are used, more complex decode logic is needed. This,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turn, may affect performance. More time is needed to propagate signals through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gates of the more complex control logic module. Thus, the execution of encoded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microinstructions takes longer than the execution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unencoded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ones.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Therefore, all of the characteristics listed in Table 21.4 fall along a spectrum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design strategies. In general, a design that falls toward the left end of the spectrum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intended to optimize the performance of the control unit. Designs toward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right end are more concerned with optimizing the process of microprogramming.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Indeed, microinstruction sets near the right end of the spectrum look very much like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machine instruction sets. A good example of this is the LSI-11 design, described later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this section. Typically, when the objective is simply to implement a control unit,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design will be near the left end of the spectrum. The IBM 3033 design, discussed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presently, is in this category. As we shall discuss later, some systems permit a variety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users to construct different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using the same microinstruction facility.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the latter cases, the design is likely to fall near the right end of the spectrum.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We can now deal with some of the terminology introduced earlier. Table 21.4 indicates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how three of these pairs of terms relate to the microinstruction spectrum. In essence,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 of these pairs describe the same thing but emphasize different design characteristics.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degree of packing relates to the degree of identification between a given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task and specific microinstruction bits. As the bits become more packed ,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given number of bits contains more information. Thus, packing connotes encoding.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terms horizontal  and vertical  relate to the relative width of microinstructions.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[SIEW82] suggests as a rule of thumb that vertical microinstructions have lengths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range of 16 to 40 bits and that horizontal microinstructions have lengths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range of 40 to 100 bits. The terms hard  and soft  microprogramming are used to suggest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degree of closeness to the underlying control signals and hardware layout.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are generally fixed and committed to read-only memory. Soft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are more changeable and are suggestive of user microprogramming.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other pair of terms mentioned at the beginning of this subsection refers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direct versus indirect encoding, a subject to which we now turn.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37BD913-CA27-8941-9E49-BB6A4CB740FD}" type="slidenum">
              <a:rPr lang="en-US"/>
              <a:pPr/>
              <a:t>23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practice,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units are not designed using a pure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unencoded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horizontal microinstruction format. At least some degree of encoding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used to reduce control memory width and to simplify the task of microprogramming.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basic technique for encoding is illustrated in Figure 21.11a. The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organized as a set of fields. Each field contains a code, which, upon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decoding, activates one or more control signals.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Let us consider the implications of this layout. When the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executed, every field is decoded and generates control signals. Thus, with 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fields, N  simultaneous actions are specified. Each action results in the activation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one or more control signals. Generally, but not always, we will want to design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format so that each control signal is activated by no more than one field.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Clearly, however, it must be possible for each control signal to be activated by 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least one field.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Now consider the individual field. A field consisting of L  bits can contain one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2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 codes, each of which can be encoded to a different control signal pattern.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Because only one code can appear in a field at a time, the codes are mutually exclusive,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and, therefore, the actions they cause are mutually exclusive.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design of an encoded microinstruction format can now be stated in simple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terms: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Organize the format into independent fields. That is, each field depicts a set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actions (pattern of control signals) such that actions from different fields can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occur simultaneously.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Define each field such that the alternative actions that can be specified by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 are mutually exclusive. That is, only one of the actions specified for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given field could occur at a time.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approaches can be taken for organizing the encoded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into fields: functional and resource. The functional encoding  method identifies functions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within the machine and designates fields by function type. For example, if various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sources can be used for transferring data to the accumulator, one field can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designated for this purpose, with each code specifying a different source. Resource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encoding  views the machine as consisting of a set of independent resources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devotes one field to each (e.g., I/O, memory, ALU).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Another aspect of encoding is whether it is direct or indirect (Figure 21.11b).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indirect encoding, one field is used to determine the interpretation of another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field. For example, consider an ALU that is capable of performing eight different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arithmetic operations and eight different shift operations. A 1-bit field could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used to indicate whether a shift or arithmetic operation is to be used; a 3-bit field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would indicate the operation. This technique generally implies two levels of decoding,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increasing propagation delays.</a:t>
            </a: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D9EDAA4-8A87-F941-B838-C33A96A58B88}" type="slidenum">
              <a:rPr lang="en-US"/>
              <a:pPr/>
              <a:t>24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21.12 is a simple example of these concepts. Assume a processor with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single accumulator and several internal registers, such as a program counter and a temporary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 for ALU input. Figure 21.12a shows a highly vertical format. The first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 bits indicate the type of operation, the next 3 encode the operation, and the final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 select an internal register. Figure 21.12b is a more horizontal approach, although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encoding is still used. In this case, different functions appear in different fields.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53C2A1B-699D-3F42-9CD1-E9DB6BF8692F}" type="slidenum">
              <a:rPr lang="en-US"/>
              <a:pPr/>
              <a:t>25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[SEBE76] is a good example of a vertical microinstruction approach. We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look first at the organization of the control unit, then at the microinstruction format.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is the first member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PDP-11 family that was offered as a single-board processor. The board contains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LSI chips, an internal bus known as the microinstruction bus  (MIB), and some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additional interfacing logic.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21.13 depicts, in simplified form, the organization of the LSI-11 processor.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three chips are the data, control, and control store chips. The data chip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contains an 8-bit ALU, twenty-six 8-bit registers, and storage for several condition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codes. Sixteen of the registers are used to implement the eight 16-bit general-purpose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registers of the PDP-11. Others include a program status word, memory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register (MAR), and memory buffer register. Because the ALU deals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only 8 bits at a time, two passes through the ALU are required to implement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16-bit PDP-11 arithmetic operation. This is controlled by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store chip or chips contain the 22-bit-wide control memory.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chip contains the logic for sequencing and executing microinstructions.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contains the control address register, the control data register, and a copy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machine instruction register.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MIB ties all the components together. During microinstruction fetch,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chip generates an 11-bit address onto the MIB. Control store is accessed,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producing a 22-bit microinstruction, which is placed on the MIB. The low-order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16 bits go to the data chip, while the low-order 18 bits go to the control chip.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high-order 4 bits control special processor board functions.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21.14 provides a still simplified but more detailed look at the LSI-11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unit: the figure ignores individual chip boundaries. The address sequencing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scheme described in Section 21.2 is implemented in two modules. Overall sequence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control is provided by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sequence control module, which is capable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incrementing the microinstruction address register and performing unconditional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branches. The other forms of address calculation are carried out by a separate translation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array. This is a combinatorial circuit that generates an address based on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microinstruction, the machine instruction, the microinstruction program counter,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an interrupt register.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translation array comes into play on the following occasions: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used to determine the start of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microroutine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At appropriate times, address mode bits of the microinstruction are tested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perform appropriate addressing.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Interrupt conditions are periodically tested.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Conditional branch microinstructions are evaluated.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82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LSI-11 uses an extremely vertical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 format, which is only 22 bits wide. The microinstruction set strongly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resembles the PDP-11 machine instruction set that it implements. This design was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intended to optimize the performance of the control unit within the constraint of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vertical, easily programmed design. Table 21.5 lists some of the LSI-11 microinstructions.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1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21.15 shows the 22-bit LSI-11 microinstruction format. The high-order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4 bits control special functions on the processor board. The translate bit enables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translation array to check for pending interrupts. The load return register bit is used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 the end of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microroutine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 cause the next microinstruction address to be loaded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the return register.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remaining 16 bits are used for highly encoded micro-operations. The format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much like a machine instruction, with a variable-length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one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more operands.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46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1623C9A-C1CB-644E-8E4B-9E258FF47D89}" type="slidenum">
              <a:rPr lang="en-US"/>
              <a:pPr/>
              <a:t>29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standard IBM 3033 control memory consists of 4K words. The first half of these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(0000–07FF) contain 108-bit microinstructions, while the remainder (0800–0FFF)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are used to store 126-bit microinstructions. The format is depicted in Figure 21.16.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D4EE75F-A689-0B45-92ED-734ECBE8F11E}" type="slidenum">
              <a:rPr lang="en-US"/>
              <a:pPr/>
              <a:t>30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Although this is a rather horizontal format, encoding is still extensively used.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key fields of that format are summarized in Table 21.6.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ALU operates on inputs from four dedicated, non-user-visible registers,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A, B, C, and D. The microinstruction format contains fields for loading these registers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user-visible registers, performing an ALU function, and specifying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user-visible register for storing the result. There are also fields for loading and storing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between registers and memory.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sequencing mechanism for the IBM 3033 was discussed in Section 21.2.</a:t>
            </a: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0F35EDC-618C-7747-A88B-8D26D52D2740}" type="slidenum">
              <a:rPr lang="en-US"/>
              <a:pPr/>
              <a:t>31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Texas Instruments 8800 Software Development Board (SDB) is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microprogrammable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32-bit computer card. The system has a writable control store, implemented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RAM rather than ROM. Such a system does not achieve the speed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density of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microprogrammed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system with a ROM control store. However, it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useful for developing prototypes and for educational purposes.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8800 SDB consists of the following components (Figure 21.17):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Microcode memory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32-bit ALU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Floating-point and integer processor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Local data memory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Two buses link the internal components of the system. The DA bus provides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data from the microinstruction data field to the ALU, the floating-point processor,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In the latter case, the data consists of an address to be used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a branch instruction. The bus can also be used for the ALU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provide data to other components. The system Y bus connects the ALU and floating-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point processor to local memory and to external modules via the PC interface.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board fits into an IBM PC-compatible host computer. The host computer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provides a suitable platform for microcode assembly and debug.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C83E9C5-276C-41B4-8543-EA48EEBEA3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945028C-F2A3-F44C-8EA6-AA0970F0D52F}" type="slidenum">
              <a:rPr lang="en-US"/>
              <a:pPr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 format for the 8800 consists of 128 bits broken down into 30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functional fields, as indicated in Table 21.7. Each field consists of one or more bits,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the fields are grouped into five major categories: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of board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8847 floating-point and integer processor chip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8832 registered ALU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8818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WCS data field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indicated in Figure 21.17, the 32 bits of the WCS data field are fed into the DA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bus to be provided as data to the ALU, floating-point processor,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other 96 bits (fields 1–27) of the microinstruction are control signals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fed directly to the appropriate module. For simplicity, these other connections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not shown in Figure 21.17.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first six fields deal with operations that pertain to the control of the board,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rather than controlling an individual component. Control operations include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following: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Selecting condition codes for sequencer control. The first bit of field 1 indicates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whether the condition flag is to be set to 1 or 0, and the remaining 4 bits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indicate which flag is to be set.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Sending an I/O request to the PC/AT.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Enabling local data memory read/write operations.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Determining the unit driving the system Y bus. One of the four devices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attached to the bus (Figure 21.17) is selected.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last 32 bits are the data field, which contain information specific to a particular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remaining fields of the microinstruction are best discussed in the context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device that they control. In the remainder of this section, we discuss the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and the registered ALU. The floating-point unit introduces no new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concepts and is skipped.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principal function of the 8818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to generate the next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 for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 This 15-bit address is provided to the microcode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memory (Figure 21.17).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next address can be selected from one of five sources: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1. 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counter (MPC) register, used for repeat (reuse same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address) and continue (increment address by 1) instructions.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2. The stack, which supports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subroutine calls as well as iterative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loops and returns from interrupts.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3. The DRA and DRB ports, which provide two additional paths from external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hardware by which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addresses can be generated. These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ports are connected to the most significant and least significant 16 bits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DA bus, respectively. This allows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to obtain the next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instruction address from the WCS data field of the current microinstruction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a result calculated by the ALU.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4. Register counters RCA and RCB, which can be used for additional address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storage.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5. An external input onto the bidirectional Y port to support external interrupts.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21.18 is a logical block diagram of the 8818. The device consists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following principal functional groups: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16-bit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counter (MPC) consisting of a register and 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incrementer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register counters, RCA and RCB, for counting loops and iterations, storing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branch addresses, or driving external devices.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65-word by 16-bit stack, which allows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microprogram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subroutine calls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interrupts.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 interrupt return register and Y output enable for interrupt processing 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 level.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Y output multiplexer by which the next address can be selected from MPC,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RCA, RCB, external buses DRA and DRB, or the stack.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76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is controlled primarily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by the 12-bit field of the current microinstruction, field 28 (Table 21.7). This field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consists of the following subfields: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OSEL (1 bit):  Output select. Determines which value will be placed on the output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multiplexer that feeds into the DRA bus (upper-left-hand corner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21.18). The output is selected to come from either the stack or from register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RCA. DRA then serves as input to either the Y output multiplexer or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 RCA.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SELDR (1 bit):  Select DR bus. If set to 1, this bit selects the external DA bus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as input to the DRA/DRB buses. If set to 0, selects the output of the DRA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multiplexer to the DRA bus (controlled by OSEL) and the contents of RCB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DRB bus.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ZEROIN (1 bit):  Used to indicate a conditional branch. The behavior of the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microsequencer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will then depend on the condition code selected in field 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(Table 21.7).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RC2–RC0 (3 bits):  Register controls. These bits determine the change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contents of registers RCA and RCB. Each register can either remain the same,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decrement, or load from the DRA/DRB buses.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S2–S0 (3 bits):  Stack controls. These bits determine which stack operation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performed.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MUX2–MUX0:  Output controls. These bits, together with the condition code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if used, control the Y output multiplexer and therefore the next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address. The multiplexer can select its output from the stack, DRA, DRB,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or MPC.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These bits can be set individually by the programmer. However, this is typically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not done. Rather, the programmer uses mnemonics that equate to the bit patterns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would normally be required. Table 21.8 lists the 15 mnemonics for field 28.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microcode assembler converts these into the appropriate bit 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8832 is a 32-bit ALU with 64 registers that can be configured to operate as four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8-bit ALUs, two 16-bit ALUs, or a single 32-bit ALU.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8832 is controlled by the 39 bits that make up fields 17 through 27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microinstruction (Table 21.7); these are supplied to the ALU as control signals.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addition, as indicated in Figure 21.17, the 8832 has external connections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32-bit DA bus and the 32-bit system Y bus. Inputs from the DA can be provided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simultaneously as input data to the 64-word register file and to the ALU logic module.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Input from the system Y bus is provided to the ALU logic module. Results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ALU and shift operations are output to the DA bus or the system Y bus. Results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also be fed back to the internal register file.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Three 6-bit address ports allow a two-operand fetch and an operand write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performed within the register file simultaneously. An MQ shifter and MQ register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can also be configured to function independently to implement double-precision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8-bit, 16-bit, and 32-bit shift operations.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Fields 17 through 26 of each microinstruction control the way in which data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flows within the 8832 and between the 8832 and the external environment.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fields are as follows: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17. Write Enable.  These two bits specify write 32 bits, 16 most significant bits, 16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least significant bits, or do not write into register file. The destination register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defined by field 24.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18. Select Register File Data Source.  If a write is to occur to the register file, these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two bits specify the source: DA bus, DB bus, ALU output, or system Y bus.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19. Shift Instruction Modifier.  Specifies options concerning supplying end fill bits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and reading bits that are shifted during shift instructions.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20. Carry In.  This bit indicates whether a bit is carried into the ALU for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Operation.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21. ALU Configuration Mode. The 8832 can be configured to operate as a single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32-bit ALU, two 16-bit ALUs, or four 8-bit ALUs.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22. S Input. The ALU logic module inputs are provided by two internal multiplexers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referred to as the S and R multiplexers. This field selects the input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provided by the S multiplexer: register file, DB bus, or MQ register.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source register is defined by field 25.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23. R Input. Selects input to be provided by the R multiplexer: register file or DA bus.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24. Destination Register. Address of register in register file to be used for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destination operand.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25. Source Register. Address of register in register file to be used for the source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operand, provided by the S multiplexer.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26. Source Register. Address of register in register file to be used for the source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operand, provided by the R multiplexer.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Finally, field 27 is an 8-bit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that specifies the arithmetic or logical function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performed by the ALU. Table 21.9 lists the different operations that can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performed.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ALU instructions from Group 1 of Table 21.9 must always be used in conjunction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Group 2. ALU instructions from Groups 3 to 5 must not be used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Group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9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F2598D2-2ED8-8547-B4B7-C382E9B8AC9E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Chapter 21 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1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3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0F6BC28-5556-9D48-BC08-634AFA87A079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How can we use the concept of microprogramming to implement a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unit? Consider that for each micro-operation, all that the control unit is allowed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do is generate a set of control signals. Thus, for any micro-operation, each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line emanating from the control unit is either on or off. This condition can,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course, be represented by a binary digit for each control line. So we could construct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control word  in which each bit represents one control line. Then each micro-operation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would be represented by a different pattern of 1s and 0s in the control word.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Suppose we string together a sequence of control words to represent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sequence of micro-operations performed by the control unit. Next, we must recognize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that the sequence of micro-operations is not fixed. Sometimes we have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indirect cycle; sometimes we do not. So let us put our control words in a memory,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with each word having a unique address. Now add an address field to each control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word, indicating the location of the next control word to be executed if a certain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condition is true (e.g., the indirect bit in a memory-reference instruction is 1). Also,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add a few bits to specify the condition.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The result is known as a horizontal microinstruction , an example of which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shown in Figure 21.1a. The format of the microinstruction or control word is 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follows. There is one bit for each internal processor control line and one bit for each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system bus control line. There is a condition field indicating the condition under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which there should be a branch, and there is a field with the address of the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executed next when a branch is taken. Such a microinstruction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interpreted as follows: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1.  To execute this microinstruction, turn on all the control lines indicated by a 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bit; leave off all control lines indicated by a 0 bit. The resulting control signals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will cause one or more micro-operations to be performed.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2.  If the condition indicated by the condition bits is false, execute the next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in sequence.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3.  If the condition indicated by the condition bits is true, the next microinstruction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be executed is indicated in the address field.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BF33A5CB-9A88-3448-B224-CFECE74DC5E3}" type="slidenum">
              <a:rPr lang="en-US"/>
              <a:pPr/>
              <a:t>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Figure 21.2 shows how these control words or microinstructions could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arranged in a control memory . The microinstructions in each routine are to be executed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sequentially. Each routine ends with a branch or jump instruction indicating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where to go next. There is a special execute cycle routine whose only purpose is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signify that one of the machine instruction routines (AND, ADD, and so on) is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be executed next, depending on the current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memory of Figure 21.2 is a concise description of the complete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operation of the control unit. It defines the sequence of micro-operations to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performed during each cycle (fetch, indirect, execute, interrupt), and it specifies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sequencing of these cycles. If nothing else, this notation would be a useful device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documenting the functioning of a control unit for a particular computer. But it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more than that. It is also a way of implementing the control unit.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8B72172-15B7-3349-9E36-7332AE2BC2D8}" type="slidenum">
              <a:rPr lang="en-US"/>
              <a:pPr/>
              <a:t>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memory of Figure 21.2 contains a program that describes the behavior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of the control unit. It follows that we could implement the control unit by simply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executing that program.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21.3 shows the key elements of such an implementation. The set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microinstructions is stored in the control memory . The control address register  contains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address of the next microinstruction to be read. When a microinstruction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read from the control memory, it is transferred to a control buffer register .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lefthand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portion of that register (see Figure 21.1a) connects to the control lines emanating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from the control unit. Thus, reading  a microinstruction from the control memory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the same as executing  that microinstruction. The third element shown in the figure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 sequencing unit that loads the control address register and issues a read command.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AC66D70-B546-CD42-A69C-E685D65D5B24}" type="slidenum">
              <a:rPr lang="en-US"/>
              <a:pPr/>
              <a:t>10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Let us examine this structure in greater detail, as depicted in Figure 21.4. Comparing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with Figure 21.3, we see that the control unit still has the same inputs (IR,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ALU flags, clock) and outputs (control signals). The control unit functions as follows: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1.  To execute an instruction, the sequencing logic unit issues a READ command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to the control memory.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2.  The word whose address is specified in the control address register is read into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control buffer register.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3.  The content of the control buffer register generates control signals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next-address information for the sequencing logic unit.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4.  The sequencing logic unit loads a new address into the control address register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the next-address information from the control buffer register and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ALU flags.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All this happens during one clock pulse.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last step just listed needs elaboration. At the conclusion of each microinstruction,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sequencing logic unit loads a new address into the control address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register. Depending on the value of the ALU flags and the control buffer register,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one of three decisions is made: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Get the next instruction:  Add 1 to the control address register.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Jump to a new routine based on a jump microinstruction:  Load the address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field of the control buffer register into the control address register.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■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Jump to a machine instruction routine:  Load the control address register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based on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in the IR.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Figure 21.4 shows two modules labeled decoder . The upper decoder translates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opcode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of the IR into a control memory address. The lower decoder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not used for horizontal microinstructions but is used for vertical microinstructions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(Figure 21.1b). As was mentioned, in a horizontal microinstruction every bit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control field attaches to a control line. In a vertical microinstruction, a code is used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for each action to be performed [e.g., MAR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 (PC)], and the decoder translates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this code into individual control signals. The advantage of vertical microinstructions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is that they are more compact (fewer bits) than horizontal microinstructions,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" charset="0"/>
                <a:ea typeface="+mn-ea"/>
                <a:cs typeface="+mn-cs"/>
              </a:rPr>
              <a:t>at the expense of a small additional amount of logic and time delay.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© 2016 Pearson Education, Inc., Hoboken, NJ. All rights reserved.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8204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178800" cy="563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2016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William Stallings </a:t>
            </a:r>
            <a:br>
              <a:rPr lang="en-GB" dirty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br>
              <a:rPr lang="en-GB" dirty="0"/>
            </a:br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Edition</a:t>
            </a:r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72200" y="6421316"/>
            <a:ext cx="2617694" cy="409437"/>
          </a:xfrm>
        </p:spPr>
        <p:txBody>
          <a:bodyPr/>
          <a:lstStyle/>
          <a:p>
            <a:r>
              <a:rPr lang="en-GB"/>
              <a:t>© 2016 Pearson Education, Inc., Hoboken, NJ. All rights reserved.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5" name="Picture 4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6110" r="8451" b="15035"/>
          <a:stretch/>
        </p:blipFill>
        <p:spPr>
          <a:xfrm>
            <a:off x="5181600" y="0"/>
            <a:ext cx="4628728" cy="6778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F89F07-2939-4E28-9F18-C836B222421A}"/>
              </a:ext>
            </a:extLst>
          </p:cNvPr>
          <p:cNvSpPr txBox="1"/>
          <p:nvPr/>
        </p:nvSpPr>
        <p:spPr>
          <a:xfrm>
            <a:off x="-12880" y="329904"/>
            <a:ext cx="54230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1.  To execute an instruction, the sequencing logic unit issues a READ command to the control memory.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2.  The word whose address is specified in the control address register is read into the control buffer register.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3.  The content of the control buffer register generates control signals and next-address information for the sequencing logic unit.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4.  The sequencing logic unit loads a new address into the control address register based on the next-address information from the control buffer register and the ALU flags.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All this happens during one clock pulse.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The upper decoder translates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the opcode of the IR into a control memory address. The lower decoder is not used for horizontal microinstructions but is used for vertical microinstructions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13699"/>
          <a:stretch/>
        </p:blipFill>
        <p:spPr>
          <a:xfrm>
            <a:off x="412313" y="-442146"/>
            <a:ext cx="8319374" cy="68657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BA16AD-4F54-4F98-BCD5-5FE35E7A961A}"/>
              </a:ext>
            </a:extLst>
          </p:cNvPr>
          <p:cNvSpPr txBox="1"/>
          <p:nvPr/>
        </p:nvSpPr>
        <p:spPr>
          <a:xfrm>
            <a:off x="990600" y="6019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Wilkes first proposed the use of a microprogrammed control unit in 1951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Microinstruction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400128"/>
          </a:xfrm>
        </p:spPr>
        <p:txBody>
          <a:bodyPr/>
          <a:lstStyle/>
          <a:p>
            <a:r>
              <a:rPr lang="en-US" dirty="0"/>
              <a:t>The two basic tasks performed by a </a:t>
            </a:r>
            <a:r>
              <a:rPr lang="en-US" dirty="0" err="1"/>
              <a:t>microprogrammed</a:t>
            </a:r>
            <a:r>
              <a:rPr lang="en-US" dirty="0"/>
              <a:t> control unit are:</a:t>
            </a:r>
          </a:p>
          <a:p>
            <a:pPr lvl="1"/>
            <a:r>
              <a:rPr lang="en-US" dirty="0"/>
              <a:t>Microinstruction sequencing</a:t>
            </a:r>
          </a:p>
          <a:p>
            <a:pPr lvl="2"/>
            <a:r>
              <a:rPr lang="en-US" dirty="0"/>
              <a:t>Get the next microinstruction from the control memory</a:t>
            </a:r>
          </a:p>
          <a:p>
            <a:pPr lvl="1"/>
            <a:r>
              <a:rPr lang="en-US" dirty="0"/>
              <a:t>Microinstruction execution</a:t>
            </a:r>
          </a:p>
          <a:p>
            <a:pPr lvl="2"/>
            <a:r>
              <a:rPr lang="en-US" dirty="0"/>
              <a:t>Generate the control signals needed to execute the microinstruction</a:t>
            </a:r>
          </a:p>
          <a:p>
            <a:pPr lvl="2"/>
            <a:r>
              <a:rPr lang="en-US" dirty="0"/>
              <a:t>In designing a control unit, these tasks must be considered together because both affect the format of the microinstruction and the timing of the control unit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7556500" cy="1116012"/>
          </a:xfrm>
        </p:spPr>
        <p:txBody>
          <a:bodyPr/>
          <a:lstStyle/>
          <a:p>
            <a:r>
              <a:rPr lang="en-GB" dirty="0"/>
              <a:t>Design Considerations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1788050"/>
              </p:ext>
            </p:extLst>
          </p:nvPr>
        </p:nvGraphicFramePr>
        <p:xfrm>
          <a:off x="323528" y="980728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4" name="Picture 3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16181"/>
          <a:stretch/>
        </p:blipFill>
        <p:spPr>
          <a:xfrm>
            <a:off x="5943600" y="-126732"/>
            <a:ext cx="3985592" cy="6756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6324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Based on the current microinstruction, condition flags, and the contents of </a:t>
            </a:r>
            <a:r>
              <a:rPr lang="en-US" sz="2000" dirty="0" smtClean="0">
                <a:solidFill>
                  <a:srgbClr val="FF0000"/>
                </a:solidFill>
              </a:rPr>
              <a:t>the instruction </a:t>
            </a:r>
            <a:r>
              <a:rPr lang="en-US" sz="2000" dirty="0">
                <a:solidFill>
                  <a:srgbClr val="FF0000"/>
                </a:solidFill>
              </a:rPr>
              <a:t>register, a control memory address must be generated for the next microinstruction</a:t>
            </a:r>
            <a:r>
              <a:rPr lang="en-US" sz="2000" dirty="0" smtClean="0">
                <a:solidFill>
                  <a:srgbClr val="FF0000"/>
                </a:solidFill>
              </a:rPr>
              <a:t>. A </a:t>
            </a:r>
            <a:r>
              <a:rPr lang="en-US" sz="2000" dirty="0">
                <a:solidFill>
                  <a:srgbClr val="FF0000"/>
                </a:solidFill>
              </a:rPr>
              <a:t>wide variety of techniques have been used. We can group them </a:t>
            </a:r>
            <a:r>
              <a:rPr lang="en-US" sz="2000" dirty="0" smtClean="0">
                <a:solidFill>
                  <a:srgbClr val="FF0000"/>
                </a:solidFill>
              </a:rPr>
              <a:t>into three </a:t>
            </a:r>
            <a:r>
              <a:rPr lang="en-US" sz="2000" dirty="0">
                <a:solidFill>
                  <a:srgbClr val="FF0000"/>
                </a:solidFill>
              </a:rPr>
              <a:t>general </a:t>
            </a:r>
            <a:r>
              <a:rPr lang="en-US" sz="2000" dirty="0" err="1" smtClean="0">
                <a:solidFill>
                  <a:srgbClr val="FF0000"/>
                </a:solidFill>
              </a:rPr>
              <a:t>categories.These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categories are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based on the format of the address information in the microinstruction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■ </a:t>
            </a:r>
            <a:r>
              <a:rPr lang="en-US" sz="2000" dirty="0">
                <a:solidFill>
                  <a:srgbClr val="FF0000"/>
                </a:solidFill>
              </a:rPr>
              <a:t>Two address </a:t>
            </a:r>
            <a:r>
              <a:rPr lang="en-US" sz="2000" dirty="0" smtClean="0">
                <a:solidFill>
                  <a:srgbClr val="FF0000"/>
                </a:solidFill>
              </a:rPr>
              <a:t>fields </a:t>
            </a:r>
            <a:r>
              <a:rPr lang="en-US" sz="2000" b="1" dirty="0" smtClean="0">
                <a:solidFill>
                  <a:srgbClr val="FF0000"/>
                </a:solidFill>
              </a:rPr>
              <a:t>■ </a:t>
            </a:r>
            <a:r>
              <a:rPr lang="en-US" sz="2000" dirty="0">
                <a:solidFill>
                  <a:srgbClr val="FF0000"/>
                </a:solidFill>
              </a:rPr>
              <a:t>Single address </a:t>
            </a:r>
            <a:r>
              <a:rPr lang="en-US" sz="2000" dirty="0" smtClean="0">
                <a:solidFill>
                  <a:srgbClr val="FF0000"/>
                </a:solidFill>
              </a:rPr>
              <a:t>field </a:t>
            </a:r>
            <a:r>
              <a:rPr lang="en-US" sz="2000" b="1" dirty="0" smtClean="0">
                <a:solidFill>
                  <a:srgbClr val="FF0000"/>
                </a:solidFill>
              </a:rPr>
              <a:t>■ </a:t>
            </a:r>
            <a:r>
              <a:rPr lang="en-US" sz="2000" dirty="0">
                <a:solidFill>
                  <a:srgbClr val="FF0000"/>
                </a:solidFill>
              </a:rPr>
              <a:t>Variable </a:t>
            </a:r>
            <a:r>
              <a:rPr lang="en-US" sz="2000" dirty="0" smtClean="0">
                <a:solidFill>
                  <a:srgbClr val="FF0000"/>
                </a:solidFill>
              </a:rPr>
              <a:t>format. </a:t>
            </a:r>
            <a:r>
              <a:rPr lang="en-US" sz="2000" dirty="0">
                <a:solidFill>
                  <a:srgbClr val="FF0000"/>
                </a:solidFill>
              </a:rPr>
              <a:t>The simplest approach is to provide two address fields in each microinstruction</a:t>
            </a:r>
            <a:r>
              <a:rPr lang="en-US" sz="2000" dirty="0" smtClean="0">
                <a:solidFill>
                  <a:srgbClr val="FF0000"/>
                </a:solidFill>
              </a:rPr>
              <a:t>. Figure </a:t>
            </a:r>
            <a:r>
              <a:rPr lang="en-US" sz="2000" dirty="0">
                <a:solidFill>
                  <a:srgbClr val="FF0000"/>
                </a:solidFill>
              </a:rPr>
              <a:t>21.6 suggests how this information is to be used. A multiplexer is </a:t>
            </a:r>
            <a:r>
              <a:rPr lang="en-US" sz="2000" dirty="0" smtClean="0">
                <a:solidFill>
                  <a:srgbClr val="FF0000"/>
                </a:solidFill>
              </a:rPr>
              <a:t>provided that </a:t>
            </a:r>
            <a:r>
              <a:rPr lang="en-US" sz="2000" dirty="0">
                <a:solidFill>
                  <a:srgbClr val="FF0000"/>
                </a:solidFill>
              </a:rPr>
              <a:t>serves as a destination for both address fields plus the instruction register</a:t>
            </a:r>
            <a:r>
              <a:rPr lang="en-US" sz="2000" dirty="0" smtClean="0">
                <a:solidFill>
                  <a:srgbClr val="FF0000"/>
                </a:solidFill>
              </a:rPr>
              <a:t>. Based </a:t>
            </a:r>
            <a:r>
              <a:rPr lang="en-US" sz="2000" dirty="0">
                <a:solidFill>
                  <a:srgbClr val="FF0000"/>
                </a:solidFill>
              </a:rPr>
              <a:t>on an address-selection input, the multiplexer transmits either the </a:t>
            </a:r>
            <a:r>
              <a:rPr lang="en-US" sz="2000" dirty="0" smtClean="0">
                <a:solidFill>
                  <a:srgbClr val="FF0000"/>
                </a:solidFill>
              </a:rPr>
              <a:t>opcode or </a:t>
            </a:r>
            <a:r>
              <a:rPr lang="en-US" sz="2000" dirty="0">
                <a:solidFill>
                  <a:srgbClr val="FF0000"/>
                </a:solidFill>
              </a:rPr>
              <a:t>one of the two addresses to the control address register (CAR). The CAR </a:t>
            </a:r>
            <a:r>
              <a:rPr lang="en-US" sz="2000" dirty="0" smtClean="0">
                <a:solidFill>
                  <a:srgbClr val="FF0000"/>
                </a:solidFill>
              </a:rPr>
              <a:t>is subsequently </a:t>
            </a:r>
            <a:r>
              <a:rPr lang="en-US" sz="2000" dirty="0">
                <a:solidFill>
                  <a:srgbClr val="FF0000"/>
                </a:solidFill>
              </a:rPr>
              <a:t>decoded to produce the next </a:t>
            </a:r>
            <a:r>
              <a:rPr lang="en-US" sz="2000" dirty="0" smtClean="0">
                <a:solidFill>
                  <a:srgbClr val="FF0000"/>
                </a:solidFill>
              </a:rPr>
              <a:t> microinstruction </a:t>
            </a:r>
            <a:r>
              <a:rPr lang="en-US" sz="2000" dirty="0">
                <a:solidFill>
                  <a:srgbClr val="FF0000"/>
                </a:solidFill>
              </a:rPr>
              <a:t>address. The </a:t>
            </a:r>
            <a:r>
              <a:rPr lang="en-US" sz="2000" dirty="0" smtClean="0">
                <a:solidFill>
                  <a:srgbClr val="FF0000"/>
                </a:solidFill>
              </a:rPr>
              <a:t>address-selection signals </a:t>
            </a:r>
            <a:r>
              <a:rPr lang="en-US" sz="2000" dirty="0">
                <a:solidFill>
                  <a:srgbClr val="FF0000"/>
                </a:solidFill>
              </a:rPr>
              <a:t>are provided by a branch logic module whose input consists of </a:t>
            </a:r>
            <a:r>
              <a:rPr lang="en-US" sz="2000" dirty="0" smtClean="0">
                <a:solidFill>
                  <a:srgbClr val="FF0000"/>
                </a:solidFill>
              </a:rPr>
              <a:t>control unit </a:t>
            </a:r>
            <a:r>
              <a:rPr lang="en-US" sz="2000" dirty="0">
                <a:solidFill>
                  <a:srgbClr val="FF0000"/>
                </a:solidFill>
              </a:rPr>
              <a:t>flags plus bits from the control portion of the microinstruction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Pearson Education, Inc., Hoboken, NJ. All rights reserved.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 had a wonderful time with you my students.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Study well for the final examination.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Try to keep in touch as time permits.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God bless you!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Dr. </a:t>
            </a:r>
            <a:r>
              <a:rPr lang="en-US" smtClean="0">
                <a:solidFill>
                  <a:srgbClr val="FF0000"/>
                </a:solidFill>
              </a:rPr>
              <a:t>Abraham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4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 b="13508"/>
          <a:stretch/>
        </p:blipFill>
        <p:spPr>
          <a:xfrm>
            <a:off x="539552" y="-123630"/>
            <a:ext cx="7560840" cy="68562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6" b="15226"/>
          <a:stretch/>
        </p:blipFill>
        <p:spPr>
          <a:xfrm>
            <a:off x="1115616" y="-156296"/>
            <a:ext cx="7128792" cy="69752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097" r="17608"/>
          <a:stretch/>
        </p:blipFill>
        <p:spPr>
          <a:xfrm>
            <a:off x="-215712" y="2819399"/>
            <a:ext cx="9540240" cy="2891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5" y="903488"/>
            <a:ext cx="9036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Table 21.3  </a:t>
            </a:r>
          </a:p>
          <a:p>
            <a:pPr algn="ctr"/>
            <a:r>
              <a:rPr lang="en-US" sz="2800" dirty="0">
                <a:latin typeface="+mn-lt"/>
              </a:rPr>
              <a:t>Microinstruction Address Generation Techniques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4" b="30120"/>
          <a:stretch/>
        </p:blipFill>
        <p:spPr>
          <a:xfrm>
            <a:off x="-324544" y="1700808"/>
            <a:ext cx="9843252" cy="4085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414908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6768752" cy="733425"/>
          </a:xfrm>
        </p:spPr>
        <p:txBody>
          <a:bodyPr>
            <a:noAutofit/>
          </a:bodyPr>
          <a:lstStyle/>
          <a:p>
            <a:r>
              <a:rPr lang="en-US" sz="4400" dirty="0" err="1"/>
              <a:t>Microprogrammed</a:t>
            </a:r>
            <a:r>
              <a:rPr lang="en-US" sz="4400" dirty="0"/>
              <a:t>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LSI-11 Microinstruction Sequencing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4" y="1981200"/>
            <a:ext cx="7556313" cy="461615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LSI-11 is a microcomputer version of a PDP-11, with the main components of the system residing on a single board</a:t>
            </a:r>
          </a:p>
          <a:p>
            <a:r>
              <a:rPr lang="en-GB" dirty="0"/>
              <a:t>The LSI-11 is implemented using a </a:t>
            </a:r>
            <a:r>
              <a:rPr lang="en-GB" dirty="0" err="1"/>
              <a:t>microprogrammed</a:t>
            </a:r>
            <a:r>
              <a:rPr lang="en-GB" dirty="0"/>
              <a:t> control unit</a:t>
            </a:r>
          </a:p>
          <a:p>
            <a:r>
              <a:rPr lang="en-GB" dirty="0"/>
              <a:t>Makes use of a 22-bit microinstruction and a control memory of 2K 22-bit words</a:t>
            </a:r>
          </a:p>
          <a:p>
            <a:r>
              <a:rPr lang="en-GB" dirty="0"/>
              <a:t>The next microinstruction address is determined in one of five ways:</a:t>
            </a:r>
          </a:p>
          <a:p>
            <a:pPr lvl="1"/>
            <a:r>
              <a:rPr lang="en-GB" dirty="0"/>
              <a:t>Next sequential address</a:t>
            </a:r>
          </a:p>
          <a:p>
            <a:pPr lvl="1"/>
            <a:r>
              <a:rPr lang="en-GB" dirty="0" err="1"/>
              <a:t>Opcode</a:t>
            </a:r>
            <a:r>
              <a:rPr lang="en-GB" dirty="0"/>
              <a:t> mapping</a:t>
            </a:r>
          </a:p>
          <a:p>
            <a:pPr lvl="1"/>
            <a:r>
              <a:rPr lang="en-GB" dirty="0"/>
              <a:t>Subroutine facility</a:t>
            </a:r>
          </a:p>
          <a:p>
            <a:pPr lvl="1"/>
            <a:r>
              <a:rPr lang="en-GB" dirty="0"/>
              <a:t>Interrupt testing</a:t>
            </a:r>
          </a:p>
          <a:p>
            <a:pPr lvl="1"/>
            <a:r>
              <a:rPr lang="en-GB" dirty="0"/>
              <a:t>Branch 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21336"/>
          <a:stretch/>
        </p:blipFill>
        <p:spPr>
          <a:xfrm>
            <a:off x="683568" y="-171400"/>
            <a:ext cx="8257381" cy="69573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13" r="11809"/>
          <a:stretch/>
        </p:blipFill>
        <p:spPr>
          <a:xfrm>
            <a:off x="1043608" y="1340768"/>
            <a:ext cx="7026667" cy="5250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0292" y="18864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21.4  </a:t>
            </a:r>
          </a:p>
          <a:p>
            <a:pPr algn="ctr"/>
            <a:r>
              <a:rPr lang="en-US" dirty="0">
                <a:latin typeface="+mn-lt"/>
              </a:rPr>
              <a:t>The Microinstruction Spectrum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b="4916"/>
          <a:stretch/>
        </p:blipFill>
        <p:spPr>
          <a:xfrm>
            <a:off x="1259632" y="-99392"/>
            <a:ext cx="6075996" cy="67708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b="25155"/>
          <a:stretch/>
        </p:blipFill>
        <p:spPr>
          <a:xfrm>
            <a:off x="971600" y="-99392"/>
            <a:ext cx="7413036" cy="68137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14653"/>
          <a:stretch/>
        </p:blipFill>
        <p:spPr>
          <a:xfrm>
            <a:off x="981299" y="-171400"/>
            <a:ext cx="7119093" cy="6877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b="9499"/>
          <a:stretch/>
        </p:blipFill>
        <p:spPr>
          <a:xfrm>
            <a:off x="1115616" y="-99392"/>
            <a:ext cx="6251522" cy="66729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7820303" cy="5653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6632"/>
            <a:ext cx="4438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21.5  </a:t>
            </a:r>
          </a:p>
          <a:p>
            <a:pPr algn="ctr"/>
            <a:r>
              <a:rPr lang="en-US" dirty="0">
                <a:latin typeface="+mn-lt"/>
              </a:rPr>
              <a:t>Some LSI-11 Microinstructions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1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35466"/>
          <a:stretch/>
        </p:blipFill>
        <p:spPr>
          <a:xfrm>
            <a:off x="-56658" y="11476"/>
            <a:ext cx="9170307" cy="64577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b="22673"/>
          <a:stretch/>
        </p:blipFill>
        <p:spPr>
          <a:xfrm>
            <a:off x="-108520" y="476672"/>
            <a:ext cx="9133613" cy="6025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818"/>
            <a:ext cx="8991600" cy="57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096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Microprogram</a:t>
            </a:r>
            <a:r>
              <a:rPr lang="en-US" dirty="0">
                <a:solidFill>
                  <a:srgbClr val="FF0000"/>
                </a:solidFill>
              </a:rPr>
              <a:t> showing microinstructions (control words)  from last lecture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88640"/>
            <a:ext cx="6534421" cy="6425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7" y="1728412"/>
            <a:ext cx="3347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21.6  </a:t>
            </a:r>
          </a:p>
          <a:p>
            <a:pPr algn="ctr"/>
            <a:endParaRPr lang="en-US" sz="3200" dirty="0">
              <a:latin typeface="+mn-lt"/>
            </a:endParaRPr>
          </a:p>
          <a:p>
            <a:pPr algn="ctr"/>
            <a:r>
              <a:rPr lang="en-US" sz="3200" dirty="0">
                <a:latin typeface="+mn-lt"/>
              </a:rPr>
              <a:t>IBM 3033 Microinstruction Control </a:t>
            </a:r>
          </a:p>
          <a:p>
            <a:pPr algn="ctr"/>
            <a:r>
              <a:rPr lang="en-US" sz="3200" dirty="0">
                <a:latin typeface="+mn-lt"/>
              </a:rPr>
              <a:t>Fields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6594368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n-lt"/>
              </a:rPr>
              <a:t>(Table can be found on page 755 in the textbook.)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6635"/>
          <a:stretch/>
        </p:blipFill>
        <p:spPr>
          <a:xfrm>
            <a:off x="1259632" y="0"/>
            <a:ext cx="6408712" cy="66507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54" y="188640"/>
            <a:ext cx="6158746" cy="6415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(Table can be found on page 758 in the textbook.)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4" name="Picture 3" descr="f1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b="6635"/>
          <a:stretch/>
        </p:blipFill>
        <p:spPr>
          <a:xfrm>
            <a:off x="1691679" y="-40998"/>
            <a:ext cx="5753789" cy="67103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87" y="116631"/>
            <a:ext cx="8644285" cy="650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(Table can be found on page 761 in the textbook.)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5100"/>
            <a:ext cx="6083300" cy="652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(Table can be found on page 764 in the textbook.)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2100"/>
            <a:ext cx="5626100" cy="627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6525344"/>
            <a:ext cx="3408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(Table can be found on page 765 in the textbook.) </a:t>
            </a:r>
          </a:p>
        </p:txBody>
      </p:sp>
    </p:spTree>
    <p:extLst>
      <p:ext uri="{BB962C8B-B14F-4D97-AF65-F5344CB8AC3E}">
        <p14:creationId xmlns:p14="http://schemas.microsoft.com/office/powerpoint/2010/main" val="835451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073526" cy="1116106"/>
          </a:xfrm>
        </p:spPr>
        <p:txBody>
          <a:bodyPr>
            <a:normAutofit/>
          </a:bodyPr>
          <a:lstStyle/>
          <a:p>
            <a:r>
              <a:rPr lang="en-US" sz="4400" dirty="0"/>
              <a:t>Summary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539552" y="2348880"/>
            <a:ext cx="3657600" cy="4392488"/>
          </a:xfrm>
        </p:spPr>
        <p:txBody>
          <a:bodyPr>
            <a:normAutofit/>
          </a:bodyPr>
          <a:lstStyle/>
          <a:p>
            <a:r>
              <a:rPr lang="en-US" sz="2000" dirty="0"/>
              <a:t>Basic concepts</a:t>
            </a:r>
          </a:p>
          <a:p>
            <a:pPr lvl="1"/>
            <a:r>
              <a:rPr lang="en-US" sz="2000" dirty="0"/>
              <a:t>Mi</a:t>
            </a:r>
            <a:r>
              <a:rPr lang="en-US" dirty="0"/>
              <a:t>croinstructions</a:t>
            </a:r>
          </a:p>
          <a:p>
            <a:pPr lvl="1"/>
            <a:r>
              <a:rPr lang="en-US" dirty="0" err="1"/>
              <a:t>Microprogrammed</a:t>
            </a:r>
            <a:r>
              <a:rPr lang="en-US" dirty="0"/>
              <a:t> control unit</a:t>
            </a:r>
          </a:p>
          <a:p>
            <a:pPr lvl="1"/>
            <a:r>
              <a:rPr lang="en-US" dirty="0"/>
              <a:t>Wilkes control</a:t>
            </a:r>
          </a:p>
          <a:p>
            <a:pPr lvl="1"/>
            <a:r>
              <a:rPr lang="en-US" dirty="0"/>
              <a:t>Advantages and disadvantages</a:t>
            </a:r>
          </a:p>
          <a:p>
            <a:r>
              <a:rPr lang="en-US" sz="2000" dirty="0"/>
              <a:t>TI 8800</a:t>
            </a:r>
          </a:p>
          <a:p>
            <a:pPr lvl="1"/>
            <a:r>
              <a:rPr lang="en-US" dirty="0"/>
              <a:t>Microinstruction format</a:t>
            </a:r>
          </a:p>
          <a:p>
            <a:pPr lvl="1"/>
            <a:r>
              <a:rPr lang="en-US" dirty="0" err="1"/>
              <a:t>Microsequencer</a:t>
            </a:r>
            <a:endParaRPr lang="en-US" dirty="0"/>
          </a:p>
          <a:p>
            <a:pPr lvl="1"/>
            <a:r>
              <a:rPr lang="en-US" dirty="0"/>
              <a:t>Registered ALU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3888432" cy="4762955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Microinstruction sequencing</a:t>
            </a:r>
          </a:p>
          <a:p>
            <a:pPr lvl="1"/>
            <a:r>
              <a:rPr lang="en-US" sz="1900" dirty="0"/>
              <a:t>Design considerations</a:t>
            </a:r>
          </a:p>
          <a:p>
            <a:pPr lvl="1"/>
            <a:r>
              <a:rPr lang="en-US" sz="1900" dirty="0"/>
              <a:t>Sequencing techniques</a:t>
            </a:r>
          </a:p>
          <a:p>
            <a:pPr lvl="1"/>
            <a:r>
              <a:rPr lang="en-US" sz="1900" dirty="0"/>
              <a:t>Address generation</a:t>
            </a:r>
          </a:p>
          <a:p>
            <a:pPr lvl="1"/>
            <a:r>
              <a:rPr lang="en-US" sz="1900" dirty="0"/>
              <a:t>LSI-11 microinstruction sequencing</a:t>
            </a:r>
          </a:p>
          <a:p>
            <a:r>
              <a:rPr lang="en-US" sz="2200" dirty="0"/>
              <a:t>Microinstruction execution</a:t>
            </a:r>
          </a:p>
          <a:p>
            <a:pPr lvl="1"/>
            <a:r>
              <a:rPr lang="en-US" dirty="0"/>
              <a:t>Ta</a:t>
            </a:r>
            <a:r>
              <a:rPr lang="en-US" sz="1900" dirty="0"/>
              <a:t>xonomy of microinstructions</a:t>
            </a:r>
          </a:p>
          <a:p>
            <a:pPr lvl="1"/>
            <a:r>
              <a:rPr lang="en-US" sz="1900" dirty="0"/>
              <a:t>Microinstruction encoding</a:t>
            </a:r>
          </a:p>
          <a:p>
            <a:pPr lvl="1"/>
            <a:r>
              <a:rPr lang="en-US" sz="1900" dirty="0"/>
              <a:t>LSI-11 Microinstruction execution</a:t>
            </a:r>
          </a:p>
          <a:p>
            <a:pPr lvl="1"/>
            <a:r>
              <a:rPr lang="en-US" sz="1900" dirty="0"/>
              <a:t>IBM 3033 Microinstruction execution</a:t>
            </a:r>
          </a:p>
          <a:p>
            <a:pPr lvl="1"/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3657600" cy="1098177"/>
          </a:xfrm>
        </p:spPr>
        <p:txBody>
          <a:bodyPr>
            <a:normAutofit/>
          </a:bodyPr>
          <a:lstStyle/>
          <a:p>
            <a:r>
              <a:rPr lang="en-US" dirty="0"/>
              <a:t>    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Chapter 21     </a:t>
            </a:r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3657600" cy="1707776"/>
          </a:xfrm>
        </p:spPr>
        <p:txBody>
          <a:bodyPr/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Microprogrammed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Control</a:t>
            </a:r>
            <a:endParaRPr lang="en-US" dirty="0">
              <a:solidFill>
                <a:srgbClr val="6666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4298286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410" y="3657600"/>
            <a:ext cx="4349590" cy="279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Each instruction is made up of shorter </a:t>
            </a:r>
            <a:r>
              <a:rPr lang="en-US" sz="1600" dirty="0" err="1" smtClean="0">
                <a:solidFill>
                  <a:srgbClr val="FF0000"/>
                </a:solidFill>
              </a:rPr>
              <a:t>subcycles</a:t>
            </a:r>
            <a:r>
              <a:rPr lang="en-US" sz="1600" dirty="0" smtClean="0">
                <a:solidFill>
                  <a:srgbClr val="FF0000"/>
                </a:solidFill>
              </a:rPr>
              <a:t>, these micro-operations are atomic operations of a processor, synchronized with clock pulses.</a:t>
            </a:r>
          </a:p>
          <a:p>
            <a:pPr marL="457200" indent="-457200"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In this example </a:t>
            </a:r>
            <a:r>
              <a:rPr lang="en-US" sz="1600" dirty="0" smtClean="0">
                <a:solidFill>
                  <a:srgbClr val="FF0000"/>
                </a:solidFill>
              </a:rPr>
              <a:t>Seven </a:t>
            </a:r>
            <a:r>
              <a:rPr lang="en-US" sz="1600" dirty="0">
                <a:solidFill>
                  <a:srgbClr val="FF0000"/>
                </a:solidFill>
              </a:rPr>
              <a:t>steps for one instruction.  Each step yields </a:t>
            </a:r>
            <a:r>
              <a:rPr lang="en-US" sz="1600" dirty="0" smtClean="0">
                <a:solidFill>
                  <a:srgbClr val="FF0000"/>
                </a:solidFill>
              </a:rPr>
              <a:t>control </a:t>
            </a:r>
            <a:r>
              <a:rPr lang="en-US" sz="1600" dirty="0">
                <a:solidFill>
                  <a:srgbClr val="FF0000"/>
                </a:solidFill>
              </a:rPr>
              <a:t>signals.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Each step will </a:t>
            </a:r>
            <a:r>
              <a:rPr lang="en-US" sz="1600" dirty="0" err="1" smtClean="0">
                <a:solidFill>
                  <a:srgbClr val="FF0000"/>
                </a:solidFill>
              </a:rPr>
              <a:t>isdicate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different control signals by turning those bit, along with timing cycle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Such a sequence of 0s and 1s generated by a step is called a micro instruction. And is also known as a horizontal microinstruction.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All  microinstructions together is called a </a:t>
            </a:r>
            <a:r>
              <a:rPr lang="en-US" sz="1600" dirty="0" err="1">
                <a:solidFill>
                  <a:srgbClr val="FF0000"/>
                </a:solidFill>
              </a:rPr>
              <a:t>microprogram</a:t>
            </a:r>
            <a:r>
              <a:rPr lang="en-US" sz="1600" dirty="0">
                <a:solidFill>
                  <a:srgbClr val="FF0000"/>
                </a:solidFill>
              </a:rPr>
              <a:t>.  These </a:t>
            </a:r>
            <a:r>
              <a:rPr lang="en-US" sz="1600" dirty="0" err="1">
                <a:solidFill>
                  <a:srgbClr val="FF0000"/>
                </a:solidFill>
              </a:rPr>
              <a:t>microprograms</a:t>
            </a:r>
            <a:r>
              <a:rPr lang="en-US" sz="1600" dirty="0">
                <a:solidFill>
                  <a:srgbClr val="FF0000"/>
                </a:solidFill>
              </a:rPr>
              <a:t> are stored in a memory called control store.  Each instruction to be executed next will pointed by </a:t>
            </a:r>
            <a:r>
              <a:rPr lang="en-US" sz="1600" dirty="0" err="1">
                <a:solidFill>
                  <a:srgbClr val="FF0000"/>
                </a:solidFill>
              </a:rPr>
              <a:t>microPC</a:t>
            </a:r>
            <a:endParaRPr lang="en-US" sz="16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00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476F2CD-C8A8-42C3-8261-42143757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0BDCE2-A923-4A17-B61A-214D6F0A7C52}"/>
              </a:ext>
            </a:extLst>
          </p:cNvPr>
          <p:cNvSpPr txBox="1"/>
          <p:nvPr/>
        </p:nvSpPr>
        <p:spPr>
          <a:xfrm>
            <a:off x="0" y="99060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any micro-operation, each control line emanating from the control unit is either on or off. This condition can be represented by a binary digit for each control line. So we could construct a control word  in which each bit represents one control line. Then each micro-operation</a:t>
            </a:r>
          </a:p>
          <a:p>
            <a:r>
              <a:rPr lang="en-US" dirty="0">
                <a:solidFill>
                  <a:srgbClr val="FF0000"/>
                </a:solidFill>
              </a:rPr>
              <a:t>would be represented by a different pattern of 1s and 0s in the control word. This is known as a HORIZONTAL MICRO INSTRUCTION (see next slide) .</a:t>
            </a:r>
          </a:p>
          <a:p>
            <a:r>
              <a:rPr lang="en-US" dirty="0">
                <a:solidFill>
                  <a:srgbClr val="FF0000"/>
                </a:solidFill>
              </a:rPr>
              <a:t>1.  To execute this microinstruction, turn on all the control lines indicated by a 1bit; leave off all control lines indicated by a 0 bit. The resulting control signals will cause one or more micro-operations to be performed.</a:t>
            </a:r>
          </a:p>
          <a:p>
            <a:r>
              <a:rPr lang="en-US" dirty="0">
                <a:solidFill>
                  <a:srgbClr val="FF0000"/>
                </a:solidFill>
              </a:rPr>
              <a:t>2.  If the condition indicated by the condition bits is false, execute the next microinstruction in sequence.</a:t>
            </a:r>
          </a:p>
          <a:p>
            <a:pPr marL="457200" indent="-457200">
              <a:buAutoNum type="arabicPeriod" startAt="3"/>
            </a:pPr>
            <a:r>
              <a:rPr lang="en-US" dirty="0">
                <a:solidFill>
                  <a:srgbClr val="FF0000"/>
                </a:solidFill>
              </a:rPr>
              <a:t>If the condition indicated by the condition bits is true, the next microinstruction to be executed is indicated in the address field.</a:t>
            </a:r>
          </a:p>
          <a:p>
            <a:r>
              <a:rPr lang="en-US" dirty="0">
                <a:solidFill>
                  <a:srgbClr val="FF0000"/>
                </a:solidFill>
              </a:rPr>
              <a:t>SINCE IT TAKES ONE BIT FOR EACH POSSIBLE CONTROL, it will take n bits for n control signals. Most of these bits will be off.</a:t>
            </a: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8FD3AF-DCA3-49EF-8F4B-D3A838178074}"/>
              </a:ext>
            </a:extLst>
          </p:cNvPr>
          <p:cNvSpPr txBox="1"/>
          <p:nvPr/>
        </p:nvSpPr>
        <p:spPr>
          <a:xfrm>
            <a:off x="990600" y="381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Micro instructions can be either Horizontal or Vertical</a:t>
            </a:r>
          </a:p>
        </p:txBody>
      </p:sp>
    </p:spTree>
    <p:extLst>
      <p:ext uri="{BB962C8B-B14F-4D97-AF65-F5344CB8AC3E}">
        <p14:creationId xmlns:p14="http://schemas.microsoft.com/office/powerpoint/2010/main" val="285226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b="13126"/>
          <a:stretch/>
        </p:blipFill>
        <p:spPr>
          <a:xfrm>
            <a:off x="755576" y="-99392"/>
            <a:ext cx="7690559" cy="6802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BA4CF1-66D8-41B6-A6B0-0149670B89D7}"/>
              </a:ext>
            </a:extLst>
          </p:cNvPr>
          <p:cNvSpPr txBox="1"/>
          <p:nvPr/>
        </p:nvSpPr>
        <p:spPr>
          <a:xfrm>
            <a:off x="5029200" y="25908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field could be as many as 100 bits or more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AF79ED6-C194-4549-BC31-5A38FEA5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7DEB77-BE12-489F-93C5-9C87EB633F7C}"/>
              </a:ext>
            </a:extLst>
          </p:cNvPr>
          <p:cNvSpPr txBox="1"/>
          <p:nvPr/>
        </p:nvSpPr>
        <p:spPr>
          <a:xfrm>
            <a:off x="5334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Vertical Control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DADE70-7B93-450A-AE00-E98A30EDC00C}"/>
              </a:ext>
            </a:extLst>
          </p:cNvPr>
          <p:cNvSpPr txBox="1"/>
          <p:nvPr/>
        </p:nvSpPr>
        <p:spPr>
          <a:xfrm>
            <a:off x="762000" y="11430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signals are represented in the encoded binary format, n control signals requiring log2n bit encoding.  Thus 3 bits can give 8 different possible control signals. A decoder can create 8 possible control signals.  (Recall in horizontal word 16 control signals would require 8 bits). From the previous slide we can see for the function code it only takes 3 bits. 7 bits can produce 128 possible signals.  Since it will have to decoded, it will be slightly slower than the horizontal. </a:t>
            </a:r>
          </a:p>
          <a:p>
            <a:r>
              <a:rPr lang="en-US" dirty="0">
                <a:solidFill>
                  <a:srgbClr val="FF0000"/>
                </a:solidFill>
              </a:rPr>
              <a:t>Next slide shows how these control words or microinstructions could be arranged in a control memory </a:t>
            </a:r>
          </a:p>
        </p:txBody>
      </p:sp>
    </p:spTree>
    <p:extLst>
      <p:ext uri="{BB962C8B-B14F-4D97-AF65-F5344CB8AC3E}">
        <p14:creationId xmlns:p14="http://schemas.microsoft.com/office/powerpoint/2010/main" val="420498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 b="11981"/>
          <a:stretch/>
        </p:blipFill>
        <p:spPr>
          <a:xfrm>
            <a:off x="1331640" y="-99392"/>
            <a:ext cx="6768752" cy="6806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Pearson Education, Inc., Hoboken, NJ. All rights reserved.</a:t>
            </a:r>
          </a:p>
        </p:txBody>
      </p:sp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b="31265"/>
          <a:stretch/>
        </p:blipFill>
        <p:spPr>
          <a:xfrm>
            <a:off x="4422582" y="74931"/>
            <a:ext cx="5753823" cy="3582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8900CA-FCAA-404C-B450-39B852712192}"/>
              </a:ext>
            </a:extLst>
          </p:cNvPr>
          <p:cNvSpPr txBox="1"/>
          <p:nvPr/>
        </p:nvSpPr>
        <p:spPr>
          <a:xfrm>
            <a:off x="201706" y="304800"/>
            <a:ext cx="5437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set of microinstructions is stored in the control memory . The control address register  contains the address of the next microinstruction to be read. When a microinstruction is read from the control memory, it is transferred to a control buffer register . The </a:t>
            </a:r>
            <a:r>
              <a:rPr lang="en-US" dirty="0" err="1">
                <a:solidFill>
                  <a:srgbClr val="FF0000"/>
                </a:solidFill>
              </a:rPr>
              <a:t>lefthand</a:t>
            </a:r>
            <a:r>
              <a:rPr lang="en-US" dirty="0">
                <a:solidFill>
                  <a:srgbClr val="FF0000"/>
                </a:solidFill>
              </a:rPr>
              <a:t> portion of that register connects to the control lines emanating from the control unit. Thus, reading  a microinstruction from the control memory is the same as executing  that microinstruction. The third element shown in the figure is a sequencing unit that loads the control address register and issues a read command.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10083</TotalTime>
  <Words>9305</Words>
  <Application>Microsoft Office PowerPoint</Application>
  <PresentationFormat>On-screen Show (4:3)</PresentationFormat>
  <Paragraphs>884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Advantage</vt:lpstr>
      <vt:lpstr>William Stallings  Computer Organization  and Architecture 10th Edition</vt:lpstr>
      <vt:lpstr>Chapter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Microinstruction Sequencing</vt:lpstr>
      <vt:lpstr>Design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LSI-11 Microinstruction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Processor Structure and Function</dc:title>
  <dc:creator>Adrian J Pullin</dc:creator>
  <cp:lastModifiedBy>john</cp:lastModifiedBy>
  <cp:revision>177</cp:revision>
  <dcterms:created xsi:type="dcterms:W3CDTF">2012-07-22T02:20:50Z</dcterms:created>
  <dcterms:modified xsi:type="dcterms:W3CDTF">2021-04-27T15:15:55Z</dcterms:modified>
</cp:coreProperties>
</file>