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57" r:id="rId4"/>
    <p:sldId id="267" r:id="rId5"/>
    <p:sldId id="258" r:id="rId6"/>
    <p:sldId id="261" r:id="rId7"/>
    <p:sldId id="268" r:id="rId8"/>
    <p:sldId id="259" r:id="rId9"/>
    <p:sldId id="260" r:id="rId10"/>
    <p:sldId id="269" r:id="rId11"/>
    <p:sldId id="262" r:id="rId12"/>
    <p:sldId id="263" r:id="rId13"/>
    <p:sldId id="264" r:id="rId14"/>
    <p:sldId id="265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0" autoAdjust="0"/>
    <p:restoredTop sz="86410" autoAdjust="0"/>
  </p:normalViewPr>
  <p:slideViewPr>
    <p:cSldViewPr>
      <p:cViewPr varScale="1">
        <p:scale>
          <a:sx n="43" d="100"/>
          <a:sy n="43" d="100"/>
        </p:scale>
        <p:origin x="-102" y="-9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12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6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3D21B-862B-4FDC-BEDF-4D3ECF01E1C5}" type="datetimeFigureOut">
              <a:rPr lang="en-US"/>
              <a:pPr>
                <a:defRPr/>
              </a:pPr>
              <a:t>12/3/2008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8291BD6-9FCF-43A9-AC97-1471B28B21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3DFFD-F8E5-4B75-B0CE-31C2E8BCA79C}" type="datetimeFigureOut">
              <a:rPr lang="en-US"/>
              <a:pPr>
                <a:defRPr/>
              </a:pPr>
              <a:t>12/3/2008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1E17D-2B29-4F2F-9BF2-6EB562A7D1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3946C-7E40-4E5A-9425-6770934C253E}" type="datetimeFigureOut">
              <a:rPr lang="en-US"/>
              <a:pPr>
                <a:defRPr/>
              </a:pPr>
              <a:t>12/3/2008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A0785-8B46-403D-9EC2-B22C9670E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598B5-E1D1-4182-AC3C-29C21C15496F}" type="datetimeFigureOut">
              <a:rPr lang="en-US"/>
              <a:pPr>
                <a:defRPr/>
              </a:pPr>
              <a:t>12/3/2008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AB31A-AC30-4EC5-B06D-0A957E8732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6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8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189A3-3AEA-46D0-B25D-82B5A16A48D1}" type="datetimeFigureOut">
              <a:rPr lang="en-US"/>
              <a:pPr>
                <a:defRPr/>
              </a:pPr>
              <a:t>12/3/2008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C8BE2-5697-4BCD-9E5F-299674152A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A9905-6E1B-4657-BE83-E32E21996208}" type="datetimeFigureOut">
              <a:rPr lang="en-US"/>
              <a:pPr>
                <a:defRPr/>
              </a:pPr>
              <a:t>12/3/2008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91661-6D86-4879-B79B-97B03BAB4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1FB27-EBAC-4AA8-8D63-BC97447530A8}" type="datetimeFigureOut">
              <a:rPr lang="en-US"/>
              <a:pPr>
                <a:defRPr/>
              </a:pPr>
              <a:t>12/3/2008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C0A69-C7EF-4B61-96F9-A65D1743DD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C95D7-0943-48B1-B712-20FDCC219AFD}" type="datetimeFigureOut">
              <a:rPr lang="en-US"/>
              <a:pPr>
                <a:defRPr/>
              </a:pPr>
              <a:t>12/3/2008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2C4AF-11C3-4A1B-868C-5EB0561B24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21B55-B05D-4AC9-962B-1374485DFC7B}" type="datetimeFigureOut">
              <a:rPr lang="en-US"/>
              <a:pPr>
                <a:defRPr/>
              </a:pPr>
              <a:t>12/3/2008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39E19-D4C2-48E7-9783-72EA26AE3D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9E475-9CD0-4612-970B-4F9CEF4459C1}" type="datetimeFigureOut">
              <a:rPr lang="en-US"/>
              <a:pPr>
                <a:defRPr/>
              </a:pPr>
              <a:t>12/3/2008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6184E-F46F-4EEB-B9AD-EE2B1B6A19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1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2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2C510-8E5C-4A99-BFA3-49460723970E}" type="datetimeFigureOut">
              <a:rPr lang="en-US"/>
              <a:pPr>
                <a:defRPr/>
              </a:pPr>
              <a:t>12/3/2008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A8EF2-5A1D-4C7F-ACC2-3AB767D437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43F3F5E-B19C-49EB-A106-F41FDAC218EB}" type="datetimeFigureOut">
              <a:rPr lang="en-US"/>
              <a:pPr>
                <a:defRPr/>
              </a:pPr>
              <a:t>12/3/2008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2FD4DCC6-36A5-4C53-88BB-0B07C4464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2" r:id="rId4"/>
    <p:sldLayoutId id="2147483681" r:id="rId5"/>
    <p:sldLayoutId id="2147483680" r:id="rId6"/>
    <p:sldLayoutId id="2147483679" r:id="rId7"/>
    <p:sldLayoutId id="2147483686" r:id="rId8"/>
    <p:sldLayoutId id="2147483687" r:id="rId9"/>
    <p:sldLayoutId id="2147483678" r:id="rId10"/>
    <p:sldLayoutId id="214748367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fontAlgn="base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fontAlgn="base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DR.JOHN ABRAHAM</a:t>
            </a:r>
          </a:p>
          <a:p>
            <a:r>
              <a:rPr lang="en-US" smtClean="0"/>
              <a:t>PROFESSOR</a:t>
            </a:r>
          </a:p>
          <a:p>
            <a:r>
              <a:rPr lang="en-US" smtClean="0"/>
              <a:t>UTPA</a:t>
            </a:r>
          </a:p>
        </p:txBody>
      </p:sp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r>
              <a:rPr smtClean="0"/>
              <a:t>ASP.NET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Some example code</a:t>
            </a:r>
          </a:p>
        </p:txBody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In class demo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Creating a web application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From file choose new website, then asp.net website.</a:t>
            </a:r>
          </a:p>
          <a:p>
            <a:r>
              <a:rPr lang="en-US" smtClean="0"/>
              <a:t>Set location to file system and browse to where you want to create it.</a:t>
            </a:r>
          </a:p>
          <a:p>
            <a:r>
              <a:rPr lang="en-US" smtClean="0"/>
              <a:t>Choose language and press OK</a:t>
            </a:r>
          </a:p>
          <a:p>
            <a:r>
              <a:rPr lang="en-US" smtClean="0"/>
              <a:t>A web page named default.aspx is automatically created</a:t>
            </a:r>
          </a:p>
          <a:p>
            <a:r>
              <a:rPr lang="en-US" smtClean="0"/>
              <a:t>Behind code also is created with the .vb extension</a:t>
            </a:r>
          </a:p>
          <a:p>
            <a:r>
              <a:rPr lang="en-US" smtClean="0"/>
              <a:t>Right clicking will allow you to go to design mode</a:t>
            </a:r>
          </a:p>
          <a:p>
            <a:r>
              <a:rPr lang="en-US" smtClean="0"/>
              <a:t>At the bottom of the page you can choose between design and source code.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Coding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Change the title of the page: In the source, change the title from untitled to whatever you want.</a:t>
            </a:r>
          </a:p>
          <a:p>
            <a:r>
              <a:rPr lang="en-US" smtClean="0"/>
              <a:t>Now we will change the following body:</a:t>
            </a:r>
          </a:p>
          <a:p>
            <a:pPr lvl="1">
              <a:buFont typeface="Wingdings 2" pitchFamily="18" charset="2"/>
              <a:buNone/>
            </a:pPr>
            <a:r>
              <a:rPr lang="en-US" noProof="1" smtClean="0"/>
              <a:t>&lt;body&gt;</a:t>
            </a:r>
          </a:p>
          <a:p>
            <a:pPr lvl="1">
              <a:buFont typeface="Wingdings 2" pitchFamily="18" charset="2"/>
              <a:buNone/>
            </a:pPr>
            <a:r>
              <a:rPr lang="en-US" noProof="1" smtClean="0"/>
              <a:t>    &lt;form id="form1" runat="server"&gt;</a:t>
            </a:r>
          </a:p>
          <a:p>
            <a:pPr lvl="1">
              <a:buFont typeface="Wingdings 2" pitchFamily="18" charset="2"/>
              <a:buNone/>
            </a:pPr>
            <a:r>
              <a:rPr lang="en-US" noProof="1" smtClean="0"/>
              <a:t>    &lt;div&gt;</a:t>
            </a:r>
          </a:p>
          <a:p>
            <a:pPr lvl="1">
              <a:buFont typeface="Wingdings 2" pitchFamily="18" charset="2"/>
              <a:buNone/>
            </a:pPr>
            <a:r>
              <a:rPr lang="en-US" noProof="1" smtClean="0"/>
              <a:t>    </a:t>
            </a:r>
          </a:p>
          <a:p>
            <a:pPr lvl="1">
              <a:buFont typeface="Wingdings 2" pitchFamily="18" charset="2"/>
              <a:buNone/>
            </a:pPr>
            <a:r>
              <a:rPr lang="en-US" noProof="1" smtClean="0"/>
              <a:t>    &lt;/div&gt;</a:t>
            </a:r>
          </a:p>
          <a:p>
            <a:pPr lvl="1">
              <a:buFont typeface="Wingdings 2" pitchFamily="18" charset="2"/>
              <a:buNone/>
            </a:pPr>
            <a:r>
              <a:rPr lang="en-US" noProof="1" smtClean="0"/>
              <a:t>    &lt;/form&gt;</a:t>
            </a:r>
          </a:p>
          <a:p>
            <a:pPr lvl="1">
              <a:buFont typeface="Wingdings 2" pitchFamily="18" charset="2"/>
              <a:buNone/>
            </a:pPr>
            <a:r>
              <a:rPr lang="en-US" noProof="1" smtClean="0"/>
              <a:t>&lt;/body&gt;</a:t>
            </a:r>
            <a:endParaRPr lang="en-US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Body Coding</a:t>
            </a:r>
          </a:p>
        </p:txBody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2200" noProof="1" smtClean="0"/>
              <a:t>&lt;body&gt;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2200" noProof="1" smtClean="0"/>
              <a:t>    &lt;form id="form1" runat="server"&gt;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2200" noProof="1" smtClean="0"/>
              <a:t>    &lt;div&gt;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2200" noProof="1" smtClean="0"/>
              <a:t>    &lt;h2&gt; Current Time on the Web Server:&lt;/h2&gt;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2200" noProof="1" smtClean="0"/>
              <a:t>    &lt;p&gt;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2200" noProof="1" smtClean="0"/>
              <a:t>        &lt;asp:Label ID="lblTime" runat ="server" BackColor = "Blue" EnableViewState="false"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2200" noProof="1" smtClean="0"/>
              <a:t>        font-size="XX-Large" ForeColor="Yellow"&gt;&lt;/asp:Label&gt;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2200" noProof="1" smtClean="0"/>
              <a:t>    &lt;/p&gt;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2200" noProof="1" smtClean="0"/>
              <a:t>    &lt;/div&gt;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2200" noProof="1" smtClean="0"/>
              <a:t>    &lt;/form&gt;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2200" noProof="1" smtClean="0"/>
              <a:t>&lt;/body&gt;</a:t>
            </a:r>
            <a:endParaRPr lang="en-US" sz="220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584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ACTIVE SERVER PAGES (ASP)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Web application development environment</a:t>
            </a:r>
          </a:p>
          <a:p>
            <a:r>
              <a:rPr lang="en-US" smtClean="0"/>
              <a:t>Web applications use web browser to display</a:t>
            </a:r>
          </a:p>
          <a:p>
            <a:r>
              <a:rPr lang="en-US" smtClean="0"/>
              <a:t>Extensible hyperText Markup Language (XHTML)</a:t>
            </a:r>
          </a:p>
          <a:p>
            <a:r>
              <a:rPr lang="en-US" smtClean="0"/>
              <a:t>Client side scripting and server side scripting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ASP</a:t>
            </a:r>
          </a:p>
        </p:txBody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ASP.NET is a Microsoft Technology </a:t>
            </a:r>
          </a:p>
          <a:p>
            <a:r>
              <a:rPr lang="en-US" smtClean="0"/>
              <a:t>ASP stands for Active Server Pages </a:t>
            </a:r>
          </a:p>
          <a:p>
            <a:r>
              <a:rPr lang="en-US" smtClean="0"/>
              <a:t>ASP.NET is a program that runs inside IIS </a:t>
            </a:r>
          </a:p>
          <a:p>
            <a:r>
              <a:rPr lang="en-US" smtClean="0"/>
              <a:t>IIS (Internet Information Services) is Microsoft's Internet server </a:t>
            </a:r>
          </a:p>
          <a:p>
            <a:r>
              <a:rPr lang="en-US" smtClean="0"/>
              <a:t>IIS comes as a free component with Windows servers </a:t>
            </a:r>
          </a:p>
          <a:p>
            <a:r>
              <a:rPr lang="en-US" smtClean="0"/>
              <a:t>IIS is also a part of Windows 2000 and XP Professional </a:t>
            </a:r>
          </a:p>
          <a:p>
            <a:pPr>
              <a:buFont typeface="Wingdings 2" pitchFamily="18" charset="2"/>
              <a:buNone/>
            </a:pPr>
            <a:r>
              <a:rPr lang="en-US" smtClean="0"/>
              <a:t>Slide from w3schools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Multitier Application Architecture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Web based applications are multi-tier as functionality is divided into tiers, each tier may reside on different machines (or all on the same machine)</a:t>
            </a:r>
          </a:p>
          <a:p>
            <a:pPr lvl="1"/>
            <a:r>
              <a:rPr lang="en-US" smtClean="0"/>
              <a:t>Data tier (bottom tier) – usually a RDBMS</a:t>
            </a:r>
          </a:p>
          <a:p>
            <a:pPr lvl="1"/>
            <a:r>
              <a:rPr lang="en-US" smtClean="0"/>
              <a:t>Middle tier (business logic) – ASP.NET (web Server)</a:t>
            </a:r>
          </a:p>
          <a:p>
            <a:pPr lvl="1"/>
            <a:r>
              <a:rPr lang="en-US" smtClean="0"/>
              <a:t>Top tier (user interface) – Browser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Web Forms</a:t>
            </a:r>
          </a:p>
        </p:txBody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Web applications written in ASP use special Web pages called Web forms.</a:t>
            </a:r>
          </a:p>
          <a:p>
            <a:r>
              <a:rPr lang="en-US" smtClean="0"/>
              <a:t>Web form has .aspx file extension.</a:t>
            </a:r>
          </a:p>
          <a:p>
            <a:r>
              <a:rPr lang="en-US" smtClean="0"/>
              <a:t>The source code for a web form is stored in a related file called code-behind file with file extension aspx.vb (this part contains the program logic)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an ASP.NET file?</a:t>
            </a:r>
          </a:p>
        </p:txBody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An ASP.NET file is just the same as an HTML file </a:t>
            </a:r>
          </a:p>
          <a:p>
            <a:r>
              <a:rPr lang="en-US" smtClean="0"/>
              <a:t>An ASP.NET file can contain HTML, XML, and scripts </a:t>
            </a:r>
          </a:p>
          <a:p>
            <a:r>
              <a:rPr lang="en-US" smtClean="0"/>
              <a:t>Scripts in an ASP.NET file are executed on the server </a:t>
            </a:r>
          </a:p>
          <a:p>
            <a:r>
              <a:rPr lang="en-US" smtClean="0"/>
              <a:t>An ASP.NET file has the file extension ".aspx" </a:t>
            </a:r>
          </a:p>
          <a:p>
            <a:pPr>
              <a:buFont typeface="Wingdings 2" pitchFamily="18" charset="2"/>
              <a:buNone/>
            </a:pPr>
            <a:r>
              <a:rPr lang="en-US" smtClean="0"/>
              <a:t>Slide from w3schools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116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ASPX file &amp; VB file created by ASP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066800"/>
            <a:ext cx="7772400" cy="5562600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1. Creates an </a:t>
            </a:r>
            <a:r>
              <a:rPr lang="en-US" dirty="0" err="1" smtClean="0"/>
              <a:t>aspx</a:t>
            </a:r>
            <a:r>
              <a:rPr lang="en-US" dirty="0" smtClean="0"/>
              <a:t> file that contains XHTML code that contains </a:t>
            </a:r>
            <a:r>
              <a:rPr lang="en-US" dirty="0" err="1" smtClean="0"/>
              <a:t>runat</a:t>
            </a:r>
            <a:r>
              <a:rPr lang="en-US" dirty="0" smtClean="0"/>
              <a:t> = “server”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Also code for creating controls are added.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2. Also creates VB code </a:t>
            </a:r>
          </a:p>
          <a:p>
            <a:pPr marL="548640" lvl="1" fontAlgn="auto">
              <a:spcBef>
                <a:spcPts val="370"/>
              </a:spcBef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Partial Public Class _Default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    Inherits </a:t>
            </a:r>
            <a:r>
              <a:rPr lang="en-US" dirty="0" err="1" smtClean="0"/>
              <a:t>System.Web.UI.Page</a:t>
            </a:r>
            <a:endParaRPr lang="en-US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    Protected Sub </a:t>
            </a:r>
            <a:r>
              <a:rPr lang="en-US" dirty="0" err="1" smtClean="0"/>
              <a:t>Page_Load</a:t>
            </a:r>
            <a:r>
              <a:rPr lang="en-US" dirty="0" smtClean="0"/>
              <a:t>(</a:t>
            </a:r>
            <a:r>
              <a:rPr lang="en-US" dirty="0" err="1" smtClean="0"/>
              <a:t>ByVal</a:t>
            </a:r>
            <a:r>
              <a:rPr lang="en-US" dirty="0" smtClean="0"/>
              <a:t> sender As Object, </a:t>
            </a:r>
            <a:r>
              <a:rPr lang="en-US" dirty="0" err="1" smtClean="0"/>
              <a:t>ByVal</a:t>
            </a:r>
            <a:r>
              <a:rPr lang="en-US" dirty="0" smtClean="0"/>
              <a:t> e As </a:t>
            </a:r>
            <a:r>
              <a:rPr lang="en-US" dirty="0" err="1" smtClean="0"/>
              <a:t>System.EventArgs</a:t>
            </a:r>
            <a:r>
              <a:rPr lang="en-US" dirty="0" smtClean="0"/>
              <a:t>) Handles </a:t>
            </a:r>
            <a:r>
              <a:rPr lang="en-US" dirty="0" err="1" smtClean="0"/>
              <a:t>Me.Load</a:t>
            </a:r>
            <a:endParaRPr lang="en-US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        </a:t>
            </a:r>
            <a:r>
              <a:rPr lang="en-US" dirty="0" err="1" smtClean="0"/>
              <a:t>lblTime.Text</a:t>
            </a:r>
            <a:r>
              <a:rPr lang="en-US" dirty="0" smtClean="0"/>
              <a:t> = </a:t>
            </a:r>
            <a:r>
              <a:rPr lang="en-US" dirty="0" err="1" smtClean="0"/>
              <a:t>Now.ToString</a:t>
            </a:r>
            <a:r>
              <a:rPr lang="en-US" dirty="0" smtClean="0"/>
              <a:t>("</a:t>
            </a:r>
            <a:r>
              <a:rPr lang="en-US" dirty="0" err="1" smtClean="0"/>
              <a:t>hh:mm:ss</a:t>
            </a:r>
            <a:r>
              <a:rPr lang="en-US" dirty="0" smtClean="0"/>
              <a:t>")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    End Sub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End Class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At run time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7412" name="Rectangle 4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When a browser requests an HTML file, the server returns the file </a:t>
            </a:r>
          </a:p>
          <a:p>
            <a:r>
              <a:rPr lang="en-US" smtClean="0"/>
              <a:t>When a browser requests an ASP.NET file, IIS passes the request to the ASP.NET engine on the server </a:t>
            </a:r>
          </a:p>
          <a:p>
            <a:r>
              <a:rPr lang="en-US" smtClean="0"/>
              <a:t>The ASP.NET engine reads the file, line by line, and executes the scripts in the file </a:t>
            </a:r>
          </a:p>
          <a:p>
            <a:r>
              <a:rPr lang="en-US" smtClean="0"/>
              <a:t>Finally, the ASP.NET file is returned to the browser as plain HTML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4881</TotalTime>
  <Words>491</Words>
  <Application>Microsoft Office PowerPoint</Application>
  <PresentationFormat>On-screen Show (4:3)</PresentationFormat>
  <Paragraphs>81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5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Perpetua</vt:lpstr>
      <vt:lpstr>Arial</vt:lpstr>
      <vt:lpstr>Franklin Gothic Book</vt:lpstr>
      <vt:lpstr>Wingdings 2</vt:lpstr>
      <vt:lpstr>Calibri</vt:lpstr>
      <vt:lpstr>Equity</vt:lpstr>
      <vt:lpstr>Equity</vt:lpstr>
      <vt:lpstr>Equity</vt:lpstr>
      <vt:lpstr>Equity</vt:lpstr>
      <vt:lpstr>Equity</vt:lpstr>
      <vt:lpstr>ASP.NET</vt:lpstr>
      <vt:lpstr>Slide 2</vt:lpstr>
      <vt:lpstr>ACTIVE SERVER PAGES (ASP)</vt:lpstr>
      <vt:lpstr>What is ASP</vt:lpstr>
      <vt:lpstr>Multitier Application Architecture</vt:lpstr>
      <vt:lpstr>Web Forms</vt:lpstr>
      <vt:lpstr>What is an ASP.NET file?</vt:lpstr>
      <vt:lpstr>ASPX file &amp; VB file created by ASP</vt:lpstr>
      <vt:lpstr>At run time</vt:lpstr>
      <vt:lpstr>Some example code</vt:lpstr>
      <vt:lpstr>Creating a web application</vt:lpstr>
      <vt:lpstr>Coding</vt:lpstr>
      <vt:lpstr>Body Coding</vt:lpstr>
      <vt:lpstr>Slide 14</vt:lpstr>
    </vt:vector>
  </TitlesOfParts>
  <Company>UTPA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ASP.NET</dc:title>
  <dc:creator>John Abraham</dc:creator>
  <cp:lastModifiedBy>abraham</cp:lastModifiedBy>
  <cp:revision>6</cp:revision>
  <dcterms:created xsi:type="dcterms:W3CDTF">2008-11-27T19:41:37Z</dcterms:created>
  <dcterms:modified xsi:type="dcterms:W3CDTF">2008-12-03T16:15:09Z</dcterms:modified>
</cp:coreProperties>
</file>