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Montserrat"/>
      <p:regular r:id="rId39"/>
      <p:bold r:id="rId40"/>
      <p:italic r:id="rId41"/>
      <p:boldItalic r:id="rId42"/>
    </p:embeddedFont>
    <p:embeddedFont>
      <p:font typeface="Lato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20" Type="http://schemas.openxmlformats.org/officeDocument/2006/relationships/slide" Target="slides/slide15.xml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22" Type="http://schemas.openxmlformats.org/officeDocument/2006/relationships/slide" Target="slides/slide17.xml"/><Relationship Id="rId44" Type="http://schemas.openxmlformats.org/officeDocument/2006/relationships/font" Target="fonts/Lato-bold.fntdata"/><Relationship Id="rId21" Type="http://schemas.openxmlformats.org/officeDocument/2006/relationships/slide" Target="slides/slide16.xml"/><Relationship Id="rId43" Type="http://schemas.openxmlformats.org/officeDocument/2006/relationships/font" Target="fonts/Lato-regular.fntdata"/><Relationship Id="rId24" Type="http://schemas.openxmlformats.org/officeDocument/2006/relationships/slide" Target="slides/slide19.xml"/><Relationship Id="rId46" Type="http://schemas.openxmlformats.org/officeDocument/2006/relationships/font" Target="fonts/Lato-boldItalic.fntdata"/><Relationship Id="rId23" Type="http://schemas.openxmlformats.org/officeDocument/2006/relationships/slide" Target="slides/slide18.xml"/><Relationship Id="rId45" Type="http://schemas.openxmlformats.org/officeDocument/2006/relationships/font" Target="fonts/Lato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Montserrat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7b6ed0ada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7b6ed0ada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7b6ed0ada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7b6ed0ada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57b6ed0ada_2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57b6ed0ada_2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5624d1f57a_2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5624d1f57a_2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5624d1f57a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5624d1f57a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5624d1f57a_2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5624d1f57a_2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5624d1f57a_2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5624d1f57a_2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5624d1f57a_2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5624d1f57a_2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5624d1f57a_2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5624d1f57a_2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5624d1f5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5624d1f5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5870433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5870433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558704335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558704335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57b6ed0ada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57b6ed0ada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57b6ed0ad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57b6ed0ad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7b6ed0ada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7b6ed0ada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558704335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558704335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7b6ed0ad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7b6ed0ad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58704335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58704335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7b6ed0ada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7b6ed0ada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558704335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g558704335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57b6ed0ad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57b6ed0ad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624d1f57a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624d1f57a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57b6ed0ada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57b6ed0ada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57b6ed0ada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57b6ed0ada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57b6ed0ada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57b6ed0ada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558704335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558704335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58704335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58704335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558704335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558704335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624d1f57a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624d1f57a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624d1f57a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624d1f57a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558704335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558704335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57b6ed0ada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57b6ed0ada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1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3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Google Shape;4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Google Shape;46;p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Google Shape;4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7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p8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Google Shape;9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9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Google Shape;96;p9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Google Shape;97;p9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10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Google Shape;10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8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33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9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5.png"/><Relationship Id="rId4" Type="http://schemas.openxmlformats.org/officeDocument/2006/relationships/image" Target="../media/image35.png"/><Relationship Id="rId5" Type="http://schemas.openxmlformats.org/officeDocument/2006/relationships/image" Target="../media/image27.png"/><Relationship Id="rId6" Type="http://schemas.openxmlformats.org/officeDocument/2006/relationships/image" Target="../media/image3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6.png"/><Relationship Id="rId4" Type="http://schemas.openxmlformats.org/officeDocument/2006/relationships/image" Target="../media/image3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arxiv.org/abs/1505.04597" TargetMode="External"/><Relationship Id="rId4" Type="http://schemas.openxmlformats.org/officeDocument/2006/relationships/image" Target="../media/image3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eol.jsc.nasa.gov" TargetMode="External"/><Relationship Id="rId4" Type="http://schemas.openxmlformats.org/officeDocument/2006/relationships/hyperlink" Target="https://papers.nips.cc/paper/4824-imagenet-classification-with-deep-convolutional-neural-networks.pdf" TargetMode="External"/><Relationship Id="rId9" Type="http://schemas.openxmlformats.org/officeDocument/2006/relationships/hyperlink" Target="https://ieeexplore.ieee.org/abstract/document/7414501" TargetMode="External"/><Relationship Id="rId5" Type="http://schemas.openxmlformats.org/officeDocument/2006/relationships/hyperlink" Target="https://arxiv.org/pdf/1409.1556.pdf" TargetMode="External"/><Relationship Id="rId6" Type="http://schemas.openxmlformats.org/officeDocument/2006/relationships/hyperlink" Target="https://arxiv.org/pdf/1512.03385.pdf" TargetMode="External"/><Relationship Id="rId7" Type="http://schemas.openxmlformats.org/officeDocument/2006/relationships/hyperlink" Target="https://arxiv.org/abs/1505.04597" TargetMode="External"/><Relationship Id="rId8" Type="http://schemas.openxmlformats.org/officeDocument/2006/relationships/hyperlink" Target="https://ieeexplore.ieee.org/stamp/stamp.jsp?tp=&amp;arnumber=7746144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4.jpg"/><Relationship Id="rId5" Type="http://schemas.openxmlformats.org/officeDocument/2006/relationships/image" Target="../media/image1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ctrTitle"/>
          </p:nvPr>
        </p:nvSpPr>
        <p:spPr>
          <a:xfrm>
            <a:off x="3304508" y="603075"/>
            <a:ext cx="8520600" cy="20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CNN Classifier for Astrophotography</a:t>
            </a:r>
            <a:r>
              <a:rPr lang="en"/>
              <a:t> </a:t>
            </a:r>
            <a:endParaRPr/>
          </a:p>
        </p:txBody>
      </p:sp>
      <p:sp>
        <p:nvSpPr>
          <p:cNvPr id="135" name="Google Shape;135;p13"/>
          <p:cNvSpPr txBox="1"/>
          <p:nvPr>
            <p:ph idx="1" type="subTitle"/>
          </p:nvPr>
        </p:nvSpPr>
        <p:spPr>
          <a:xfrm>
            <a:off x="5315225" y="28756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Andrew Chen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Paulina Varela</a:t>
            </a:r>
            <a:endParaRPr/>
          </a:p>
        </p:txBody>
      </p:sp>
      <p:pic>
        <p:nvPicPr>
          <p:cNvPr id="136" name="Google Shape;13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-335312" y="1248937"/>
            <a:ext cx="3983900" cy="264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3"/>
          <p:cNvSpPr txBox="1"/>
          <p:nvPr/>
        </p:nvSpPr>
        <p:spPr>
          <a:xfrm>
            <a:off x="1497700" y="4793800"/>
            <a:ext cx="5973900" cy="2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courtesy of the Earth Science and Remote Sensing Unit, NASA Johnson Space Center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CNN Components</a:t>
            </a:r>
            <a:endParaRPr/>
          </a:p>
        </p:txBody>
      </p:sp>
      <p:sp>
        <p:nvSpPr>
          <p:cNvPr id="203" name="Google Shape;203;p22"/>
          <p:cNvSpPr txBox="1"/>
          <p:nvPr>
            <p:ph idx="1" type="body"/>
          </p:nvPr>
        </p:nvSpPr>
        <p:spPr>
          <a:xfrm>
            <a:off x="108900" y="1455750"/>
            <a:ext cx="2671500" cy="350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Layer: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</a:t>
            </a:r>
            <a:r>
              <a:rPr lang="en"/>
              <a:t>xtract the high and low level features: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Edges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Color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Gradient orientation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Etc.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Stride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Padding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0250" y="1633425"/>
            <a:ext cx="6038851" cy="339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CNN Components</a:t>
            </a:r>
            <a:endParaRPr/>
          </a:p>
        </p:txBody>
      </p:sp>
      <p:sp>
        <p:nvSpPr>
          <p:cNvPr id="210" name="Google Shape;210;p2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Pooling: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Reduces spatial size of the feature map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Reduce computation and maintain effective training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Discard noise</a:t>
            </a:r>
            <a:endParaRPr/>
          </a:p>
        </p:txBody>
      </p:sp>
      <p:pic>
        <p:nvPicPr>
          <p:cNvPr id="211" name="Google Shape;21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725" y="2919450"/>
            <a:ext cx="3329625" cy="2085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CNN Components</a:t>
            </a:r>
            <a:endParaRPr/>
          </a:p>
        </p:txBody>
      </p:sp>
      <p:sp>
        <p:nvSpPr>
          <p:cNvPr id="217" name="Google Shape;217;p24"/>
          <p:cNvSpPr txBox="1"/>
          <p:nvPr>
            <p:ph idx="1" type="body"/>
          </p:nvPr>
        </p:nvSpPr>
        <p:spPr>
          <a:xfrm>
            <a:off x="172525" y="18992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Fully Connected Layer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Learn non-linear combinations of high-level features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Similar to layers in a traditional neural network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Flattened into a single column vector and then feeds into a feed-forward neural network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Final classification layer classifies the features of the image </a:t>
            </a:r>
            <a:endParaRPr/>
          </a:p>
        </p:txBody>
      </p:sp>
      <p:pic>
        <p:nvPicPr>
          <p:cNvPr id="218" name="Google Shape;21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5200" y="292970"/>
            <a:ext cx="4078024" cy="237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 Using Convolutional Neural Networks</a:t>
            </a:r>
            <a:endParaRPr/>
          </a:p>
        </p:txBody>
      </p:sp>
      <p:sp>
        <p:nvSpPr>
          <p:cNvPr id="224" name="Google Shape;224;p2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LeNet-5 (1998)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First successful CNN</a:t>
            </a:r>
            <a:endParaRPr/>
          </a:p>
        </p:txBody>
      </p:sp>
      <p:pic>
        <p:nvPicPr>
          <p:cNvPr id="225" name="Google Shape;2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1600" y="2571747"/>
            <a:ext cx="5903450" cy="202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 Using Convolutional Neural Networks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AlexNet (8 layers) 2012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popularized field of deep learning with its state-of-the-art results on ImageNet</a:t>
            </a:r>
            <a:endParaRPr/>
          </a:p>
        </p:txBody>
      </p:sp>
      <p:pic>
        <p:nvPicPr>
          <p:cNvPr id="232" name="Google Shape;23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4325" y="2469599"/>
            <a:ext cx="6632502" cy="228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 Using Convolutional Neural Networks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VGGNet (2014) 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16 layers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Demonstrated importance of depth in CNNs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7624" y="1726275"/>
            <a:ext cx="3594075" cy="3325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 Using Convolutional Neural Networks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ResNet (2015) 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101 layers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Significantly “deep” network surpassed human performance in image recognition tasks</a:t>
            </a:r>
            <a:endParaRPr/>
          </a:p>
        </p:txBody>
      </p:sp>
      <p:pic>
        <p:nvPicPr>
          <p:cNvPr id="246" name="Google Shape;24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3200" y="2522225"/>
            <a:ext cx="5850999" cy="23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 Using Convolutional Neural Networks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DenseNet (2016)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Explored new connectivity patterns</a:t>
            </a:r>
            <a:endParaRPr/>
          </a:p>
        </p:txBody>
      </p:sp>
      <p:pic>
        <p:nvPicPr>
          <p:cNvPr id="253" name="Google Shape;25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4051" y="2193200"/>
            <a:ext cx="3912674" cy="27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Domain</a:t>
            </a:r>
            <a:endParaRPr/>
          </a:p>
        </p:txBody>
      </p:sp>
      <p:sp>
        <p:nvSpPr>
          <p:cNvPr id="259" name="Google Shape;259;p3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Remote Sensing: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Generally refers to the use of satellite- or aircraft-based sensor technologies to detect and classify objects on Earth, including on the surface and in the atmosphere and oceans, based on propagated signals (e.g. electromagnetic radiation). -Wikipedia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Extraction Method</a:t>
            </a:r>
            <a:endParaRPr/>
          </a:p>
        </p:txBody>
      </p:sp>
      <p:sp>
        <p:nvSpPr>
          <p:cNvPr id="265" name="Google Shape;265;p3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Using a python script and given the website of the search query table, we were able to download thousands of images at a time. </a:t>
            </a:r>
            <a:endParaRPr/>
          </a:p>
        </p:txBody>
      </p:sp>
      <p:pic>
        <p:nvPicPr>
          <p:cNvPr id="266" name="Google Shape;26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1950" y="2134225"/>
            <a:ext cx="5224448" cy="280317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1"/>
          <p:cNvSpPr/>
          <p:nvPr/>
        </p:nvSpPr>
        <p:spPr>
          <a:xfrm>
            <a:off x="2637325" y="2069050"/>
            <a:ext cx="2229300" cy="2769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</a:t>
            </a:r>
            <a:endParaRPr/>
          </a:p>
        </p:txBody>
      </p:sp>
      <p:sp>
        <p:nvSpPr>
          <p:cNvPr id="143" name="Google Shape;143;p1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a Convolutional Neural Network, we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identified geographical features within spatial images</a:t>
            </a:r>
            <a:r>
              <a:rPr lang="en"/>
              <a:t>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used </a:t>
            </a:r>
            <a:r>
              <a:rPr lang="en"/>
              <a:t>pre-annotated </a:t>
            </a:r>
            <a:r>
              <a:rPr lang="en"/>
              <a:t>da</a:t>
            </a:r>
            <a:r>
              <a:rPr lang="en"/>
              <a:t>ta that was done manually to train our network. 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images from the Gateway to Astronaut Photography of Earth website (GAPE).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Their database is inundated with images, especially raw, unlabeled images.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Sample</a:t>
            </a:r>
            <a:endParaRPr/>
          </a:p>
        </p:txBody>
      </p:sp>
      <p:sp>
        <p:nvSpPr>
          <p:cNvPr id="273" name="Google Shape;273;p3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Our main data sample was labeled mountain images extracted from the GAPE website. For our training set, we used positive images (pictures containing a mountain) and negative images (pictures not containing a mountain).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</a:t>
            </a:r>
            <a:endParaRPr/>
          </a:p>
        </p:txBody>
      </p:sp>
      <p:pic>
        <p:nvPicPr>
          <p:cNvPr id="279" name="Google Shape;27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1050" y="1875138"/>
            <a:ext cx="7381875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</a:t>
            </a:r>
            <a:endParaRPr/>
          </a:p>
        </p:txBody>
      </p:sp>
      <p:sp>
        <p:nvSpPr>
          <p:cNvPr id="285" name="Google Shape;285;p34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Images taken from GAPE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Specs: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256x256x3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JPEG format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34"/>
          <p:cNvSpPr txBox="1"/>
          <p:nvPr>
            <p:ph idx="1" type="body"/>
          </p:nvPr>
        </p:nvSpPr>
        <p:spPr>
          <a:xfrm>
            <a:off x="4052425" y="1152475"/>
            <a:ext cx="5893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Datasets: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Binary: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Positive - images of mountains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Negative - images of cities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Training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500 positive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500 negative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Validation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Used the training set as the validation set 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Testing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100 positive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100 negative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</a:t>
            </a:r>
            <a:endParaRPr/>
          </a:p>
        </p:txBody>
      </p:sp>
      <p:sp>
        <p:nvSpPr>
          <p:cNvPr id="292" name="Google Shape;292;p35"/>
          <p:cNvSpPr txBox="1"/>
          <p:nvPr>
            <p:ph idx="1" type="body"/>
          </p:nvPr>
        </p:nvSpPr>
        <p:spPr>
          <a:xfrm>
            <a:off x="901825" y="13078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Data augmentation: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Horizontal flips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/>
              <a:t>Parameters: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batch_size - 32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steps_per_epoch - 32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</a:t>
            </a:r>
            <a:r>
              <a:rPr lang="en" sz="1400"/>
              <a:t>pochs</a:t>
            </a:r>
            <a:r>
              <a:rPr lang="en" sz="1400"/>
              <a:t> - 6</a:t>
            </a:r>
            <a:endParaRPr sz="1400"/>
          </a:p>
        </p:txBody>
      </p:sp>
      <p:sp>
        <p:nvSpPr>
          <p:cNvPr id="293" name="Google Shape;293;p35"/>
          <p:cNvSpPr txBox="1"/>
          <p:nvPr>
            <p:ph idx="1" type="body"/>
          </p:nvPr>
        </p:nvSpPr>
        <p:spPr>
          <a:xfrm>
            <a:off x="3593550" y="1307850"/>
            <a:ext cx="531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Optimizer:</a:t>
            </a:r>
            <a:endParaRPr sz="14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Stochastic gradient descent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Keras default parameters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Learning rate - 0.01</a:t>
            </a:r>
            <a:endParaRPr sz="14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&amp; Frameworks Used</a:t>
            </a:r>
            <a:endParaRPr/>
          </a:p>
        </p:txBody>
      </p:sp>
      <p:sp>
        <p:nvSpPr>
          <p:cNvPr id="299" name="Google Shape;299;p3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Model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Python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Keras with Tensorflow backend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Application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Python Flask web framework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Google MDL </a:t>
            </a:r>
            <a:endParaRPr/>
          </a:p>
        </p:txBody>
      </p:sp>
      <p:pic>
        <p:nvPicPr>
          <p:cNvPr id="300" name="Google Shape;30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8875" y="1158497"/>
            <a:ext cx="3515600" cy="141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0600" y="3361813"/>
            <a:ext cx="1335250" cy="133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8100" y="3744400"/>
            <a:ext cx="1004649" cy="99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31726" y="2971275"/>
            <a:ext cx="2526556" cy="141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Code</a:t>
            </a:r>
            <a:endParaRPr/>
          </a:p>
        </p:txBody>
      </p:sp>
      <p:pic>
        <p:nvPicPr>
          <p:cNvPr id="309" name="Google Shape;309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32" y="974425"/>
            <a:ext cx="7973769" cy="341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913" y="4434136"/>
            <a:ext cx="8520599" cy="6534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</a:t>
            </a:r>
            <a:endParaRPr/>
          </a:p>
        </p:txBody>
      </p:sp>
      <p:pic>
        <p:nvPicPr>
          <p:cNvPr id="316" name="Google Shape;31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39198" cy="1585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907925"/>
            <a:ext cx="8839201" cy="19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</a:t>
            </a:r>
            <a:endParaRPr/>
          </a:p>
        </p:txBody>
      </p:sp>
      <p:sp>
        <p:nvSpPr>
          <p:cNvPr id="323" name="Google Shape;323;p3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Positive: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63/100 correctly classified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63%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Negative: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87/100 correctly classified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87%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Combined performance: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75% accuracy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24" name="Google Shape;3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44125" y="1098188"/>
            <a:ext cx="4953000" cy="200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Attempts / Which Performed Best</a:t>
            </a:r>
            <a:endParaRPr/>
          </a:p>
        </p:txBody>
      </p:sp>
      <p:sp>
        <p:nvSpPr>
          <p:cNvPr id="330" name="Google Shape;330;p40"/>
          <p:cNvSpPr txBox="1"/>
          <p:nvPr>
            <p:ph idx="1" type="body"/>
          </p:nvPr>
        </p:nvSpPr>
        <p:spPr>
          <a:xfrm>
            <a:off x="1297500" y="12784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Multiply Layers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Two Layer Performance (128, 64 # of filters, 3x3 filter size)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Three Layer Performance ( 128, 64, 32 #of filters, 5x5 filter size)</a:t>
            </a:r>
            <a:endParaRPr/>
          </a:p>
        </p:txBody>
      </p:sp>
      <p:pic>
        <p:nvPicPr>
          <p:cNvPr id="331" name="Google Shape;331;p40"/>
          <p:cNvPicPr preferRelativeResize="0"/>
          <p:nvPr/>
        </p:nvPicPr>
        <p:blipFill rotWithShape="1">
          <a:blip r:embed="rId3">
            <a:alphaModFix/>
          </a:blip>
          <a:srcRect b="11730" l="0" r="0" t="0"/>
          <a:stretch/>
        </p:blipFill>
        <p:spPr>
          <a:xfrm>
            <a:off x="501625" y="4024250"/>
            <a:ext cx="4070386" cy="5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0"/>
          <p:cNvPicPr preferRelativeResize="0"/>
          <p:nvPr/>
        </p:nvPicPr>
        <p:blipFill rotWithShape="1">
          <a:blip r:embed="rId4">
            <a:alphaModFix/>
          </a:blip>
          <a:srcRect b="2016" l="546" r="68212" t="86140"/>
          <a:stretch/>
        </p:blipFill>
        <p:spPr>
          <a:xfrm>
            <a:off x="598725" y="2136813"/>
            <a:ext cx="3876176" cy="47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64829" y="2110175"/>
            <a:ext cx="3573096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16188" y="4112050"/>
            <a:ext cx="4070375" cy="522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</a:t>
            </a:r>
            <a:endParaRPr/>
          </a:p>
        </p:txBody>
      </p:sp>
      <p:sp>
        <p:nvSpPr>
          <p:cNvPr id="340" name="Google Shape;340;p4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Our model’s performance was decent, could definitely be better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Trained only on one feature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Potential problems with our training data: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Satellite images scan a large area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Too many classes to consider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Rivers, coastlines, islands, clouds, roads, trees, etc.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Negative data set were satellite images of cities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Possibility of mountains to be included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Try training with higher resolution images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Images from GAPE can be around 4000x3000 pixels in size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We reduced to 256x256 to reduce computation and allow for quicker training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</a:t>
            </a:r>
            <a:endParaRPr/>
          </a:p>
        </p:txBody>
      </p:sp>
      <p:sp>
        <p:nvSpPr>
          <p:cNvPr id="149" name="Google Shape;149;p1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Classify geographical features in satellite images</a:t>
            </a:r>
            <a:endParaRPr/>
          </a:p>
        </p:txBody>
      </p:sp>
      <p:pic>
        <p:nvPicPr>
          <p:cNvPr id="150" name="Google Shape;15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7476" y="2051225"/>
            <a:ext cx="2705901" cy="268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5"/>
          <p:cNvSpPr/>
          <p:nvPr/>
        </p:nvSpPr>
        <p:spPr>
          <a:xfrm>
            <a:off x="6088425" y="2870425"/>
            <a:ext cx="1224000" cy="1253100"/>
          </a:xfrm>
          <a:prstGeom prst="ellipse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951" y="2051225"/>
            <a:ext cx="2705901" cy="26875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5"/>
          <p:cNvSpPr/>
          <p:nvPr/>
        </p:nvSpPr>
        <p:spPr>
          <a:xfrm>
            <a:off x="3453275" y="3132725"/>
            <a:ext cx="1530000" cy="364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FEFE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5"/>
          <p:cNvSpPr txBox="1"/>
          <p:nvPr/>
        </p:nvSpPr>
        <p:spPr>
          <a:xfrm>
            <a:off x="3351263" y="2623975"/>
            <a:ext cx="19962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Is there a mountain?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346" name="Google Shape;346;p4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want to be able to consider all other classes in the image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Train a binary classifier for every class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Rivers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Roads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Forests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Clouds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Etc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Try training with a deeper network like ResNet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More data</a:t>
            </a:r>
            <a:endParaRPr/>
          </a:p>
        </p:txBody>
      </p:sp>
      <p:pic>
        <p:nvPicPr>
          <p:cNvPr id="347" name="Google Shape;34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4725" y="2973645"/>
            <a:ext cx="3584651" cy="2025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</p:txBody>
      </p:sp>
      <p:sp>
        <p:nvSpPr>
          <p:cNvPr id="353" name="Google Shape;353;p43"/>
          <p:cNvSpPr txBox="1"/>
          <p:nvPr>
            <p:ph idx="1" type="body"/>
          </p:nvPr>
        </p:nvSpPr>
        <p:spPr>
          <a:xfrm>
            <a:off x="1339950" y="93787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 think the best approach for identifying geographical features in images is using UNet for semantic segmentation</a:t>
            </a:r>
            <a:endParaRPr/>
          </a:p>
        </p:txBody>
      </p:sp>
      <p:pic>
        <p:nvPicPr>
          <p:cNvPr id="354" name="Google Shape;35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50" y="2207400"/>
            <a:ext cx="4695525" cy="261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9000" y="1668675"/>
            <a:ext cx="4160549" cy="273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UNet</a:t>
            </a:r>
            <a:endParaRPr/>
          </a:p>
        </p:txBody>
      </p:sp>
      <p:sp>
        <p:nvSpPr>
          <p:cNvPr id="361" name="Google Shape;361;p44"/>
          <p:cNvSpPr txBox="1"/>
          <p:nvPr>
            <p:ph idx="1" type="body"/>
          </p:nvPr>
        </p:nvSpPr>
        <p:spPr>
          <a:xfrm>
            <a:off x="1233825" y="9803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U-Net: Convolutional Networks for Biomedical Image Segmentation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62" name="Google Shape;36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77825" y="1549425"/>
            <a:ext cx="5318625" cy="3543475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Google Shape;363;p44"/>
          <p:cNvSpPr txBox="1"/>
          <p:nvPr>
            <p:ph idx="1" type="body"/>
          </p:nvPr>
        </p:nvSpPr>
        <p:spPr>
          <a:xfrm>
            <a:off x="254250" y="1656275"/>
            <a:ext cx="32478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Advantages: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Able to learn with limited training data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Proven to be effective for pixel-wise segmentation for satellite images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369" name="Google Shape;369;p45"/>
          <p:cNvSpPr txBox="1"/>
          <p:nvPr>
            <p:ph idx="1" type="body"/>
          </p:nvPr>
        </p:nvSpPr>
        <p:spPr>
          <a:xfrm>
            <a:off x="1297500" y="1150125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Learning, Ian Goodfellow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Gateway to Astronaut Photography of Earth (GAPE)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AlexNet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VGGNet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6"/>
              </a:rPr>
              <a:t>ResNet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7"/>
              </a:rPr>
              <a:t>U-Net: Convolutional Networks for Biomedical Image Segmentation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8"/>
              </a:rPr>
              <a:t>Supervised Classification of Satellite Images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9"/>
              </a:rPr>
              <a:t>Semantic Annotation of High-Resolution Satellite Images via Weakly Supervised Learning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GAPE Background</a:t>
            </a:r>
            <a:endParaRPr/>
          </a:p>
        </p:txBody>
      </p:sp>
      <p:sp>
        <p:nvSpPr>
          <p:cNvPr id="160" name="Google Shape;160;p1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Large database full of images that goes back six decades.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Taken by astronauts on the International Space Station.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When taking these images, no further information is stored other than the time it was taken and where the ISS is in relation to Earth.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Some images in the database have manually labeled and identified by their center location, many are just raw data waiting to be analyzed. 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Examples</a:t>
            </a:r>
            <a:endParaRPr/>
          </a:p>
        </p:txBody>
      </p:sp>
      <p:pic>
        <p:nvPicPr>
          <p:cNvPr id="166" name="Google Shape;16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3" y="1152475"/>
            <a:ext cx="2389350" cy="35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4707" y="1774120"/>
            <a:ext cx="3565451" cy="233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400000">
            <a:off x="5967350" y="1735750"/>
            <a:ext cx="3627600" cy="2414626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7"/>
          <p:cNvSpPr txBox="1"/>
          <p:nvPr/>
        </p:nvSpPr>
        <p:spPr>
          <a:xfrm>
            <a:off x="1659625" y="4733675"/>
            <a:ext cx="5955600" cy="37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FEFE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Images courtesy of the Earth Science and Remote Sensing Unit, NASA Johnson Space Center</a:t>
            </a:r>
            <a:endParaRPr>
              <a:solidFill>
                <a:srgbClr val="EFEFE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and </a:t>
            </a:r>
            <a:r>
              <a:rPr lang="en"/>
              <a:t>Motivation</a:t>
            </a:r>
            <a:endParaRPr/>
          </a:p>
        </p:txBody>
      </p:sp>
      <p:sp>
        <p:nvSpPr>
          <p:cNvPr id="175" name="Google Shape;175;p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goal is to p</a:t>
            </a:r>
            <a:r>
              <a:rPr lang="en"/>
              <a:t>rovide an accurate  framework to annotate satellite images for the images taken and publicated on the GAPE website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Annotating images can be a tedious task, especially on a large scale. Implementing a successful training network would be useful in accelerating the process.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181" name="Google Shape;181;p1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 it possible to use computers to see what humans see?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Computer Vision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Image recognition tasks: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Object detection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Localization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Classification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Semantic segmentation</a:t>
            </a:r>
            <a:endParaRPr/>
          </a:p>
          <a:p>
            <a:pPr indent="-298450" lvl="2" marL="1371600" rtl="0" algn="l">
              <a:spcBef>
                <a:spcPts val="0"/>
              </a:spcBef>
              <a:spcAft>
                <a:spcPts val="0"/>
              </a:spcAft>
              <a:buSzPts val="1100"/>
              <a:buChar char="■"/>
            </a:pPr>
            <a:r>
              <a:rPr lang="en"/>
              <a:t>etc</a:t>
            </a:r>
            <a:endParaRPr/>
          </a:p>
        </p:txBody>
      </p:sp>
      <p:pic>
        <p:nvPicPr>
          <p:cNvPr id="182" name="Google Shape;18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063" y="1671263"/>
            <a:ext cx="2666400" cy="15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8950" y="3462586"/>
            <a:ext cx="2576100" cy="145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Neural Networks</a:t>
            </a:r>
            <a:endParaRPr/>
          </a:p>
        </p:txBody>
      </p:sp>
      <p:sp>
        <p:nvSpPr>
          <p:cNvPr id="189" name="Google Shape;189;p20"/>
          <p:cNvSpPr txBox="1"/>
          <p:nvPr>
            <p:ph idx="1" type="body"/>
          </p:nvPr>
        </p:nvSpPr>
        <p:spPr>
          <a:xfrm>
            <a:off x="1061625" y="11663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Specialized kind of neural network, employing a convolution which is a linear operation.  </a:t>
            </a:r>
            <a:endParaRPr/>
          </a:p>
        </p:txBody>
      </p:sp>
      <p:pic>
        <p:nvPicPr>
          <p:cNvPr id="190" name="Google Shape;1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14450" y="1598075"/>
            <a:ext cx="4315100" cy="315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ConvNets?</a:t>
            </a:r>
            <a:endParaRPr/>
          </a:p>
        </p:txBody>
      </p:sp>
      <p:sp>
        <p:nvSpPr>
          <p:cNvPr id="196" name="Google Shape;196;p2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Images can exist in a multitude of color spaces: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RGB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Grayscale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HSV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CMYK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Etc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Input of an image can be extremely large, especially at high resolutions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1920x1080 resolution = 2073600 pixels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An RGB 1920x1080 image is 2073600x3 pixels -&gt; 6,220,800 input size</a:t>
            </a:r>
            <a:br>
              <a:rPr lang="en"/>
            </a:br>
            <a:br>
              <a:rPr lang="en"/>
            </a:b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tl;dr version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ConvNets are great at reducing inputs to an easier form to process without losing features or details which are vital for making good predictions</a:t>
            </a:r>
            <a:endParaRPr/>
          </a:p>
        </p:txBody>
      </p:sp>
      <p:pic>
        <p:nvPicPr>
          <p:cNvPr id="197" name="Google Shape;197;p21"/>
          <p:cNvPicPr preferRelativeResize="0"/>
          <p:nvPr/>
        </p:nvPicPr>
        <p:blipFill rotWithShape="1">
          <a:blip r:embed="rId3">
            <a:alphaModFix/>
          </a:blip>
          <a:srcRect b="4390" l="0" r="0" t="-4390"/>
          <a:stretch/>
        </p:blipFill>
        <p:spPr>
          <a:xfrm>
            <a:off x="6577750" y="865100"/>
            <a:ext cx="2442825" cy="17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