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embeddedFontLst>
    <p:embeddedFont>
      <p:font typeface="Nunito"/>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unito-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Nunito-italic.fntdata"/><Relationship Id="rId10" Type="http://schemas.openxmlformats.org/officeDocument/2006/relationships/slide" Target="slides/slide5.xml"/><Relationship Id="rId32" Type="http://schemas.openxmlformats.org/officeDocument/2006/relationships/font" Target="fonts/Nunito-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Nunito-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582db69adf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582db69ad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582db69adf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582db69adf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582db69adf_2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582db69adf_2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582db69adf_2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582db69adf_2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56ab5256c9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56ab5256c9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56ab5256c9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56ab5256c9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56ab5256c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56ab5256c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56ab5256c9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56ab5256c9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56ab5256c9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56ab5256c9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g56ab5256c9_3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56ab5256c9_3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55ec38f00f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55ec38f00f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582db69ad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582db69ad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56ac6b722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56ac6b72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56ab5256c9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56ab5256c9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56ab5256c9_5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56ab5256c9_5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56ab5256c9_5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56ab5256c9_5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Google Shape;343;g56ab5256c9_3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56ab5256c9_3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582db69ad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582db69ad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5687d6b64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5687d6b64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55ec38f00f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55ec38f00f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5687d6b64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5687d6b64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55ec38f00f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55ec38f00f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56ab5256c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56ab5256c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582db69adf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582db69adf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lstStyle>
            <a:lvl1pPr indent="-311150" lvl="0" marL="457200" algn="ctr">
              <a:spcBef>
                <a:spcPts val="0"/>
              </a:spcBef>
              <a:spcAft>
                <a:spcPts val="0"/>
              </a:spcAft>
              <a:buSzPts val="1300"/>
              <a:buChar char="●"/>
              <a:defRPr/>
            </a:lvl1pPr>
            <a:lvl2pPr indent="-298450" lvl="1" marL="914400" algn="ctr">
              <a:spcBef>
                <a:spcPts val="1600"/>
              </a:spcBef>
              <a:spcAft>
                <a:spcPts val="0"/>
              </a:spcAft>
              <a:buSzPts val="1100"/>
              <a:buChar char="○"/>
              <a:defRPr/>
            </a:lvl2pPr>
            <a:lvl3pPr indent="-298450" lvl="2" marL="1371600" algn="ctr">
              <a:spcBef>
                <a:spcPts val="1600"/>
              </a:spcBef>
              <a:spcAft>
                <a:spcPts val="0"/>
              </a:spcAft>
              <a:buSzPts val="1100"/>
              <a:buChar char="■"/>
              <a:defRPr/>
            </a:lvl3pPr>
            <a:lvl4pPr indent="-298450" lvl="3" marL="1828800" algn="ctr">
              <a:spcBef>
                <a:spcPts val="1600"/>
              </a:spcBef>
              <a:spcAft>
                <a:spcPts val="0"/>
              </a:spcAft>
              <a:buSzPts val="1100"/>
              <a:buChar char="●"/>
              <a:defRPr/>
            </a:lvl4pPr>
            <a:lvl5pPr indent="-298450" lvl="4" marL="2286000" algn="ctr">
              <a:spcBef>
                <a:spcPts val="1600"/>
              </a:spcBef>
              <a:spcAft>
                <a:spcPts val="0"/>
              </a:spcAft>
              <a:buSzPts val="1100"/>
              <a:buChar char="○"/>
              <a:defRPr/>
            </a:lvl5pPr>
            <a:lvl6pPr indent="-298450" lvl="5" marL="2743200" algn="ctr">
              <a:spcBef>
                <a:spcPts val="1600"/>
              </a:spcBef>
              <a:spcAft>
                <a:spcPts val="0"/>
              </a:spcAft>
              <a:buSzPts val="1100"/>
              <a:buChar char="■"/>
              <a:defRPr/>
            </a:lvl6pPr>
            <a:lvl7pPr indent="-298450" lvl="6" marL="3200400" algn="ctr">
              <a:spcBef>
                <a:spcPts val="1600"/>
              </a:spcBef>
              <a:spcAft>
                <a:spcPts val="0"/>
              </a:spcAft>
              <a:buSzPts val="1100"/>
              <a:buChar char="●"/>
              <a:defRPr/>
            </a:lvl7pPr>
            <a:lvl8pPr indent="-298450" lvl="7" marL="3657600" algn="ctr">
              <a:spcBef>
                <a:spcPts val="1600"/>
              </a:spcBef>
              <a:spcAft>
                <a:spcPts val="0"/>
              </a:spcAft>
              <a:buSzPts val="1100"/>
              <a:buChar char="○"/>
              <a:defRPr/>
            </a:lvl8pPr>
            <a:lvl9pPr indent="-298450" lvl="8" marL="4114800" algn="ctr">
              <a:spcBef>
                <a:spcPts val="1600"/>
              </a:spcBef>
              <a:spcAft>
                <a:spcPts val="160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jpg"/></Relationships>
</file>

<file path=ppt/slides/_rels/slide15.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7.png"/><Relationship Id="rId13" Type="http://schemas.openxmlformats.org/officeDocument/2006/relationships/image" Target="../media/image9.png"/><Relationship Id="rId12"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8.png"/><Relationship Id="rId5" Type="http://schemas.openxmlformats.org/officeDocument/2006/relationships/image" Target="../media/image2.jpg"/><Relationship Id="rId6" Type="http://schemas.openxmlformats.org/officeDocument/2006/relationships/image" Target="../media/image12.png"/><Relationship Id="rId7" Type="http://schemas.openxmlformats.org/officeDocument/2006/relationships/image" Target="../media/image3.png"/><Relationship Id="rId8"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18.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7.gif"/><Relationship Id="rId4" Type="http://schemas.openxmlformats.org/officeDocument/2006/relationships/image" Target="../media/image16.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7.gif"/><Relationship Id="rId4" Type="http://schemas.openxmlformats.org/officeDocument/2006/relationships/image" Target="../media/image16.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5.gif"/><Relationship Id="rId4" Type="http://schemas.openxmlformats.org/officeDocument/2006/relationships/image" Target="../media/image21.gif"/><Relationship Id="rId5" Type="http://schemas.openxmlformats.org/officeDocument/2006/relationships/image" Target="../media/image13.gif"/><Relationship Id="rId6" Type="http://schemas.openxmlformats.org/officeDocument/2006/relationships/image" Target="../media/image25.gif"/><Relationship Id="rId7" Type="http://schemas.openxmlformats.org/officeDocument/2006/relationships/image" Target="../media/image22.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image" Target="../media/image30.png"/><Relationship Id="rId6"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www.youtube.com/watch?v=vcfQffJU9Ow" TargetMode="Externa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cs231n.stanford.edu/slides/2017/cs231n_2017_lecture13.pdf" TargetMode="Externa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13"/>
          <p:cNvSpPr txBox="1"/>
          <p:nvPr>
            <p:ph type="ctrTitle"/>
          </p:nvPr>
        </p:nvSpPr>
        <p:spPr>
          <a:xfrm>
            <a:off x="1393949" y="1514100"/>
            <a:ext cx="6356100" cy="144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Object Detection: Reinforcement Learning and Generative </a:t>
            </a:r>
            <a:r>
              <a:rPr lang="en"/>
              <a:t>Adversarial</a:t>
            </a:r>
            <a:r>
              <a:rPr lang="en"/>
              <a:t> Network </a:t>
            </a:r>
            <a:endParaRPr/>
          </a:p>
        </p:txBody>
      </p:sp>
      <p:sp>
        <p:nvSpPr>
          <p:cNvPr id="129" name="Google Shape;129;p13"/>
          <p:cNvSpPr txBox="1"/>
          <p:nvPr>
            <p:ph idx="1" type="subTitle"/>
          </p:nvPr>
        </p:nvSpPr>
        <p:spPr>
          <a:xfrm>
            <a:off x="1891350" y="3514883"/>
            <a:ext cx="5361300" cy="52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Nami Akazawa, Angel A. Cantu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22"/>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does the Agent do? - Actions</a:t>
            </a:r>
            <a:endParaRPr/>
          </a:p>
        </p:txBody>
      </p:sp>
      <p:pic>
        <p:nvPicPr>
          <p:cNvPr descr="Image result for bender futurama" id="188" name="Google Shape;188;p22"/>
          <p:cNvPicPr preferRelativeResize="0"/>
          <p:nvPr/>
        </p:nvPicPr>
        <p:blipFill>
          <a:blip r:embed="rId3">
            <a:alphaModFix/>
          </a:blip>
          <a:stretch>
            <a:fillRect/>
          </a:stretch>
        </p:blipFill>
        <p:spPr>
          <a:xfrm>
            <a:off x="3831050" y="3197250"/>
            <a:ext cx="1481900" cy="1481900"/>
          </a:xfrm>
          <a:prstGeom prst="rect">
            <a:avLst/>
          </a:prstGeom>
          <a:noFill/>
          <a:ln>
            <a:noFill/>
          </a:ln>
        </p:spPr>
      </p:pic>
      <p:cxnSp>
        <p:nvCxnSpPr>
          <p:cNvPr id="189" name="Google Shape;189;p22"/>
          <p:cNvCxnSpPr/>
          <p:nvPr/>
        </p:nvCxnSpPr>
        <p:spPr>
          <a:xfrm rot="10800000">
            <a:off x="3831050" y="2456250"/>
            <a:ext cx="741000" cy="741000"/>
          </a:xfrm>
          <a:prstGeom prst="straightConnector1">
            <a:avLst/>
          </a:prstGeom>
          <a:noFill/>
          <a:ln cap="flat" cmpd="sng" w="9525">
            <a:solidFill>
              <a:schemeClr val="dk2"/>
            </a:solidFill>
            <a:prstDash val="solid"/>
            <a:round/>
            <a:headEnd len="med" w="med" type="none"/>
            <a:tailEnd len="med" w="med" type="triangle"/>
          </a:ln>
        </p:spPr>
      </p:cxnSp>
      <p:cxnSp>
        <p:nvCxnSpPr>
          <p:cNvPr id="190" name="Google Shape;190;p22"/>
          <p:cNvCxnSpPr/>
          <p:nvPr/>
        </p:nvCxnSpPr>
        <p:spPr>
          <a:xfrm flipH="1" rot="10800000">
            <a:off x="4572000" y="2456250"/>
            <a:ext cx="741000" cy="741000"/>
          </a:xfrm>
          <a:prstGeom prst="straightConnector1">
            <a:avLst/>
          </a:prstGeom>
          <a:noFill/>
          <a:ln cap="flat" cmpd="sng" w="9525">
            <a:solidFill>
              <a:schemeClr val="dk2"/>
            </a:solidFill>
            <a:prstDash val="solid"/>
            <a:round/>
            <a:headEnd len="med" w="med" type="none"/>
            <a:tailEnd len="med" w="med" type="triangle"/>
          </a:ln>
        </p:spPr>
      </p:cxnSp>
      <p:sp>
        <p:nvSpPr>
          <p:cNvPr id="191" name="Google Shape;191;p22"/>
          <p:cNvSpPr txBox="1"/>
          <p:nvPr/>
        </p:nvSpPr>
        <p:spPr>
          <a:xfrm>
            <a:off x="3414950" y="2014950"/>
            <a:ext cx="416100" cy="4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Calibri"/>
                <a:ea typeface="Calibri"/>
                <a:cs typeface="Calibri"/>
                <a:sym typeface="Calibri"/>
              </a:rPr>
              <a:t>X</a:t>
            </a:r>
            <a:endParaRPr sz="2400">
              <a:latin typeface="Calibri"/>
              <a:ea typeface="Calibri"/>
              <a:cs typeface="Calibri"/>
              <a:sym typeface="Calibri"/>
            </a:endParaRPr>
          </a:p>
        </p:txBody>
      </p:sp>
      <p:sp>
        <p:nvSpPr>
          <p:cNvPr id="192" name="Google Shape;192;p22"/>
          <p:cNvSpPr txBox="1"/>
          <p:nvPr/>
        </p:nvSpPr>
        <p:spPr>
          <a:xfrm>
            <a:off x="5312950" y="2014950"/>
            <a:ext cx="416100" cy="4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Calibri"/>
                <a:ea typeface="Calibri"/>
                <a:cs typeface="Calibri"/>
                <a:sym typeface="Calibri"/>
              </a:rPr>
              <a:t>Y</a:t>
            </a:r>
            <a:endParaRPr sz="24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23"/>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does the Agent do? - Actions</a:t>
            </a:r>
            <a:endParaRPr/>
          </a:p>
        </p:txBody>
      </p:sp>
      <p:pic>
        <p:nvPicPr>
          <p:cNvPr descr="Image result for mark zuckerberg with another person" id="198" name="Google Shape;198;p23"/>
          <p:cNvPicPr preferRelativeResize="0"/>
          <p:nvPr/>
        </p:nvPicPr>
        <p:blipFill>
          <a:blip r:embed="rId3">
            <a:alphaModFix/>
          </a:blip>
          <a:stretch>
            <a:fillRect/>
          </a:stretch>
        </p:blipFill>
        <p:spPr>
          <a:xfrm>
            <a:off x="1130300" y="1381950"/>
            <a:ext cx="6883399" cy="303707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pic>
        <p:nvPicPr>
          <p:cNvPr descr="Image result for mark zuckerberg with another person" id="203" name="Google Shape;203;p24"/>
          <p:cNvPicPr preferRelativeResize="0"/>
          <p:nvPr/>
        </p:nvPicPr>
        <p:blipFill>
          <a:blip r:embed="rId3">
            <a:alphaModFix/>
          </a:blip>
          <a:stretch>
            <a:fillRect/>
          </a:stretch>
        </p:blipFill>
        <p:spPr>
          <a:xfrm>
            <a:off x="1130300" y="1381950"/>
            <a:ext cx="6883399" cy="3037079"/>
          </a:xfrm>
          <a:prstGeom prst="rect">
            <a:avLst/>
          </a:prstGeom>
          <a:noFill/>
          <a:ln>
            <a:noFill/>
          </a:ln>
        </p:spPr>
      </p:pic>
      <p:sp>
        <p:nvSpPr>
          <p:cNvPr id="204" name="Google Shape;204;p24"/>
          <p:cNvSpPr/>
          <p:nvPr/>
        </p:nvSpPr>
        <p:spPr>
          <a:xfrm>
            <a:off x="3200075" y="3111525"/>
            <a:ext cx="248700" cy="248700"/>
          </a:xfrm>
          <a:prstGeom prst="flowChartSummingJunction">
            <a:avLst/>
          </a:prstGeom>
          <a:solidFill>
            <a:schemeClr val="lt2"/>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5" name="Google Shape;205;p24"/>
          <p:cNvCxnSpPr>
            <a:stCxn id="204" idx="2"/>
          </p:cNvCxnSpPr>
          <p:nvPr/>
        </p:nvCxnSpPr>
        <p:spPr>
          <a:xfrm rot="10800000">
            <a:off x="973175" y="3235875"/>
            <a:ext cx="2226900" cy="0"/>
          </a:xfrm>
          <a:prstGeom prst="straightConnector1">
            <a:avLst/>
          </a:prstGeom>
          <a:noFill/>
          <a:ln cap="flat" cmpd="sng" w="9525">
            <a:solidFill>
              <a:schemeClr val="dk2"/>
            </a:solidFill>
            <a:prstDash val="solid"/>
            <a:round/>
            <a:headEnd len="med" w="med" type="none"/>
            <a:tailEnd len="med" w="med" type="none"/>
          </a:ln>
        </p:spPr>
      </p:cxnSp>
      <p:cxnSp>
        <p:nvCxnSpPr>
          <p:cNvPr id="206" name="Google Shape;206;p24"/>
          <p:cNvCxnSpPr>
            <a:stCxn id="204" idx="0"/>
          </p:cNvCxnSpPr>
          <p:nvPr/>
        </p:nvCxnSpPr>
        <p:spPr>
          <a:xfrm flipH="1" rot="10800000">
            <a:off x="3324425" y="1268925"/>
            <a:ext cx="22500" cy="1842600"/>
          </a:xfrm>
          <a:prstGeom prst="straightConnector1">
            <a:avLst/>
          </a:prstGeom>
          <a:noFill/>
          <a:ln cap="flat" cmpd="sng" w="9525">
            <a:solidFill>
              <a:schemeClr val="dk2"/>
            </a:solidFill>
            <a:prstDash val="solid"/>
            <a:round/>
            <a:headEnd len="med" w="med" type="none"/>
            <a:tailEnd len="med" w="med" type="none"/>
          </a:ln>
        </p:spPr>
      </p:cxnSp>
      <p:sp>
        <p:nvSpPr>
          <p:cNvPr id="207" name="Google Shape;207;p24"/>
          <p:cNvSpPr txBox="1"/>
          <p:nvPr/>
        </p:nvSpPr>
        <p:spPr>
          <a:xfrm>
            <a:off x="3116375" y="827625"/>
            <a:ext cx="416100" cy="4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Calibri"/>
                <a:ea typeface="Calibri"/>
                <a:cs typeface="Calibri"/>
                <a:sym typeface="Calibri"/>
              </a:rPr>
              <a:t>X</a:t>
            </a:r>
            <a:endParaRPr sz="2400">
              <a:latin typeface="Calibri"/>
              <a:ea typeface="Calibri"/>
              <a:cs typeface="Calibri"/>
              <a:sym typeface="Calibri"/>
            </a:endParaRPr>
          </a:p>
        </p:txBody>
      </p:sp>
      <p:sp>
        <p:nvSpPr>
          <p:cNvPr id="208" name="Google Shape;208;p24"/>
          <p:cNvSpPr txBox="1"/>
          <p:nvPr/>
        </p:nvSpPr>
        <p:spPr>
          <a:xfrm>
            <a:off x="557075" y="3015225"/>
            <a:ext cx="416100" cy="4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Calibri"/>
                <a:ea typeface="Calibri"/>
                <a:cs typeface="Calibri"/>
                <a:sym typeface="Calibri"/>
              </a:rPr>
              <a:t>Y</a:t>
            </a:r>
            <a:endParaRPr sz="24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pic>
        <p:nvPicPr>
          <p:cNvPr descr="Image result for mark zuckerberg with another person" id="213" name="Google Shape;213;p25"/>
          <p:cNvPicPr preferRelativeResize="0"/>
          <p:nvPr/>
        </p:nvPicPr>
        <p:blipFill>
          <a:blip r:embed="rId3">
            <a:alphaModFix/>
          </a:blip>
          <a:stretch>
            <a:fillRect/>
          </a:stretch>
        </p:blipFill>
        <p:spPr>
          <a:xfrm>
            <a:off x="1130300" y="1381950"/>
            <a:ext cx="6883399" cy="3037079"/>
          </a:xfrm>
          <a:prstGeom prst="rect">
            <a:avLst/>
          </a:prstGeom>
          <a:noFill/>
          <a:ln>
            <a:noFill/>
          </a:ln>
        </p:spPr>
      </p:pic>
      <p:sp>
        <p:nvSpPr>
          <p:cNvPr id="214" name="Google Shape;214;p25"/>
          <p:cNvSpPr/>
          <p:nvPr/>
        </p:nvSpPr>
        <p:spPr>
          <a:xfrm>
            <a:off x="2499225" y="1901950"/>
            <a:ext cx="1910400" cy="2419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pic>
        <p:nvPicPr>
          <p:cNvPr descr="Image result for mark zuckerberg with another person" id="219" name="Google Shape;219;p26"/>
          <p:cNvPicPr preferRelativeResize="0"/>
          <p:nvPr/>
        </p:nvPicPr>
        <p:blipFill>
          <a:blip r:embed="rId3">
            <a:alphaModFix/>
          </a:blip>
          <a:stretch>
            <a:fillRect/>
          </a:stretch>
        </p:blipFill>
        <p:spPr>
          <a:xfrm>
            <a:off x="1130300" y="1381950"/>
            <a:ext cx="6883399" cy="3037079"/>
          </a:xfrm>
          <a:prstGeom prst="rect">
            <a:avLst/>
          </a:prstGeom>
          <a:noFill/>
          <a:ln>
            <a:noFill/>
          </a:ln>
        </p:spPr>
      </p:pic>
      <p:sp>
        <p:nvSpPr>
          <p:cNvPr id="220" name="Google Shape;220;p26"/>
          <p:cNvSpPr/>
          <p:nvPr/>
        </p:nvSpPr>
        <p:spPr>
          <a:xfrm>
            <a:off x="2499225" y="1901950"/>
            <a:ext cx="1910400" cy="2419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6"/>
          <p:cNvSpPr txBox="1"/>
          <p:nvPr>
            <p:ph type="title"/>
          </p:nvPr>
        </p:nvSpPr>
        <p:spPr>
          <a:xfrm>
            <a:off x="819150" y="70995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Observation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pic>
        <p:nvPicPr>
          <p:cNvPr id="226" name="Google Shape;226;p27"/>
          <p:cNvPicPr preferRelativeResize="0"/>
          <p:nvPr/>
        </p:nvPicPr>
        <p:blipFill>
          <a:blip r:embed="rId3">
            <a:alphaModFix/>
          </a:blip>
          <a:stretch>
            <a:fillRect/>
          </a:stretch>
        </p:blipFill>
        <p:spPr>
          <a:xfrm>
            <a:off x="7099675" y="3180575"/>
            <a:ext cx="865650" cy="1134300"/>
          </a:xfrm>
          <a:prstGeom prst="rect">
            <a:avLst/>
          </a:prstGeom>
          <a:noFill/>
          <a:ln>
            <a:noFill/>
          </a:ln>
        </p:spPr>
      </p:pic>
      <p:pic>
        <p:nvPicPr>
          <p:cNvPr descr="Image result for bender futurama" id="227" name="Google Shape;227;p27"/>
          <p:cNvPicPr preferRelativeResize="0"/>
          <p:nvPr/>
        </p:nvPicPr>
        <p:blipFill>
          <a:blip r:embed="rId4">
            <a:alphaModFix/>
          </a:blip>
          <a:stretch>
            <a:fillRect/>
          </a:stretch>
        </p:blipFill>
        <p:spPr>
          <a:xfrm>
            <a:off x="5413675" y="3006775"/>
            <a:ext cx="1481900" cy="1481900"/>
          </a:xfrm>
          <a:prstGeom prst="rect">
            <a:avLst/>
          </a:prstGeom>
          <a:noFill/>
          <a:ln>
            <a:noFill/>
          </a:ln>
        </p:spPr>
      </p:pic>
      <p:pic>
        <p:nvPicPr>
          <p:cNvPr descr="Image result for mark zuckerberg with another person" id="228" name="Google Shape;228;p27"/>
          <p:cNvPicPr preferRelativeResize="0"/>
          <p:nvPr/>
        </p:nvPicPr>
        <p:blipFill>
          <a:blip r:embed="rId5">
            <a:alphaModFix/>
          </a:blip>
          <a:stretch>
            <a:fillRect/>
          </a:stretch>
        </p:blipFill>
        <p:spPr>
          <a:xfrm>
            <a:off x="3773450" y="3420804"/>
            <a:ext cx="1481899" cy="653834"/>
          </a:xfrm>
          <a:prstGeom prst="rect">
            <a:avLst/>
          </a:prstGeom>
          <a:noFill/>
          <a:ln>
            <a:noFill/>
          </a:ln>
        </p:spPr>
      </p:pic>
      <p:pic>
        <p:nvPicPr>
          <p:cNvPr id="229" name="Google Shape;229;p27"/>
          <p:cNvPicPr preferRelativeResize="0"/>
          <p:nvPr/>
        </p:nvPicPr>
        <p:blipFill>
          <a:blip r:embed="rId6">
            <a:alphaModFix/>
          </a:blip>
          <a:stretch>
            <a:fillRect/>
          </a:stretch>
        </p:blipFill>
        <p:spPr>
          <a:xfrm>
            <a:off x="3671438" y="457200"/>
            <a:ext cx="1685925" cy="1685925"/>
          </a:xfrm>
          <a:prstGeom prst="rect">
            <a:avLst/>
          </a:prstGeom>
          <a:noFill/>
          <a:ln>
            <a:noFill/>
          </a:ln>
        </p:spPr>
      </p:pic>
      <p:sp>
        <p:nvSpPr>
          <p:cNvPr id="230" name="Google Shape;230;p27"/>
          <p:cNvSpPr/>
          <p:nvPr/>
        </p:nvSpPr>
        <p:spPr>
          <a:xfrm>
            <a:off x="3671450" y="2724150"/>
            <a:ext cx="3224100" cy="18810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1" name="Google Shape;231;p27"/>
          <p:cNvCxnSpPr/>
          <p:nvPr/>
        </p:nvCxnSpPr>
        <p:spPr>
          <a:xfrm flipH="1" rot="10800000">
            <a:off x="5268800" y="3727325"/>
            <a:ext cx="226200" cy="11400"/>
          </a:xfrm>
          <a:prstGeom prst="straightConnector1">
            <a:avLst/>
          </a:prstGeom>
          <a:noFill/>
          <a:ln cap="flat" cmpd="sng" w="9525">
            <a:solidFill>
              <a:schemeClr val="dk2"/>
            </a:solidFill>
            <a:prstDash val="solid"/>
            <a:round/>
            <a:headEnd len="med" w="med" type="none"/>
            <a:tailEnd len="med" w="med" type="triangle"/>
          </a:ln>
        </p:spPr>
      </p:cxnSp>
      <p:cxnSp>
        <p:nvCxnSpPr>
          <p:cNvPr id="232" name="Google Shape;232;p27"/>
          <p:cNvCxnSpPr>
            <a:endCxn id="226" idx="1"/>
          </p:cNvCxnSpPr>
          <p:nvPr/>
        </p:nvCxnSpPr>
        <p:spPr>
          <a:xfrm flipH="1" rot="10800000">
            <a:off x="6760975" y="3747725"/>
            <a:ext cx="338700" cy="149400"/>
          </a:xfrm>
          <a:prstGeom prst="straightConnector1">
            <a:avLst/>
          </a:prstGeom>
          <a:noFill/>
          <a:ln cap="flat" cmpd="sng" w="9525">
            <a:solidFill>
              <a:schemeClr val="dk2"/>
            </a:solidFill>
            <a:prstDash val="solid"/>
            <a:round/>
            <a:headEnd len="med" w="med" type="none"/>
            <a:tailEnd len="med" w="med" type="triangle"/>
          </a:ln>
        </p:spPr>
      </p:cxnSp>
      <p:cxnSp>
        <p:nvCxnSpPr>
          <p:cNvPr id="233" name="Google Shape;233;p27"/>
          <p:cNvCxnSpPr>
            <a:stCxn id="226" idx="0"/>
            <a:endCxn id="229" idx="3"/>
          </p:cNvCxnSpPr>
          <p:nvPr/>
        </p:nvCxnSpPr>
        <p:spPr>
          <a:xfrm rot="10800000">
            <a:off x="5357500" y="1300175"/>
            <a:ext cx="2175000" cy="1880400"/>
          </a:xfrm>
          <a:prstGeom prst="straightConnector1">
            <a:avLst/>
          </a:prstGeom>
          <a:noFill/>
          <a:ln cap="flat" cmpd="sng" w="9525">
            <a:solidFill>
              <a:schemeClr val="dk2"/>
            </a:solidFill>
            <a:prstDash val="solid"/>
            <a:round/>
            <a:headEnd len="med" w="med" type="none"/>
            <a:tailEnd len="med" w="med" type="triangle"/>
          </a:ln>
        </p:spPr>
      </p:cxnSp>
      <p:pic>
        <p:nvPicPr>
          <p:cNvPr id="234" name="Google Shape;234;p27"/>
          <p:cNvPicPr preferRelativeResize="0"/>
          <p:nvPr/>
        </p:nvPicPr>
        <p:blipFill>
          <a:blip r:embed="rId7">
            <a:alphaModFix/>
          </a:blip>
          <a:stretch>
            <a:fillRect/>
          </a:stretch>
        </p:blipFill>
        <p:spPr>
          <a:xfrm>
            <a:off x="1349050" y="3188400"/>
            <a:ext cx="529900" cy="529900"/>
          </a:xfrm>
          <a:prstGeom prst="rect">
            <a:avLst/>
          </a:prstGeom>
          <a:noFill/>
          <a:ln>
            <a:noFill/>
          </a:ln>
        </p:spPr>
      </p:pic>
      <p:pic>
        <p:nvPicPr>
          <p:cNvPr id="235" name="Google Shape;235;p27"/>
          <p:cNvPicPr preferRelativeResize="0"/>
          <p:nvPr/>
        </p:nvPicPr>
        <p:blipFill>
          <a:blip r:embed="rId8">
            <a:alphaModFix/>
          </a:blip>
          <a:stretch>
            <a:fillRect/>
          </a:stretch>
        </p:blipFill>
        <p:spPr>
          <a:xfrm>
            <a:off x="819150" y="3188400"/>
            <a:ext cx="529900" cy="529900"/>
          </a:xfrm>
          <a:prstGeom prst="rect">
            <a:avLst/>
          </a:prstGeom>
          <a:noFill/>
          <a:ln>
            <a:noFill/>
          </a:ln>
        </p:spPr>
      </p:pic>
      <p:pic>
        <p:nvPicPr>
          <p:cNvPr id="236" name="Google Shape;236;p27"/>
          <p:cNvPicPr preferRelativeResize="0"/>
          <p:nvPr/>
        </p:nvPicPr>
        <p:blipFill>
          <a:blip r:embed="rId9">
            <a:alphaModFix/>
          </a:blip>
          <a:stretch>
            <a:fillRect/>
          </a:stretch>
        </p:blipFill>
        <p:spPr>
          <a:xfrm>
            <a:off x="1878946" y="2650675"/>
            <a:ext cx="529900" cy="529900"/>
          </a:xfrm>
          <a:prstGeom prst="rect">
            <a:avLst/>
          </a:prstGeom>
          <a:noFill/>
          <a:ln>
            <a:noFill/>
          </a:ln>
        </p:spPr>
      </p:pic>
      <p:pic>
        <p:nvPicPr>
          <p:cNvPr id="237" name="Google Shape;237;p27"/>
          <p:cNvPicPr preferRelativeResize="0"/>
          <p:nvPr/>
        </p:nvPicPr>
        <p:blipFill>
          <a:blip r:embed="rId10">
            <a:alphaModFix/>
          </a:blip>
          <a:stretch>
            <a:fillRect/>
          </a:stretch>
        </p:blipFill>
        <p:spPr>
          <a:xfrm>
            <a:off x="1878950" y="3188400"/>
            <a:ext cx="529900" cy="529900"/>
          </a:xfrm>
          <a:prstGeom prst="rect">
            <a:avLst/>
          </a:prstGeom>
          <a:noFill/>
          <a:ln>
            <a:noFill/>
          </a:ln>
        </p:spPr>
      </p:pic>
      <p:pic>
        <p:nvPicPr>
          <p:cNvPr id="238" name="Google Shape;238;p27"/>
          <p:cNvPicPr preferRelativeResize="0"/>
          <p:nvPr/>
        </p:nvPicPr>
        <p:blipFill>
          <a:blip r:embed="rId11">
            <a:alphaModFix/>
          </a:blip>
          <a:stretch>
            <a:fillRect/>
          </a:stretch>
        </p:blipFill>
        <p:spPr>
          <a:xfrm>
            <a:off x="1349050" y="2650675"/>
            <a:ext cx="529900" cy="529900"/>
          </a:xfrm>
          <a:prstGeom prst="rect">
            <a:avLst/>
          </a:prstGeom>
          <a:noFill/>
          <a:ln>
            <a:noFill/>
          </a:ln>
        </p:spPr>
      </p:pic>
      <p:pic>
        <p:nvPicPr>
          <p:cNvPr id="239" name="Google Shape;239;p27"/>
          <p:cNvPicPr preferRelativeResize="0"/>
          <p:nvPr/>
        </p:nvPicPr>
        <p:blipFill>
          <a:blip r:embed="rId12">
            <a:alphaModFix/>
          </a:blip>
          <a:stretch>
            <a:fillRect/>
          </a:stretch>
        </p:blipFill>
        <p:spPr>
          <a:xfrm>
            <a:off x="1192500" y="1300175"/>
            <a:ext cx="842975" cy="842975"/>
          </a:xfrm>
          <a:prstGeom prst="rect">
            <a:avLst/>
          </a:prstGeom>
          <a:noFill/>
          <a:ln>
            <a:noFill/>
          </a:ln>
        </p:spPr>
      </p:pic>
      <p:pic>
        <p:nvPicPr>
          <p:cNvPr id="240" name="Google Shape;240;p27"/>
          <p:cNvPicPr preferRelativeResize="0"/>
          <p:nvPr/>
        </p:nvPicPr>
        <p:blipFill>
          <a:blip r:embed="rId13">
            <a:alphaModFix/>
          </a:blip>
          <a:stretch>
            <a:fillRect/>
          </a:stretch>
        </p:blipFill>
        <p:spPr>
          <a:xfrm>
            <a:off x="819150" y="2650675"/>
            <a:ext cx="529900" cy="529900"/>
          </a:xfrm>
          <a:prstGeom prst="rect">
            <a:avLst/>
          </a:prstGeom>
          <a:noFill/>
          <a:ln>
            <a:noFill/>
          </a:ln>
        </p:spPr>
      </p:pic>
      <p:cxnSp>
        <p:nvCxnSpPr>
          <p:cNvPr id="241" name="Google Shape;241;p27"/>
          <p:cNvCxnSpPr>
            <a:stCxn id="239" idx="3"/>
            <a:endCxn id="229" idx="1"/>
          </p:cNvCxnSpPr>
          <p:nvPr/>
        </p:nvCxnSpPr>
        <p:spPr>
          <a:xfrm flipH="1" rot="10800000">
            <a:off x="2035475" y="1300163"/>
            <a:ext cx="1635900" cy="421500"/>
          </a:xfrm>
          <a:prstGeom prst="straightConnector1">
            <a:avLst/>
          </a:prstGeom>
          <a:noFill/>
          <a:ln cap="flat" cmpd="sng" w="9525">
            <a:solidFill>
              <a:schemeClr val="dk2"/>
            </a:solidFill>
            <a:prstDash val="solid"/>
            <a:round/>
            <a:headEnd len="med" w="med" type="none"/>
            <a:tailEnd len="med" w="med" type="triangle"/>
          </a:ln>
        </p:spPr>
      </p:cxnSp>
      <p:sp>
        <p:nvSpPr>
          <p:cNvPr id="242" name="Google Shape;242;p27"/>
          <p:cNvSpPr/>
          <p:nvPr/>
        </p:nvSpPr>
        <p:spPr>
          <a:xfrm>
            <a:off x="826175" y="2664800"/>
            <a:ext cx="1582800" cy="10536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3" name="Google Shape;243;p27"/>
          <p:cNvCxnSpPr>
            <a:stCxn id="242" idx="0"/>
            <a:endCxn id="239" idx="2"/>
          </p:cNvCxnSpPr>
          <p:nvPr/>
        </p:nvCxnSpPr>
        <p:spPr>
          <a:xfrm rot="10800000">
            <a:off x="1613975" y="2143100"/>
            <a:ext cx="3600" cy="5217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28"/>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the reward? </a:t>
            </a:r>
            <a:endParaRPr/>
          </a:p>
        </p:txBody>
      </p:sp>
      <p:sp>
        <p:nvSpPr>
          <p:cNvPr id="249" name="Google Shape;249;p28"/>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t>The Agent needs to know how good of a cropped image it produced. This value is received from the Discriminator via the output layer of the </a:t>
            </a:r>
            <a:r>
              <a:rPr lang="en" sz="2000"/>
              <a:t>Discriminator</a:t>
            </a:r>
            <a:r>
              <a:rPr lang="en" sz="2000"/>
              <a:t> ‘s network. In other words, if the Discriminator predicted the cropped image as </a:t>
            </a:r>
            <a:r>
              <a:rPr i="1" lang="en" sz="2000"/>
              <a:t>Real</a:t>
            </a:r>
            <a:r>
              <a:rPr lang="en" sz="2000"/>
              <a:t>, then the Agent should get a bigger reward.</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29"/>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Reward</a:t>
            </a:r>
            <a:endParaRPr/>
          </a:p>
        </p:txBody>
      </p:sp>
      <p:pic>
        <p:nvPicPr>
          <p:cNvPr id="255" name="Google Shape;255;p29"/>
          <p:cNvPicPr preferRelativeResize="0"/>
          <p:nvPr/>
        </p:nvPicPr>
        <p:blipFill>
          <a:blip r:embed="rId3">
            <a:alphaModFix/>
          </a:blip>
          <a:stretch>
            <a:fillRect/>
          </a:stretch>
        </p:blipFill>
        <p:spPr>
          <a:xfrm>
            <a:off x="2407588" y="1512130"/>
            <a:ext cx="4328826" cy="2881375"/>
          </a:xfrm>
          <a:prstGeom prst="rect">
            <a:avLst/>
          </a:prstGeom>
          <a:noFill/>
          <a:ln>
            <a:noFill/>
          </a:ln>
        </p:spPr>
      </p:pic>
      <p:sp>
        <p:nvSpPr>
          <p:cNvPr id="256" name="Google Shape;256;p29"/>
          <p:cNvSpPr txBox="1"/>
          <p:nvPr/>
        </p:nvSpPr>
        <p:spPr>
          <a:xfrm>
            <a:off x="6410525" y="1381950"/>
            <a:ext cx="1492200" cy="41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Calibri"/>
                <a:ea typeface="Calibri"/>
                <a:cs typeface="Calibri"/>
                <a:sym typeface="Calibri"/>
              </a:rPr>
              <a:t>REAL</a:t>
            </a:r>
            <a:endParaRPr sz="3600">
              <a:latin typeface="Calibri"/>
              <a:ea typeface="Calibri"/>
              <a:cs typeface="Calibri"/>
              <a:sym typeface="Calibri"/>
            </a:endParaRPr>
          </a:p>
        </p:txBody>
      </p:sp>
      <p:sp>
        <p:nvSpPr>
          <p:cNvPr id="257" name="Google Shape;257;p29"/>
          <p:cNvSpPr txBox="1"/>
          <p:nvPr/>
        </p:nvSpPr>
        <p:spPr>
          <a:xfrm>
            <a:off x="1656800" y="3750025"/>
            <a:ext cx="1492200" cy="41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Calibri"/>
                <a:ea typeface="Calibri"/>
                <a:cs typeface="Calibri"/>
                <a:sym typeface="Calibri"/>
              </a:rPr>
              <a:t>FAKE</a:t>
            </a:r>
            <a:endParaRPr sz="36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pic>
        <p:nvPicPr>
          <p:cNvPr id="262" name="Google Shape;262;p30"/>
          <p:cNvPicPr preferRelativeResize="0"/>
          <p:nvPr/>
        </p:nvPicPr>
        <p:blipFill>
          <a:blip r:embed="rId3">
            <a:alphaModFix/>
          </a:blip>
          <a:stretch>
            <a:fillRect/>
          </a:stretch>
        </p:blipFill>
        <p:spPr>
          <a:xfrm>
            <a:off x="7099675" y="1008850"/>
            <a:ext cx="865650" cy="1134300"/>
          </a:xfrm>
          <a:prstGeom prst="rect">
            <a:avLst/>
          </a:prstGeom>
          <a:noFill/>
          <a:ln>
            <a:noFill/>
          </a:ln>
        </p:spPr>
      </p:pic>
      <p:pic>
        <p:nvPicPr>
          <p:cNvPr descr="Image result for bender futurama" id="263" name="Google Shape;263;p30"/>
          <p:cNvPicPr preferRelativeResize="0"/>
          <p:nvPr/>
        </p:nvPicPr>
        <p:blipFill>
          <a:blip r:embed="rId4">
            <a:alphaModFix/>
          </a:blip>
          <a:stretch>
            <a:fillRect/>
          </a:stretch>
        </p:blipFill>
        <p:spPr>
          <a:xfrm>
            <a:off x="3773463" y="3006775"/>
            <a:ext cx="1481900" cy="1481900"/>
          </a:xfrm>
          <a:prstGeom prst="rect">
            <a:avLst/>
          </a:prstGeom>
          <a:noFill/>
          <a:ln>
            <a:noFill/>
          </a:ln>
        </p:spPr>
      </p:pic>
      <p:pic>
        <p:nvPicPr>
          <p:cNvPr id="264" name="Google Shape;264;p30"/>
          <p:cNvPicPr preferRelativeResize="0"/>
          <p:nvPr/>
        </p:nvPicPr>
        <p:blipFill>
          <a:blip r:embed="rId5">
            <a:alphaModFix/>
          </a:blip>
          <a:stretch>
            <a:fillRect/>
          </a:stretch>
        </p:blipFill>
        <p:spPr>
          <a:xfrm>
            <a:off x="3671438" y="457200"/>
            <a:ext cx="1685925" cy="1685925"/>
          </a:xfrm>
          <a:prstGeom prst="rect">
            <a:avLst/>
          </a:prstGeom>
          <a:noFill/>
          <a:ln>
            <a:noFill/>
          </a:ln>
        </p:spPr>
      </p:pic>
      <p:pic>
        <p:nvPicPr>
          <p:cNvPr id="265" name="Google Shape;265;p30"/>
          <p:cNvPicPr preferRelativeResize="0"/>
          <p:nvPr/>
        </p:nvPicPr>
        <p:blipFill>
          <a:blip r:embed="rId6">
            <a:alphaModFix/>
          </a:blip>
          <a:stretch>
            <a:fillRect/>
          </a:stretch>
        </p:blipFill>
        <p:spPr>
          <a:xfrm>
            <a:off x="1068150" y="1035688"/>
            <a:ext cx="1080625" cy="1080625"/>
          </a:xfrm>
          <a:prstGeom prst="rect">
            <a:avLst/>
          </a:prstGeom>
          <a:noFill/>
          <a:ln>
            <a:noFill/>
          </a:ln>
        </p:spPr>
      </p:pic>
      <p:cxnSp>
        <p:nvCxnSpPr>
          <p:cNvPr id="266" name="Google Shape;266;p30"/>
          <p:cNvCxnSpPr>
            <a:stCxn id="264" idx="3"/>
            <a:endCxn id="262" idx="1"/>
          </p:cNvCxnSpPr>
          <p:nvPr/>
        </p:nvCxnSpPr>
        <p:spPr>
          <a:xfrm>
            <a:off x="5357363" y="1300163"/>
            <a:ext cx="1742400" cy="275700"/>
          </a:xfrm>
          <a:prstGeom prst="straightConnector1">
            <a:avLst/>
          </a:prstGeom>
          <a:noFill/>
          <a:ln cap="flat" cmpd="sng" w="9525">
            <a:solidFill>
              <a:schemeClr val="dk2"/>
            </a:solidFill>
            <a:prstDash val="solid"/>
            <a:round/>
            <a:headEnd len="med" w="med" type="none"/>
            <a:tailEnd len="med" w="med" type="triangle"/>
          </a:ln>
        </p:spPr>
      </p:cxnSp>
      <p:cxnSp>
        <p:nvCxnSpPr>
          <p:cNvPr id="267" name="Google Shape;267;p30"/>
          <p:cNvCxnSpPr>
            <a:endCxn id="265" idx="3"/>
          </p:cNvCxnSpPr>
          <p:nvPr/>
        </p:nvCxnSpPr>
        <p:spPr>
          <a:xfrm flipH="1">
            <a:off x="2148775" y="1300300"/>
            <a:ext cx="1522800" cy="275700"/>
          </a:xfrm>
          <a:prstGeom prst="straightConnector1">
            <a:avLst/>
          </a:prstGeom>
          <a:noFill/>
          <a:ln cap="flat" cmpd="sng" w="9525">
            <a:solidFill>
              <a:schemeClr val="dk2"/>
            </a:solidFill>
            <a:prstDash val="solid"/>
            <a:round/>
            <a:headEnd len="med" w="med" type="none"/>
            <a:tailEnd len="med" w="med" type="triangle"/>
          </a:ln>
        </p:spPr>
      </p:cxnSp>
      <p:sp>
        <p:nvSpPr>
          <p:cNvPr id="268" name="Google Shape;268;p30"/>
          <p:cNvSpPr txBox="1"/>
          <p:nvPr/>
        </p:nvSpPr>
        <p:spPr>
          <a:xfrm>
            <a:off x="5890525" y="1036975"/>
            <a:ext cx="599100" cy="41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REAL</a:t>
            </a:r>
            <a:endParaRPr>
              <a:latin typeface="Calibri"/>
              <a:ea typeface="Calibri"/>
              <a:cs typeface="Calibri"/>
              <a:sym typeface="Calibri"/>
            </a:endParaRPr>
          </a:p>
        </p:txBody>
      </p:sp>
      <p:sp>
        <p:nvSpPr>
          <p:cNvPr id="269" name="Google Shape;269;p30"/>
          <p:cNvSpPr txBox="1"/>
          <p:nvPr/>
        </p:nvSpPr>
        <p:spPr>
          <a:xfrm>
            <a:off x="2539200" y="1091063"/>
            <a:ext cx="599100" cy="41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REAL</a:t>
            </a:r>
            <a:endParaRPr>
              <a:latin typeface="Calibri"/>
              <a:ea typeface="Calibri"/>
              <a:cs typeface="Calibri"/>
              <a:sym typeface="Calibri"/>
            </a:endParaRPr>
          </a:p>
        </p:txBody>
      </p:sp>
      <p:sp>
        <p:nvSpPr>
          <p:cNvPr id="270" name="Google Shape;270;p30"/>
          <p:cNvSpPr txBox="1"/>
          <p:nvPr/>
        </p:nvSpPr>
        <p:spPr>
          <a:xfrm>
            <a:off x="2629650" y="1575875"/>
            <a:ext cx="418200" cy="27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.98</a:t>
            </a:r>
            <a:endParaRPr>
              <a:latin typeface="Calibri"/>
              <a:ea typeface="Calibri"/>
              <a:cs typeface="Calibri"/>
              <a:sym typeface="Calibri"/>
            </a:endParaRPr>
          </a:p>
        </p:txBody>
      </p:sp>
      <p:sp>
        <p:nvSpPr>
          <p:cNvPr id="271" name="Google Shape;271;p30"/>
          <p:cNvSpPr txBox="1"/>
          <p:nvPr/>
        </p:nvSpPr>
        <p:spPr>
          <a:xfrm>
            <a:off x="5980975" y="1575875"/>
            <a:ext cx="418200" cy="27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.97</a:t>
            </a:r>
            <a:endParaRPr>
              <a:latin typeface="Calibri"/>
              <a:ea typeface="Calibri"/>
              <a:cs typeface="Calibri"/>
              <a:sym typeface="Calibri"/>
            </a:endParaRPr>
          </a:p>
        </p:txBody>
      </p:sp>
      <p:sp>
        <p:nvSpPr>
          <p:cNvPr id="272" name="Google Shape;272;p30"/>
          <p:cNvSpPr/>
          <p:nvPr/>
        </p:nvSpPr>
        <p:spPr>
          <a:xfrm>
            <a:off x="6048775" y="1632375"/>
            <a:ext cx="282600" cy="2757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3" name="Google Shape;273;p30"/>
          <p:cNvCxnSpPr>
            <a:stCxn id="272" idx="4"/>
            <a:endCxn id="263" idx="0"/>
          </p:cNvCxnSpPr>
          <p:nvPr/>
        </p:nvCxnSpPr>
        <p:spPr>
          <a:xfrm flipH="1">
            <a:off x="4514275" y="1908075"/>
            <a:ext cx="1675800" cy="1098600"/>
          </a:xfrm>
          <a:prstGeom prst="straightConnector1">
            <a:avLst/>
          </a:prstGeom>
          <a:noFill/>
          <a:ln cap="flat" cmpd="sng" w="9525">
            <a:solidFill>
              <a:schemeClr val="dk2"/>
            </a:solidFill>
            <a:prstDash val="solid"/>
            <a:round/>
            <a:headEnd len="med" w="med" type="none"/>
            <a:tailEnd len="med" w="med" type="triangle"/>
          </a:ln>
        </p:spPr>
      </p:cxnSp>
      <p:sp>
        <p:nvSpPr>
          <p:cNvPr id="274" name="Google Shape;274;p30"/>
          <p:cNvSpPr txBox="1"/>
          <p:nvPr/>
        </p:nvSpPr>
        <p:spPr>
          <a:xfrm>
            <a:off x="5336625" y="2563050"/>
            <a:ext cx="865500" cy="27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REWARD</a:t>
            </a:r>
            <a:endParaRPr>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pic>
        <p:nvPicPr>
          <p:cNvPr descr="Image result for bender futurama" id="279" name="Google Shape;279;p31"/>
          <p:cNvPicPr preferRelativeResize="0"/>
          <p:nvPr/>
        </p:nvPicPr>
        <p:blipFill>
          <a:blip r:embed="rId3">
            <a:alphaModFix/>
          </a:blip>
          <a:stretch>
            <a:fillRect/>
          </a:stretch>
        </p:blipFill>
        <p:spPr>
          <a:xfrm>
            <a:off x="3773463" y="3082975"/>
            <a:ext cx="1481900" cy="1481900"/>
          </a:xfrm>
          <a:prstGeom prst="rect">
            <a:avLst/>
          </a:prstGeom>
          <a:noFill/>
          <a:ln>
            <a:noFill/>
          </a:ln>
        </p:spPr>
      </p:pic>
      <p:pic>
        <p:nvPicPr>
          <p:cNvPr id="280" name="Google Shape;280;p31"/>
          <p:cNvPicPr preferRelativeResize="0"/>
          <p:nvPr/>
        </p:nvPicPr>
        <p:blipFill>
          <a:blip r:embed="rId4">
            <a:alphaModFix/>
          </a:blip>
          <a:stretch>
            <a:fillRect/>
          </a:stretch>
        </p:blipFill>
        <p:spPr>
          <a:xfrm>
            <a:off x="3671438" y="533400"/>
            <a:ext cx="1685925" cy="1685925"/>
          </a:xfrm>
          <a:prstGeom prst="rect">
            <a:avLst/>
          </a:prstGeom>
          <a:noFill/>
          <a:ln>
            <a:noFill/>
          </a:ln>
        </p:spPr>
      </p:pic>
      <p:pic>
        <p:nvPicPr>
          <p:cNvPr id="281" name="Google Shape;281;p31"/>
          <p:cNvPicPr preferRelativeResize="0"/>
          <p:nvPr/>
        </p:nvPicPr>
        <p:blipFill>
          <a:blip r:embed="rId5">
            <a:alphaModFix/>
          </a:blip>
          <a:stretch>
            <a:fillRect/>
          </a:stretch>
        </p:blipFill>
        <p:spPr>
          <a:xfrm>
            <a:off x="1068150" y="1111888"/>
            <a:ext cx="1080625" cy="1080625"/>
          </a:xfrm>
          <a:prstGeom prst="rect">
            <a:avLst/>
          </a:prstGeom>
          <a:noFill/>
          <a:ln>
            <a:noFill/>
          </a:ln>
        </p:spPr>
      </p:pic>
      <p:cxnSp>
        <p:nvCxnSpPr>
          <p:cNvPr id="282" name="Google Shape;282;p31"/>
          <p:cNvCxnSpPr>
            <a:stCxn id="280" idx="3"/>
            <a:endCxn id="283" idx="1"/>
          </p:cNvCxnSpPr>
          <p:nvPr/>
        </p:nvCxnSpPr>
        <p:spPr>
          <a:xfrm>
            <a:off x="5357363" y="1376363"/>
            <a:ext cx="1742400" cy="275700"/>
          </a:xfrm>
          <a:prstGeom prst="straightConnector1">
            <a:avLst/>
          </a:prstGeom>
          <a:noFill/>
          <a:ln cap="flat" cmpd="sng" w="9525">
            <a:solidFill>
              <a:schemeClr val="dk2"/>
            </a:solidFill>
            <a:prstDash val="solid"/>
            <a:round/>
            <a:headEnd len="med" w="med" type="none"/>
            <a:tailEnd len="med" w="med" type="triangle"/>
          </a:ln>
        </p:spPr>
      </p:cxnSp>
      <p:cxnSp>
        <p:nvCxnSpPr>
          <p:cNvPr id="284" name="Google Shape;284;p31"/>
          <p:cNvCxnSpPr>
            <a:endCxn id="281" idx="3"/>
          </p:cNvCxnSpPr>
          <p:nvPr/>
        </p:nvCxnSpPr>
        <p:spPr>
          <a:xfrm flipH="1">
            <a:off x="2148775" y="1376500"/>
            <a:ext cx="1522800" cy="275700"/>
          </a:xfrm>
          <a:prstGeom prst="straightConnector1">
            <a:avLst/>
          </a:prstGeom>
          <a:noFill/>
          <a:ln cap="flat" cmpd="sng" w="9525">
            <a:solidFill>
              <a:schemeClr val="dk2"/>
            </a:solidFill>
            <a:prstDash val="solid"/>
            <a:round/>
            <a:headEnd len="med" w="med" type="none"/>
            <a:tailEnd len="med" w="med" type="triangle"/>
          </a:ln>
        </p:spPr>
      </p:cxnSp>
      <p:sp>
        <p:nvSpPr>
          <p:cNvPr id="285" name="Google Shape;285;p31"/>
          <p:cNvSpPr txBox="1"/>
          <p:nvPr/>
        </p:nvSpPr>
        <p:spPr>
          <a:xfrm>
            <a:off x="5890525" y="1113175"/>
            <a:ext cx="599100" cy="41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FAKE</a:t>
            </a:r>
            <a:endParaRPr>
              <a:latin typeface="Calibri"/>
              <a:ea typeface="Calibri"/>
              <a:cs typeface="Calibri"/>
              <a:sym typeface="Calibri"/>
            </a:endParaRPr>
          </a:p>
        </p:txBody>
      </p:sp>
      <p:sp>
        <p:nvSpPr>
          <p:cNvPr id="286" name="Google Shape;286;p31"/>
          <p:cNvSpPr txBox="1"/>
          <p:nvPr/>
        </p:nvSpPr>
        <p:spPr>
          <a:xfrm>
            <a:off x="2539200" y="1167263"/>
            <a:ext cx="599100" cy="41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REAL</a:t>
            </a:r>
            <a:endParaRPr>
              <a:latin typeface="Calibri"/>
              <a:ea typeface="Calibri"/>
              <a:cs typeface="Calibri"/>
              <a:sym typeface="Calibri"/>
            </a:endParaRPr>
          </a:p>
        </p:txBody>
      </p:sp>
      <p:sp>
        <p:nvSpPr>
          <p:cNvPr id="287" name="Google Shape;287;p31"/>
          <p:cNvSpPr txBox="1"/>
          <p:nvPr/>
        </p:nvSpPr>
        <p:spPr>
          <a:xfrm>
            <a:off x="2629650" y="1652075"/>
            <a:ext cx="418200" cy="27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.98</a:t>
            </a:r>
            <a:endParaRPr>
              <a:latin typeface="Calibri"/>
              <a:ea typeface="Calibri"/>
              <a:cs typeface="Calibri"/>
              <a:sym typeface="Calibri"/>
            </a:endParaRPr>
          </a:p>
        </p:txBody>
      </p:sp>
      <p:sp>
        <p:nvSpPr>
          <p:cNvPr id="288" name="Google Shape;288;p31"/>
          <p:cNvSpPr txBox="1"/>
          <p:nvPr/>
        </p:nvSpPr>
        <p:spPr>
          <a:xfrm>
            <a:off x="5980975" y="1652075"/>
            <a:ext cx="418200" cy="27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.07</a:t>
            </a:r>
            <a:endParaRPr>
              <a:latin typeface="Calibri"/>
              <a:ea typeface="Calibri"/>
              <a:cs typeface="Calibri"/>
              <a:sym typeface="Calibri"/>
            </a:endParaRPr>
          </a:p>
        </p:txBody>
      </p:sp>
      <p:sp>
        <p:nvSpPr>
          <p:cNvPr id="289" name="Google Shape;289;p31"/>
          <p:cNvSpPr/>
          <p:nvPr/>
        </p:nvSpPr>
        <p:spPr>
          <a:xfrm>
            <a:off x="6048775" y="1719875"/>
            <a:ext cx="282600" cy="2757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0" name="Google Shape;290;p31"/>
          <p:cNvCxnSpPr>
            <a:stCxn id="289" idx="4"/>
            <a:endCxn id="279" idx="0"/>
          </p:cNvCxnSpPr>
          <p:nvPr/>
        </p:nvCxnSpPr>
        <p:spPr>
          <a:xfrm flipH="1">
            <a:off x="4514275" y="1995575"/>
            <a:ext cx="1675800" cy="1087500"/>
          </a:xfrm>
          <a:prstGeom prst="straightConnector1">
            <a:avLst/>
          </a:prstGeom>
          <a:noFill/>
          <a:ln cap="flat" cmpd="sng" w="9525">
            <a:solidFill>
              <a:schemeClr val="dk2"/>
            </a:solidFill>
            <a:prstDash val="solid"/>
            <a:round/>
            <a:headEnd len="med" w="med" type="none"/>
            <a:tailEnd len="med" w="med" type="triangle"/>
          </a:ln>
        </p:spPr>
      </p:cxnSp>
      <p:sp>
        <p:nvSpPr>
          <p:cNvPr id="291" name="Google Shape;291;p31"/>
          <p:cNvSpPr txBox="1"/>
          <p:nvPr/>
        </p:nvSpPr>
        <p:spPr>
          <a:xfrm>
            <a:off x="5336625" y="2639250"/>
            <a:ext cx="865500" cy="27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REWARD</a:t>
            </a:r>
            <a:endParaRPr>
              <a:latin typeface="Calibri"/>
              <a:ea typeface="Calibri"/>
              <a:cs typeface="Calibri"/>
              <a:sym typeface="Calibri"/>
            </a:endParaRPr>
          </a:p>
        </p:txBody>
      </p:sp>
      <p:pic>
        <p:nvPicPr>
          <p:cNvPr descr="Image result for lizard" id="292" name="Google Shape;292;p31"/>
          <p:cNvPicPr preferRelativeResize="0"/>
          <p:nvPr/>
        </p:nvPicPr>
        <p:blipFill>
          <a:blip r:embed="rId6">
            <a:alphaModFix/>
          </a:blip>
          <a:stretch>
            <a:fillRect/>
          </a:stretch>
        </p:blipFill>
        <p:spPr>
          <a:xfrm>
            <a:off x="7099775" y="974037"/>
            <a:ext cx="1080625" cy="1080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1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Objective </a:t>
            </a:r>
            <a:endParaRPr/>
          </a:p>
        </p:txBody>
      </p:sp>
      <p:sp>
        <p:nvSpPr>
          <p:cNvPr id="135" name="Google Shape;135;p14"/>
          <p:cNvSpPr txBox="1"/>
          <p:nvPr>
            <p:ph idx="1" type="body"/>
          </p:nvPr>
        </p:nvSpPr>
        <p:spPr>
          <a:xfrm>
            <a:off x="819150" y="1755500"/>
            <a:ext cx="7505700" cy="268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Object Detection</a:t>
            </a:r>
            <a:r>
              <a:rPr lang="en" sz="1800"/>
              <a:t>: To implement a machine learning algorithm for the purpose of detecting an object in some image, without the need to </a:t>
            </a:r>
            <a:r>
              <a:rPr i="1" lang="en" sz="1800"/>
              <a:t>pre-process</a:t>
            </a:r>
            <a:r>
              <a:rPr lang="en" sz="1800"/>
              <a:t> any image (make object </a:t>
            </a:r>
            <a:r>
              <a:rPr i="1" lang="en" sz="1800"/>
              <a:t>labels</a:t>
            </a:r>
            <a:r>
              <a:rPr lang="en" sz="1800"/>
              <a:t>).</a:t>
            </a:r>
            <a:endParaRPr sz="1800"/>
          </a:p>
          <a:p>
            <a:pPr indent="0" lvl="0" marL="0" rtl="0" algn="l">
              <a:spcBef>
                <a:spcPts val="1600"/>
              </a:spcBef>
              <a:spcAft>
                <a:spcPts val="1600"/>
              </a:spcAft>
              <a:buNone/>
            </a:pPr>
            <a:r>
              <a:rPr b="1" lang="en" sz="1800"/>
              <a:t>YOLO: </a:t>
            </a:r>
            <a:r>
              <a:rPr lang="en" sz="1800"/>
              <a:t>Is a great object detection algorithm, but requires a human to manually pre-process their data using the Yolo Annotation Software.</a:t>
            </a: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32"/>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Phase - Proof of Concept</a:t>
            </a:r>
            <a:endParaRPr/>
          </a:p>
        </p:txBody>
      </p:sp>
      <p:sp>
        <p:nvSpPr>
          <p:cNvPr id="298" name="Google Shape;298;p32"/>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t>To test out the model, we first test in a simple environment: A single star in a white background</a:t>
            </a:r>
            <a:endParaRPr sz="2000"/>
          </a:p>
        </p:txBody>
      </p:sp>
      <p:pic>
        <p:nvPicPr>
          <p:cNvPr id="299" name="Google Shape;299;p32"/>
          <p:cNvPicPr preferRelativeResize="0"/>
          <p:nvPr/>
        </p:nvPicPr>
        <p:blipFill>
          <a:blip r:embed="rId3">
            <a:alphaModFix/>
          </a:blip>
          <a:stretch>
            <a:fillRect/>
          </a:stretch>
        </p:blipFill>
        <p:spPr>
          <a:xfrm>
            <a:off x="6081850" y="958250"/>
            <a:ext cx="419100" cy="419100"/>
          </a:xfrm>
          <a:prstGeom prst="rect">
            <a:avLst/>
          </a:prstGeom>
          <a:noFill/>
          <a:ln>
            <a:noFill/>
          </a:ln>
        </p:spPr>
      </p:pic>
      <p:pic>
        <p:nvPicPr>
          <p:cNvPr id="300" name="Google Shape;300;p32"/>
          <p:cNvPicPr preferRelativeResize="0"/>
          <p:nvPr/>
        </p:nvPicPr>
        <p:blipFill>
          <a:blip r:embed="rId4">
            <a:alphaModFix/>
          </a:blip>
          <a:stretch>
            <a:fillRect/>
          </a:stretch>
        </p:blipFill>
        <p:spPr>
          <a:xfrm>
            <a:off x="5294550" y="2445025"/>
            <a:ext cx="1993700" cy="1993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33"/>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Second Phase - Face Detection</a:t>
            </a:r>
            <a:endParaRPr/>
          </a:p>
        </p:txBody>
      </p:sp>
      <p:sp>
        <p:nvSpPr>
          <p:cNvPr id="306" name="Google Shape;306;p33"/>
          <p:cNvSpPr txBox="1"/>
          <p:nvPr>
            <p:ph idx="1" type="body"/>
          </p:nvPr>
        </p:nvSpPr>
        <p:spPr>
          <a:xfrm>
            <a:off x="819150" y="1990725"/>
            <a:ext cx="50415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For the second phase, we jumped right into a much harder problem: Face Detection</a:t>
            </a:r>
            <a:endParaRPr sz="2000"/>
          </a:p>
          <a:p>
            <a:pPr indent="0" lvl="0" marL="0" rtl="0" algn="l">
              <a:spcBef>
                <a:spcPts val="1600"/>
              </a:spcBef>
              <a:spcAft>
                <a:spcPts val="0"/>
              </a:spcAft>
              <a:buNone/>
            </a:pPr>
            <a:r>
              <a:rPr lang="en" sz="2000"/>
              <a:t>Our data was grabbed from various datasets available online.</a:t>
            </a:r>
            <a:endParaRPr sz="2000"/>
          </a:p>
          <a:p>
            <a:pPr indent="0" lvl="0" marL="0" rtl="0" algn="l">
              <a:spcBef>
                <a:spcPts val="1600"/>
              </a:spcBef>
              <a:spcAft>
                <a:spcPts val="1600"/>
              </a:spcAft>
              <a:buNone/>
            </a:pPr>
            <a:r>
              <a:t/>
            </a:r>
            <a:endParaRPr/>
          </a:p>
        </p:txBody>
      </p:sp>
      <p:pic>
        <p:nvPicPr>
          <p:cNvPr id="307" name="Google Shape;307;p33"/>
          <p:cNvPicPr preferRelativeResize="0"/>
          <p:nvPr/>
        </p:nvPicPr>
        <p:blipFill>
          <a:blip r:embed="rId3">
            <a:alphaModFix/>
          </a:blip>
          <a:stretch>
            <a:fillRect/>
          </a:stretch>
        </p:blipFill>
        <p:spPr>
          <a:xfrm>
            <a:off x="5860650" y="2553200"/>
            <a:ext cx="2513950" cy="1885450"/>
          </a:xfrm>
          <a:prstGeom prst="rect">
            <a:avLst/>
          </a:prstGeom>
          <a:noFill/>
          <a:ln>
            <a:noFill/>
          </a:ln>
        </p:spPr>
      </p:pic>
      <p:pic>
        <p:nvPicPr>
          <p:cNvPr id="308" name="Google Shape;308;p33"/>
          <p:cNvPicPr preferRelativeResize="0"/>
          <p:nvPr/>
        </p:nvPicPr>
        <p:blipFill>
          <a:blip r:embed="rId4">
            <a:alphaModFix/>
          </a:blip>
          <a:stretch>
            <a:fillRect/>
          </a:stretch>
        </p:blipFill>
        <p:spPr>
          <a:xfrm>
            <a:off x="7055675" y="845600"/>
            <a:ext cx="1269175" cy="12691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3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Second Phase - Face Detection</a:t>
            </a:r>
            <a:endParaRPr/>
          </a:p>
        </p:txBody>
      </p:sp>
      <p:sp>
        <p:nvSpPr>
          <p:cNvPr id="314" name="Google Shape;314;p34"/>
          <p:cNvSpPr txBox="1"/>
          <p:nvPr>
            <p:ph idx="1" type="body"/>
          </p:nvPr>
        </p:nvSpPr>
        <p:spPr>
          <a:xfrm>
            <a:off x="819150" y="1990725"/>
            <a:ext cx="50415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For now, we still try a fixed bounding box square (80, 80)</a:t>
            </a:r>
            <a:endParaRPr sz="2000"/>
          </a:p>
          <a:p>
            <a:pPr indent="0" lvl="0" marL="0" rtl="0" algn="l">
              <a:spcBef>
                <a:spcPts val="1600"/>
              </a:spcBef>
              <a:spcAft>
                <a:spcPts val="0"/>
              </a:spcAft>
              <a:buNone/>
            </a:pPr>
            <a:r>
              <a:t/>
            </a:r>
            <a:endParaRPr sz="2000"/>
          </a:p>
          <a:p>
            <a:pPr indent="0" lvl="0" marL="0" rtl="0" algn="l">
              <a:spcBef>
                <a:spcPts val="1600"/>
              </a:spcBef>
              <a:spcAft>
                <a:spcPts val="1600"/>
              </a:spcAft>
              <a:buNone/>
            </a:pPr>
            <a:r>
              <a:t/>
            </a:r>
            <a:endParaRPr/>
          </a:p>
        </p:txBody>
      </p:sp>
      <p:pic>
        <p:nvPicPr>
          <p:cNvPr id="315" name="Google Shape;315;p34"/>
          <p:cNvPicPr preferRelativeResize="0"/>
          <p:nvPr/>
        </p:nvPicPr>
        <p:blipFill>
          <a:blip r:embed="rId3">
            <a:alphaModFix/>
          </a:blip>
          <a:stretch>
            <a:fillRect/>
          </a:stretch>
        </p:blipFill>
        <p:spPr>
          <a:xfrm>
            <a:off x="5860650" y="2553200"/>
            <a:ext cx="2513950" cy="1885450"/>
          </a:xfrm>
          <a:prstGeom prst="rect">
            <a:avLst/>
          </a:prstGeom>
          <a:noFill/>
          <a:ln>
            <a:noFill/>
          </a:ln>
        </p:spPr>
      </p:pic>
      <p:pic>
        <p:nvPicPr>
          <p:cNvPr id="316" name="Google Shape;316;p34"/>
          <p:cNvPicPr preferRelativeResize="0"/>
          <p:nvPr/>
        </p:nvPicPr>
        <p:blipFill>
          <a:blip r:embed="rId4">
            <a:alphaModFix/>
          </a:blip>
          <a:stretch>
            <a:fillRect/>
          </a:stretch>
        </p:blipFill>
        <p:spPr>
          <a:xfrm>
            <a:off x="7055675" y="845600"/>
            <a:ext cx="1269175" cy="12691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3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Second Phase - Face Detection</a:t>
            </a:r>
            <a:endParaRPr/>
          </a:p>
        </p:txBody>
      </p:sp>
      <p:pic>
        <p:nvPicPr>
          <p:cNvPr id="322" name="Google Shape;322;p35"/>
          <p:cNvPicPr preferRelativeResize="0"/>
          <p:nvPr/>
        </p:nvPicPr>
        <p:blipFill>
          <a:blip r:embed="rId3">
            <a:alphaModFix/>
          </a:blip>
          <a:stretch>
            <a:fillRect/>
          </a:stretch>
        </p:blipFill>
        <p:spPr>
          <a:xfrm>
            <a:off x="6603725" y="1800200"/>
            <a:ext cx="1721125" cy="1290850"/>
          </a:xfrm>
          <a:prstGeom prst="rect">
            <a:avLst/>
          </a:prstGeom>
          <a:noFill/>
          <a:ln>
            <a:noFill/>
          </a:ln>
        </p:spPr>
      </p:pic>
      <p:pic>
        <p:nvPicPr>
          <p:cNvPr id="323" name="Google Shape;323;p35"/>
          <p:cNvPicPr preferRelativeResize="0"/>
          <p:nvPr/>
        </p:nvPicPr>
        <p:blipFill>
          <a:blip r:embed="rId4">
            <a:alphaModFix/>
          </a:blip>
          <a:stretch>
            <a:fillRect/>
          </a:stretch>
        </p:blipFill>
        <p:spPr>
          <a:xfrm>
            <a:off x="819150" y="3148438"/>
            <a:ext cx="1721125" cy="1290837"/>
          </a:xfrm>
          <a:prstGeom prst="rect">
            <a:avLst/>
          </a:prstGeom>
          <a:noFill/>
          <a:ln>
            <a:noFill/>
          </a:ln>
        </p:spPr>
      </p:pic>
      <p:pic>
        <p:nvPicPr>
          <p:cNvPr id="324" name="Google Shape;324;p35"/>
          <p:cNvPicPr preferRelativeResize="0"/>
          <p:nvPr/>
        </p:nvPicPr>
        <p:blipFill>
          <a:blip r:embed="rId5">
            <a:alphaModFix/>
          </a:blip>
          <a:stretch>
            <a:fillRect/>
          </a:stretch>
        </p:blipFill>
        <p:spPr>
          <a:xfrm>
            <a:off x="819150" y="1800201"/>
            <a:ext cx="1721125" cy="1290844"/>
          </a:xfrm>
          <a:prstGeom prst="rect">
            <a:avLst/>
          </a:prstGeom>
          <a:noFill/>
          <a:ln>
            <a:noFill/>
          </a:ln>
        </p:spPr>
      </p:pic>
      <p:pic>
        <p:nvPicPr>
          <p:cNvPr id="325" name="Google Shape;325;p35"/>
          <p:cNvPicPr preferRelativeResize="0"/>
          <p:nvPr/>
        </p:nvPicPr>
        <p:blipFill>
          <a:blip r:embed="rId6">
            <a:alphaModFix/>
          </a:blip>
          <a:stretch>
            <a:fillRect/>
          </a:stretch>
        </p:blipFill>
        <p:spPr>
          <a:xfrm>
            <a:off x="3711437" y="2238156"/>
            <a:ext cx="1721125" cy="1290844"/>
          </a:xfrm>
          <a:prstGeom prst="rect">
            <a:avLst/>
          </a:prstGeom>
          <a:noFill/>
          <a:ln>
            <a:noFill/>
          </a:ln>
        </p:spPr>
      </p:pic>
      <p:pic>
        <p:nvPicPr>
          <p:cNvPr id="326" name="Google Shape;326;p35"/>
          <p:cNvPicPr preferRelativeResize="0"/>
          <p:nvPr/>
        </p:nvPicPr>
        <p:blipFill>
          <a:blip r:embed="rId7">
            <a:alphaModFix/>
          </a:blip>
          <a:stretch>
            <a:fillRect/>
          </a:stretch>
        </p:blipFill>
        <p:spPr>
          <a:xfrm>
            <a:off x="6603703" y="3148450"/>
            <a:ext cx="1721119" cy="1290825"/>
          </a:xfrm>
          <a:prstGeom prst="rect">
            <a:avLst/>
          </a:prstGeom>
          <a:noFill/>
          <a:ln>
            <a:noFill/>
          </a:ln>
        </p:spPr>
      </p:pic>
      <p:sp>
        <p:nvSpPr>
          <p:cNvPr id="327" name="Google Shape;327;p35"/>
          <p:cNvSpPr txBox="1"/>
          <p:nvPr/>
        </p:nvSpPr>
        <p:spPr>
          <a:xfrm>
            <a:off x="1154325" y="1357400"/>
            <a:ext cx="707100" cy="43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Good!!</a:t>
            </a:r>
            <a:endParaRPr>
              <a:latin typeface="Calibri"/>
              <a:ea typeface="Calibri"/>
              <a:cs typeface="Calibri"/>
              <a:sym typeface="Calibri"/>
            </a:endParaRPr>
          </a:p>
        </p:txBody>
      </p:sp>
      <p:sp>
        <p:nvSpPr>
          <p:cNvPr id="328" name="Google Shape;328;p35"/>
          <p:cNvSpPr txBox="1"/>
          <p:nvPr/>
        </p:nvSpPr>
        <p:spPr>
          <a:xfrm>
            <a:off x="4218438" y="3657200"/>
            <a:ext cx="707100" cy="43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Meh</a:t>
            </a:r>
            <a:endParaRPr>
              <a:latin typeface="Calibri"/>
              <a:ea typeface="Calibri"/>
              <a:cs typeface="Calibri"/>
              <a:sym typeface="Calibri"/>
            </a:endParaRPr>
          </a:p>
        </p:txBody>
      </p:sp>
      <p:sp>
        <p:nvSpPr>
          <p:cNvPr id="329" name="Google Shape;329;p35"/>
          <p:cNvSpPr txBox="1"/>
          <p:nvPr/>
        </p:nvSpPr>
        <p:spPr>
          <a:xfrm>
            <a:off x="7065525" y="1420350"/>
            <a:ext cx="1103400" cy="43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Not Good</a:t>
            </a:r>
            <a:endParaRPr>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pic>
        <p:nvPicPr>
          <p:cNvPr id="334" name="Google Shape;334;p36"/>
          <p:cNvPicPr preferRelativeResize="0"/>
          <p:nvPr/>
        </p:nvPicPr>
        <p:blipFill>
          <a:blip r:embed="rId3">
            <a:alphaModFix/>
          </a:blip>
          <a:stretch>
            <a:fillRect/>
          </a:stretch>
        </p:blipFill>
        <p:spPr>
          <a:xfrm>
            <a:off x="3380813" y="315261"/>
            <a:ext cx="3156725" cy="2367563"/>
          </a:xfrm>
          <a:prstGeom prst="rect">
            <a:avLst/>
          </a:prstGeom>
          <a:noFill/>
          <a:ln>
            <a:noFill/>
          </a:ln>
        </p:spPr>
      </p:pic>
      <p:pic>
        <p:nvPicPr>
          <p:cNvPr id="335" name="Google Shape;335;p36"/>
          <p:cNvPicPr preferRelativeResize="0"/>
          <p:nvPr/>
        </p:nvPicPr>
        <p:blipFill>
          <a:blip r:embed="rId4">
            <a:alphaModFix/>
          </a:blip>
          <a:stretch>
            <a:fillRect/>
          </a:stretch>
        </p:blipFill>
        <p:spPr>
          <a:xfrm>
            <a:off x="296175" y="2669350"/>
            <a:ext cx="3066693" cy="2300000"/>
          </a:xfrm>
          <a:prstGeom prst="rect">
            <a:avLst/>
          </a:prstGeom>
          <a:noFill/>
          <a:ln>
            <a:noFill/>
          </a:ln>
        </p:spPr>
      </p:pic>
      <p:pic>
        <p:nvPicPr>
          <p:cNvPr id="336" name="Google Shape;336;p36"/>
          <p:cNvPicPr preferRelativeResize="0"/>
          <p:nvPr/>
        </p:nvPicPr>
        <p:blipFill>
          <a:blip r:embed="rId5">
            <a:alphaModFix/>
          </a:blip>
          <a:stretch>
            <a:fillRect/>
          </a:stretch>
        </p:blipFill>
        <p:spPr>
          <a:xfrm>
            <a:off x="233225" y="301800"/>
            <a:ext cx="3192610" cy="2394475"/>
          </a:xfrm>
          <a:prstGeom prst="rect">
            <a:avLst/>
          </a:prstGeom>
          <a:noFill/>
          <a:ln>
            <a:noFill/>
          </a:ln>
        </p:spPr>
      </p:pic>
      <p:pic>
        <p:nvPicPr>
          <p:cNvPr id="337" name="Google Shape;337;p36"/>
          <p:cNvPicPr preferRelativeResize="0"/>
          <p:nvPr/>
        </p:nvPicPr>
        <p:blipFill>
          <a:blip r:embed="rId6">
            <a:alphaModFix/>
          </a:blip>
          <a:stretch>
            <a:fillRect/>
          </a:stretch>
        </p:blipFill>
        <p:spPr>
          <a:xfrm>
            <a:off x="3425825" y="2669323"/>
            <a:ext cx="3066699" cy="2300052"/>
          </a:xfrm>
          <a:prstGeom prst="rect">
            <a:avLst/>
          </a:prstGeom>
          <a:noFill/>
          <a:ln>
            <a:noFill/>
          </a:ln>
        </p:spPr>
      </p:pic>
      <p:sp>
        <p:nvSpPr>
          <p:cNvPr id="338" name="Google Shape;338;p36"/>
          <p:cNvSpPr txBox="1"/>
          <p:nvPr/>
        </p:nvSpPr>
        <p:spPr>
          <a:xfrm>
            <a:off x="6492525" y="301800"/>
            <a:ext cx="2382300" cy="46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Y-axis: Reward</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X-axis: Epochs</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Vertical lines: Times where the discriminator begins training. </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If the Agent crops an Image such that the reward is &lt;0.5, we hypothesize that the image was probably not a </a:t>
            </a:r>
            <a:r>
              <a:rPr i="1" lang="en" sz="1200">
                <a:latin typeface="Calibri"/>
                <a:ea typeface="Calibri"/>
                <a:cs typeface="Calibri"/>
                <a:sym typeface="Calibri"/>
              </a:rPr>
              <a:t>face</a:t>
            </a:r>
            <a:r>
              <a:rPr lang="en" sz="1200">
                <a:latin typeface="Calibri"/>
                <a:ea typeface="Calibri"/>
                <a:cs typeface="Calibri"/>
                <a:sym typeface="Calibri"/>
              </a:rPr>
              <a:t>, and we therefore save that image (in some array). After the array has length </a:t>
            </a:r>
            <a:r>
              <a:rPr b="1" i="1" lang="en" sz="1200">
                <a:latin typeface="Calibri"/>
                <a:ea typeface="Calibri"/>
                <a:cs typeface="Calibri"/>
                <a:sym typeface="Calibri"/>
              </a:rPr>
              <a:t>x</a:t>
            </a:r>
            <a:r>
              <a:rPr lang="en" sz="1200">
                <a:latin typeface="Calibri"/>
                <a:ea typeface="Calibri"/>
                <a:cs typeface="Calibri"/>
                <a:sym typeface="Calibri"/>
              </a:rPr>
              <a:t>, we train the discriminator on that array, and another array of equal size of the </a:t>
            </a:r>
            <a:r>
              <a:rPr i="1" lang="en" sz="1200">
                <a:latin typeface="Calibri"/>
                <a:ea typeface="Calibri"/>
                <a:cs typeface="Calibri"/>
                <a:sym typeface="Calibri"/>
              </a:rPr>
              <a:t>real</a:t>
            </a:r>
            <a:r>
              <a:rPr lang="en" sz="1200">
                <a:latin typeface="Calibri"/>
                <a:ea typeface="Calibri"/>
                <a:cs typeface="Calibri"/>
                <a:sym typeface="Calibri"/>
              </a:rPr>
              <a:t> faces. This way, the discriminator is fed what the agent shouldn’t do, and can help the agent learn by giving it low reward. For example, if we feed into the discriminator everything that the Agent outputs, then whenever the Agent outputs the object (</a:t>
            </a:r>
            <a:r>
              <a:rPr i="1" lang="en" sz="1200">
                <a:latin typeface="Calibri"/>
                <a:ea typeface="Calibri"/>
                <a:cs typeface="Calibri"/>
                <a:sym typeface="Calibri"/>
              </a:rPr>
              <a:t>face)</a:t>
            </a:r>
            <a:r>
              <a:rPr lang="en" sz="1200">
                <a:latin typeface="Calibri"/>
                <a:ea typeface="Calibri"/>
                <a:cs typeface="Calibri"/>
                <a:sym typeface="Calibri"/>
              </a:rPr>
              <a:t>, the Discriminator may learn the difference between the </a:t>
            </a:r>
            <a:r>
              <a:rPr i="1" lang="en" sz="1200">
                <a:latin typeface="Calibri"/>
                <a:ea typeface="Calibri"/>
                <a:cs typeface="Calibri"/>
                <a:sym typeface="Calibri"/>
              </a:rPr>
              <a:t>real</a:t>
            </a:r>
            <a:r>
              <a:rPr lang="en" sz="1200">
                <a:latin typeface="Calibri"/>
                <a:ea typeface="Calibri"/>
                <a:cs typeface="Calibri"/>
                <a:sym typeface="Calibri"/>
              </a:rPr>
              <a:t> faces and the </a:t>
            </a:r>
            <a:r>
              <a:rPr i="1" lang="en" sz="1200">
                <a:latin typeface="Calibri"/>
                <a:ea typeface="Calibri"/>
                <a:cs typeface="Calibri"/>
                <a:sym typeface="Calibri"/>
              </a:rPr>
              <a:t>fake</a:t>
            </a:r>
            <a:r>
              <a:rPr lang="en" sz="1200">
                <a:latin typeface="Calibri"/>
                <a:ea typeface="Calibri"/>
                <a:cs typeface="Calibri"/>
                <a:sym typeface="Calibri"/>
              </a:rPr>
              <a:t> faces.</a:t>
            </a:r>
            <a:endParaRPr sz="1200">
              <a:latin typeface="Calibri"/>
              <a:ea typeface="Calibri"/>
              <a:cs typeface="Calibri"/>
              <a:sym typeface="Calibri"/>
            </a:endParaRPr>
          </a:p>
        </p:txBody>
      </p:sp>
      <p:cxnSp>
        <p:nvCxnSpPr>
          <p:cNvPr id="339" name="Google Shape;339;p36"/>
          <p:cNvCxnSpPr/>
          <p:nvPr/>
        </p:nvCxnSpPr>
        <p:spPr>
          <a:xfrm>
            <a:off x="3209425" y="1544450"/>
            <a:ext cx="212400" cy="81300"/>
          </a:xfrm>
          <a:prstGeom prst="straightConnector1">
            <a:avLst/>
          </a:prstGeom>
          <a:noFill/>
          <a:ln cap="flat" cmpd="sng" w="9525">
            <a:solidFill>
              <a:schemeClr val="dk2"/>
            </a:solidFill>
            <a:prstDash val="solid"/>
            <a:round/>
            <a:headEnd len="med" w="med" type="none"/>
            <a:tailEnd len="med" w="med" type="triangle"/>
          </a:ln>
        </p:spPr>
      </p:cxnSp>
      <p:cxnSp>
        <p:nvCxnSpPr>
          <p:cNvPr id="340" name="Google Shape;340;p36"/>
          <p:cNvCxnSpPr/>
          <p:nvPr/>
        </p:nvCxnSpPr>
        <p:spPr>
          <a:xfrm flipH="1">
            <a:off x="3209300" y="2656900"/>
            <a:ext cx="500100" cy="337500"/>
          </a:xfrm>
          <a:prstGeom prst="straightConnector1">
            <a:avLst/>
          </a:prstGeom>
          <a:noFill/>
          <a:ln cap="flat" cmpd="sng" w="9525">
            <a:solidFill>
              <a:schemeClr val="dk2"/>
            </a:solidFill>
            <a:prstDash val="solid"/>
            <a:round/>
            <a:headEnd len="med" w="med" type="none"/>
            <a:tailEnd len="med" w="med" type="triangle"/>
          </a:ln>
        </p:spPr>
      </p:cxnSp>
      <p:cxnSp>
        <p:nvCxnSpPr>
          <p:cNvPr id="341" name="Google Shape;341;p36"/>
          <p:cNvCxnSpPr>
            <a:endCxn id="337" idx="1"/>
          </p:cNvCxnSpPr>
          <p:nvPr/>
        </p:nvCxnSpPr>
        <p:spPr>
          <a:xfrm>
            <a:off x="3209525" y="3794449"/>
            <a:ext cx="216300" cy="249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Google Shape;346;p37"/>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 improvements </a:t>
            </a:r>
            <a:endParaRPr/>
          </a:p>
        </p:txBody>
      </p:sp>
      <p:sp>
        <p:nvSpPr>
          <p:cNvPr id="347" name="Google Shape;347;p37"/>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Multiple Bounding Boxes Detection (multiple faces)</a:t>
            </a:r>
            <a:r>
              <a:rPr lang="en" sz="1800"/>
              <a:t> </a:t>
            </a:r>
            <a:endParaRPr sz="1800"/>
          </a:p>
          <a:p>
            <a:pPr indent="-342900" lvl="0" marL="457200" rtl="0" algn="l">
              <a:spcBef>
                <a:spcPts val="0"/>
              </a:spcBef>
              <a:spcAft>
                <a:spcPts val="0"/>
              </a:spcAft>
              <a:buSzPts val="1800"/>
              <a:buChar char="-"/>
            </a:pPr>
            <a:r>
              <a:rPr lang="en" sz="1800"/>
              <a:t>Multiple Objects</a:t>
            </a:r>
            <a:endParaRPr sz="1800"/>
          </a:p>
          <a:p>
            <a:pPr indent="-342900" lvl="0" marL="457200" rtl="0" algn="l">
              <a:spcBef>
                <a:spcPts val="0"/>
              </a:spcBef>
              <a:spcAft>
                <a:spcPts val="0"/>
              </a:spcAft>
              <a:buSzPts val="1800"/>
              <a:buChar char="-"/>
            </a:pPr>
            <a:r>
              <a:rPr lang="en" sz="1800"/>
              <a:t>Try with different model architecture</a:t>
            </a:r>
            <a:endParaRPr sz="1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pic>
        <p:nvPicPr>
          <p:cNvPr id="140" name="Google Shape;140;p15" title="How to create the BBOX to train yolo with custom object">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1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Approach</a:t>
            </a:r>
            <a:endParaRPr/>
          </a:p>
        </p:txBody>
      </p:sp>
      <p:sp>
        <p:nvSpPr>
          <p:cNvPr id="146" name="Google Shape;146;p16"/>
          <p:cNvSpPr txBox="1"/>
          <p:nvPr>
            <p:ph idx="1" type="body"/>
          </p:nvPr>
        </p:nvSpPr>
        <p:spPr>
          <a:xfrm>
            <a:off x="819150" y="1734450"/>
            <a:ext cx="7505700" cy="270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Using Generative Adversarial Networks, we replace the </a:t>
            </a:r>
            <a:r>
              <a:rPr i="1" lang="en" sz="2000"/>
              <a:t>Generator </a:t>
            </a:r>
            <a:r>
              <a:rPr lang="en" sz="2000"/>
              <a:t>part with an </a:t>
            </a:r>
            <a:r>
              <a:rPr i="1" lang="en" sz="2000"/>
              <a:t>Agent. </a:t>
            </a:r>
            <a:r>
              <a:rPr lang="en" sz="2000"/>
              <a:t>The agent’s objective is to select specific objects from the input image and send it to the </a:t>
            </a:r>
            <a:r>
              <a:rPr i="1" lang="en" sz="2000"/>
              <a:t>Discriminator</a:t>
            </a:r>
            <a:r>
              <a:rPr lang="en" sz="2000"/>
              <a:t>.</a:t>
            </a:r>
            <a:endParaRPr sz="2000"/>
          </a:p>
          <a:p>
            <a:pPr indent="0" lvl="0" marL="0" rtl="0" algn="l">
              <a:spcBef>
                <a:spcPts val="1600"/>
              </a:spcBef>
              <a:spcAft>
                <a:spcPts val="0"/>
              </a:spcAft>
              <a:buNone/>
            </a:pPr>
            <a:r>
              <a:rPr lang="en" sz="2000"/>
              <a:t>The Discriminator will evaluates the </a:t>
            </a:r>
            <a:r>
              <a:rPr i="1" lang="en" sz="2000"/>
              <a:t>similarity</a:t>
            </a:r>
            <a:r>
              <a:rPr lang="en" sz="2000"/>
              <a:t> between the </a:t>
            </a:r>
            <a:r>
              <a:rPr i="1" lang="en" sz="2000"/>
              <a:t>Real </a:t>
            </a:r>
            <a:r>
              <a:rPr lang="en" sz="2000"/>
              <a:t>(Class 1) and </a:t>
            </a:r>
            <a:r>
              <a:rPr i="1" lang="en" sz="2000"/>
              <a:t>Fake</a:t>
            </a:r>
            <a:r>
              <a:rPr lang="en" sz="2000"/>
              <a:t> data (Class 0). If the Agent finds the object and sends that </a:t>
            </a:r>
            <a:r>
              <a:rPr i="1" lang="en" sz="2000"/>
              <a:t>cropped</a:t>
            </a:r>
            <a:r>
              <a:rPr lang="en" sz="2000"/>
              <a:t> image to the Discriminator, then the Discriminator will classify it as Real (Class 1).</a:t>
            </a:r>
            <a:endParaRPr sz="2000"/>
          </a:p>
          <a:p>
            <a:pPr indent="0" lvl="0" marL="0" rtl="0" algn="l">
              <a:spcBef>
                <a:spcPts val="1600"/>
              </a:spcBef>
              <a:spcAft>
                <a:spcPts val="1600"/>
              </a:spcAft>
              <a:buNone/>
            </a:pPr>
            <a:r>
              <a:t/>
            </a:r>
            <a:endParaRPr b="1" sz="2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17"/>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What’s GAN</a:t>
            </a:r>
            <a:endParaRPr/>
          </a:p>
        </p:txBody>
      </p:sp>
      <p:pic>
        <p:nvPicPr>
          <p:cNvPr id="152" name="Google Shape;152;p17"/>
          <p:cNvPicPr preferRelativeResize="0"/>
          <p:nvPr/>
        </p:nvPicPr>
        <p:blipFill>
          <a:blip r:embed="rId3">
            <a:alphaModFix/>
          </a:blip>
          <a:stretch>
            <a:fillRect/>
          </a:stretch>
        </p:blipFill>
        <p:spPr>
          <a:xfrm>
            <a:off x="3108325" y="1516900"/>
            <a:ext cx="5677150" cy="3194525"/>
          </a:xfrm>
          <a:prstGeom prst="rect">
            <a:avLst/>
          </a:prstGeom>
          <a:noFill/>
          <a:ln>
            <a:noFill/>
          </a:ln>
        </p:spPr>
      </p:pic>
      <p:sp>
        <p:nvSpPr>
          <p:cNvPr id="153" name="Google Shape;153;p17"/>
          <p:cNvSpPr txBox="1"/>
          <p:nvPr/>
        </p:nvSpPr>
        <p:spPr>
          <a:xfrm>
            <a:off x="366275" y="2222475"/>
            <a:ext cx="3604200" cy="42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chemeClr val="dk2"/>
                </a:solidFill>
                <a:latin typeface="Calibri"/>
                <a:ea typeface="Calibri"/>
                <a:cs typeface="Calibri"/>
                <a:sym typeface="Calibri"/>
              </a:rPr>
              <a:t>Generator network</a:t>
            </a:r>
            <a:r>
              <a:rPr lang="en" sz="1300">
                <a:solidFill>
                  <a:schemeClr val="dk2"/>
                </a:solidFill>
                <a:latin typeface="Calibri"/>
                <a:ea typeface="Calibri"/>
                <a:cs typeface="Calibri"/>
                <a:sym typeface="Calibri"/>
              </a:rPr>
              <a:t>: try to fool the discriminator by generating real-looking images </a:t>
            </a:r>
            <a:endParaRPr sz="1300">
              <a:solidFill>
                <a:schemeClr val="dk2"/>
              </a:solidFill>
              <a:latin typeface="Calibri"/>
              <a:ea typeface="Calibri"/>
              <a:cs typeface="Calibri"/>
              <a:sym typeface="Calibri"/>
            </a:endParaRPr>
          </a:p>
          <a:p>
            <a:pPr indent="0" lvl="0" marL="0" rtl="0" algn="l">
              <a:lnSpc>
                <a:spcPct val="115000"/>
              </a:lnSpc>
              <a:spcBef>
                <a:spcPts val="1600"/>
              </a:spcBef>
              <a:spcAft>
                <a:spcPts val="0"/>
              </a:spcAft>
              <a:buNone/>
            </a:pPr>
            <a:r>
              <a:rPr b="1" lang="en" sz="1300">
                <a:solidFill>
                  <a:schemeClr val="dk2"/>
                </a:solidFill>
                <a:latin typeface="Calibri"/>
                <a:ea typeface="Calibri"/>
                <a:cs typeface="Calibri"/>
                <a:sym typeface="Calibri"/>
              </a:rPr>
              <a:t>Discriminator network</a:t>
            </a:r>
            <a:r>
              <a:rPr lang="en" sz="1300">
                <a:solidFill>
                  <a:schemeClr val="dk2"/>
                </a:solidFill>
                <a:latin typeface="Calibri"/>
                <a:ea typeface="Calibri"/>
                <a:cs typeface="Calibri"/>
                <a:sym typeface="Calibri"/>
              </a:rPr>
              <a:t>: try to distinguish between real and fake images</a:t>
            </a:r>
            <a:endParaRPr sz="1300">
              <a:solidFill>
                <a:schemeClr val="dk2"/>
              </a:solidFill>
              <a:latin typeface="Calibri"/>
              <a:ea typeface="Calibri"/>
              <a:cs typeface="Calibri"/>
              <a:sym typeface="Calibri"/>
            </a:endParaRPr>
          </a:p>
          <a:p>
            <a:pPr indent="0" lvl="0" marL="0" rtl="0" algn="l">
              <a:spcBef>
                <a:spcPts val="1600"/>
              </a:spcBef>
              <a:spcAft>
                <a:spcPts val="0"/>
              </a:spcAft>
              <a:buNone/>
            </a:pPr>
            <a:r>
              <a:t/>
            </a:r>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18"/>
          <p:cNvSpPr txBox="1"/>
          <p:nvPr>
            <p:ph type="title"/>
          </p:nvPr>
        </p:nvSpPr>
        <p:spPr>
          <a:xfrm>
            <a:off x="593325" y="46297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Details of GAN</a:t>
            </a:r>
            <a:endParaRPr/>
          </a:p>
        </p:txBody>
      </p:sp>
      <p:sp>
        <p:nvSpPr>
          <p:cNvPr id="159" name="Google Shape;159;p18"/>
          <p:cNvSpPr txBox="1"/>
          <p:nvPr>
            <p:ph idx="1" type="body"/>
          </p:nvPr>
        </p:nvSpPr>
        <p:spPr>
          <a:xfrm>
            <a:off x="2750975" y="4218550"/>
            <a:ext cx="6778500" cy="605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100" u="sng">
                <a:solidFill>
                  <a:schemeClr val="hlink"/>
                </a:solidFill>
                <a:latin typeface="Arial"/>
                <a:ea typeface="Arial"/>
                <a:cs typeface="Arial"/>
                <a:sym typeface="Arial"/>
                <a:hlinkClick r:id="rId3"/>
              </a:rPr>
              <a:t>http://cs231n.stanford.edu/slides/2017/cs231n_2017_lecture13.pdf</a:t>
            </a:r>
            <a:endParaRPr/>
          </a:p>
        </p:txBody>
      </p:sp>
      <p:pic>
        <p:nvPicPr>
          <p:cNvPr id="160" name="Google Shape;160;p18"/>
          <p:cNvPicPr preferRelativeResize="0"/>
          <p:nvPr/>
        </p:nvPicPr>
        <p:blipFill>
          <a:blip r:embed="rId4">
            <a:alphaModFix/>
          </a:blip>
          <a:stretch>
            <a:fillRect/>
          </a:stretch>
        </p:blipFill>
        <p:spPr>
          <a:xfrm>
            <a:off x="667200" y="1269224"/>
            <a:ext cx="8217501" cy="2893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19"/>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What’s RL</a:t>
            </a:r>
            <a:endParaRPr/>
          </a:p>
        </p:txBody>
      </p:sp>
      <p:pic>
        <p:nvPicPr>
          <p:cNvPr id="166" name="Google Shape;166;p19"/>
          <p:cNvPicPr preferRelativeResize="0"/>
          <p:nvPr/>
        </p:nvPicPr>
        <p:blipFill>
          <a:blip r:embed="rId3">
            <a:alphaModFix/>
          </a:blip>
          <a:stretch>
            <a:fillRect/>
          </a:stretch>
        </p:blipFill>
        <p:spPr>
          <a:xfrm>
            <a:off x="2212175" y="1452400"/>
            <a:ext cx="4855274" cy="3437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20"/>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does the agent see? - Environment</a:t>
            </a:r>
            <a:endParaRPr/>
          </a:p>
        </p:txBody>
      </p:sp>
      <p:sp>
        <p:nvSpPr>
          <p:cNvPr id="172" name="Google Shape;172;p20"/>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We feed the Agent an image where the particular </a:t>
            </a:r>
            <a:r>
              <a:rPr i="1" lang="en" sz="2000"/>
              <a:t>object</a:t>
            </a:r>
            <a:r>
              <a:rPr lang="en" sz="2000"/>
              <a:t> exists. This image is of fixed length.</a:t>
            </a:r>
            <a:endParaRPr sz="2000"/>
          </a:p>
          <a:p>
            <a:pPr indent="0" lvl="0" marL="0" rtl="0" algn="l">
              <a:spcBef>
                <a:spcPts val="1600"/>
              </a:spcBef>
              <a:spcAft>
                <a:spcPts val="1600"/>
              </a:spcAft>
              <a:buNone/>
            </a:pPr>
            <a:r>
              <a:t/>
            </a:r>
            <a:endParaRPr/>
          </a:p>
        </p:txBody>
      </p:sp>
      <p:pic>
        <p:nvPicPr>
          <p:cNvPr descr="Image result for bender futurama" id="173" name="Google Shape;173;p20"/>
          <p:cNvPicPr preferRelativeResize="0"/>
          <p:nvPr/>
        </p:nvPicPr>
        <p:blipFill>
          <a:blip r:embed="rId3">
            <a:alphaModFix/>
          </a:blip>
          <a:stretch>
            <a:fillRect/>
          </a:stretch>
        </p:blipFill>
        <p:spPr>
          <a:xfrm>
            <a:off x="3831050" y="2473775"/>
            <a:ext cx="1481900" cy="1481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21"/>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does the agent see? - Environment</a:t>
            </a:r>
            <a:endParaRPr/>
          </a:p>
        </p:txBody>
      </p:sp>
      <p:sp>
        <p:nvSpPr>
          <p:cNvPr id="179" name="Google Shape;179;p21"/>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We feed the Agent an image where the particular </a:t>
            </a:r>
            <a:r>
              <a:rPr i="1" lang="en" sz="2000"/>
              <a:t>object</a:t>
            </a:r>
            <a:r>
              <a:rPr lang="en" sz="2000"/>
              <a:t> exists. This image is of fixed length.</a:t>
            </a:r>
            <a:endParaRPr sz="2000"/>
          </a:p>
          <a:p>
            <a:pPr indent="0" lvl="0" marL="0" rtl="0" algn="l">
              <a:spcBef>
                <a:spcPts val="1600"/>
              </a:spcBef>
              <a:spcAft>
                <a:spcPts val="1600"/>
              </a:spcAft>
              <a:buNone/>
            </a:pPr>
            <a:r>
              <a:t/>
            </a:r>
            <a:endParaRPr/>
          </a:p>
        </p:txBody>
      </p:sp>
      <p:pic>
        <p:nvPicPr>
          <p:cNvPr descr="Image result for bender futurama" id="180" name="Google Shape;180;p21"/>
          <p:cNvPicPr preferRelativeResize="0"/>
          <p:nvPr/>
        </p:nvPicPr>
        <p:blipFill>
          <a:blip r:embed="rId3">
            <a:alphaModFix/>
          </a:blip>
          <a:stretch>
            <a:fillRect/>
          </a:stretch>
        </p:blipFill>
        <p:spPr>
          <a:xfrm>
            <a:off x="3831050" y="2473775"/>
            <a:ext cx="1481900" cy="1481900"/>
          </a:xfrm>
          <a:prstGeom prst="rect">
            <a:avLst/>
          </a:prstGeom>
          <a:noFill/>
          <a:ln>
            <a:noFill/>
          </a:ln>
        </p:spPr>
      </p:pic>
      <p:cxnSp>
        <p:nvCxnSpPr>
          <p:cNvPr id="181" name="Google Shape;181;p21"/>
          <p:cNvCxnSpPr/>
          <p:nvPr/>
        </p:nvCxnSpPr>
        <p:spPr>
          <a:xfrm flipH="1" rot="10800000">
            <a:off x="3300977" y="3198600"/>
            <a:ext cx="604200" cy="164400"/>
          </a:xfrm>
          <a:prstGeom prst="straightConnector1">
            <a:avLst/>
          </a:prstGeom>
          <a:noFill/>
          <a:ln cap="flat" cmpd="sng" w="9525">
            <a:solidFill>
              <a:schemeClr val="dk2"/>
            </a:solidFill>
            <a:prstDash val="solid"/>
            <a:round/>
            <a:headEnd len="med" w="med" type="none"/>
            <a:tailEnd len="med" w="med" type="triangle"/>
          </a:ln>
        </p:spPr>
      </p:cxnSp>
      <p:pic>
        <p:nvPicPr>
          <p:cNvPr descr="Image result for mark zuckerberg with another person" id="182" name="Google Shape;182;p21"/>
          <p:cNvPicPr preferRelativeResize="0"/>
          <p:nvPr/>
        </p:nvPicPr>
        <p:blipFill>
          <a:blip r:embed="rId4">
            <a:alphaModFix/>
          </a:blip>
          <a:stretch>
            <a:fillRect/>
          </a:stretch>
        </p:blipFill>
        <p:spPr>
          <a:xfrm>
            <a:off x="907550" y="2854302"/>
            <a:ext cx="2393436" cy="10560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