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ef7b23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ef7b23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061ff9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9061ff9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6bf585fc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6bf585fc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9061ff98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9061ff9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13b09454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13b09454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8ef7b23e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8ef7b23e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8f39382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8f39382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f393825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8f393825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3b0945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3b0945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13b09454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13b09454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bf585fcf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bf585fc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904cd43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904cd43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904cd435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904cd435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13b09454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13b09454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13b09454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13b09454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13b09454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13b09454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7612429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7612429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13b09454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13b09454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8b802f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8b802f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67612429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67612429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b802f5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8b802f5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8b802f5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8b802f5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8ef7b23e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8ef7b23e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kdnuggets.com/2018/11/keras-long-short-term-memory-lstm-model-predict-stock-prices.html" TargetMode="External"/><Relationship Id="rId4" Type="http://schemas.openxmlformats.org/officeDocument/2006/relationships/hyperlink" Target="https://colah.github.io/posts/2015-08-Understanding-LSTM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0" y="1071996"/>
            <a:ext cx="5361300" cy="21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Beating the market -- forecasting the S&amp;P 500 Index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45"/>
            <a:ext cx="5361300" cy="8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Frank Saldivar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Mauricio Ortiz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 Results</a:t>
            </a:r>
            <a:endParaRPr/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 expected, linear regression performed poorly 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Having a complex problem like stock price prediction may be beyond the scope of simple linear regression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we do better??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</a:t>
            </a:r>
            <a:endParaRPr/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819150" y="1583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Information persists throughout network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Long Term Dependencies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“the clouds are in the </a:t>
            </a:r>
            <a:r>
              <a:rPr b="1" i="1" lang="en">
                <a:solidFill>
                  <a:srgbClr val="333333"/>
                </a:solidFill>
                <a:highlight>
                  <a:srgbClr val="FFFFFF"/>
                </a:highlight>
              </a:rPr>
              <a:t>sky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”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“I grew up in France… I speak fluent </a:t>
            </a:r>
            <a:r>
              <a:rPr b="1" i="1" lang="en">
                <a:solidFill>
                  <a:srgbClr val="333333"/>
                </a:solidFill>
                <a:highlight>
                  <a:srgbClr val="FFFFFF"/>
                </a:highlight>
              </a:rPr>
              <a:t>French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.”</a:t>
            </a:r>
            <a:endParaRPr b="1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525" y="2779425"/>
            <a:ext cx="5348925" cy="15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819150" y="15556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Variation of RNN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Multi-layer repeating module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Steps: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AutoNum type="alphaLcPeriod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to forget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AutoNum type="alphaLcPeriod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to store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2" marL="182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■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values to update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2" marL="182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■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new values to store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AutoNum type="alphaLcPeriod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Update state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AutoNum type="alphaLcPeriod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Decide Output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Multiple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variations exist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1594" t="0"/>
          <a:stretch/>
        </p:blipFill>
        <p:spPr>
          <a:xfrm>
            <a:off x="5259625" y="1404075"/>
            <a:ext cx="2634750" cy="291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</a:t>
            </a:r>
            <a:endParaRPr/>
          </a:p>
        </p:txBody>
      </p:sp>
      <p:sp>
        <p:nvSpPr>
          <p:cNvPr id="204" name="Google Shape;204;p25"/>
          <p:cNvSpPr txBox="1"/>
          <p:nvPr>
            <p:ph idx="1" type="body"/>
          </p:nvPr>
        </p:nvSpPr>
        <p:spPr>
          <a:xfrm>
            <a:off x="819150" y="1562675"/>
            <a:ext cx="30546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Load and Scale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Build LSTM</a:t>
            </a:r>
            <a:endParaRPr/>
          </a:p>
          <a:p>
            <a:pPr indent="-304800" lvl="1" marL="914400" marR="508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Char char="○"/>
            </a:pPr>
            <a:r>
              <a:rPr b="1"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Sequential 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508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Char char="○"/>
            </a:pPr>
            <a:r>
              <a:rPr b="1"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Dense</a:t>
            </a:r>
            <a:r>
              <a:rPr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508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Char char="○"/>
            </a:pPr>
            <a:r>
              <a:rPr b="1"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LSTM</a:t>
            </a:r>
            <a:endParaRPr sz="12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marR="508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200"/>
              <a:buFont typeface="Arial"/>
              <a:buChar char="○"/>
            </a:pPr>
            <a:r>
              <a:rPr b="1"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Dropout</a:t>
            </a:r>
            <a:r>
              <a:rPr lang="en" sz="12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600" y="1698799"/>
            <a:ext cx="4970474" cy="22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</a:t>
            </a:r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819150" y="1386175"/>
            <a:ext cx="3056400" cy="27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Training Data (1996 - 2016)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Test Data (2016 - 2019)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Normal and Reversed Data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1, 5, 25, 40, 100, 1000 epochs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050" y="1768613"/>
            <a:ext cx="4963652" cy="198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Results - 1 epoch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75" y="1412800"/>
            <a:ext cx="4296873" cy="23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825" y="1496026"/>
            <a:ext cx="3962776" cy="215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1955975" y="3861250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Normal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5854763" y="3861250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Reverse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Results - 5 epochs</a:t>
            </a: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4" y="1800200"/>
            <a:ext cx="4215100" cy="22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325" y="1856800"/>
            <a:ext cx="4014725" cy="21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1655325" y="408237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Normal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5770238" y="4103250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Reverse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Results - 25 epochs</a:t>
            </a:r>
            <a:endParaRPr/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00" y="1453947"/>
            <a:ext cx="4232850" cy="223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523" y="1449675"/>
            <a:ext cx="4107678" cy="22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1669575" y="381852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Normal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5926900" y="381852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Reverse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Results - 40 epochs</a:t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5" y="1667000"/>
            <a:ext cx="4197934" cy="22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575" y="1667000"/>
            <a:ext cx="4197924" cy="222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1614588" y="406812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Normal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5799075" y="3914750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Reverse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 Results - 100 epochs</a:t>
            </a: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75" y="1456850"/>
            <a:ext cx="4365298" cy="23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475" y="1570250"/>
            <a:ext cx="4218699" cy="22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1694363" y="412017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Normal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5986375" y="4060525"/>
            <a:ext cx="1716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Reverse sorted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“Life can only be understood backwards; but it must be lived forwards.” -  </a:t>
            </a:r>
            <a:r>
              <a:rPr lang="en" sz="2400"/>
              <a:t>Søren Kierkegaard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496375" y="4332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Results - Normal Sorted Data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63" name="Google Shape;2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50" y="949600"/>
            <a:ext cx="2764201" cy="14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1399800" y="245055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 epoch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350" y="2771248"/>
            <a:ext cx="2691249" cy="145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/>
        </p:nvSpPr>
        <p:spPr>
          <a:xfrm>
            <a:off x="1399800" y="426290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750" y="949600"/>
            <a:ext cx="2572499" cy="14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2"/>
          <p:cNvSpPr txBox="1"/>
          <p:nvPr/>
        </p:nvSpPr>
        <p:spPr>
          <a:xfrm>
            <a:off x="4219350" y="2481825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4556" y="2788475"/>
            <a:ext cx="2656999" cy="14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2"/>
          <p:cNvSpPr txBox="1"/>
          <p:nvPr/>
        </p:nvSpPr>
        <p:spPr>
          <a:xfrm>
            <a:off x="4110400" y="426290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0215" y="1024696"/>
            <a:ext cx="2696608" cy="145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 txBox="1"/>
          <p:nvPr/>
        </p:nvSpPr>
        <p:spPr>
          <a:xfrm>
            <a:off x="6915875" y="257175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9721" y="2847450"/>
            <a:ext cx="2537617" cy="13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/>
          <p:nvPr/>
        </p:nvSpPr>
        <p:spPr>
          <a:xfrm>
            <a:off x="6915888" y="426290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1000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type="title"/>
          </p:nvPr>
        </p:nvSpPr>
        <p:spPr>
          <a:xfrm>
            <a:off x="485275" y="551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Results - Reverse Sorted Data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1193250"/>
            <a:ext cx="2678249" cy="14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 txBox="1"/>
          <p:nvPr/>
        </p:nvSpPr>
        <p:spPr>
          <a:xfrm>
            <a:off x="1424625" y="264730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 epoch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78" y="2968000"/>
            <a:ext cx="2717998" cy="148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3"/>
          <p:cNvSpPr txBox="1"/>
          <p:nvPr/>
        </p:nvSpPr>
        <p:spPr>
          <a:xfrm>
            <a:off x="1424625" y="445055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115" y="1179000"/>
            <a:ext cx="2758806" cy="14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4219350" y="2719725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3125" y="2964218"/>
            <a:ext cx="2758800" cy="146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 txBox="1"/>
          <p:nvPr/>
        </p:nvSpPr>
        <p:spPr>
          <a:xfrm>
            <a:off x="4309875" y="4503525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5275" y="1186095"/>
            <a:ext cx="2758802" cy="146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/>
        </p:nvSpPr>
        <p:spPr>
          <a:xfrm>
            <a:off x="7195125" y="2719725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5125" y="2975650"/>
            <a:ext cx="2568951" cy="14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/>
          <p:nvPr/>
        </p:nvSpPr>
        <p:spPr>
          <a:xfrm>
            <a:off x="7256950" y="4450550"/>
            <a:ext cx="7053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1000 epochs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97" name="Google Shape;297;p3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epochs != better results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Why does normal sorted data tend towards worse predictions over more epochs?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Why does reverse sorted data lead to diminishing returns in accuracy?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posit that there exists a sweet spot in iterations that results in highest accuracy/epoch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Improvements &amp; Conclusion</a:t>
            </a:r>
            <a:endParaRPr/>
          </a:p>
        </p:txBody>
      </p:sp>
      <p:sp>
        <p:nvSpPr>
          <p:cNvPr id="303" name="Google Shape;303;p35"/>
          <p:cNvSpPr txBox="1"/>
          <p:nvPr>
            <p:ph idx="1" type="body"/>
          </p:nvPr>
        </p:nvSpPr>
        <p:spPr>
          <a:xfrm>
            <a:off x="819150" y="1990725"/>
            <a:ext cx="7505700" cy="27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on singular stock, however may result in higher volatility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Historical price is not the only factor in future price. Inspired by fundamental analysis, solve for significant factors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Account for: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Investor sentiment -- via Twitter or news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Company qualitative data</a:t>
            </a:r>
            <a:endParaRPr/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Miscellaneous factors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819150" y="14714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>
                <a:solidFill>
                  <a:srgbClr val="000000"/>
                </a:solidFill>
              </a:rPr>
              <a:t>A simple deep learning model for stock price prediction using TensorFlow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>
                <a:solidFill>
                  <a:srgbClr val="000000"/>
                </a:solidFill>
              </a:rPr>
              <a:t>https://medium.com/mlreview/a-simple-deep-learning-model-for-stock-price-prediction-using-tensorflow-30505541d877</a:t>
            </a:r>
            <a:endParaRPr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>
                <a:solidFill>
                  <a:srgbClr val="000000"/>
                </a:solidFill>
              </a:rPr>
              <a:t>Predicting the Stock Market Using Machine Learning and Deep Learning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en">
                <a:solidFill>
                  <a:srgbClr val="000000"/>
                </a:solidFill>
              </a:rPr>
              <a:t>https://www.analyticsvidhya.com/blog/2018/10/predicting-stock-price-machine-learningnd-deep-learning-techniques-python/</a:t>
            </a:r>
            <a:endParaRPr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Using a Keras Long Short-Term Memory (LSTM) Model to Predict Stock Prices</a:t>
            </a:r>
            <a:endParaRPr sz="1100"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https://www.kdnuggets.com/2018/11/keras-long-short-term-memory-lstm-model-predict-stock-prices.htm</a:t>
            </a:r>
            <a:r>
              <a:rPr lang="en"/>
              <a:t>l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Understanding LSTM Networks</a:t>
            </a:r>
            <a:endParaRPr sz="1100"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https://colah.github.io/posts/2015-08-Understanding-LSTMs/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Around 1970, an economist Eugene Fama launched the </a:t>
            </a:r>
            <a:r>
              <a:rPr b="1" lang="en" sz="1400" u="sng"/>
              <a:t>Efficient Market Hypothesis</a:t>
            </a:r>
            <a:endParaRPr b="1" sz="1400" u="sng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Weak Form: past information is priced into securities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Semi-Strong Form: stock price is instantly adjusted in response to new information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Strong Form: </a:t>
            </a:r>
            <a:r>
              <a:rPr b="1" lang="en" sz="1400"/>
              <a:t>all</a:t>
            </a:r>
            <a:r>
              <a:rPr lang="en" sz="1400"/>
              <a:t> information, public and private is reflected in a stock’s price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Random Walk Theory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stock market behaves randomly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non-ML Methods</a:t>
            </a:r>
            <a:endParaRPr/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Fundamental Analysis</a:t>
            </a:r>
            <a:endParaRPr b="1" u="sng"/>
          </a:p>
          <a:p>
            <a:pPr indent="-3111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Study surrounding economy, industry conditions, company data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Find </a:t>
            </a:r>
            <a:r>
              <a:rPr lang="en"/>
              <a:t>intrinsic</a:t>
            </a:r>
            <a:r>
              <a:rPr lang="en"/>
              <a:t> value of stock - see if undervalued or overvalued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overvalued, sell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undervalued, buy</a:t>
            </a:r>
            <a:endParaRPr/>
          </a:p>
        </p:txBody>
      </p:sp>
      <p:sp>
        <p:nvSpPr>
          <p:cNvPr id="147" name="Google Shape;147;p16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Technical Analysis</a:t>
            </a:r>
            <a:endParaRPr b="1" u="sng"/>
          </a:p>
          <a:p>
            <a:pPr indent="-3111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Stock price &amp; volume are only inputs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Assume all known fundamentals are baked into price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Identify patterns and trends to predict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Are we able to predict future stock prices given past prices and patterns?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Which approaches of machine learning work best?</a:t>
            </a:r>
            <a:endParaRPr sz="1400"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Compare and contrast two models</a:t>
            </a:r>
            <a:endParaRPr sz="1400"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Linear Regression</a:t>
            </a:r>
            <a:endParaRPr sz="1400"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Long Short-Term Memory - Recurrent Neural Network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SPDR S&amp;P 500 ETF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Fund based on the S&amp;P 500 index, the 500 largest US </a:t>
            </a:r>
            <a:r>
              <a:rPr lang="en"/>
              <a:t>publicly</a:t>
            </a:r>
            <a:r>
              <a:rPr lang="en"/>
              <a:t> traded companies such as Exxon Mobil, Apple, Coca-Cola, etc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23 years of price data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3/15/1996 - 3/14/2019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5789 entries total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80/20 split for training/testing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4631 training entries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1158 testing entries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Libraries used</a:t>
            </a:r>
            <a:endParaRPr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NumPy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Pandas DataFrames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Scikit-Learn (sklearn)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Keras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Matplotlib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Yahoo Finance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</a:t>
            </a:r>
            <a:endParaRPr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Simple regression from sklearn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Very straightforward, load in data,</a:t>
            </a:r>
            <a:br>
              <a:rPr lang="en"/>
            </a:br>
            <a:r>
              <a:rPr lang="en"/>
              <a:t> call sklearn’s LinearRegression and fit</a:t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675" y="1990725"/>
            <a:ext cx="4050175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 Results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688" y="1492325"/>
            <a:ext cx="6060626" cy="323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