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4" y="-2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C067DE-64E7-4314-9285-A01AFC77C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E8FB5F6-134F-41D8-AA51-9D01B8628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F5F36A-E062-4F58-85D9-1E015E39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F1A8-F890-4EDD-A8B4-F7CC16F38B90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202F3A-1F3C-4DF3-AE60-713C94C4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F15C96-751E-4AE5-A6EC-A71F9BDB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628A-00C9-4F86-911D-BEF20ED0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CD6EA-1B0C-4B99-8CFB-05358EC5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33B0BE-19B8-40F5-AA93-81B84966A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F7CC9A-9356-47E0-BCBD-2C60077D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F1A8-F890-4EDD-A8B4-F7CC16F38B90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973FA-F39E-457B-8287-43681352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3D46DF-8EA7-46B2-A888-637D0A20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628A-00C9-4F86-911D-BEF20ED0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56802C-FA35-4C3A-9229-CB2DF4340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62CB10-66CA-414C-BC15-730D8AAC2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988982-FAAF-47E9-B2F3-33CA8809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F1A8-F890-4EDD-A8B4-F7CC16F38B90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55E31-232D-4549-8B73-37C12BC3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1B2957-738F-4A30-927E-85998246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628A-00C9-4F86-911D-BEF20ED0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2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4E8F2-0D39-4CF3-8454-E05D65F2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C29F67-77E0-4F9A-A011-AEA3B3C98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949D8-4F48-430F-B9DD-BAC14043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F1A8-F890-4EDD-A8B4-F7CC16F38B90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66BD35-369D-4485-B615-D0316493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F4E24A-BFF2-4EC3-9E8B-66AAACD6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628A-00C9-4F86-911D-BEF20ED0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5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F6D67-A952-4021-B004-CBEBC103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E0520A-3D35-4E31-A244-D33F7EBF7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86363C-8F06-409E-BA91-8498C062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F1A8-F890-4EDD-A8B4-F7CC16F38B90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7DC6C0-611D-418B-8D8C-1406AA6A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B25FBC-FF29-4C8B-8F9F-6EF562FD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628A-00C9-4F86-911D-BEF20ED0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0EB7-83BE-4729-A867-5E2596D6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5B7DC8-FAE1-4446-A8EE-511F35A07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80CFCE-E577-4295-A923-78E5EE36C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31582B-F3C5-484D-81A6-DEA2415F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F1A8-F890-4EDD-A8B4-F7CC16F38B90}" type="datetimeFigureOut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FE2F23-A5E1-4C5E-B5D3-739BBF74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CA1636-7A64-48F2-9886-0612C5AB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628A-00C9-4F86-911D-BEF20ED0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775B5-BAF8-4572-BAED-CE98E233C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D5F59C-2968-48F6-9BE7-60E13D789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0E4256-69E8-4943-BA26-536E1AB98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3E43AB-D0B8-48D1-A276-802D2E0B5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E7BA01-0E8B-454F-B9FB-2009FEDCE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0F5FA82-D722-4AAF-AB91-F0F0D44C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F1A8-F890-4EDD-A8B4-F7CC16F38B90}" type="datetimeFigureOut">
              <a:rPr lang="en-US" smtClean="0"/>
              <a:t>4/19/19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919AF73-DF06-4948-A7A7-F8535473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BFB785-83F5-4068-9293-E2A6A9EF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628A-00C9-4F86-911D-BEF20ED0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6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F5D57-7B99-4B83-80A3-C3BF632C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D9D5BD-C1C9-4DE4-91A7-F1BC76C6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F1A8-F890-4EDD-A8B4-F7CC16F38B90}" type="datetimeFigureOut">
              <a:rPr lang="en-US" smtClean="0"/>
              <a:t>4/19/19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9C36BA-6885-445E-9B75-BE50D3D3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A359A9-0DFD-467A-A731-3B6D95A7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628A-00C9-4F86-911D-BEF20ED0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2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EC3A90-C12F-44EC-A4F5-BD4935D1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F1A8-F890-4EDD-A8B4-F7CC16F38B90}" type="datetimeFigureOut">
              <a:rPr lang="en-US" smtClean="0"/>
              <a:t>4/19/19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58D888-7621-494D-949B-FF4ED0A4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033295-A70D-4308-ADD0-94A68E19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628A-00C9-4F86-911D-BEF20ED0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891B25-5D27-4790-9522-013451C1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16E1B5-3425-4BDA-AC59-406B19B9F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D7D7D2-60B9-4176-AD05-F590CABEA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366C47-3317-4909-A3B0-53BEFB63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F1A8-F890-4EDD-A8B4-F7CC16F38B90}" type="datetimeFigureOut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87464E-1B8A-486B-8D6A-B9628DB8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66063D-1957-4AD3-B993-F682287F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628A-00C9-4F86-911D-BEF20ED0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665ED-6923-46A2-A32B-CB579181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500B61A-E870-471B-845F-E454BEE2D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75BAAB-CF13-4825-AF12-D2871C2FF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AB04C7-1EB1-427E-971C-7268EAC9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F1A8-F890-4EDD-A8B4-F7CC16F38B90}" type="datetimeFigureOut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BC3111-C004-4959-95D9-7F9ED219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2B12A8-D792-4292-9F77-6A3EC0F7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628A-00C9-4F86-911D-BEF20ED0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0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92998F-A349-46BC-AEFC-EF157332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498B56-59FD-407E-BCDB-5C158776A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E29F3D-1278-4ACF-8922-555DA563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F1A8-F890-4EDD-A8B4-F7CC16F38B90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7A0EFC-EAC4-44D7-8C3B-AFCE15D29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DB147-A3D8-4DAA-A06B-818941BE2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628A-00C9-4F86-911D-BEF20ED03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4" Type="http://schemas.openxmlformats.org/officeDocument/2006/relationships/hyperlink" Target="http://www.libsdl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tlOIHko8yS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B7EF-98A1-4A86-BF14-2192B77A7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</a:rPr>
              <a:t>A Deep Reinforcement Learning</a:t>
            </a:r>
            <a:br>
              <a:rPr lang="en-US" sz="5400" b="1" dirty="0">
                <a:solidFill>
                  <a:schemeClr val="bg1"/>
                </a:solidFill>
                <a:effectLst/>
              </a:rPr>
            </a:br>
            <a:r>
              <a:rPr lang="en-US" sz="5400" b="1" dirty="0">
                <a:solidFill>
                  <a:schemeClr val="bg1"/>
                </a:solidFill>
                <a:effectLst/>
              </a:rPr>
              <a:t>Approach to Traffic Management</a:t>
            </a:r>
            <a:br>
              <a:rPr lang="en-US" sz="5400" b="1" dirty="0">
                <a:solidFill>
                  <a:schemeClr val="bg1"/>
                </a:solidFill>
                <a:effectLst/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F075B3-7432-4567-B592-04B4949DC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By Osvaldo Castellanos</a:t>
            </a:r>
          </a:p>
        </p:txBody>
      </p:sp>
    </p:spTree>
    <p:extLst>
      <p:ext uri="{BB962C8B-B14F-4D97-AF65-F5344CB8AC3E}">
        <p14:creationId xmlns:p14="http://schemas.microsoft.com/office/powerpoint/2010/main" val="2627181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D1C2374-8BF6-470C-989A-872FAB50E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941" y="341200"/>
            <a:ext cx="4883802" cy="5736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2FA12-B393-4016-A8B7-47E11C9D5E27}"/>
              </a:ext>
            </a:extLst>
          </p:cNvPr>
          <p:cNvSpPr txBox="1"/>
          <p:nvPr/>
        </p:nvSpPr>
        <p:spPr>
          <a:xfrm>
            <a:off x="913671" y="6211669"/>
            <a:ext cx="1097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Ref: https://medium.freecodecamp.org/diving-deeper-into-reinforcement-learning-with-q-learning-c18d0db58efe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6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F995B-E48B-4BBD-BFA8-5EFF255F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A Taxonomy of RL Algorithms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2D5B446-E5D6-4170-95D8-9A86CE98B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931" y="1395040"/>
            <a:ext cx="10060138" cy="546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F08541-783C-46CF-93FA-FD48DB80732B}"/>
              </a:ext>
            </a:extLst>
          </p:cNvPr>
          <p:cNvSpPr txBox="1"/>
          <p:nvPr/>
        </p:nvSpPr>
        <p:spPr>
          <a:xfrm>
            <a:off x="8948134" y="381575"/>
            <a:ext cx="217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Ref: Spinning up RL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55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566D6-70D7-46D3-A4D3-E15CBCFA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A28A3C-25E4-4F05-AAB6-A8F72142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Dynamic Programming</a:t>
            </a:r>
          </a:p>
          <a:p>
            <a:r>
              <a:rPr lang="en-US" dirty="0">
                <a:effectLst/>
              </a:rPr>
              <a:t>Policy Evaluation</a:t>
            </a:r>
          </a:p>
          <a:p>
            <a:r>
              <a:rPr lang="en-US" dirty="0">
                <a:effectLst/>
              </a:rPr>
              <a:t>Policy Improvement</a:t>
            </a:r>
          </a:p>
          <a:p>
            <a:r>
              <a:rPr lang="en-US" dirty="0">
                <a:effectLst/>
              </a:rPr>
              <a:t>Policy Iteration</a:t>
            </a:r>
          </a:p>
          <a:p>
            <a:r>
              <a:rPr lang="en-US" dirty="0">
                <a:effectLst/>
              </a:rPr>
              <a:t>Monte-Carlo Methods</a:t>
            </a:r>
          </a:p>
          <a:p>
            <a:r>
              <a:rPr lang="en-US" dirty="0">
                <a:effectLst/>
              </a:rPr>
              <a:t>Temporal-Difference Learning </a:t>
            </a:r>
          </a:p>
          <a:p>
            <a:pPr lvl="1"/>
            <a:r>
              <a:rPr lang="en-US" dirty="0">
                <a:effectLst/>
              </a:rPr>
              <a:t>SARSA: On-Policy TD</a:t>
            </a:r>
          </a:p>
          <a:p>
            <a:pPr lvl="1"/>
            <a:r>
              <a:rPr lang="en-US" dirty="0">
                <a:effectLst/>
              </a:rPr>
              <a:t>Q-Learning: Off-Policy TD</a:t>
            </a:r>
          </a:p>
          <a:p>
            <a:r>
              <a:rPr lang="en-US" dirty="0">
                <a:effectLst/>
              </a:rPr>
              <a:t>Deep Q-Network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5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C8997-8DB4-48C5-803F-5E50B593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Deep Q-Network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8CC283D-ADE6-4B83-8DA4-C457B2D03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612" y="1334748"/>
            <a:ext cx="9190775" cy="4188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198503-92AF-42DC-9A70-81AA4B0EC902}"/>
              </a:ext>
            </a:extLst>
          </p:cNvPr>
          <p:cNvSpPr txBox="1"/>
          <p:nvPr/>
        </p:nvSpPr>
        <p:spPr>
          <a:xfrm>
            <a:off x="399011" y="6068291"/>
            <a:ext cx="1179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Ref: URL: https://2.bp.blogspot.com/-bZERYUNyjao/Wa98yt7GjhI/AAAAAAAACt8/SYQjUNrbe1YDtKTMKR6LPt68C0pPqkoowCLcBGAs/s1600/DRL.JPG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9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EBBAA-B63E-4C1A-A16F-C630BDF5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/>
              </a:rPr>
              <a:t>OpenAI</a:t>
            </a:r>
            <a:r>
              <a:rPr lang="en-US" b="1" dirty="0">
                <a:effectLst/>
              </a:rPr>
              <a:t> Gym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8425153-830F-4FFD-823D-8911DE838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87" y="1585847"/>
            <a:ext cx="11103425" cy="3170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F989BA-CB29-4F0D-A506-C362C81B8E29}"/>
              </a:ext>
            </a:extLst>
          </p:cNvPr>
          <p:cNvSpPr txBox="1"/>
          <p:nvPr/>
        </p:nvSpPr>
        <p:spPr>
          <a:xfrm>
            <a:off x="382385" y="5170516"/>
            <a:ext cx="6301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Main Functions Needed in a Custom Environment to Interface with Gym: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Render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F56DDB-CD7F-4449-A88D-3ADD5C725031}"/>
              </a:ext>
            </a:extLst>
          </p:cNvPr>
          <p:cNvSpPr txBox="1"/>
          <p:nvPr/>
        </p:nvSpPr>
        <p:spPr>
          <a:xfrm>
            <a:off x="8296102" y="4954385"/>
            <a:ext cx="2161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Step returns: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next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reward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info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9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76C3409-931B-4E37-858F-7FB194290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347" y="382386"/>
            <a:ext cx="9047305" cy="5265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962A18-5328-408B-883F-B8AC26830E88}"/>
              </a:ext>
            </a:extLst>
          </p:cNvPr>
          <p:cNvSpPr txBox="1"/>
          <p:nvPr/>
        </p:nvSpPr>
        <p:spPr>
          <a:xfrm>
            <a:off x="1572347" y="6101543"/>
            <a:ext cx="862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/>
              </a:rPr>
              <a:t>https://github.com/oscastellanos/gym-traffic/blob/master/gym_traffic/envs/TrEnv.py</a:t>
            </a:r>
          </a:p>
        </p:txBody>
      </p:sp>
    </p:spTree>
    <p:extLst>
      <p:ext uri="{BB962C8B-B14F-4D97-AF65-F5344CB8AC3E}">
        <p14:creationId xmlns:p14="http://schemas.microsoft.com/office/powerpoint/2010/main" val="360825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E949BF-B4C0-4E19-878F-1A74E303A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736" y="395531"/>
            <a:ext cx="4463762" cy="1347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AD2198-D4B6-4F13-897A-660D681DD6B2}"/>
              </a:ext>
            </a:extLst>
          </p:cNvPr>
          <p:cNvSpPr txBox="1"/>
          <p:nvPr/>
        </p:nvSpPr>
        <p:spPr>
          <a:xfrm>
            <a:off x="1025236" y="1978430"/>
            <a:ext cx="50707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</a:rPr>
              <a:t>pygame</a:t>
            </a:r>
            <a:r>
              <a:rPr lang="en-US" sz="2400" dirty="0">
                <a:effectLst/>
              </a:rPr>
              <a:t> (</a:t>
            </a:r>
            <a:r>
              <a:rPr lang="en-US" sz="2400" b="1" dirty="0">
                <a:effectLst/>
              </a:rPr>
              <a:t>the library</a:t>
            </a:r>
            <a:r>
              <a:rPr lang="en-US" sz="2400" dirty="0">
                <a:effectLst/>
              </a:rPr>
              <a:t>) is a Free and Open Source </a:t>
            </a:r>
            <a:r>
              <a:rPr lang="en-US" sz="2400" dirty="0">
                <a:effectLst/>
                <a:hlinkClick r:id="rId3"/>
              </a:rPr>
              <a:t>python</a:t>
            </a:r>
            <a:r>
              <a:rPr lang="en-US" sz="2400" dirty="0">
                <a:effectLst/>
              </a:rPr>
              <a:t> programming language library for making multimedia applications like games built on top of the excellent </a:t>
            </a:r>
            <a:r>
              <a:rPr lang="en-US" sz="2400" dirty="0">
                <a:effectLst/>
                <a:hlinkClick r:id="rId4"/>
              </a:rPr>
              <a:t>SDL</a:t>
            </a:r>
            <a:r>
              <a:rPr lang="en-US" sz="2400" dirty="0">
                <a:effectLst/>
              </a:rPr>
              <a:t> library. Like SDL, </a:t>
            </a:r>
            <a:r>
              <a:rPr lang="en-US" sz="2400" dirty="0" err="1">
                <a:effectLst/>
              </a:rPr>
              <a:t>pygame</a:t>
            </a:r>
            <a:r>
              <a:rPr lang="en-US" sz="2400" dirty="0">
                <a:effectLst/>
              </a:rPr>
              <a:t> is highly portable and runs on nearly every platform and operating system.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0EB7ED-49A2-40C9-9BAB-BB0E833DFDB1}"/>
              </a:ext>
            </a:extLst>
          </p:cNvPr>
          <p:cNvSpPr txBox="1"/>
          <p:nvPr/>
        </p:nvSpPr>
        <p:spPr>
          <a:xfrm>
            <a:off x="7498080" y="1961804"/>
            <a:ext cx="37906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Does not require OpenGL</a:t>
            </a:r>
            <a:endParaRPr lang="en-US" sz="2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Multi core CPUs can be used easily</a:t>
            </a:r>
            <a:endParaRPr lang="en-US" sz="24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Uses optimized C, and Assembly code for core functions</a:t>
            </a:r>
            <a:r>
              <a:rPr lang="en-US" sz="2400" dirty="0">
                <a:effectLst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0ED7D7-76DF-4D3A-8C28-BAC3C1CD9A18}"/>
              </a:ext>
            </a:extLst>
          </p:cNvPr>
          <p:cNvSpPr txBox="1"/>
          <p:nvPr/>
        </p:nvSpPr>
        <p:spPr>
          <a:xfrm>
            <a:off x="3876501" y="6211669"/>
            <a:ext cx="443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Ref: https://www.pygame.org/wiki/about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55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48C35-BD58-4DDD-9127-F204427D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traffic_simulator.py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BC61291-2173-4C83-ADAA-9C07F3733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452" y="1472604"/>
            <a:ext cx="9935095" cy="4358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253294-1E49-4BEA-8FF5-ECDB1E7A55D0}"/>
              </a:ext>
            </a:extLst>
          </p:cNvPr>
          <p:cNvSpPr txBox="1"/>
          <p:nvPr/>
        </p:nvSpPr>
        <p:spPr>
          <a:xfrm>
            <a:off x="1128452" y="6217920"/>
            <a:ext cx="1077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https://github.com/oscastellanos/gym-traffic/blob/master/gym_traffic/envs/traffic_simulator.py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8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FF02C2F-FFEE-4A45-83C2-06D053499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803" y="219086"/>
            <a:ext cx="5220393" cy="64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9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76A345F-BADD-4800-818B-E84E973E3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245" y="798022"/>
            <a:ext cx="10751510" cy="3120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AAFDF4-6F19-423F-86E5-A9CB70B94F18}"/>
              </a:ext>
            </a:extLst>
          </p:cNvPr>
          <p:cNvSpPr txBox="1"/>
          <p:nvPr/>
        </p:nvSpPr>
        <p:spPr>
          <a:xfrm>
            <a:off x="1756756" y="4921135"/>
            <a:ext cx="8678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"Deep Reinforcement Learning for Traffic Light Control in Vehicular Networks," Liang et al., (2018), arxiv.org/abs/1803.11115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5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23B98-9317-4ECC-B636-DCA7562F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latin typeface="+mj-lt"/>
                <a:ea typeface="+mj-ea"/>
                <a:cs typeface="+mj-cs"/>
              </a:rPr>
              <a:t>Motivation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EC93070-D443-47AC-A270-E7B7E921A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7640" y="2509911"/>
            <a:ext cx="730162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8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76DCEC-C84F-4DA4-88E9-E1009189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Faulty Reward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CE8A23-1CD8-4556-AF6A-4CE85E8B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https://youtu.be/tlOIHko8ySg</a:t>
            </a:r>
            <a:endParaRPr lang="en-US" dirty="0"/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dirty="0">
                <a:effectLst/>
              </a:rPr>
              <a:t>https://openai.com/blog/faulty-reward-functions/</a:t>
            </a:r>
          </a:p>
        </p:txBody>
      </p:sp>
    </p:spTree>
    <p:extLst>
      <p:ext uri="{BB962C8B-B14F-4D97-AF65-F5344CB8AC3E}">
        <p14:creationId xmlns:p14="http://schemas.microsoft.com/office/powerpoint/2010/main" val="3357208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A9038E5-0D03-4924-B7E9-67D0D0836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592" y="0"/>
            <a:ext cx="10192815" cy="2610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0DBC95-56D4-4942-B939-F4488403B689}"/>
              </a:ext>
            </a:extLst>
          </p:cNvPr>
          <p:cNvSpPr txBox="1"/>
          <p:nvPr/>
        </p:nvSpPr>
        <p:spPr>
          <a:xfrm>
            <a:off x="2230581" y="2726575"/>
            <a:ext cx="7730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Intersections consist of different statuses.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Complex behavior such as "Left turn on green," etc. require their own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time duration at one status is called a phase.  The number of phases is decided by the number of legal statuses.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Liang et al. paper, a cycle consists of phases with fixed sequences, but the duration of every phase is adaptive.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3A8619-0654-4F1E-AA32-5BD05832DF6B}"/>
              </a:ext>
            </a:extLst>
          </p:cNvPr>
          <p:cNvSpPr txBox="1"/>
          <p:nvPr/>
        </p:nvSpPr>
        <p:spPr>
          <a:xfrm>
            <a:off x="1562793" y="6234546"/>
            <a:ext cx="11321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"Deep Reinforcement Learning for Traffic Light Control in Vehicular Networks," Liang et al., (2018), arxiv.org/abs/1803.11115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71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3D55E47-7620-4371-ABA2-34DE2FA09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914" y="896645"/>
            <a:ext cx="10176171" cy="50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8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4B39EB8-E2A9-4515-B76C-F76BE06E5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262" y="685800"/>
            <a:ext cx="10735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0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80BFA47-C68D-4221-A727-42415572E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595" y="368320"/>
            <a:ext cx="7128809" cy="61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03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6782D-FD36-4E5E-A134-FC019E50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my gym-traffic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68A0F0-C349-4DCE-BB01-D812D6774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https://www.youtube.com/watch?v=sVswDx8WfPU</a:t>
            </a:r>
          </a:p>
        </p:txBody>
      </p:sp>
    </p:spTree>
    <p:extLst>
      <p:ext uri="{BB962C8B-B14F-4D97-AF65-F5344CB8AC3E}">
        <p14:creationId xmlns:p14="http://schemas.microsoft.com/office/powerpoint/2010/main" val="3573537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2CDE444-EB93-4547-BDA9-EB7CEDC53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595" y="399011"/>
            <a:ext cx="10050810" cy="5084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4C4B83-7149-4001-A9B6-0F9FA224765D}"/>
              </a:ext>
            </a:extLst>
          </p:cNvPr>
          <p:cNvSpPr txBox="1"/>
          <p:nvPr/>
        </p:nvSpPr>
        <p:spPr>
          <a:xfrm>
            <a:off x="1070595" y="6035040"/>
            <a:ext cx="1035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/>
              </a:rPr>
              <a:t>Ref: https://github.com/sarcturus00/Tidy-Reinforcement-learning/blob/master/Pseudo_code/DQN.png</a:t>
            </a:r>
          </a:p>
        </p:txBody>
      </p:sp>
    </p:spTree>
    <p:extLst>
      <p:ext uri="{BB962C8B-B14F-4D97-AF65-F5344CB8AC3E}">
        <p14:creationId xmlns:p14="http://schemas.microsoft.com/office/powerpoint/2010/main" val="1314252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EA12ED7-8967-48AD-8AAF-C7CC9A074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747" y="130571"/>
            <a:ext cx="6656505" cy="65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73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14AC70F-9A15-4E7A-A6BB-18F0304E9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094" y="283513"/>
            <a:ext cx="7911811" cy="5239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6EE941-FBED-4BC0-8B96-72A90F5B66F1}"/>
              </a:ext>
            </a:extLst>
          </p:cNvPr>
          <p:cNvSpPr txBox="1"/>
          <p:nvPr/>
        </p:nvSpPr>
        <p:spPr>
          <a:xfrm>
            <a:off x="1307868" y="5934670"/>
            <a:ext cx="9576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"Deep Reinforcement Learning for Traffic Light Control in Vehicular Networks," Liang et al., (2018), arxiv.org/abs/1803.11115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89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53BEA1-AB2F-4E19-A0BD-333DF5C0F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/>
              </a:rPr>
              <a:t>A To-Do list of upcoming changes to simulator/environment:</a:t>
            </a:r>
          </a:p>
          <a:p>
            <a:r>
              <a:rPr lang="en-US" dirty="0">
                <a:effectLst/>
              </a:rPr>
              <a:t>Refactor traffic-simulator.py</a:t>
            </a:r>
          </a:p>
          <a:p>
            <a:r>
              <a:rPr lang="en-US" dirty="0">
                <a:effectLst/>
              </a:rPr>
              <a:t>Add docstrings to methods</a:t>
            </a:r>
          </a:p>
          <a:p>
            <a:r>
              <a:rPr lang="en-US" dirty="0">
                <a:effectLst/>
              </a:rPr>
              <a:t>Include more statuses at an intersection</a:t>
            </a:r>
          </a:p>
          <a:p>
            <a:r>
              <a:rPr lang="en-US" dirty="0">
                <a:effectLst/>
              </a:rPr>
              <a:t>Extend to multiple lanes</a:t>
            </a:r>
          </a:p>
          <a:p>
            <a:r>
              <a:rPr lang="en-US" dirty="0">
                <a:effectLst/>
              </a:rPr>
              <a:t>Implement render in environment, add compatibility to monitor class of gym</a:t>
            </a:r>
          </a:p>
          <a:p>
            <a:r>
              <a:rPr lang="en-US" dirty="0">
                <a:effectLst/>
              </a:rPr>
              <a:t>Add </a:t>
            </a:r>
            <a:r>
              <a:rPr lang="en-US" dirty="0" err="1">
                <a:effectLst/>
              </a:rPr>
              <a:t>tensorboard</a:t>
            </a:r>
            <a:r>
              <a:rPr lang="en-US" dirty="0">
                <a:effectLst/>
              </a:rPr>
              <a:t> summaries for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6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EA55D22-0742-4B39-A812-542F2A98B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889" y="643466"/>
            <a:ext cx="7902222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653824-9D0D-46AE-8E1C-EB518DB5AE7C}"/>
              </a:ext>
            </a:extLst>
          </p:cNvPr>
          <p:cNvSpPr txBox="1"/>
          <p:nvPr/>
        </p:nvSpPr>
        <p:spPr>
          <a:xfrm>
            <a:off x="4328262" y="6211669"/>
            <a:ext cx="353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Ref: Machine Learning for Everyone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4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EE51DA-05F1-433F-BBA9-53ADFD6D3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effectLst/>
              </a:rPr>
              <a:t>For the Poster:</a:t>
            </a:r>
            <a:endParaRPr lang="en-US" sz="3600" dirty="0">
              <a:effectLst/>
            </a:endParaRPr>
          </a:p>
          <a:p>
            <a:r>
              <a:rPr lang="en-US" dirty="0">
                <a:effectLst/>
              </a:rPr>
              <a:t>Finish implementing DQN</a:t>
            </a:r>
          </a:p>
          <a:p>
            <a:r>
              <a:rPr lang="en-US" dirty="0">
                <a:effectLst/>
              </a:rPr>
              <a:t>Adaptive phase duration</a:t>
            </a:r>
          </a:p>
          <a:p>
            <a:r>
              <a:rPr lang="en-US" dirty="0">
                <a:effectLst/>
              </a:rPr>
              <a:t>Implement DDQN</a:t>
            </a:r>
          </a:p>
          <a:p>
            <a:r>
              <a:rPr lang="en-US" dirty="0">
                <a:effectLst/>
              </a:rPr>
              <a:t>Add more graphs/results comparing random, fixed-timer, DQN, and DDQN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99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B8984F-E63A-4C79-AD4B-632CF2119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effectLst/>
              </a:rPr>
              <a:t>Final report:</a:t>
            </a:r>
            <a:endParaRPr lang="en-US" sz="3600" dirty="0">
              <a:effectLst/>
            </a:endParaRPr>
          </a:p>
          <a:p>
            <a:r>
              <a:rPr lang="en-US" dirty="0">
                <a:effectLst/>
              </a:rPr>
              <a:t>Implement multi-agent reinforcement learning for multiple intersections</a:t>
            </a:r>
          </a:p>
          <a:p>
            <a:r>
              <a:rPr lang="en-US" dirty="0">
                <a:effectLst/>
              </a:rPr>
              <a:t>Add randomness to the environment by closing lanes for a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3405411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99CD45-89F0-4F4F-B88B-3C7F1B1FF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2"/>
            <a:ext cx="10515600" cy="592758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References:</a:t>
            </a:r>
            <a:endParaRPr lang="en-US" dirty="0"/>
          </a:p>
          <a:p>
            <a:r>
              <a:rPr lang="en-US" dirty="0">
                <a:effectLst/>
              </a:rPr>
              <a:t>"</a:t>
            </a:r>
            <a:r>
              <a:rPr lang="en-US" b="1" dirty="0">
                <a:effectLst/>
              </a:rPr>
              <a:t>Deep Reinforcement Learning for Traffic Light Control in Vehicular Networks</a:t>
            </a:r>
            <a:r>
              <a:rPr lang="en-US" dirty="0">
                <a:effectLst/>
              </a:rPr>
              <a:t>," Liang et al., (2018), arxiv.org/abs/1803.11115</a:t>
            </a:r>
            <a:endParaRPr lang="en-US" dirty="0"/>
          </a:p>
          <a:p>
            <a:r>
              <a:rPr lang="en-US" b="1" dirty="0">
                <a:effectLst/>
              </a:rPr>
              <a:t>Machine Learning for Everyone</a:t>
            </a:r>
            <a:r>
              <a:rPr lang="en-US" dirty="0">
                <a:effectLst/>
              </a:rPr>
              <a:t> : https://vas3k.com/blog/machine_learning/</a:t>
            </a:r>
            <a:endParaRPr lang="en-US" dirty="0"/>
          </a:p>
          <a:p>
            <a:r>
              <a:rPr lang="en-US" b="1" dirty="0">
                <a:effectLst/>
              </a:rPr>
              <a:t>A (Long) Peek into Reinforcement Learning </a:t>
            </a:r>
            <a:r>
              <a:rPr lang="en-US" dirty="0">
                <a:effectLst/>
              </a:rPr>
              <a:t>by Lilian Weng : https://lilianweng.github.io/lil-log/2018/02/19/a-long-peek-into-reinforcement-learning.html#what-is-reinforcement-learning</a:t>
            </a:r>
            <a:endParaRPr lang="en-US" dirty="0"/>
          </a:p>
          <a:p>
            <a:r>
              <a:rPr lang="en-US" b="1" dirty="0" err="1">
                <a:effectLst/>
              </a:rPr>
              <a:t>OpenAI</a:t>
            </a:r>
            <a:r>
              <a:rPr lang="en-US" b="1" dirty="0">
                <a:effectLst/>
              </a:rPr>
              <a:t> Spinning Up</a:t>
            </a:r>
            <a:r>
              <a:rPr lang="en-US" dirty="0">
                <a:effectLst/>
              </a:rPr>
              <a:t> : https://spinningup.openai.com/en/latest/spinningup/rl_intro.html</a:t>
            </a:r>
            <a:endParaRPr lang="en-US" dirty="0"/>
          </a:p>
          <a:p>
            <a:r>
              <a:rPr lang="en-US" b="1" dirty="0">
                <a:effectLst/>
              </a:rPr>
              <a:t>Understanding RL: The Bellman Equations</a:t>
            </a:r>
            <a:r>
              <a:rPr lang="en-US" dirty="0">
                <a:effectLst/>
              </a:rPr>
              <a:t> by Josh Greaves : https://joshgreaves.com/reinforcement-learning/understanding-rl-the-bellman-equations/</a:t>
            </a:r>
            <a:endParaRPr lang="en-US" dirty="0"/>
          </a:p>
          <a:p>
            <a:r>
              <a:rPr lang="en-US" b="1" dirty="0" err="1">
                <a:effectLst/>
              </a:rPr>
              <a:t>OpenAI</a:t>
            </a:r>
            <a:r>
              <a:rPr lang="en-US" b="1" dirty="0">
                <a:effectLst/>
              </a:rPr>
              <a:t> Gym basics</a:t>
            </a:r>
            <a:r>
              <a:rPr lang="en-US" dirty="0">
                <a:effectLst/>
              </a:rPr>
              <a:t>: https://katefvision.github.io/10703_openai_gym_recitation.pdf</a:t>
            </a:r>
            <a:endParaRPr lang="en-US" dirty="0"/>
          </a:p>
          <a:p>
            <a:r>
              <a:rPr lang="en-US" b="1" dirty="0">
                <a:effectLst/>
              </a:rPr>
              <a:t>Diving Deeper into Reinforcement Learning with Q-Learning </a:t>
            </a:r>
            <a:r>
              <a:rPr lang="en-US" dirty="0">
                <a:effectLst/>
              </a:rPr>
              <a:t>: https://medium.freecodecamp.org/diving-deeper-into-reinforcement-learning-with-q-learning-c18d0db58efe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15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4B441-7432-492E-BB0A-439F4915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292" y="2766218"/>
            <a:ext cx="3351415" cy="1325563"/>
          </a:xfrm>
        </p:spPr>
        <p:txBody>
          <a:bodyPr/>
          <a:lstStyle/>
          <a:p>
            <a:r>
              <a:rPr lang="en-US" b="1" dirty="0">
                <a:effectLst/>
              </a:rPr>
              <a:t>THANK YOU!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4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BCB21-2F0F-4AEE-BD10-84D8B669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63" y="6114546"/>
            <a:ext cx="6411191" cy="289934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Ref: https://xkcd.com/1838/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0BD437C-00BE-4BB5-A21A-09F08D438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4742" y="1020545"/>
            <a:ext cx="36625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2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DB6FED-476C-4706-B4F6-5EBCCB1C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1AF109E-5B3C-418A-8ED8-1FAE8F542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812" y="2290762"/>
            <a:ext cx="6810375" cy="2276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42FC6E-3BE5-4FA5-9424-EFE17BEF11DB}"/>
              </a:ext>
            </a:extLst>
          </p:cNvPr>
          <p:cNvSpPr txBox="1"/>
          <p:nvPr/>
        </p:nvSpPr>
        <p:spPr>
          <a:xfrm>
            <a:off x="1864821" y="5336771"/>
            <a:ext cx="8462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Ref: https://lilianweng.github.io/lil-log/2018/02/19/a-long-peek-into-reinforcement-learning.html#what-is-reinforcement-learning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4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F7E093-C2E1-4E34-894A-0D9A5C14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072" y="298623"/>
            <a:ext cx="5679672" cy="6656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Markov Decision Processes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A4629E6-0843-4125-BA42-1917C27D5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072" y="1253331"/>
            <a:ext cx="6761855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3CC9AE-5073-430A-BCFB-EFB9BC30D850}"/>
              </a:ext>
            </a:extLst>
          </p:cNvPr>
          <p:cNvSpPr txBox="1"/>
          <p:nvPr/>
        </p:nvSpPr>
        <p:spPr>
          <a:xfrm>
            <a:off x="1895302" y="6001789"/>
            <a:ext cx="8678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Ref: https://lilianweng.github.io/lil-log/2018/02/19/a-long-peek-into-reinforcement-learning.html#what-is-reinforcement-learning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1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A0C12-1F76-4325-A594-4A812F41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Important Concepts: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A28B76F-42E6-48B0-AF61-156FDEA03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736" y="1690688"/>
            <a:ext cx="5914528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C60622-E5D9-45A9-963B-D80A26D6D0A5}"/>
              </a:ext>
            </a:extLst>
          </p:cNvPr>
          <p:cNvSpPr txBox="1"/>
          <p:nvPr/>
        </p:nvSpPr>
        <p:spPr>
          <a:xfrm>
            <a:off x="1812174" y="6058651"/>
            <a:ext cx="806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Ref: https://lilianweng.github.io/lil-log/2018/02/19/a-long-peek-into-reinforcement-learning.html#what-is-reinforcement-learning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9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D72BCDA-2EE1-4C8A-99E7-ABE025587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995" y="1408480"/>
            <a:ext cx="9332009" cy="4041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28F0D8-BF29-47F5-81C5-7CF6DC87CE1F}"/>
              </a:ext>
            </a:extLst>
          </p:cNvPr>
          <p:cNvSpPr txBox="1"/>
          <p:nvPr/>
        </p:nvSpPr>
        <p:spPr>
          <a:xfrm>
            <a:off x="1945178" y="5818909"/>
            <a:ext cx="867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/>
              </a:rPr>
              <a:t>Ref: https://lilianweng.github.io/lil-log/2018/02/19/a-long-peek-into-reinforcement-learning.html#what-is-reinforcement-learning</a:t>
            </a:r>
          </a:p>
        </p:txBody>
      </p:sp>
    </p:spTree>
    <p:extLst>
      <p:ext uri="{BB962C8B-B14F-4D97-AF65-F5344CB8AC3E}">
        <p14:creationId xmlns:p14="http://schemas.microsoft.com/office/powerpoint/2010/main" val="395823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7FE5F-8373-4931-A886-60D27A39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75"/>
            <a:ext cx="10515600" cy="1325563"/>
          </a:xfrm>
        </p:spPr>
        <p:txBody>
          <a:bodyPr/>
          <a:lstStyle/>
          <a:p>
            <a:r>
              <a:rPr lang="en-US" b="1" dirty="0">
                <a:effectLst/>
              </a:rPr>
              <a:t>Backup Diagram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3529C4A-849C-4527-80E9-3A79DCE38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074" y="1296280"/>
            <a:ext cx="6057852" cy="3052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2B00A0-1BA9-4784-B477-CDEB82DF1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107" y="4605424"/>
            <a:ext cx="8087786" cy="119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37E04-19CA-4A91-9D22-28DD31BF9EA4}"/>
              </a:ext>
            </a:extLst>
          </p:cNvPr>
          <p:cNvSpPr txBox="1"/>
          <p:nvPr/>
        </p:nvSpPr>
        <p:spPr>
          <a:xfrm>
            <a:off x="838200" y="6001172"/>
            <a:ext cx="1068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</a:rPr>
              <a:t>Ref: https://lilianweng.github.io/lil-log/2018/02/19/a-long-peek-into-reinforcement-learning.html#what-is-reinforcement-learning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45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82</TotalTime>
  <Words>932</Words>
  <Application>Microsoft Macintosh PowerPoint</Application>
  <PresentationFormat>Custom</PresentationFormat>
  <Paragraphs>85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 Deep Reinforcement Learning Approach to Traffic Management </vt:lpstr>
      <vt:lpstr>Motivation</vt:lpstr>
      <vt:lpstr>PowerPoint Presentation</vt:lpstr>
      <vt:lpstr>Ref: https://xkcd.com/1838/ </vt:lpstr>
      <vt:lpstr>RL Model</vt:lpstr>
      <vt:lpstr>Markov Decision Processes</vt:lpstr>
      <vt:lpstr>Important Concepts:</vt:lpstr>
      <vt:lpstr>PowerPoint Presentation</vt:lpstr>
      <vt:lpstr>Backup Diagram</vt:lpstr>
      <vt:lpstr>PowerPoint Presentation</vt:lpstr>
      <vt:lpstr>A Taxonomy of RL Algorithms</vt:lpstr>
      <vt:lpstr>Approaches</vt:lpstr>
      <vt:lpstr>Deep Q-Network</vt:lpstr>
      <vt:lpstr>OpenAI Gym </vt:lpstr>
      <vt:lpstr>PowerPoint Presentation</vt:lpstr>
      <vt:lpstr>PowerPoint Presentation</vt:lpstr>
      <vt:lpstr>traffic_simulator.py</vt:lpstr>
      <vt:lpstr>PowerPoint Presentation</vt:lpstr>
      <vt:lpstr>PowerPoint Presentation</vt:lpstr>
      <vt:lpstr>Faulty Reward Example</vt:lpstr>
      <vt:lpstr>PowerPoint Presentation</vt:lpstr>
      <vt:lpstr>PowerPoint Presentation</vt:lpstr>
      <vt:lpstr>PowerPoint Presentation</vt:lpstr>
      <vt:lpstr>PowerPoint Presentation</vt:lpstr>
      <vt:lpstr>Example of my gym-traffic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Deep Reinforcement Learning Approach to Traffic Management </dc:title>
  <dc:creator>os castellanos</dc:creator>
  <cp:lastModifiedBy>Dongchul Kim</cp:lastModifiedBy>
  <cp:revision>5</cp:revision>
  <dcterms:created xsi:type="dcterms:W3CDTF">2019-04-18T17:55:35Z</dcterms:created>
  <dcterms:modified xsi:type="dcterms:W3CDTF">2019-04-19T18:16:10Z</dcterms:modified>
</cp:coreProperties>
</file>