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 showSpecialPlsOnTitleSld="0">
  <p:sldMasterIdLst>
    <p:sldMasterId id="2147483661" r:id="rId3"/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6858000" cy="9144000"/>
  <p:embeddedFontLst>
    <p:embeddedFont>
      <p:font typeface="Gill Sans"/>
      <p:regular r:id="rId31"/>
      <p:bold r:id="rId3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GillSans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font" Target="fonts/GillSans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56d3171e5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g56d3171e58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56e614331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g56e614331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56e614331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56e614331c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56d3171e58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56d3171e5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56d3171e58_2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56d3171e58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5903e6bb7f_0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5903e6bb7f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5903e6bb7f_0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5903e6bb7f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5903e6bb7f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5903e6bb7f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5903e6bb7f_0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5903e6bb7f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5903e6bb7f_0_4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5903e6bb7f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590974f61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g590974f61c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56d3171e5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g56d3171e58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56d3171e58_0_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56d3171e58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56da3c81e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56da3c81e2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2"/>
          <p:cNvSpPr txBox="1"/>
          <p:nvPr>
            <p:ph type="title"/>
          </p:nvPr>
        </p:nvSpPr>
        <p:spPr>
          <a:xfrm>
            <a:off x="804672" y="2243828"/>
            <a:ext cx="4486656" cy="1141497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182875" spcFirstLastPara="1" rIns="182875" wrap="square" tIns="182875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" type="body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925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indent="-3302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indent="-3302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indent="-3302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indent="-3302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indent="-3302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76" name="Google Shape;76;p12"/>
          <p:cNvSpPr txBox="1"/>
          <p:nvPr>
            <p:ph idx="2" type="body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/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title"/>
          </p:nvPr>
        </p:nvSpPr>
        <p:spPr>
          <a:xfrm>
            <a:off x="808523" y="2243828"/>
            <a:ext cx="4494998" cy="11346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182875" spcFirstLastPara="1" rIns="182875" wrap="square" tIns="182875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/>
          <p:nvPr>
            <p:ph idx="2" type="pic"/>
          </p:nvPr>
        </p:nvSpPr>
        <p:spPr>
          <a:xfrm>
            <a:off x="6095999" y="0"/>
            <a:ext cx="6102097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4" name="Google Shape;84;p13"/>
          <p:cNvSpPr txBox="1"/>
          <p:nvPr>
            <p:ph idx="1" type="body"/>
          </p:nvPr>
        </p:nvSpPr>
        <p:spPr>
          <a:xfrm>
            <a:off x="1115568" y="3549918"/>
            <a:ext cx="3794760" cy="2194037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/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5" name="Google Shape;85;p13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1" type="ftr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" type="body"/>
          </p:nvPr>
        </p:nvSpPr>
        <p:spPr>
          <a:xfrm rot="5400000">
            <a:off x="4545009" y="324171"/>
            <a:ext cx="3101983" cy="77297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4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type="title"/>
          </p:nvPr>
        </p:nvSpPr>
        <p:spPr>
          <a:xfrm rot="5400000">
            <a:off x="6810676" y="2779696"/>
            <a:ext cx="4983480" cy="1298608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5"/>
          <p:cNvSpPr txBox="1"/>
          <p:nvPr>
            <p:ph idx="1" type="body"/>
          </p:nvPr>
        </p:nvSpPr>
        <p:spPr>
          <a:xfrm rot="5400000">
            <a:off x="2838640" y="329755"/>
            <a:ext cx="4983480" cy="6198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15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5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5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/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" type="subTitle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/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" type="body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2" type="body"/>
          </p:nvPr>
        </p:nvSpPr>
        <p:spPr>
          <a:xfrm>
            <a:off x="6338315" y="2638044"/>
            <a:ext cx="4270247" cy="3101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" type="body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/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0" sz="1900" cap="none">
                <a:solidFill>
                  <a:srgbClr val="E18405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6" name="Google Shape;56;p9"/>
          <p:cNvSpPr txBox="1"/>
          <p:nvPr>
            <p:ph idx="2" type="body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3" type="body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302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4" type="body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/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0" sz="1900" cap="none">
                <a:solidFill>
                  <a:srgbClr val="E18405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2" name="Google Shape;62;p9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11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000000"/>
            </a:gs>
            <a:gs pos="20000">
              <a:srgbClr val="000000"/>
            </a:gs>
            <a:gs pos="69000">
              <a:srgbClr val="9F0000"/>
            </a:gs>
            <a:gs pos="97000">
              <a:srgbClr val="FF0000"/>
            </a:gs>
            <a:gs pos="100000">
              <a:srgbClr val="FF0000"/>
            </a:gs>
          </a:gsLst>
          <a:lin ang="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/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b="0" i="0" sz="28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0" name="Google Shape;10;p1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000000"/>
            </a:gs>
            <a:gs pos="20000">
              <a:srgbClr val="000000"/>
            </a:gs>
            <a:gs pos="69000">
              <a:srgbClr val="9F0000"/>
            </a:gs>
            <a:gs pos="97000">
              <a:srgbClr val="FF0000"/>
            </a:gs>
            <a:gs pos="100000">
              <a:srgbClr val="FF0000"/>
            </a:gs>
          </a:gsLst>
          <a:lin ang="0" scaled="0"/>
        </a:gra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/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b="0" i="0" sz="28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8" name="Google Shape;28;p4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420"/>
              <a:buFont typeface="Gill Sans"/>
              <a:buNone/>
            </a:pPr>
            <a:r>
              <a:rPr lang="en-US" sz="3420"/>
              <a:t>USING DEEP LEARNING TO ANALYZE SERIAL KILLER PATTERNS </a:t>
            </a:r>
            <a:endParaRPr/>
          </a:p>
        </p:txBody>
      </p:sp>
      <p:sp>
        <p:nvSpPr>
          <p:cNvPr id="105" name="Google Shape;105;p16"/>
          <p:cNvSpPr txBox="1"/>
          <p:nvPr>
            <p:ph idx="1" type="subTitle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/>
              <a:t>Group 12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/>
              <a:t>Mason Garza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/>
              <a:t>Fernando Martinez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5"/>
          <p:cNvSpPr txBox="1"/>
          <p:nvPr>
            <p:ph type="title"/>
          </p:nvPr>
        </p:nvSpPr>
        <p:spPr>
          <a:xfrm>
            <a:off x="2231136" y="964692"/>
            <a:ext cx="7729800" cy="118860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MOTIVE</a:t>
            </a:r>
            <a:endParaRPr/>
          </a:p>
        </p:txBody>
      </p:sp>
      <p:sp>
        <p:nvSpPr>
          <p:cNvPr id="167" name="Google Shape;167;p25"/>
          <p:cNvSpPr txBox="1"/>
          <p:nvPr>
            <p:ph idx="1" type="body"/>
          </p:nvPr>
        </p:nvSpPr>
        <p:spPr>
          <a:xfrm>
            <a:off x="2231136" y="2638044"/>
            <a:ext cx="7729800" cy="31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lt1"/>
                </a:solidFill>
              </a:rPr>
              <a:t>Motive</a:t>
            </a:r>
            <a:endParaRPr u="sng"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1125</a:t>
            </a:r>
            <a:r>
              <a:rPr lang="en-US">
                <a:solidFill>
                  <a:schemeClr val="lt1"/>
                </a:solidFill>
              </a:rPr>
              <a:t> instances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60</a:t>
            </a:r>
            <a:r>
              <a:rPr lang="en-US">
                <a:solidFill>
                  <a:schemeClr val="lt1"/>
                </a:solidFill>
              </a:rPr>
              <a:t> features</a:t>
            </a:r>
            <a:endParaRPr>
              <a:solidFill>
                <a:schemeClr val="lt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Label: Motive (11 categories)</a:t>
            </a:r>
            <a:endParaRPr>
              <a:solidFill>
                <a:schemeClr val="lt1"/>
              </a:solidFill>
            </a:endParaRPr>
          </a:p>
          <a:p>
            <a:pPr indent="-3429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Enjoyment (Avg.)</a:t>
            </a:r>
            <a:endParaRPr>
              <a:solidFill>
                <a:schemeClr val="lt1"/>
              </a:solidFill>
            </a:endParaRPr>
          </a:p>
          <a:p>
            <a:pPr indent="-3429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Other</a:t>
            </a:r>
            <a:endParaRPr sz="1400">
              <a:solidFill>
                <a:schemeClr val="lt1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8" name="Google Shape;168;p25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6"/>
          <p:cNvSpPr txBox="1"/>
          <p:nvPr>
            <p:ph type="title"/>
          </p:nvPr>
        </p:nvSpPr>
        <p:spPr>
          <a:xfrm>
            <a:off x="2231136" y="964692"/>
            <a:ext cx="7729800" cy="118860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SEX</a:t>
            </a:r>
            <a:endParaRPr/>
          </a:p>
        </p:txBody>
      </p:sp>
      <p:sp>
        <p:nvSpPr>
          <p:cNvPr id="174" name="Google Shape;174;p26"/>
          <p:cNvSpPr txBox="1"/>
          <p:nvPr>
            <p:ph idx="1" type="body"/>
          </p:nvPr>
        </p:nvSpPr>
        <p:spPr>
          <a:xfrm>
            <a:off x="2231136" y="2638044"/>
            <a:ext cx="7729800" cy="31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lt1"/>
                </a:solidFill>
              </a:rPr>
              <a:t>Motive</a:t>
            </a:r>
            <a:endParaRPr u="sng"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1125 </a:t>
            </a:r>
            <a:r>
              <a:rPr lang="en-US">
                <a:solidFill>
                  <a:schemeClr val="lt1"/>
                </a:solidFill>
              </a:rPr>
              <a:t>instances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59 features</a:t>
            </a:r>
            <a:endParaRPr>
              <a:solidFill>
                <a:schemeClr val="lt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Label: Sex</a:t>
            </a:r>
            <a:endParaRPr>
              <a:solidFill>
                <a:schemeClr val="lt1"/>
              </a:solidFill>
            </a:endParaRPr>
          </a:p>
          <a:p>
            <a:pPr indent="-3429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Female</a:t>
            </a:r>
            <a:endParaRPr>
              <a:solidFill>
                <a:schemeClr val="lt1"/>
              </a:solidFill>
            </a:endParaRPr>
          </a:p>
          <a:p>
            <a:pPr indent="-3429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Male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75" name="Google Shape;175;p26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7"/>
          <p:cNvSpPr txBox="1"/>
          <p:nvPr>
            <p:ph type="title"/>
          </p:nvPr>
        </p:nvSpPr>
        <p:spPr>
          <a:xfrm>
            <a:off x="2231136" y="964692"/>
            <a:ext cx="7729800" cy="118860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NUMBER OF VICTIMS</a:t>
            </a:r>
            <a:endParaRPr/>
          </a:p>
        </p:txBody>
      </p:sp>
      <p:sp>
        <p:nvSpPr>
          <p:cNvPr id="181" name="Google Shape;181;p27"/>
          <p:cNvSpPr txBox="1"/>
          <p:nvPr>
            <p:ph idx="1" type="body"/>
          </p:nvPr>
        </p:nvSpPr>
        <p:spPr>
          <a:xfrm>
            <a:off x="2231136" y="2638044"/>
            <a:ext cx="7729800" cy="31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lt1"/>
                </a:solidFill>
              </a:rPr>
              <a:t>Motive</a:t>
            </a:r>
            <a:endParaRPr u="sng"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1125 instances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56 features</a:t>
            </a:r>
            <a:endParaRPr>
              <a:solidFill>
                <a:schemeClr val="lt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Label: # of confirmed victims</a:t>
            </a:r>
            <a:endParaRPr>
              <a:solidFill>
                <a:schemeClr val="lt1"/>
              </a:solidFill>
            </a:endParaRPr>
          </a:p>
          <a:p>
            <a:pPr indent="-3429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2 - 49</a:t>
            </a:r>
            <a:endParaRPr>
              <a:solidFill>
                <a:schemeClr val="lt1"/>
              </a:solidFill>
            </a:endParaRPr>
          </a:p>
          <a:p>
            <a:pPr indent="-3429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Average: 5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82" name="Google Shape;182;p27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8"/>
          <p:cNvSpPr txBox="1"/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</a:pPr>
            <a:r>
              <a:rPr lang="en-US"/>
              <a:t>MACHINE LEARNING</a:t>
            </a:r>
            <a:endParaRPr/>
          </a:p>
        </p:txBody>
      </p:sp>
      <p:sp>
        <p:nvSpPr>
          <p:cNvPr id="188" name="Google Shape;188;p28"/>
          <p:cNvSpPr txBox="1"/>
          <p:nvPr>
            <p:ph idx="1" type="body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89" name="Google Shape;189;p28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9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METHODOLOGY</a:t>
            </a:r>
            <a:endParaRPr/>
          </a:p>
        </p:txBody>
      </p:sp>
      <p:sp>
        <p:nvSpPr>
          <p:cNvPr id="195" name="Google Shape;195;p29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solidFill>
                  <a:schemeClr val="lt1"/>
                </a:solidFill>
              </a:rPr>
              <a:t>For each target feature, we used a different algorithm</a:t>
            </a:r>
            <a:endParaRPr>
              <a:solidFill>
                <a:schemeClr val="lt1"/>
              </a:solidFill>
            </a:endParaRPr>
          </a:p>
          <a:p>
            <a:pPr indent="-3429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>
                <a:solidFill>
                  <a:schemeClr val="lt1"/>
                </a:solidFill>
              </a:rPr>
              <a:t>Motive ←  Classification Random Forests</a:t>
            </a:r>
            <a:endParaRPr>
              <a:solidFill>
                <a:schemeClr val="lt1"/>
              </a:solidFill>
            </a:endParaRPr>
          </a:p>
          <a:p>
            <a:pPr indent="-3429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>
                <a:solidFill>
                  <a:schemeClr val="lt1"/>
                </a:solidFill>
              </a:rPr>
              <a:t>Victim ←  Regression Random Forests</a:t>
            </a:r>
            <a:endParaRPr>
              <a:solidFill>
                <a:schemeClr val="lt1"/>
              </a:solidFill>
            </a:endParaRPr>
          </a:p>
          <a:p>
            <a:pPr indent="-3429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>
                <a:solidFill>
                  <a:schemeClr val="lt1"/>
                </a:solidFill>
              </a:rPr>
              <a:t>Sex ←  Decision Tree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solidFill>
                  <a:schemeClr val="lt1"/>
                </a:solidFill>
              </a:rPr>
              <a:t>10-fold Cross Validation was used in all 3 of these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96" name="Google Shape;196;p29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0"/>
          <p:cNvSpPr txBox="1"/>
          <p:nvPr>
            <p:ph type="title"/>
          </p:nvPr>
        </p:nvSpPr>
        <p:spPr>
          <a:xfrm>
            <a:off x="1600200" y="2386744"/>
            <a:ext cx="8991600" cy="164580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MOTIVE RESULTS</a:t>
            </a:r>
            <a:endParaRPr/>
          </a:p>
        </p:txBody>
      </p:sp>
      <p:sp>
        <p:nvSpPr>
          <p:cNvPr id="202" name="Google Shape;202;p30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1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08" name="Google Shape;208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13800" y="1565425"/>
            <a:ext cx="6153633" cy="4615225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31"/>
          <p:cNvSpPr txBox="1"/>
          <p:nvPr>
            <p:ph idx="1" type="body"/>
          </p:nvPr>
        </p:nvSpPr>
        <p:spPr>
          <a:xfrm>
            <a:off x="2695194" y="779515"/>
            <a:ext cx="6801600" cy="1265100"/>
          </a:xfrm>
          <a:prstGeom prst="rect">
            <a:avLst/>
          </a:prstGeom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/>
              <a:t>CV Avg. Error Plot of the Motive Models</a:t>
            </a:r>
            <a:endParaRPr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2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5" name="Google Shape;215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49475" y="1285675"/>
            <a:ext cx="4693050" cy="469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2"/>
          <p:cNvSpPr txBox="1"/>
          <p:nvPr>
            <p:ph idx="1" type="body"/>
          </p:nvPr>
        </p:nvSpPr>
        <p:spPr>
          <a:xfrm>
            <a:off x="2695194" y="559390"/>
            <a:ext cx="6801600" cy="126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</a:rPr>
              <a:t>Binary Motive Confusion Matrix</a:t>
            </a:r>
            <a:endParaRPr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3"/>
          <p:cNvSpPr txBox="1"/>
          <p:nvPr>
            <p:ph idx="1" type="body"/>
          </p:nvPr>
        </p:nvSpPr>
        <p:spPr>
          <a:xfrm>
            <a:off x="2231136" y="2638044"/>
            <a:ext cx="7729800" cy="3102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33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3" name="Google Shape;223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56188" y="495538"/>
            <a:ext cx="8279674" cy="5866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4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9" name="Google Shape;229;p34"/>
          <p:cNvSpPr txBox="1"/>
          <p:nvPr>
            <p:ph type="title"/>
          </p:nvPr>
        </p:nvSpPr>
        <p:spPr>
          <a:xfrm>
            <a:off x="1600200" y="2386744"/>
            <a:ext cx="8991600" cy="1645800"/>
          </a:xfrm>
          <a:prstGeom prst="rect">
            <a:avLst/>
          </a:prstGeom>
        </p:spPr>
        <p:txBody>
          <a:bodyPr anchorCtr="1" anchor="ctr" bIns="182875" lIns="274300" spcFirstLastPara="1" rIns="274300" wrap="square" tIns="182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VICTIM RESULTS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</a:pPr>
            <a:r>
              <a:rPr lang="en-US"/>
              <a:t>INTRODUCTION</a:t>
            </a:r>
            <a:endParaRPr/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12" name="Google Shape;112;p17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5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35" name="Google Shape;235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51900" y="1351788"/>
            <a:ext cx="6488175" cy="4866125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35"/>
          <p:cNvSpPr txBox="1"/>
          <p:nvPr>
            <p:ph idx="1" type="body"/>
          </p:nvPr>
        </p:nvSpPr>
        <p:spPr>
          <a:xfrm>
            <a:off x="2695194" y="559390"/>
            <a:ext cx="6801600" cy="1265100"/>
          </a:xfrm>
          <a:prstGeom prst="rect">
            <a:avLst/>
          </a:prstGeom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</a:rPr>
              <a:t>CV Error Plot of the Victims</a:t>
            </a:r>
            <a:endParaRPr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6"/>
          <p:cNvSpPr txBox="1"/>
          <p:nvPr>
            <p:ph type="title"/>
          </p:nvPr>
        </p:nvSpPr>
        <p:spPr>
          <a:xfrm>
            <a:off x="1600200" y="2386744"/>
            <a:ext cx="8991600" cy="1645800"/>
          </a:xfrm>
          <a:prstGeom prst="rect">
            <a:avLst/>
          </a:prstGeom>
        </p:spPr>
        <p:txBody>
          <a:bodyPr anchorCtr="1" anchor="ctr" bIns="182875" lIns="274300" spcFirstLastPara="1" rIns="274300" wrap="square" tIns="182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SEX RESULTS</a:t>
            </a:r>
            <a:endParaRPr/>
          </a:p>
        </p:txBody>
      </p:sp>
      <p:sp>
        <p:nvSpPr>
          <p:cNvPr id="242" name="Google Shape;242;p36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7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48" name="Google Shape;248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16437" y="1570500"/>
            <a:ext cx="4759125" cy="4759125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37"/>
          <p:cNvSpPr txBox="1"/>
          <p:nvPr>
            <p:ph idx="1" type="body"/>
          </p:nvPr>
        </p:nvSpPr>
        <p:spPr>
          <a:xfrm>
            <a:off x="2695194" y="559390"/>
            <a:ext cx="6801600" cy="1265100"/>
          </a:xfrm>
          <a:prstGeom prst="rect">
            <a:avLst/>
          </a:prstGeom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</a:rPr>
              <a:t>Sex Confusion Matrix</a:t>
            </a:r>
            <a:endParaRPr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8"/>
          <p:cNvSpPr txBox="1"/>
          <p:nvPr>
            <p:ph type="title"/>
          </p:nvPr>
        </p:nvSpPr>
        <p:spPr>
          <a:xfrm>
            <a:off x="2231136" y="964692"/>
            <a:ext cx="7729800" cy="118860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CONCLUSION</a:t>
            </a:r>
            <a:endParaRPr/>
          </a:p>
        </p:txBody>
      </p:sp>
      <p:sp>
        <p:nvSpPr>
          <p:cNvPr id="255" name="Google Shape;255;p38"/>
          <p:cNvSpPr txBox="1"/>
          <p:nvPr>
            <p:ph idx="1" type="body"/>
          </p:nvPr>
        </p:nvSpPr>
        <p:spPr>
          <a:xfrm>
            <a:off x="2231136" y="2638044"/>
            <a:ext cx="7729800" cy="31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solidFill>
                  <a:schemeClr val="lt1"/>
                </a:solidFill>
              </a:rPr>
              <a:t>We can predict whether a serial killer will kill for enjoyment or for another motive with an 81.6% accuracy.</a:t>
            </a:r>
            <a:endParaRPr>
              <a:solidFill>
                <a:schemeClr val="lt1"/>
              </a:solidFill>
            </a:endParaRPr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>
                <a:solidFill>
                  <a:schemeClr val="lt1"/>
                </a:solidFill>
              </a:rPr>
              <a:t>We can predict any motive with 64.6% accuracy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solidFill>
                  <a:schemeClr val="lt1"/>
                </a:solidFill>
              </a:rPr>
              <a:t>We were able predict the number of victims with an error of &lt;2 victims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solidFill>
                  <a:schemeClr val="lt1"/>
                </a:solidFill>
              </a:rPr>
              <a:t>We were able predict the sex of the killers with 98.1% accuracy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56" name="Google Shape;256;p38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9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FUTURE WORK</a:t>
            </a:r>
            <a:endParaRPr/>
          </a:p>
        </p:txBody>
      </p:sp>
      <p:sp>
        <p:nvSpPr>
          <p:cNvPr id="262" name="Google Shape;262;p39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solidFill>
                  <a:schemeClr val="lt1"/>
                </a:solidFill>
              </a:rPr>
              <a:t>Interpret our current models for insights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solidFill>
                  <a:schemeClr val="lt1"/>
                </a:solidFill>
              </a:rPr>
              <a:t>Fill in missing data to increase model accuracy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>
                <a:solidFill>
                  <a:schemeClr val="lt1"/>
                </a:solidFill>
              </a:rPr>
              <a:t>Incorporate more features such as Country or Sentence (Lists, and specific dates).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63" name="Google Shape;263;p39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40"/>
          <p:cNvSpPr txBox="1"/>
          <p:nvPr>
            <p:ph type="title"/>
          </p:nvPr>
        </p:nvSpPr>
        <p:spPr>
          <a:xfrm>
            <a:off x="2231136" y="964692"/>
            <a:ext cx="7729800" cy="118860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REFERENCES</a:t>
            </a:r>
            <a:endParaRPr/>
          </a:p>
        </p:txBody>
      </p:sp>
      <p:sp>
        <p:nvSpPr>
          <p:cNvPr id="269" name="Google Shape;269;p40"/>
          <p:cNvSpPr txBox="1"/>
          <p:nvPr>
            <p:ph idx="1" type="body"/>
          </p:nvPr>
        </p:nvSpPr>
        <p:spPr>
          <a:xfrm>
            <a:off x="2231136" y="2638044"/>
            <a:ext cx="7729800" cy="31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43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McClendon, Lawrence, and Natarajan Meghanathan. "Using machine learning algorithms to</a:t>
            </a:r>
            <a:endParaRPr>
              <a:solidFill>
                <a:schemeClr val="lt1"/>
              </a:solidFill>
            </a:endParaRPr>
          </a:p>
          <a:p>
            <a:pPr indent="-1143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analyze crime data." Machine Learning and Applications: An International Journal (MLAIJ)</a:t>
            </a:r>
            <a:endParaRPr>
              <a:solidFill>
                <a:schemeClr val="lt1"/>
              </a:solidFill>
            </a:endParaRPr>
          </a:p>
          <a:p>
            <a:pPr indent="-1143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2.1 (2015): 1-12.</a:t>
            </a:r>
            <a:endParaRPr>
              <a:solidFill>
                <a:schemeClr val="lt1"/>
              </a:solidFill>
            </a:endParaRPr>
          </a:p>
          <a:p>
            <a:pPr indent="-1143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Radford FGCU Database</a:t>
            </a:r>
            <a:endParaRPr>
              <a:solidFill>
                <a:schemeClr val="lt1"/>
              </a:solidFill>
            </a:endParaRPr>
          </a:p>
          <a:p>
            <a:pPr indent="-1143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Kim, Suhong, et al. "Crime Analysis Through Machine Learning." 2018 IEEE 9th Annual</a:t>
            </a:r>
            <a:endParaRPr>
              <a:solidFill>
                <a:schemeClr val="lt1"/>
              </a:solidFill>
            </a:endParaRPr>
          </a:p>
          <a:p>
            <a:pPr indent="-1143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Information Technology, Electronics and Mobile Communication Conference (IEMCON). IEEE,</a:t>
            </a:r>
            <a:endParaRPr>
              <a:solidFill>
                <a:schemeClr val="lt1"/>
              </a:solidFill>
            </a:endParaRPr>
          </a:p>
          <a:p>
            <a:pPr indent="-1143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2018.</a:t>
            </a:r>
            <a:endParaRPr>
              <a:solidFill>
                <a:schemeClr val="lt1"/>
              </a:solidFill>
            </a:endParaRPr>
          </a:p>
          <a:p>
            <a:pPr indent="-1143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70" name="Google Shape;270;p40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ABSTRACT</a:t>
            </a:r>
            <a:endParaRPr/>
          </a:p>
        </p:txBody>
      </p:sp>
      <p:sp>
        <p:nvSpPr>
          <p:cNvPr id="118" name="Google Shape;118;p18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Use Machine Learning on serial killer data to predict</a:t>
            </a:r>
            <a:endParaRPr/>
          </a:p>
          <a:p>
            <a:pPr indent="-228600" lvl="1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>
                <a:solidFill>
                  <a:schemeClr val="lt1"/>
                </a:solidFill>
              </a:rPr>
              <a:t>Motivation</a:t>
            </a:r>
            <a:endParaRPr/>
          </a:p>
          <a:p>
            <a:pPr indent="-228600" lvl="1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>
                <a:solidFill>
                  <a:schemeClr val="lt1"/>
                </a:solidFill>
              </a:rPr>
              <a:t>Number of  Victims</a:t>
            </a:r>
            <a:endParaRPr/>
          </a:p>
          <a:p>
            <a:pPr indent="-228600" lvl="1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>
                <a:solidFill>
                  <a:schemeClr val="lt1"/>
                </a:solidFill>
              </a:rPr>
              <a:t>Sex</a:t>
            </a:r>
            <a:endParaRPr/>
          </a:p>
        </p:txBody>
      </p:sp>
      <p:sp>
        <p:nvSpPr>
          <p:cNvPr id="119" name="Google Shape;119;p18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MOTIVATION</a:t>
            </a:r>
            <a:endParaRPr/>
          </a:p>
        </p:txBody>
      </p:sp>
      <p:sp>
        <p:nvSpPr>
          <p:cNvPr id="125" name="Google Shape;125;p19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Ted Bundy Tapes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How often serial killers get away with murder in comparison to other crimes.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Little research done on serial killers using computer science.</a:t>
            </a:r>
            <a:endParaRPr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→ Help law enforcement better construct the profiles of targeted serial killers.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6" name="Google Shape;126;p19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0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RELATED WORKS</a:t>
            </a:r>
            <a:endParaRPr/>
          </a:p>
        </p:txBody>
      </p:sp>
      <p:sp>
        <p:nvSpPr>
          <p:cNvPr id="132" name="Google Shape;132;p20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Using machine learning algorithms to analyze crime data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Crime Analysis Through Machine Learning</a:t>
            </a:r>
            <a:endParaRPr>
              <a:solidFill>
                <a:schemeClr val="lt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Modeling the violent crime patterns in the states of Mississippi, and the city of Vancouver using machine learning.</a:t>
            </a:r>
            <a:endParaRPr>
              <a:solidFill>
                <a:schemeClr val="lt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Regression analysis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Very limited work found on serial killers using machine learning.</a:t>
            </a:r>
            <a:endParaRPr>
              <a:solidFill>
                <a:schemeClr val="lt1"/>
              </a:solidFill>
            </a:endParaRPr>
          </a:p>
          <a:p>
            <a:pPr indent="-1143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33" name="Google Shape;133;p20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BACKGROUND</a:t>
            </a:r>
            <a:endParaRPr/>
          </a:p>
        </p:txBody>
      </p:sp>
      <p:sp>
        <p:nvSpPr>
          <p:cNvPr id="139" name="Google Shape;139;p21"/>
          <p:cNvSpPr txBox="1"/>
          <p:nvPr>
            <p:ph idx="1" type="body"/>
          </p:nvPr>
        </p:nvSpPr>
        <p:spPr>
          <a:xfrm>
            <a:off x="2231125" y="2638051"/>
            <a:ext cx="7729800" cy="38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A serial killer is someone who kills at least two people in separate events occurring at different times.</a:t>
            </a:r>
            <a:endParaRPr>
              <a:solidFill>
                <a:schemeClr val="lt1"/>
              </a:solidFill>
            </a:endParaRPr>
          </a:p>
          <a:p>
            <a:pPr indent="-228600" lvl="1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This differs from mass murder, and organized crime (in service of an illegal organization).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Jack the Ripper sparked public interest in serial killers in the late 1880’s although they have existed since ancient times.</a:t>
            </a:r>
            <a:endParaRPr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lt1"/>
                </a:solidFill>
              </a:rPr>
              <a:t>Myths</a:t>
            </a:r>
            <a:endParaRPr u="sng"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Dysfunctional loners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All white males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Motivated by sex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Insane/Evil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40" name="Google Shape;140;p21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1" name="Google Shape;14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52189" y="4375800"/>
            <a:ext cx="1926336" cy="1926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/>
          <p:nvPr>
            <p:ph type="ctrTitle"/>
          </p:nvPr>
        </p:nvSpPr>
        <p:spPr>
          <a:xfrm>
            <a:off x="1600200" y="2386744"/>
            <a:ext cx="8991600" cy="1645800"/>
          </a:xfrm>
          <a:prstGeom prst="rect">
            <a:avLst/>
          </a:prstGeom>
        </p:spPr>
        <p:txBody>
          <a:bodyPr anchorCtr="1" anchor="ctr" bIns="182875" lIns="274300" spcFirstLastPara="1" rIns="274300" wrap="square" tIns="182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DATA</a:t>
            </a:r>
            <a:endParaRPr/>
          </a:p>
        </p:txBody>
      </p:sp>
      <p:sp>
        <p:nvSpPr>
          <p:cNvPr id="147" name="Google Shape;147;p22"/>
          <p:cNvSpPr txBox="1"/>
          <p:nvPr>
            <p:ph idx="1" type="subTitle"/>
          </p:nvPr>
        </p:nvSpPr>
        <p:spPr>
          <a:xfrm>
            <a:off x="2695194" y="4352544"/>
            <a:ext cx="6801600" cy="1239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DATA</a:t>
            </a:r>
            <a:endParaRPr/>
          </a:p>
        </p:txBody>
      </p:sp>
      <p:sp>
        <p:nvSpPr>
          <p:cNvPr id="153" name="Google Shape;153;p23"/>
          <p:cNvSpPr txBox="1"/>
          <p:nvPr>
            <p:ph idx="1" type="body"/>
          </p:nvPr>
        </p:nvSpPr>
        <p:spPr>
          <a:xfrm>
            <a:off x="2231125" y="2638051"/>
            <a:ext cx="7729800" cy="38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Florida Gulf Coast University Radford/FGCU Serial Killer Database</a:t>
            </a:r>
            <a:endParaRPr>
              <a:solidFill>
                <a:schemeClr val="lt1"/>
              </a:solidFill>
            </a:endParaRPr>
          </a:p>
          <a:p>
            <a:pPr indent="-228600" lvl="1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Serial Killers</a:t>
            </a:r>
            <a:endParaRPr>
              <a:solidFill>
                <a:schemeClr val="lt1"/>
              </a:solidFill>
            </a:endParaRPr>
          </a:p>
          <a:p>
            <a:pPr indent="-228600" lvl="1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Mass Killers</a:t>
            </a:r>
            <a:endParaRPr>
              <a:solidFill>
                <a:schemeClr val="lt1"/>
              </a:solidFill>
            </a:endParaRPr>
          </a:p>
          <a:p>
            <a:pPr indent="-228600" lvl="1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Spree Killers</a:t>
            </a:r>
            <a:endParaRPr>
              <a:solidFill>
                <a:schemeClr val="lt1"/>
              </a:solidFill>
            </a:endParaRPr>
          </a:p>
          <a:p>
            <a:pPr indent="-228600" lvl="1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Organized Killers</a:t>
            </a:r>
            <a:endParaRPr>
              <a:solidFill>
                <a:schemeClr val="lt1"/>
              </a:solidFill>
            </a:endParaRPr>
          </a:p>
          <a:p>
            <a:pPr indent="-228600" lvl="1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War Criminals</a:t>
            </a:r>
            <a:endParaRPr>
              <a:solidFill>
                <a:schemeClr val="lt1"/>
              </a:solidFill>
            </a:endParaRPr>
          </a:p>
          <a:p>
            <a:pPr indent="-228600" lvl="1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Accomplices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2870/2580</a:t>
            </a:r>
            <a:r>
              <a:rPr lang="en-US">
                <a:solidFill>
                  <a:schemeClr val="lt1"/>
                </a:solidFill>
              </a:rPr>
              <a:t> serial killer samples</a:t>
            </a:r>
            <a:endParaRPr>
              <a:solidFill>
                <a:schemeClr val="lt1"/>
              </a:solidFill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179 features including:</a:t>
            </a:r>
            <a:endParaRPr>
              <a:solidFill>
                <a:schemeClr val="lt1"/>
              </a:solidFill>
            </a:endParaRPr>
          </a:p>
          <a:p>
            <a:pPr indent="-228600" lvl="3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Victim Profiles</a:t>
            </a:r>
            <a:endParaRPr>
              <a:solidFill>
                <a:schemeClr val="lt1"/>
              </a:solidFill>
            </a:endParaRPr>
          </a:p>
          <a:p>
            <a:pPr indent="-228600" lvl="3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IQ</a:t>
            </a:r>
            <a:endParaRPr>
              <a:solidFill>
                <a:schemeClr val="lt1"/>
              </a:solidFill>
            </a:endParaRPr>
          </a:p>
          <a:p>
            <a:pPr indent="-228600" lvl="3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>
                <a:solidFill>
                  <a:schemeClr val="lt1"/>
                </a:solidFill>
              </a:rPr>
              <a:t>Serial Killer Personal Life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54" name="Google Shape;154;p23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/>
          <p:nvPr>
            <p:ph type="title"/>
          </p:nvPr>
        </p:nvSpPr>
        <p:spPr>
          <a:xfrm>
            <a:off x="2231136" y="964692"/>
            <a:ext cx="7729800" cy="1188600"/>
          </a:xfrm>
          <a:prstGeom prst="rect">
            <a:avLst/>
          </a:prstGeom>
          <a:solidFill>
            <a:srgbClr val="FFFFFF"/>
          </a:solidFill>
          <a:ln cap="sq" cmpd="sng" w="31750">
            <a:solidFill>
              <a:srgbClr val="4040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DATA</a:t>
            </a:r>
            <a:endParaRPr/>
          </a:p>
        </p:txBody>
      </p:sp>
      <p:sp>
        <p:nvSpPr>
          <p:cNvPr id="160" name="Google Shape;160;p24"/>
          <p:cNvSpPr txBox="1"/>
          <p:nvPr>
            <p:ph idx="1" type="body"/>
          </p:nvPr>
        </p:nvSpPr>
        <p:spPr>
          <a:xfrm>
            <a:off x="2231125" y="2638051"/>
            <a:ext cx="7729800" cy="38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solidFill>
                  <a:schemeClr val="lt1"/>
                </a:solidFill>
              </a:rPr>
              <a:t>Python script using cookies to bypass login page, and scrape multiple csv files containing data from separate pages.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solidFill>
                  <a:schemeClr val="lt1"/>
                </a:solidFill>
              </a:rPr>
              <a:t>Killers with less than 2 kills removed, and/or not fitting the definition of a serial killer (war criminals, mass murder, organized crime).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solidFill>
                  <a:schemeClr val="lt1"/>
                </a:solidFill>
              </a:rPr>
              <a:t>Killers born before the 1800’s removed.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solidFill>
                  <a:schemeClr val="lt1"/>
                </a:solidFill>
              </a:rPr>
              <a:t>Label data formatted.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solidFill>
                  <a:schemeClr val="lt1"/>
                </a:solidFill>
              </a:rPr>
              <a:t>Delete features that are missing more than 20% of data.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solidFill>
                  <a:schemeClr val="lt1"/>
                </a:solidFill>
              </a:rPr>
              <a:t>Delete instances missing data from remaining features.</a:t>
            </a:r>
            <a:endParaRPr>
              <a:solidFill>
                <a:schemeClr val="lt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solidFill>
                  <a:schemeClr val="lt1"/>
                </a:solidFill>
              </a:rPr>
              <a:t>Non numerical data, and lists removed.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1" name="Google Shape;161;p24"/>
          <p:cNvSpPr/>
          <p:nvPr>
            <p:ph idx="12" type="sldNum"/>
          </p:nvPr>
        </p:nvSpPr>
        <p:spPr>
          <a:xfrm>
            <a:off x="10758922" y="6217920"/>
            <a:ext cx="365700" cy="365700"/>
          </a:xfrm>
          <a:prstGeom prst="ellipse">
            <a:avLst/>
          </a:prstGeom>
        </p:spPr>
        <p:txBody>
          <a:bodyPr anchorCtr="0" anchor="ctr" bIns="45700" lIns="18275" spcFirstLastPara="1" rIns="1827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rcel">
  <a:themeElements>
    <a:clrScheme name="Custom 1">
      <a:dk1>
        <a:srgbClr val="000000"/>
      </a:dk1>
      <a:lt1>
        <a:srgbClr val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00D0CD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rcel">
  <a:themeElements>
    <a:clrScheme name="Custom 1">
      <a:dk1>
        <a:srgbClr val="000000"/>
      </a:dk1>
      <a:lt1>
        <a:srgbClr val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00D0CD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