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5626955acc_0_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5626955acc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5626955acc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5626955acc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5626955acc_0_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5626955acc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5626955acc_2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g5626955acc_2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5626955acc_12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5626955acc_1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5626955acc_8_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5626955acc_8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5626955acc_2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g5626955acc_2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5626955acc_8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g5626955acc_8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5626955acc_8_3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Google Shape;243;g5626955acc_8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5626955acc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5626955ac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5626955acc_0_5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5626955acc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5626955acc_0_5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5626955acc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4.jpg"/><Relationship Id="rId4" Type="http://schemas.openxmlformats.org/officeDocument/2006/relationships/image" Target="../media/image3.jpg"/><Relationship Id="rId5" Type="http://schemas.openxmlformats.org/officeDocument/2006/relationships/image" Target="../media/image18.jpg"/><Relationship Id="rId6" Type="http://schemas.openxmlformats.org/officeDocument/2006/relationships/image" Target="../media/image6.jpg"/><Relationship Id="rId7" Type="http://schemas.openxmlformats.org/officeDocument/2006/relationships/image" Target="../media/image2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4.jpg"/><Relationship Id="rId4" Type="http://schemas.openxmlformats.org/officeDocument/2006/relationships/image" Target="../media/image13.jpg"/><Relationship Id="rId5" Type="http://schemas.openxmlformats.org/officeDocument/2006/relationships/image" Target="../media/image16.jpg"/><Relationship Id="rId6" Type="http://schemas.openxmlformats.org/officeDocument/2006/relationships/image" Target="../media/image22.jpg"/><Relationship Id="rId7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jpg"/><Relationship Id="rId4" Type="http://schemas.openxmlformats.org/officeDocument/2006/relationships/image" Target="../media/image11.jpg"/><Relationship Id="rId5" Type="http://schemas.openxmlformats.org/officeDocument/2006/relationships/image" Target="../media/image7.jpg"/><Relationship Id="rId6" Type="http://schemas.openxmlformats.org/officeDocument/2006/relationships/image" Target="../media/image26.jpg"/><Relationship Id="rId7" Type="http://schemas.openxmlformats.org/officeDocument/2006/relationships/image" Target="../media/image23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5.png"/></Relationships>
</file>

<file path=ppt/slides/_rels/slide15.xml.rels><?xml version="1.0" encoding="UTF-8" standalone="yes"?><Relationships xmlns="http://schemas.openxmlformats.org/package/2006/relationships"><Relationship Id="rId20" Type="http://schemas.openxmlformats.org/officeDocument/2006/relationships/hyperlink" Target="https://keras.io/applications/#densenet" TargetMode="External"/><Relationship Id="rId11" Type="http://schemas.openxmlformats.org/officeDocument/2006/relationships/hyperlink" Target="https://keras.io/applications/#inceptionv3" TargetMode="External"/><Relationship Id="rId22" Type="http://schemas.openxmlformats.org/officeDocument/2006/relationships/hyperlink" Target="https://keras.io/applications/#nasnet" TargetMode="External"/><Relationship Id="rId10" Type="http://schemas.openxmlformats.org/officeDocument/2006/relationships/hyperlink" Target="https://keras.io/applications/#resnet" TargetMode="External"/><Relationship Id="rId21" Type="http://schemas.openxmlformats.org/officeDocument/2006/relationships/hyperlink" Target="https://keras.io/applications/#nasnet" TargetMode="External"/><Relationship Id="rId13" Type="http://schemas.openxmlformats.org/officeDocument/2006/relationships/hyperlink" Target="https://keras.io/applications/#inceptionresnetv2" TargetMode="External"/><Relationship Id="rId12" Type="http://schemas.openxmlformats.org/officeDocument/2006/relationships/hyperlink" Target="https://keras.io/applications/#inceptionv3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keras.io/applications/#xception" TargetMode="External"/><Relationship Id="rId4" Type="http://schemas.openxmlformats.org/officeDocument/2006/relationships/hyperlink" Target="https://keras.io/applications/#xception" TargetMode="External"/><Relationship Id="rId9" Type="http://schemas.openxmlformats.org/officeDocument/2006/relationships/hyperlink" Target="https://keras.io/applications/#resnet" TargetMode="External"/><Relationship Id="rId15" Type="http://schemas.openxmlformats.org/officeDocument/2006/relationships/hyperlink" Target="https://keras.io/applications/#mobilenet" TargetMode="External"/><Relationship Id="rId14" Type="http://schemas.openxmlformats.org/officeDocument/2006/relationships/hyperlink" Target="https://keras.io/applications/#inceptionresnetv2" TargetMode="External"/><Relationship Id="rId17" Type="http://schemas.openxmlformats.org/officeDocument/2006/relationships/hyperlink" Target="https://keras.io/applications/#mobilenetv2" TargetMode="External"/><Relationship Id="rId16" Type="http://schemas.openxmlformats.org/officeDocument/2006/relationships/hyperlink" Target="https://keras.io/applications/#mobilenet" TargetMode="External"/><Relationship Id="rId5" Type="http://schemas.openxmlformats.org/officeDocument/2006/relationships/hyperlink" Target="https://keras.io/applications/#vgg16" TargetMode="External"/><Relationship Id="rId19" Type="http://schemas.openxmlformats.org/officeDocument/2006/relationships/hyperlink" Target="https://keras.io/applications/#densenet" TargetMode="External"/><Relationship Id="rId6" Type="http://schemas.openxmlformats.org/officeDocument/2006/relationships/hyperlink" Target="https://keras.io/applications/#vgg16" TargetMode="External"/><Relationship Id="rId18" Type="http://schemas.openxmlformats.org/officeDocument/2006/relationships/hyperlink" Target="https://keras.io/applications/#mobilenetv2" TargetMode="External"/><Relationship Id="rId7" Type="http://schemas.openxmlformats.org/officeDocument/2006/relationships/hyperlink" Target="https://keras.io/applications/#vgg19" TargetMode="External"/><Relationship Id="rId8" Type="http://schemas.openxmlformats.org/officeDocument/2006/relationships/hyperlink" Target="https://keras.io/applications/#vgg19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8.png"/><Relationship Id="rId4" Type="http://schemas.openxmlformats.org/officeDocument/2006/relationships/image" Target="../media/image27.png"/><Relationship Id="rId5" Type="http://schemas.openxmlformats.org/officeDocument/2006/relationships/image" Target="../media/image1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9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7.png"/><Relationship Id="rId4" Type="http://schemas.openxmlformats.org/officeDocument/2006/relationships/image" Target="../media/image20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0.png"/><Relationship Id="rId4" Type="http://schemas.openxmlformats.org/officeDocument/2006/relationships/image" Target="../media/image29.png"/><Relationship Id="rId5" Type="http://schemas.openxmlformats.org/officeDocument/2006/relationships/image" Target="../media/image3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2.png"/><Relationship Id="rId4" Type="http://schemas.openxmlformats.org/officeDocument/2006/relationships/image" Target="../media/image35.png"/><Relationship Id="rId5" Type="http://schemas.openxmlformats.org/officeDocument/2006/relationships/image" Target="../media/image36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researchgate.net/publication/322671990_Deep_Learning_Based_Car_Damage_Classification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jpg"/><Relationship Id="rId4" Type="http://schemas.openxmlformats.org/officeDocument/2006/relationships/image" Target="../media/image8.jpg"/><Relationship Id="rId5" Type="http://schemas.openxmlformats.org/officeDocument/2006/relationships/image" Target="../media/image10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jpg"/><Relationship Id="rId4" Type="http://schemas.openxmlformats.org/officeDocument/2006/relationships/image" Target="../media/image25.jpg"/><Relationship Id="rId5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Car Damage Classification</a:t>
            </a:r>
            <a:endParaRPr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By: David Parra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Adrian E. Gonzalez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Minor Damage</a:t>
            </a:r>
            <a:endParaRPr/>
          </a:p>
        </p:txBody>
      </p:sp>
      <p:sp>
        <p:nvSpPr>
          <p:cNvPr id="145" name="Google Shape;145;p22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6" name="Google Shape;146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8204" y="1825625"/>
            <a:ext cx="3190650" cy="2389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548962" y="1825626"/>
            <a:ext cx="3190650" cy="23899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93303" y="4435350"/>
            <a:ext cx="3085925" cy="2212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2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402882" y="4435350"/>
            <a:ext cx="3324843" cy="2212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22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259725" y="1825630"/>
            <a:ext cx="3719149" cy="2474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Moderate Damage</a:t>
            </a:r>
            <a:endParaRPr/>
          </a:p>
        </p:txBody>
      </p:sp>
      <p:sp>
        <p:nvSpPr>
          <p:cNvPr id="156" name="Google Shape;156;p23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57" name="Google Shape;15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8202" y="1825625"/>
            <a:ext cx="3026225" cy="1988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619573" y="4243676"/>
            <a:ext cx="3050802" cy="2067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786300" y="1820850"/>
            <a:ext cx="2987957" cy="1988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2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555381" y="1825626"/>
            <a:ext cx="2798418" cy="1988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2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7157375" y="4243675"/>
            <a:ext cx="2987950" cy="209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4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Severe Damage</a:t>
            </a:r>
            <a:endParaRPr/>
          </a:p>
        </p:txBody>
      </p:sp>
      <p:sp>
        <p:nvSpPr>
          <p:cNvPr id="167" name="Google Shape;167;p24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8" name="Google Shape;168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4552" y="1825625"/>
            <a:ext cx="2857500" cy="214036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812250" y="4100800"/>
            <a:ext cx="3822098" cy="2140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2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817725" y="1690825"/>
            <a:ext cx="4016575" cy="224928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2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346853" y="4141028"/>
            <a:ext cx="3078935" cy="2140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24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131378" y="1690825"/>
            <a:ext cx="3002898" cy="2249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Method	(intro)</a:t>
            </a:r>
            <a:endParaRPr/>
          </a:p>
        </p:txBody>
      </p:sp>
      <p:sp>
        <p:nvSpPr>
          <p:cNvPr id="178" name="Google Shape;178;p2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Training a neural network from scratch requires:</a:t>
            </a:r>
            <a:endParaRPr/>
          </a:p>
          <a:p>
            <a:pPr indent="-3429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A lot of data</a:t>
            </a:r>
            <a:endParaRPr/>
          </a:p>
          <a:p>
            <a:pPr indent="-3429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A lot of time</a:t>
            </a:r>
            <a:endParaRPr/>
          </a:p>
          <a:p>
            <a:pPr indent="-342900" lvl="1" marL="9144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A lot of processing power</a:t>
            </a:r>
            <a:br>
              <a:rPr lang="en-US"/>
            </a:br>
            <a:endParaRPr/>
          </a:p>
          <a:p>
            <a:pPr indent="-3429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-US"/>
              <a:t>We use Transfer learning from pretrained models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Method	(cont.)</a:t>
            </a:r>
            <a:endParaRPr/>
          </a:p>
        </p:txBody>
      </p:sp>
      <p:sp>
        <p:nvSpPr>
          <p:cNvPr id="184" name="Google Shape;184;p26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5" name="Google Shape;185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02076" y="1825625"/>
            <a:ext cx="7587850" cy="37248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PRETRAINED CNN’s (keras)</a:t>
            </a:r>
            <a:endParaRPr/>
          </a:p>
        </p:txBody>
      </p:sp>
      <p:sp>
        <p:nvSpPr>
          <p:cNvPr id="191" name="Google Shape;191;p27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04800" lvl="0" marL="68580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200"/>
              <a:buChar char="●"/>
            </a:pPr>
            <a:r>
              <a:rPr lang="en-US" sz="1200" u="sng">
                <a:solidFill>
                  <a:srgbClr val="8E4A4A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Xception</a:t>
            </a:r>
            <a:endParaRPr sz="1200" u="sng">
              <a:solidFill>
                <a:srgbClr val="8E4A4A"/>
              </a:solidFill>
              <a:latin typeface="Arial"/>
              <a:ea typeface="Arial"/>
              <a:cs typeface="Arial"/>
              <a:sym typeface="Arial"/>
              <a:hlinkClick r:id="rId4"/>
            </a:endParaRPr>
          </a:p>
          <a:p>
            <a:pPr indent="-304800" lvl="0" marL="68580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200"/>
              <a:buChar char="●"/>
            </a:pPr>
            <a:r>
              <a:rPr lang="en-US" sz="1200" u="sng">
                <a:solidFill>
                  <a:srgbClr val="8E4A4A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VGG16</a:t>
            </a:r>
            <a:endParaRPr sz="1200" u="sng">
              <a:solidFill>
                <a:srgbClr val="8E4A4A"/>
              </a:solidFill>
              <a:latin typeface="Arial"/>
              <a:ea typeface="Arial"/>
              <a:cs typeface="Arial"/>
              <a:sym typeface="Arial"/>
              <a:hlinkClick r:id="rId6"/>
            </a:endParaRPr>
          </a:p>
          <a:p>
            <a:pPr indent="-304800" lvl="0" marL="68580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200"/>
              <a:buChar char="●"/>
            </a:pPr>
            <a:r>
              <a:rPr lang="en-US" sz="1200" u="sng">
                <a:solidFill>
                  <a:srgbClr val="8E4A4A"/>
                </a:solidFill>
                <a:latin typeface="Arial"/>
                <a:ea typeface="Arial"/>
                <a:cs typeface="Arial"/>
                <a:sym typeface="Arial"/>
                <a:hlinkClick r:id="rId7"/>
              </a:rPr>
              <a:t>VGG19</a:t>
            </a:r>
            <a:endParaRPr sz="1200" u="sng">
              <a:solidFill>
                <a:srgbClr val="8E4A4A"/>
              </a:solidFill>
              <a:latin typeface="Arial"/>
              <a:ea typeface="Arial"/>
              <a:cs typeface="Arial"/>
              <a:sym typeface="Arial"/>
              <a:hlinkClick r:id="rId8"/>
            </a:endParaRPr>
          </a:p>
          <a:p>
            <a:pPr indent="-304800" lvl="0" marL="68580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200"/>
              <a:buChar char="●"/>
            </a:pPr>
            <a:r>
              <a:rPr lang="en-US" sz="1200" u="sng">
                <a:solidFill>
                  <a:srgbClr val="8E4A4A"/>
                </a:solidFill>
                <a:latin typeface="Arial"/>
                <a:ea typeface="Arial"/>
                <a:cs typeface="Arial"/>
                <a:sym typeface="Arial"/>
                <a:hlinkClick r:id="rId9"/>
              </a:rPr>
              <a:t>ResNet, ResNetV2, ResNeXt</a:t>
            </a:r>
            <a:endParaRPr sz="1200" u="sng">
              <a:solidFill>
                <a:srgbClr val="8E4A4A"/>
              </a:solidFill>
              <a:latin typeface="Arial"/>
              <a:ea typeface="Arial"/>
              <a:cs typeface="Arial"/>
              <a:sym typeface="Arial"/>
              <a:hlinkClick r:id="rId10"/>
            </a:endParaRPr>
          </a:p>
          <a:p>
            <a:pPr indent="-304800" lvl="0" marL="68580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200"/>
              <a:buChar char="●"/>
            </a:pPr>
            <a:r>
              <a:rPr lang="en-US" sz="1200" u="sng">
                <a:solidFill>
                  <a:srgbClr val="8E4A4A"/>
                </a:solidFill>
                <a:latin typeface="Arial"/>
                <a:ea typeface="Arial"/>
                <a:cs typeface="Arial"/>
                <a:sym typeface="Arial"/>
                <a:hlinkClick r:id="rId11"/>
              </a:rPr>
              <a:t>InceptionV3</a:t>
            </a:r>
            <a:endParaRPr sz="1200" u="sng">
              <a:solidFill>
                <a:srgbClr val="8E4A4A"/>
              </a:solidFill>
              <a:latin typeface="Arial"/>
              <a:ea typeface="Arial"/>
              <a:cs typeface="Arial"/>
              <a:sym typeface="Arial"/>
              <a:hlinkClick r:id="rId12"/>
            </a:endParaRPr>
          </a:p>
          <a:p>
            <a:pPr indent="-304800" lvl="0" marL="68580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200"/>
              <a:buChar char="●"/>
            </a:pPr>
            <a:r>
              <a:rPr lang="en-US" sz="1200" u="sng">
                <a:solidFill>
                  <a:srgbClr val="8E4A4A"/>
                </a:solidFill>
                <a:latin typeface="Arial"/>
                <a:ea typeface="Arial"/>
                <a:cs typeface="Arial"/>
                <a:sym typeface="Arial"/>
                <a:hlinkClick r:id="rId13"/>
              </a:rPr>
              <a:t>InceptionResNetV2</a:t>
            </a:r>
            <a:endParaRPr sz="1200" u="sng">
              <a:solidFill>
                <a:srgbClr val="8E4A4A"/>
              </a:solidFill>
              <a:latin typeface="Arial"/>
              <a:ea typeface="Arial"/>
              <a:cs typeface="Arial"/>
              <a:sym typeface="Arial"/>
              <a:hlinkClick r:id="rId14"/>
            </a:endParaRPr>
          </a:p>
          <a:p>
            <a:pPr indent="-304800" lvl="0" marL="68580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200"/>
              <a:buChar char="●"/>
            </a:pPr>
            <a:r>
              <a:rPr lang="en-US" sz="1200" u="sng">
                <a:solidFill>
                  <a:srgbClr val="8E4A4A"/>
                </a:solidFill>
                <a:latin typeface="Arial"/>
                <a:ea typeface="Arial"/>
                <a:cs typeface="Arial"/>
                <a:sym typeface="Arial"/>
                <a:hlinkClick r:id="rId15"/>
              </a:rPr>
              <a:t>MobileNet</a:t>
            </a:r>
            <a:endParaRPr sz="1200" u="sng">
              <a:solidFill>
                <a:srgbClr val="8E4A4A"/>
              </a:solidFill>
              <a:latin typeface="Arial"/>
              <a:ea typeface="Arial"/>
              <a:cs typeface="Arial"/>
              <a:sym typeface="Arial"/>
              <a:hlinkClick r:id="rId16"/>
            </a:endParaRPr>
          </a:p>
          <a:p>
            <a:pPr indent="-304800" lvl="0" marL="68580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200"/>
              <a:buChar char="●"/>
            </a:pPr>
            <a:r>
              <a:rPr lang="en-US" sz="1200" u="sng">
                <a:solidFill>
                  <a:srgbClr val="8E4A4A"/>
                </a:solidFill>
                <a:latin typeface="Arial"/>
                <a:ea typeface="Arial"/>
                <a:cs typeface="Arial"/>
                <a:sym typeface="Arial"/>
                <a:hlinkClick r:id="rId17"/>
              </a:rPr>
              <a:t>MobileNetV2</a:t>
            </a:r>
            <a:endParaRPr sz="1200" u="sng">
              <a:solidFill>
                <a:srgbClr val="8E4A4A"/>
              </a:solidFill>
              <a:latin typeface="Arial"/>
              <a:ea typeface="Arial"/>
              <a:cs typeface="Arial"/>
              <a:sym typeface="Arial"/>
              <a:hlinkClick r:id="rId18"/>
            </a:endParaRPr>
          </a:p>
          <a:p>
            <a:pPr indent="-304800" lvl="0" marL="68580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200"/>
              <a:buChar char="●"/>
            </a:pPr>
            <a:r>
              <a:rPr lang="en-US" sz="1200" u="sng">
                <a:solidFill>
                  <a:srgbClr val="8E4A4A"/>
                </a:solidFill>
                <a:latin typeface="Arial"/>
                <a:ea typeface="Arial"/>
                <a:cs typeface="Arial"/>
                <a:sym typeface="Arial"/>
                <a:hlinkClick r:id="rId19"/>
              </a:rPr>
              <a:t>DenseNet</a:t>
            </a:r>
            <a:endParaRPr sz="1200" u="sng">
              <a:solidFill>
                <a:srgbClr val="8E4A4A"/>
              </a:solidFill>
              <a:latin typeface="Arial"/>
              <a:ea typeface="Arial"/>
              <a:cs typeface="Arial"/>
              <a:sym typeface="Arial"/>
              <a:hlinkClick r:id="rId20"/>
            </a:endParaRPr>
          </a:p>
          <a:p>
            <a:pPr indent="-304800" lvl="0" marL="685800" rtl="0" algn="l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1200"/>
              <a:buChar char="●"/>
            </a:pPr>
            <a:r>
              <a:rPr lang="en-US" sz="1200" u="sng">
                <a:solidFill>
                  <a:srgbClr val="8E4A4A"/>
                </a:solidFill>
                <a:latin typeface="Arial"/>
                <a:ea typeface="Arial"/>
                <a:cs typeface="Arial"/>
                <a:sym typeface="Arial"/>
                <a:hlinkClick r:id="rId21"/>
              </a:rPr>
              <a:t>NASNet</a:t>
            </a:r>
            <a:endParaRPr sz="1200" u="sng">
              <a:solidFill>
                <a:srgbClr val="8E4A4A"/>
              </a:solidFill>
              <a:latin typeface="Arial"/>
              <a:ea typeface="Arial"/>
              <a:cs typeface="Arial"/>
              <a:sym typeface="Arial"/>
              <a:hlinkClick r:id="rId22"/>
            </a:endParaRPr>
          </a:p>
          <a:p>
            <a:pPr indent="0" lvl="0" marL="0" rtl="0" algn="l">
              <a:spcBef>
                <a:spcPts val="3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MODEL</a:t>
            </a:r>
            <a:endParaRPr/>
          </a:p>
        </p:txBody>
      </p:sp>
      <p:sp>
        <p:nvSpPr>
          <p:cNvPr id="197" name="Google Shape;197;p28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98" name="Google Shape;198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8188" y="1825625"/>
            <a:ext cx="7705725" cy="1123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Google Shape;199;p2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8200" y="4673600"/>
            <a:ext cx="5915025" cy="1704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p2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38188" y="2949563"/>
            <a:ext cx="5915025" cy="1724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Training </a:t>
            </a:r>
            <a:r>
              <a:rPr lang="en-US"/>
              <a:t>Parameters(1)</a:t>
            </a:r>
            <a:endParaRPr/>
          </a:p>
        </p:txBody>
      </p:sp>
      <p:sp>
        <p:nvSpPr>
          <p:cNvPr id="206" name="Google Shape;206;p2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i="1" lang="en-US"/>
              <a:t>images</a:t>
            </a:r>
            <a:endParaRPr i="1"/>
          </a:p>
        </p:txBody>
      </p:sp>
      <p:pic>
        <p:nvPicPr>
          <p:cNvPr id="207" name="Google Shape;207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72400" y="2345263"/>
            <a:ext cx="7048500" cy="2009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Training Parameters(2)</a:t>
            </a:r>
            <a:endParaRPr/>
          </a:p>
        </p:txBody>
      </p:sp>
      <p:sp>
        <p:nvSpPr>
          <p:cNvPr id="213" name="Google Shape;213;p3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i="1" lang="en-US"/>
              <a:t>Optimizers</a:t>
            </a:r>
            <a:endParaRPr i="1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/>
              <a:t>fine </a:t>
            </a:r>
            <a:r>
              <a:rPr i="1" lang="en-US"/>
              <a:t>tuning</a:t>
            </a:r>
            <a:endParaRPr i="1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  <a:p>
            <a:pPr indent="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/>
          </a:p>
        </p:txBody>
      </p:sp>
      <p:pic>
        <p:nvPicPr>
          <p:cNvPr id="214" name="Google Shape;214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9888" y="2338788"/>
            <a:ext cx="8791575" cy="1057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99900" y="4181950"/>
            <a:ext cx="3124650" cy="627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Experimental Results(1)</a:t>
            </a:r>
            <a:endParaRPr/>
          </a:p>
        </p:txBody>
      </p:sp>
      <p:sp>
        <p:nvSpPr>
          <p:cNvPr id="221" name="Google Shape;221;p3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3 cases where the architecture worked ok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222" name="Google Shape;222;p31" title="Damage vs Whol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51750" y="2930975"/>
            <a:ext cx="3410050" cy="3410050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31"/>
          <p:cNvSpPr txBox="1"/>
          <p:nvPr/>
        </p:nvSpPr>
        <p:spPr>
          <a:xfrm>
            <a:off x="1962125" y="2874175"/>
            <a:ext cx="2700300" cy="1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Damage vs Whole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4" name="Google Shape;224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95238" y="2975450"/>
            <a:ext cx="3201524" cy="3201526"/>
          </a:xfrm>
          <a:prstGeom prst="rect">
            <a:avLst/>
          </a:prstGeom>
          <a:noFill/>
          <a:ln>
            <a:noFill/>
          </a:ln>
        </p:spPr>
      </p:pic>
      <p:sp>
        <p:nvSpPr>
          <p:cNvPr id="225" name="Google Shape;225;p31"/>
          <p:cNvSpPr txBox="1"/>
          <p:nvPr/>
        </p:nvSpPr>
        <p:spPr>
          <a:xfrm>
            <a:off x="5425825" y="2874175"/>
            <a:ext cx="23280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Minor vs Whole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6" name="Google Shape;226;p3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53825" y="2983213"/>
            <a:ext cx="3305574" cy="3305576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31"/>
          <p:cNvSpPr txBox="1"/>
          <p:nvPr/>
        </p:nvSpPr>
        <p:spPr>
          <a:xfrm>
            <a:off x="8599250" y="2908825"/>
            <a:ext cx="2429100" cy="1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Moderate vs Whole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Motivation</a:t>
            </a:r>
            <a:endParaRPr/>
          </a:p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Wanted to work on a project that involved being able to identify and </a:t>
            </a:r>
            <a:r>
              <a:rPr lang="en-US"/>
              <a:t>determine the damage in a car of a</a:t>
            </a:r>
            <a:r>
              <a:rPr lang="en-US"/>
              <a:t> given an </a:t>
            </a:r>
            <a:r>
              <a:rPr lang="en-US"/>
              <a:t>image </a:t>
            </a:r>
            <a:r>
              <a:rPr lang="en-US"/>
              <a:t>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Experimental Results(2)</a:t>
            </a:r>
            <a:endParaRPr/>
          </a:p>
        </p:txBody>
      </p:sp>
      <p:sp>
        <p:nvSpPr>
          <p:cNvPr id="233" name="Google Shape;233;p32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3 cases where the architecture didn’t work as expected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234" name="Google Shape;234;p32"/>
          <p:cNvSpPr txBox="1"/>
          <p:nvPr/>
        </p:nvSpPr>
        <p:spPr>
          <a:xfrm>
            <a:off x="1687700" y="2486175"/>
            <a:ext cx="2700300" cy="1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5" name="Google Shape;235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19575" y="2845750"/>
            <a:ext cx="4012250" cy="4012250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32"/>
          <p:cNvSpPr txBox="1"/>
          <p:nvPr/>
        </p:nvSpPr>
        <p:spPr>
          <a:xfrm>
            <a:off x="5715900" y="2874175"/>
            <a:ext cx="1419600" cy="24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Damage vs Front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7" name="Google Shape;237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075650" y="2942175"/>
            <a:ext cx="3706250" cy="3706250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32"/>
          <p:cNvSpPr txBox="1"/>
          <p:nvPr/>
        </p:nvSpPr>
        <p:spPr>
          <a:xfrm>
            <a:off x="9086525" y="2908825"/>
            <a:ext cx="1684500" cy="1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Moderate vs Minor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9" name="Google Shape;239;p3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81750" y="2908825"/>
            <a:ext cx="3706250" cy="3706250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32"/>
          <p:cNvSpPr txBox="1"/>
          <p:nvPr/>
        </p:nvSpPr>
        <p:spPr>
          <a:xfrm>
            <a:off x="1506475" y="2908825"/>
            <a:ext cx="2056800" cy="17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Severe vs Damage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3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Experimental Results(3)</a:t>
            </a:r>
            <a:endParaRPr/>
          </a:p>
        </p:txBody>
      </p:sp>
      <p:sp>
        <p:nvSpPr>
          <p:cNvPr id="246" name="Google Shape;246;p33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247" name="Google Shape;247;p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8200" y="1825625"/>
            <a:ext cx="4351200" cy="435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8" name="Google Shape;248;p3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002600" y="1825625"/>
            <a:ext cx="4351200" cy="4351200"/>
          </a:xfrm>
          <a:prstGeom prst="rect">
            <a:avLst/>
          </a:prstGeom>
          <a:noFill/>
          <a:ln>
            <a:noFill/>
          </a:ln>
        </p:spPr>
      </p:pic>
      <p:sp>
        <p:nvSpPr>
          <p:cNvPr id="249" name="Google Shape;249;p33"/>
          <p:cNvSpPr txBox="1"/>
          <p:nvPr/>
        </p:nvSpPr>
        <p:spPr>
          <a:xfrm>
            <a:off x="2172150" y="1825625"/>
            <a:ext cx="1683300" cy="1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Front vs Rear vs Side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33"/>
          <p:cNvSpPr txBox="1"/>
          <p:nvPr/>
        </p:nvSpPr>
        <p:spPr>
          <a:xfrm>
            <a:off x="7968000" y="1825625"/>
            <a:ext cx="2420400" cy="19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Minor 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vs Moderate vs Severe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3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Discussion about Results and Performance</a:t>
            </a:r>
            <a:endParaRPr/>
          </a:p>
        </p:txBody>
      </p:sp>
      <p:sp>
        <p:nvSpPr>
          <p:cNvPr id="256" name="Google Shape;256;p3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-Overall accuracy is between .6 and .8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-Accuracy remains low unless classes are very different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-Fine </a:t>
            </a:r>
            <a:r>
              <a:rPr lang="en-US"/>
              <a:t>tuning</a:t>
            </a:r>
            <a:r>
              <a:rPr lang="en-US"/>
              <a:t> helped in most cases to gain some accuracy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Future Works and Plans</a:t>
            </a:r>
            <a:endParaRPr/>
          </a:p>
        </p:txBody>
      </p:sp>
      <p:sp>
        <p:nvSpPr>
          <p:cNvPr id="262" name="Google Shape;262;p3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i="1" lang="en-US"/>
              <a:t>Test with more pretrained models</a:t>
            </a:r>
            <a:endParaRPr i="1"/>
          </a:p>
          <a:p>
            <a:pPr indent="-1651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i="1" lang="en-US"/>
              <a:t>Extend the dataset</a:t>
            </a:r>
            <a:endParaRPr i="1"/>
          </a:p>
          <a:p>
            <a:pPr indent="-1651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i="1" lang="en-US"/>
              <a:t>Try different classifiers</a:t>
            </a:r>
            <a:endParaRPr i="1"/>
          </a:p>
          <a:p>
            <a:pPr indent="-1651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i="1" lang="en-US"/>
              <a:t>Try other classes</a:t>
            </a:r>
            <a:endParaRPr i="1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References</a:t>
            </a:r>
            <a:endParaRPr/>
          </a:p>
        </p:txBody>
      </p:sp>
      <p:sp>
        <p:nvSpPr>
          <p:cNvPr id="268" name="Google Shape;268;p3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 sz="115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K. Patil, M. Kulkarni, S. Karande, "Deep learning based damage classification", </a:t>
            </a:r>
            <a:r>
              <a:rPr i="1" lang="en-US" sz="115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2017 16th IEEE International Conference on Machine Learning and Applications (ICMLA)</a:t>
            </a:r>
            <a:r>
              <a:rPr lang="en-US" sz="1150">
                <a:solidFill>
                  <a:srgbClr val="333333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, pp. 50-54, 2017.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Background</a:t>
            </a:r>
            <a:endParaRPr/>
          </a:p>
        </p:txBody>
      </p:sp>
      <p:sp>
        <p:nvSpPr>
          <p:cNvPr id="97" name="Google Shape;97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Current visual inspection and validation is done by somebody  and because of this, it tends to delay the claim process.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</a:t>
            </a:r>
            <a:r>
              <a:rPr lang="en-US"/>
              <a:t>ar insurances tend to waste resources due to claim leakage</a:t>
            </a:r>
            <a:endParaRPr/>
          </a:p>
          <a:p>
            <a:pPr indent="-228600" lvl="1" marL="6858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claim leakage: lost dollars through claims management inefficiencies</a:t>
            </a:r>
            <a:endParaRPr/>
          </a:p>
          <a:p>
            <a:pPr indent="0" lvl="0" marL="2286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This Claim leakage can be the difference between the actual claim payment made and the amount that should have been paid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177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Problem</a:t>
            </a:r>
            <a:endParaRPr/>
          </a:p>
        </p:txBody>
      </p:sp>
      <p:sp>
        <p:nvSpPr>
          <p:cNvPr id="103" name="Google Shape;103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Attempting to </a:t>
            </a:r>
            <a:r>
              <a:rPr lang="en-US"/>
              <a:t>obtain</a:t>
            </a:r>
            <a:r>
              <a:rPr lang="en-US"/>
              <a:t> a higher accuracy using CNN in </a:t>
            </a:r>
            <a:r>
              <a:rPr lang="en-US"/>
              <a:t>Car Damage Classifications, </a:t>
            </a:r>
            <a:r>
              <a:rPr lang="en-US"/>
              <a:t>while using a limited set of Data.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Arial"/>
                <a:ea typeface="Arial"/>
                <a:cs typeface="Arial"/>
                <a:sym typeface="Arial"/>
              </a:rPr>
              <a:t>Goals</a:t>
            </a:r>
            <a:endParaRPr/>
          </a:p>
        </p:txBody>
      </p:sp>
      <p:sp>
        <p:nvSpPr>
          <p:cNvPr id="109" name="Google Shape;109;p17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457200" rtl="0" algn="l">
              <a:spcBef>
                <a:spcPts val="11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Being able to Compare 2 types of Cars</a:t>
            </a:r>
            <a:endParaRPr/>
          </a:p>
          <a:p>
            <a:pPr indent="0" lvl="0" marL="91440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/>
              <a:t>Such as Damage vs Whole</a:t>
            </a:r>
            <a:endParaRPr/>
          </a:p>
          <a:p>
            <a:pPr indent="-342900" lvl="0" marL="457200" rtl="0" algn="l">
              <a:spcBef>
                <a:spcPts val="9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Being able to Compare at least 3 levels of damages</a:t>
            </a:r>
            <a:endParaRPr/>
          </a:p>
          <a:p>
            <a:pPr indent="0" lvl="0" marL="91440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/>
              <a:t>Such as Minor vs Moderate vs Severe</a:t>
            </a:r>
            <a:endParaRPr/>
          </a:p>
          <a:p>
            <a:pPr indent="-342900" lvl="0" marL="457200" rtl="0" algn="l">
              <a:spcBef>
                <a:spcPts val="11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Being able to determine the side of the car that is damaged</a:t>
            </a:r>
            <a:endParaRPr/>
          </a:p>
          <a:p>
            <a:pPr indent="0" lvl="0" marL="914400" rtl="0" algn="l">
              <a:spcBef>
                <a:spcPts val="900"/>
              </a:spcBef>
              <a:spcAft>
                <a:spcPts val="0"/>
              </a:spcAft>
              <a:buNone/>
            </a:pPr>
            <a:r>
              <a:rPr lang="en-US"/>
              <a:t>Such as Front vs Rear vs Side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Related Works</a:t>
            </a:r>
            <a:endParaRPr/>
          </a:p>
        </p:txBody>
      </p:sp>
      <p:sp>
        <p:nvSpPr>
          <p:cNvPr id="115" name="Google Shape;115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651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Previous works used different methods based off of CNN in attempting to solve the problem, </a:t>
            </a:r>
            <a:r>
              <a:rPr lang="en-US"/>
              <a:t>ultimately</a:t>
            </a:r>
            <a:r>
              <a:rPr lang="en-US"/>
              <a:t> achieving between 80%-90% accuracy using CNN.</a:t>
            </a:r>
            <a:endParaRPr/>
          </a:p>
          <a:p>
            <a:pPr indent="-292100" lvl="0" marL="228600" rtl="0" algn="l"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lang="en-US" sz="11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https://www.researchgate.net/publication/322671990_Deep_Learning_Based_Car_Damage_Classification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Data</a:t>
            </a:r>
            <a:endParaRPr/>
          </a:p>
        </p:txBody>
      </p:sp>
      <p:sp>
        <p:nvSpPr>
          <p:cNvPr id="121" name="Google Shape;121;p1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Data Set in total is more than a thousand images 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Dimensions are (160, 160, 3)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8 classes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Data is separated into this cases for the demo</a:t>
            </a:r>
            <a:endParaRPr/>
          </a:p>
          <a:p>
            <a:pPr indent="-228600" lvl="1" marL="6858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Data Set 1: Damage, Whole</a:t>
            </a:r>
            <a:endParaRPr/>
          </a:p>
          <a:p>
            <a:pPr indent="-228600" lvl="1" marL="6858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Data Set 2: Front, Rear, Side </a:t>
            </a:r>
            <a:endParaRPr/>
          </a:p>
          <a:p>
            <a:pPr indent="-228600" lvl="1" marL="6858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Data Set 3: Minor, Moderate, Severe</a:t>
            </a:r>
            <a:endParaRPr/>
          </a:p>
          <a:p>
            <a:pPr indent="-228600" lvl="0" marL="2286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Each Data Set has its own Training and Validation Data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 which it was split into 80%-20%, where 80% was used for training and 20% was used for testing.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Whole</a:t>
            </a:r>
            <a:endParaRPr/>
          </a:p>
        </p:txBody>
      </p:sp>
      <p:sp>
        <p:nvSpPr>
          <p:cNvPr id="127" name="Google Shape;127;p2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8" name="Google Shape;12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5700" y="1825625"/>
            <a:ext cx="3818465" cy="2638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559925" y="686475"/>
            <a:ext cx="4284625" cy="2638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20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400700" y="3593937"/>
            <a:ext cx="3898850" cy="29241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Damaged</a:t>
            </a:r>
            <a:endParaRPr/>
          </a:p>
        </p:txBody>
      </p:sp>
      <p:sp>
        <p:nvSpPr>
          <p:cNvPr id="136" name="Google Shape;136;p21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7" name="Google Shape;137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8200" y="1825633"/>
            <a:ext cx="2983100" cy="3982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115830" y="2621950"/>
            <a:ext cx="3471725" cy="2600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03030" y="2621957"/>
            <a:ext cx="3471725" cy="26004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