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b="def" i="def"/>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b="def" i="def"/>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000000"/>
        </a:fontRef>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xfrm>
            <a:off x="6311798" y="9245600"/>
            <a:ext cx="368504" cy="3810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533400"/>
          </a:xfrm>
          <a:prstGeom prst="rect">
            <a:avLst/>
          </a:prstGeom>
        </p:spPr>
        <p:txBody>
          <a:bodyPr anchor="t">
            <a:spAutoFit/>
          </a:bodyPr>
          <a:lstStyle>
            <a:lvl1pPr marL="0" indent="0" algn="ctr">
              <a:spcBef>
                <a:spcPts val="0"/>
              </a:spcBef>
              <a:buSzTx/>
              <a:buNone/>
              <a:defRPr b="1" sz="2800">
                <a:latin typeface="Helvetica"/>
                <a:ea typeface="Helvetica"/>
                <a:cs typeface="Helvetica"/>
                <a:sym typeface="Helvetica"/>
              </a:defRPr>
            </a:lvl1pPr>
          </a:lstStyle>
          <a:p>
            <a:pPr/>
            <a:r>
              <a:t>–Johnny Appleseed</a:t>
            </a:r>
          </a:p>
        </p:txBody>
      </p:sp>
      <p:sp>
        <p:nvSpPr>
          <p:cNvPr id="94" name="“Type a quote here.”"/>
          <p:cNvSpPr txBox="1"/>
          <p:nvPr>
            <p:ph type="body" sz="quarter" idx="14"/>
          </p:nvPr>
        </p:nvSpPr>
        <p:spPr>
          <a:xfrm>
            <a:off x="1270000" y="4254500"/>
            <a:ext cx="10464800" cy="711200"/>
          </a:xfrm>
          <a:prstGeom prst="rect">
            <a:avLst/>
          </a:prstGeom>
        </p:spPr>
        <p:txBody>
          <a:bodyPr>
            <a:spAutoFit/>
          </a:bodyPr>
          <a:lstStyle>
            <a:lvl1pPr marL="0" indent="0" algn="ctr">
              <a:spcBef>
                <a:spcPts val="2400"/>
              </a:spcBef>
              <a:buSzTx/>
              <a:buNone/>
              <a:defRPr sz="4000"/>
            </a:lvl1pPr>
          </a:lstStyle>
          <a:p>
            <a:pPr/>
            <a:r>
              <a:t>“Type a quote here.”</a:t>
            </a:r>
          </a:p>
        </p:txBody>
      </p:sp>
      <p:sp>
        <p:nvSpPr>
          <p:cNvPr id="95" name="Slide Number"/>
          <p:cNvSpPr txBox="1"/>
          <p:nvPr>
            <p:ph type="sldNum" sz="quarter" idx="2"/>
          </p:nvPr>
        </p:nvSpPr>
        <p:spPr>
          <a:xfrm>
            <a:off x="6311798" y="9245600"/>
            <a:ext cx="368504" cy="3810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xfrm>
            <a:off x="6311798" y="9245600"/>
            <a:ext cx="368504" cy="3810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xfrm>
            <a:off x="6311798" y="9245600"/>
            <a:ext cx="368504" cy="3810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00200" y="635000"/>
            <a:ext cx="9779000" cy="591820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nchor="b"/>
          <a:lstStyle/>
          <a:p>
            <a:pPr/>
            <a:r>
              <a:t>Title Text</a:t>
            </a:r>
          </a:p>
        </p:txBody>
      </p:sp>
      <p:sp>
        <p:nvSpPr>
          <p:cNvPr id="22" name="Body Level One…"/>
          <p:cNvSpPr txBox="1"/>
          <p:nvPr>
            <p:ph type="body" sz="quarter" idx="1"/>
          </p:nvPr>
        </p:nvSpPr>
        <p:spPr>
          <a:xfrm>
            <a:off x="1270000" y="8191500"/>
            <a:ext cx="10464800" cy="12192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xfrm>
            <a:off x="6311798" y="9245600"/>
            <a:ext cx="368504" cy="3810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xfrm>
            <a:off x="6311798" y="9245600"/>
            <a:ext cx="368504" cy="3810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6718300" y="762000"/>
            <a:ext cx="5334000" cy="8242300"/>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762000"/>
            <a:ext cx="5334000" cy="40005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5003800"/>
            <a:ext cx="5334000" cy="40005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xfrm>
            <a:off x="6311798" y="9245600"/>
            <a:ext cx="368504" cy="3810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xfrm>
            <a:off x="6311798" y="9245600"/>
            <a:ext cx="368504" cy="3810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81000" indent="-381000">
              <a:spcBef>
                <a:spcPts val="3800"/>
              </a:spcBef>
              <a:defRPr sz="2800"/>
            </a:lvl1pPr>
            <a:lvl2pPr marL="762000" indent="-381000">
              <a:spcBef>
                <a:spcPts val="3800"/>
              </a:spcBef>
              <a:defRPr sz="2800"/>
            </a:lvl2pPr>
            <a:lvl3pPr marL="1143000" indent="-381000">
              <a:spcBef>
                <a:spcPts val="3800"/>
              </a:spcBef>
              <a:defRPr sz="2800"/>
            </a:lvl3pPr>
            <a:lvl4pPr marL="1524000" indent="-381000">
              <a:spcBef>
                <a:spcPts val="3800"/>
              </a:spcBef>
              <a:defRPr sz="2800"/>
            </a:lvl4pPr>
            <a:lvl5pPr marL="1905000" indent="-381000">
              <a:spcBef>
                <a:spcPts val="38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6311798" y="9245600"/>
            <a:ext cx="368504" cy="3810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xfrm>
            <a:off x="6311798" y="9245600"/>
            <a:ext cx="368504" cy="3810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718300" y="5092700"/>
            <a:ext cx="5334000" cy="3898900"/>
          </a:xfrm>
          <a:prstGeom prst="rect">
            <a:avLst/>
          </a:prstGeom>
        </p:spPr>
        <p:txBody>
          <a:bodyPr lIns="91439" tIns="45719" rIns="91439" bIns="45719" anchor="t">
            <a:noAutofit/>
          </a:bodyPr>
          <a:lstStyle/>
          <a:p>
            <a:pPr/>
          </a:p>
        </p:txBody>
      </p:sp>
      <p:sp>
        <p:nvSpPr>
          <p:cNvPr id="84" name="Image"/>
          <p:cNvSpPr/>
          <p:nvPr>
            <p:ph type="pic" sz="quarter" idx="14"/>
          </p:nvPr>
        </p:nvSpPr>
        <p:spPr>
          <a:xfrm>
            <a:off x="6718300" y="762000"/>
            <a:ext cx="5334000" cy="3898900"/>
          </a:xfrm>
          <a:prstGeom prst="rect">
            <a:avLst/>
          </a:prstGeom>
        </p:spPr>
        <p:txBody>
          <a:bodyPr lIns="91439" tIns="45719" rIns="91439" bIns="45719" anchor="t">
            <a:noAutofit/>
          </a:bodyPr>
          <a:lstStyle/>
          <a:p>
            <a:pPr/>
          </a:p>
        </p:txBody>
      </p:sp>
      <p:sp>
        <p:nvSpPr>
          <p:cNvPr id="85" name="Image"/>
          <p:cNvSpPr/>
          <p:nvPr>
            <p:ph type="pic" sz="half" idx="15"/>
          </p:nvPr>
        </p:nvSpPr>
        <p:spPr>
          <a:xfrm>
            <a:off x="952500" y="762884"/>
            <a:ext cx="5334000" cy="8229601"/>
          </a:xfrm>
          <a:prstGeom prst="rect">
            <a:avLst/>
          </a:prstGeom>
        </p:spPr>
        <p:txBody>
          <a:bodyPr lIns="91439" tIns="45719" rIns="91439" bIns="45719" anchor="t">
            <a:noAutofit/>
          </a:bodyPr>
          <a:lstStyle/>
          <a:p>
            <a:pPr/>
          </a:p>
        </p:txBody>
      </p:sp>
      <p:sp>
        <p:nvSpPr>
          <p:cNvPr id="86" name="Slide Number"/>
          <p:cNvSpPr txBox="1"/>
          <p:nvPr>
            <p:ph type="sldNum" sz="quarter" idx="2"/>
          </p:nvPr>
        </p:nvSpPr>
        <p:spPr>
          <a:xfrm>
            <a:off x="6311798" y="9245600"/>
            <a:ext cx="368504" cy="381000"/>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gradFill flip="none" rotWithShape="1">
          <a:gsLst>
            <a:gs pos="0">
              <a:schemeClr val="accent1"/>
            </a:gs>
            <a:gs pos="100000">
              <a:schemeClr val="accent1">
                <a:hueOff val="321133"/>
                <a:satOff val="-12043"/>
                <a:lumOff val="-7113"/>
              </a:schemeClr>
            </a:gs>
          </a:gsLst>
          <a:lin ang="5400000" scaled="0"/>
        </a:gradFill>
      </p:bgPr>
    </p:bg>
    <p:spTree>
      <p:nvGrpSpPr>
        <p:cNvPr id="1" name=""/>
        <p:cNvGrpSpPr/>
        <p:nvPr/>
      </p:nvGrpSpPr>
      <p:grpSpPr>
        <a:xfrm>
          <a:off x="0" y="0"/>
          <a:ext cx="0" cy="0"/>
          <a:chOff x="0" y="0"/>
          <a:chExt cx="0" cy="0"/>
        </a:xfrm>
      </p:grpSpPr>
      <p:sp>
        <p:nvSpPr>
          <p:cNvPr id="2" name="Title Text"/>
          <p:cNvSpPr txBox="1"/>
          <p:nvPr>
            <p:ph type="title"/>
          </p:nvPr>
        </p:nvSpPr>
        <p:spPr>
          <a:xfrm>
            <a:off x="952500" y="406400"/>
            <a:ext cx="11099800" cy="2120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11798" y="9245599"/>
            <a:ext cx="368504" cy="381001"/>
          </a:xfrm>
          <a:prstGeom prst="rect">
            <a:avLst/>
          </a:prstGeom>
          <a:ln w="12700">
            <a:miter lim="400000"/>
          </a:ln>
        </p:spPr>
        <p:txBody>
          <a:bodyPr wrap="none" lIns="50800" tIns="50800" rIns="50800" bIns="50800" anchor="b">
            <a:spAutoFit/>
          </a:bodyPr>
          <a:lstStyle>
            <a:lvl1pPr>
              <a:defRPr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9pPr>
    </p:titleStyle>
    <p:bodyStyle>
      <a:lvl1pPr marL="4572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1pPr>
      <a:lvl2pPr marL="9144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2pPr>
      <a:lvl3pPr marL="13716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3pPr>
      <a:lvl4pPr marL="18288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4pPr>
      <a:lvl5pPr marL="22860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5pPr>
      <a:lvl6pPr marL="27432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6pPr>
      <a:lvl7pPr marL="32004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7pPr>
      <a:lvl8pPr marL="36576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8pPr>
      <a:lvl9pPr marL="41148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eg"/><Relationship Id="rId3" Type="http://schemas.openxmlformats.org/officeDocument/2006/relationships/image" Target="../media/image6.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jpeg"/><Relationship Id="rId3" Type="http://schemas.openxmlformats.org/officeDocument/2006/relationships/image" Target="../media/image9.jpeg"/><Relationship Id="rId4" Type="http://schemas.openxmlformats.org/officeDocument/2006/relationships/image" Target="../media/image10.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eg"/><Relationship Id="rId3" Type="http://schemas.openxmlformats.org/officeDocument/2006/relationships/image" Target="../media/image12.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6.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Machine Learning’s Impact on Encryption"/>
          <p:cNvSpPr txBox="1"/>
          <p:nvPr>
            <p:ph type="ctrTitle"/>
          </p:nvPr>
        </p:nvSpPr>
        <p:spPr>
          <a:prstGeom prst="rect">
            <a:avLst/>
          </a:prstGeom>
        </p:spPr>
        <p:txBody>
          <a:bodyPr/>
          <a:lstStyle/>
          <a:p>
            <a:pPr lvl="2"/>
            <a:r>
              <a:t>Machine Learning’s Impact on Encryption</a:t>
            </a:r>
          </a:p>
        </p:txBody>
      </p:sp>
      <p:sp>
        <p:nvSpPr>
          <p:cNvPr id="120" name="By…"/>
          <p:cNvSpPr txBox="1"/>
          <p:nvPr>
            <p:ph type="subTitle" sz="quarter" idx="1"/>
          </p:nvPr>
        </p:nvSpPr>
        <p:spPr>
          <a:prstGeom prst="rect">
            <a:avLst/>
          </a:prstGeom>
        </p:spPr>
        <p:txBody>
          <a:bodyPr/>
          <a:lstStyle/>
          <a:p>
            <a:pPr/>
            <a:r>
              <a:t>By</a:t>
            </a:r>
          </a:p>
          <a:p>
            <a:pPr/>
            <a:r>
              <a:t>Anthony Meza</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Side Channel Analysis"/>
          <p:cNvSpPr txBox="1"/>
          <p:nvPr>
            <p:ph type="title"/>
          </p:nvPr>
        </p:nvSpPr>
        <p:spPr>
          <a:prstGeom prst="rect">
            <a:avLst/>
          </a:prstGeom>
        </p:spPr>
        <p:txBody>
          <a:bodyPr/>
          <a:lstStyle/>
          <a:p>
            <a:pPr/>
            <a:r>
              <a:t>Side Channel Analysis</a:t>
            </a:r>
          </a:p>
        </p:txBody>
      </p:sp>
      <p:sp>
        <p:nvSpPr>
          <p:cNvPr id="152" name="Side Channel Analysis (SCA) reveals the keys of cipher devices by collecting number of power traces and applying statistical analysis…"/>
          <p:cNvSpPr txBox="1"/>
          <p:nvPr>
            <p:ph type="body" idx="1"/>
          </p:nvPr>
        </p:nvSpPr>
        <p:spPr>
          <a:prstGeom prst="rect">
            <a:avLst/>
          </a:prstGeom>
        </p:spPr>
        <p:txBody>
          <a:bodyPr/>
          <a:lstStyle/>
          <a:p>
            <a:pPr marL="379475" indent="-379475" defTabSz="484886">
              <a:spcBef>
                <a:spcPts val="3400"/>
              </a:spcBef>
              <a:defRPr sz="3154"/>
            </a:pPr>
            <a:r>
              <a:t>Side Channel Analysis (SCA) reveals the keys of cipher devices by collecting number of power traces and applying statistical analysis</a:t>
            </a:r>
          </a:p>
          <a:p>
            <a:pPr marL="379475" indent="-379475" defTabSz="484886">
              <a:spcBef>
                <a:spcPts val="3400"/>
              </a:spcBef>
              <a:defRPr sz="3154"/>
            </a:pPr>
            <a:r>
              <a:t>Hardware countermeasures are sought out to protect systems from SCA processes. It must also protect against correlation power analysis (a process to find a secret encryption key stored on a victim device) </a:t>
            </a:r>
          </a:p>
          <a:p>
            <a:pPr marL="379475" indent="-379475" defTabSz="484886">
              <a:spcBef>
                <a:spcPts val="3400"/>
              </a:spcBef>
              <a:defRPr sz="3154"/>
            </a:pPr>
            <a:r>
              <a:t>Machine learning can build a SCA-resistant program with experimental verification. An algorithm typically finds out the best hamming distance (HD) redistribution mapping by using neural dynamic programming.</a:t>
            </a:r>
          </a:p>
        </p:txBody>
      </p:sp>
      <p:sp>
        <p:nvSpPr>
          <p:cNvPr id="153" name="Slide Number"/>
          <p:cNvSpPr txBox="1"/>
          <p:nvPr>
            <p:ph type="sldNum" sz="quarter" idx="4294967295"/>
          </p:nvPr>
        </p:nvSpPr>
        <p:spPr>
          <a:xfrm>
            <a:off x="6311798" y="9245600"/>
            <a:ext cx="368504" cy="381000"/>
          </a:xfrm>
          <a:prstGeom prst="rect">
            <a:avLst/>
          </a:prstGeom>
          <a:extLst>
            <a:ext uri="{C572A759-6A51-4108-AA02-DFA0A04FC94B}">
              <ma14:wrappingTextBoxFlag xmlns:ma14="http://schemas.microsoft.com/office/mac/drawingml/2011/main" val="1"/>
            </a:ext>
          </a:extLst>
        </p:spPr>
        <p:txBody>
          <a:bodyPr anchor="t"/>
          <a:lstStyle/>
          <a:p>
            <a:pPr/>
            <a:fld id="{86CB4B4D-7CA3-9044-876B-883B54F8677D}" type="slidenum"/>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Machine learning against SCA and CPA"/>
          <p:cNvSpPr txBox="1"/>
          <p:nvPr>
            <p:ph type="title"/>
          </p:nvPr>
        </p:nvSpPr>
        <p:spPr>
          <a:prstGeom prst="rect">
            <a:avLst/>
          </a:prstGeom>
        </p:spPr>
        <p:txBody>
          <a:bodyPr/>
          <a:lstStyle>
            <a:lvl1pPr defTabSz="484886">
              <a:defRPr sz="6640"/>
            </a:lvl1pPr>
          </a:lstStyle>
          <a:p>
            <a:pPr/>
            <a:r>
              <a:t>Machine learning against SCA and CPA</a:t>
            </a:r>
          </a:p>
        </p:txBody>
      </p:sp>
      <p:sp>
        <p:nvSpPr>
          <p:cNvPr id="156" name="A method is proposed to compensate the power consumption based HD distribution (as it is typically expensive and time consuming) directly to make it unable to be distinguished from correct and incorrect sub-key.…"/>
          <p:cNvSpPr txBox="1"/>
          <p:nvPr>
            <p:ph type="body" sz="half" idx="1"/>
          </p:nvPr>
        </p:nvSpPr>
        <p:spPr>
          <a:xfrm>
            <a:off x="596454" y="2597149"/>
            <a:ext cx="5270501" cy="6286501"/>
          </a:xfrm>
          <a:prstGeom prst="rect">
            <a:avLst/>
          </a:prstGeom>
        </p:spPr>
        <p:txBody>
          <a:bodyPr/>
          <a:lstStyle/>
          <a:p>
            <a:pPr marL="288036" indent="-288036" defTabSz="368045">
              <a:spcBef>
                <a:spcPts val="2600"/>
              </a:spcBef>
              <a:defRPr sz="2394"/>
            </a:pPr>
            <a:r>
              <a:t>A method is proposed to compensate the power consumption based HD distribution (as it is typically expensive and time consuming) directly to make it unable to be distinguished from correct and incorrect sub-key.</a:t>
            </a:r>
          </a:p>
          <a:p>
            <a:pPr marL="288036" indent="-288036" defTabSz="368045">
              <a:spcBef>
                <a:spcPts val="2600"/>
              </a:spcBef>
              <a:defRPr sz="2394"/>
            </a:pPr>
            <a:r>
              <a:t>This is where offline machine learning training is executed</a:t>
            </a:r>
          </a:p>
          <a:p>
            <a:pPr marL="288036" indent="-288036" defTabSz="368045">
              <a:spcBef>
                <a:spcPts val="2600"/>
              </a:spcBef>
              <a:defRPr sz="2394"/>
            </a:pPr>
            <a:r>
              <a:t>The power mapping matrix (PM) plays a crucial role for this algorithm</a:t>
            </a:r>
          </a:p>
          <a:p>
            <a:pPr marL="288036" indent="-288036" defTabSz="368045">
              <a:spcBef>
                <a:spcPts val="2600"/>
              </a:spcBef>
              <a:defRPr sz="2394"/>
            </a:pPr>
            <a:r>
              <a:t>An offline program is implemented inside the circuit architecture</a:t>
            </a:r>
          </a:p>
        </p:txBody>
      </p:sp>
      <p:pic>
        <p:nvPicPr>
          <p:cNvPr id="157" name="238495F8-B697-4276-84C1-0CF3010AC93A-L0-001.jpeg" descr="238495F8-B697-4276-84C1-0CF3010AC93A-L0-001.jpeg"/>
          <p:cNvPicPr>
            <a:picLocks noChangeAspect="1"/>
          </p:cNvPicPr>
          <p:nvPr/>
        </p:nvPicPr>
        <p:blipFill>
          <a:blip r:embed="rId2">
            <a:extLst/>
          </a:blip>
          <a:stretch>
            <a:fillRect/>
          </a:stretch>
        </p:blipFill>
        <p:spPr>
          <a:xfrm>
            <a:off x="6020569" y="3523905"/>
            <a:ext cx="6784576" cy="4432990"/>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9" name="3E9FF4AD-4EBF-4FAF-93CF-9BA6DB0FAC82-L0-001.jpeg" descr="3E9FF4AD-4EBF-4FAF-93CF-9BA6DB0FAC82-L0-001.jpeg"/>
          <p:cNvPicPr>
            <a:picLocks noChangeAspect="1"/>
          </p:cNvPicPr>
          <p:nvPr/>
        </p:nvPicPr>
        <p:blipFill>
          <a:blip r:embed="rId2">
            <a:extLst/>
          </a:blip>
          <a:stretch>
            <a:fillRect/>
          </a:stretch>
        </p:blipFill>
        <p:spPr>
          <a:xfrm>
            <a:off x="473565" y="208454"/>
            <a:ext cx="12057670" cy="9336692"/>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Privacy Preserving with machine learning"/>
          <p:cNvSpPr txBox="1"/>
          <p:nvPr>
            <p:ph type="title"/>
          </p:nvPr>
        </p:nvSpPr>
        <p:spPr>
          <a:prstGeom prst="rect">
            <a:avLst/>
          </a:prstGeom>
        </p:spPr>
        <p:txBody>
          <a:bodyPr/>
          <a:lstStyle>
            <a:lvl1pPr defTabSz="484886">
              <a:defRPr sz="6640"/>
            </a:lvl1pPr>
          </a:lstStyle>
          <a:p>
            <a:pPr/>
            <a:r>
              <a:t>Privacy Preserving with machine learning</a:t>
            </a:r>
          </a:p>
        </p:txBody>
      </p:sp>
      <p:sp>
        <p:nvSpPr>
          <p:cNvPr id="162" name="A classifier model would help preserve privacy with data…"/>
          <p:cNvSpPr txBox="1"/>
          <p:nvPr>
            <p:ph type="body" idx="1"/>
          </p:nvPr>
        </p:nvSpPr>
        <p:spPr>
          <a:prstGeom prst="rect">
            <a:avLst/>
          </a:prstGeom>
        </p:spPr>
        <p:txBody>
          <a:bodyPr/>
          <a:lstStyle/>
          <a:p>
            <a:pPr/>
            <a:r>
              <a:t>A classifier model would help preserve privacy with data</a:t>
            </a:r>
          </a:p>
          <a:p>
            <a:pPr/>
            <a:r>
              <a:t>With a neural network model, a client can classify encrypted data with a neural network on a cloud server (however it doesn’t provide a learning algorithm for encrypted data).</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Privacy Preserving Extreme Learning Machine"/>
          <p:cNvSpPr txBox="1"/>
          <p:nvPr>
            <p:ph type="title"/>
          </p:nvPr>
        </p:nvSpPr>
        <p:spPr>
          <a:prstGeom prst="rect">
            <a:avLst/>
          </a:prstGeom>
        </p:spPr>
        <p:txBody>
          <a:bodyPr/>
          <a:lstStyle>
            <a:lvl1pPr defTabSz="484886">
              <a:defRPr sz="6640"/>
            </a:lvl1pPr>
          </a:lstStyle>
          <a:p>
            <a:pPr/>
            <a:r>
              <a:t>Privacy Preserving Extreme Learning Machine</a:t>
            </a:r>
          </a:p>
        </p:txBody>
      </p:sp>
      <p:sp>
        <p:nvSpPr>
          <p:cNvPr id="165" name="A remedy for the trade-off between privacy preserving nature and classification accuracy is Privacy Preserving Extreme Learning Machine (PP-ELM)…"/>
          <p:cNvSpPr txBox="1"/>
          <p:nvPr>
            <p:ph type="body" idx="1"/>
          </p:nvPr>
        </p:nvSpPr>
        <p:spPr>
          <a:prstGeom prst="rect">
            <a:avLst/>
          </a:prstGeom>
        </p:spPr>
        <p:txBody>
          <a:bodyPr/>
          <a:lstStyle/>
          <a:p>
            <a:pPr marL="416052" indent="-416052" defTabSz="531622">
              <a:spcBef>
                <a:spcPts val="3800"/>
              </a:spcBef>
              <a:defRPr sz="3458"/>
            </a:pPr>
            <a:r>
              <a:t>A remedy for the trade-off between privacy preserving nature and classification accuracy is Privacy Preserving Extreme Learning Machine (PP-ELM)</a:t>
            </a:r>
          </a:p>
          <a:p>
            <a:pPr marL="416052" indent="-416052" defTabSz="531622">
              <a:spcBef>
                <a:spcPts val="3800"/>
              </a:spcBef>
              <a:defRPr sz="3458"/>
            </a:pPr>
            <a:r>
              <a:t>A feedforward neural network that has fast learning property whose connection weights are analytically obtained</a:t>
            </a:r>
          </a:p>
          <a:p>
            <a:pPr marL="416052" indent="-416052" defTabSz="531622">
              <a:spcBef>
                <a:spcPts val="3800"/>
              </a:spcBef>
              <a:defRPr sz="3458"/>
            </a:pPr>
            <a:r>
              <a:t>Extreme learning machine (ELM) requires data contributors, an outsourced server, and data analysts.  </a:t>
            </a:r>
          </a:p>
        </p:txBody>
      </p:sp>
      <p:sp>
        <p:nvSpPr>
          <p:cNvPr id="166" name="Slide Number"/>
          <p:cNvSpPr txBox="1"/>
          <p:nvPr>
            <p:ph type="sldNum" sz="quarter" idx="4294967295"/>
          </p:nvPr>
        </p:nvSpPr>
        <p:spPr>
          <a:xfrm>
            <a:off x="6311798" y="9245600"/>
            <a:ext cx="368504" cy="381000"/>
          </a:xfrm>
          <a:prstGeom prst="rect">
            <a:avLst/>
          </a:prstGeom>
          <a:extLst>
            <a:ext uri="{C572A759-6A51-4108-AA02-DFA0A04FC94B}">
              <ma14:wrappingTextBoxFlag xmlns:ma14="http://schemas.microsoft.com/office/mac/drawingml/2011/main" val="1"/>
            </a:ext>
          </a:extLst>
        </p:spPr>
        <p:txBody>
          <a:bodyPr anchor="t"/>
          <a:lstStyle/>
          <a:p>
            <a:pPr/>
            <a:fld id="{86CB4B4D-7CA3-9044-876B-883B54F8677D}" type="slidenum"/>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8" name="0A8F5D68-3D9D-4D53-B611-5192E221739A-L0-001.jpeg" descr="0A8F5D68-3D9D-4D53-B611-5192E221739A-L0-001.jpeg"/>
          <p:cNvPicPr>
            <a:picLocks noChangeAspect="1"/>
          </p:cNvPicPr>
          <p:nvPr/>
        </p:nvPicPr>
        <p:blipFill>
          <a:blip r:embed="rId2">
            <a:extLst/>
          </a:blip>
          <a:stretch>
            <a:fillRect/>
          </a:stretch>
        </p:blipFill>
        <p:spPr>
          <a:xfrm>
            <a:off x="142268" y="167285"/>
            <a:ext cx="12720264" cy="4071235"/>
          </a:xfrm>
          <a:prstGeom prst="rect">
            <a:avLst/>
          </a:prstGeom>
          <a:ln w="12700">
            <a:miter lim="400000"/>
          </a:ln>
        </p:spPr>
      </p:pic>
      <p:sp>
        <p:nvSpPr>
          <p:cNvPr id="169" name="Slide Number"/>
          <p:cNvSpPr txBox="1"/>
          <p:nvPr>
            <p:ph type="sldNum" sz="quarter" idx="4294967295"/>
          </p:nvPr>
        </p:nvSpPr>
        <p:spPr>
          <a:xfrm>
            <a:off x="6311798" y="9245600"/>
            <a:ext cx="368504" cy="381000"/>
          </a:xfrm>
          <a:prstGeom prst="rect">
            <a:avLst/>
          </a:prstGeom>
          <a:extLst>
            <a:ext uri="{C572A759-6A51-4108-AA02-DFA0A04FC94B}">
              <ma14:wrappingTextBoxFlag xmlns:ma14="http://schemas.microsoft.com/office/mac/drawingml/2011/main" val="1"/>
            </a:ext>
          </a:extLst>
        </p:spPr>
        <p:txBody>
          <a:bodyPr anchor="t"/>
          <a:lstStyle/>
          <a:p>
            <a:pPr/>
            <a:fld id="{86CB4B4D-7CA3-9044-876B-883B54F8677D}" type="slidenum"/>
          </a:p>
        </p:txBody>
      </p:sp>
      <p:sp>
        <p:nvSpPr>
          <p:cNvPr id="170" name="Data contributors calculate polynomial terms of input variables as preprocessing and encrypts them…"/>
          <p:cNvSpPr txBox="1"/>
          <p:nvPr>
            <p:ph type="body" sz="half" idx="4294967295"/>
          </p:nvPr>
        </p:nvSpPr>
        <p:spPr>
          <a:xfrm>
            <a:off x="189546" y="4527070"/>
            <a:ext cx="6979851" cy="4429980"/>
          </a:xfrm>
          <a:prstGeom prst="rect">
            <a:avLst/>
          </a:prstGeom>
        </p:spPr>
        <p:txBody>
          <a:bodyPr/>
          <a:lstStyle/>
          <a:p>
            <a:pPr marL="237743" indent="-237743" defTabSz="303783">
              <a:spcBef>
                <a:spcPts val="2100"/>
              </a:spcBef>
              <a:defRPr sz="1975"/>
            </a:pPr>
            <a:r>
              <a:t>Data contributors calculate polynomial terms of input variables as preprocessing and encrypts them</a:t>
            </a:r>
          </a:p>
          <a:p>
            <a:pPr marL="237743" indent="-237743" defTabSz="303783">
              <a:spcBef>
                <a:spcPts val="2100"/>
              </a:spcBef>
              <a:defRPr sz="1975"/>
            </a:pPr>
            <a:r>
              <a:t>The outsourced server calculates encrypted outputs of hidden units (of which obtain the connection weights of ELM</a:t>
            </a:r>
          </a:p>
          <a:p>
            <a:pPr marL="237743" indent="-237743" defTabSz="303783">
              <a:spcBef>
                <a:spcPts val="2100"/>
              </a:spcBef>
              <a:defRPr sz="1975"/>
            </a:pPr>
            <a:r>
              <a:t>Data analysts receive encrypted hidden outputs from the server and then decrypts to obtain the connection weights of ELM.</a:t>
            </a:r>
          </a:p>
          <a:p>
            <a:pPr marL="237743" indent="-237743" defTabSz="303783">
              <a:spcBef>
                <a:spcPts val="2100"/>
              </a:spcBef>
              <a:defRPr sz="1975"/>
            </a:pPr>
            <a:r>
              <a:t>On practical user this scheme is questionable considering the huge computational resources required for encryption, decryption, and homomorphic operations</a:t>
            </a:r>
          </a:p>
        </p:txBody>
      </p:sp>
      <p:pic>
        <p:nvPicPr>
          <p:cNvPr id="171" name="89857BF6-E678-4BAA-92B5-0E764D9A3EF3-L0-001.jpeg" descr="89857BF6-E678-4BAA-92B5-0E764D9A3EF3-L0-001.jpeg"/>
          <p:cNvPicPr>
            <a:picLocks noChangeAspect="1"/>
          </p:cNvPicPr>
          <p:nvPr/>
        </p:nvPicPr>
        <p:blipFill>
          <a:blip r:embed="rId3">
            <a:extLst/>
          </a:blip>
          <a:stretch>
            <a:fillRect/>
          </a:stretch>
        </p:blipFill>
        <p:spPr>
          <a:xfrm>
            <a:off x="7106235" y="4924835"/>
            <a:ext cx="5698886" cy="3634450"/>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Extreme Learning Machine"/>
          <p:cNvSpPr txBox="1"/>
          <p:nvPr>
            <p:ph type="title"/>
          </p:nvPr>
        </p:nvSpPr>
        <p:spPr>
          <a:prstGeom prst="rect">
            <a:avLst/>
          </a:prstGeom>
        </p:spPr>
        <p:txBody>
          <a:bodyPr/>
          <a:lstStyle>
            <a:lvl1pPr defTabSz="525779">
              <a:defRPr sz="7200"/>
            </a:lvl1pPr>
          </a:lstStyle>
          <a:p>
            <a:pPr/>
            <a:r>
              <a:t>Extreme Learning Machine</a:t>
            </a:r>
          </a:p>
        </p:txBody>
      </p:sp>
      <p:sp>
        <p:nvSpPr>
          <p:cNvPr id="174" name="ELM consists of a type of single hidden layer feedforward neural networks…"/>
          <p:cNvSpPr txBox="1"/>
          <p:nvPr>
            <p:ph type="body" sz="half" idx="1"/>
          </p:nvPr>
        </p:nvSpPr>
        <p:spPr>
          <a:xfrm>
            <a:off x="850772" y="2590800"/>
            <a:ext cx="4958024" cy="6286501"/>
          </a:xfrm>
          <a:prstGeom prst="rect">
            <a:avLst/>
          </a:prstGeom>
        </p:spPr>
        <p:txBody>
          <a:bodyPr/>
          <a:lstStyle/>
          <a:p>
            <a:pPr/>
            <a:r>
              <a:t>ELM consists of a type of single hidden layer feedforward neural networks</a:t>
            </a:r>
          </a:p>
          <a:p>
            <a:pPr/>
            <a:r>
              <a:t>Aim of the model is to prevent leaking information of data records</a:t>
            </a:r>
          </a:p>
        </p:txBody>
      </p:sp>
      <p:pic>
        <p:nvPicPr>
          <p:cNvPr id="175" name="28D5D63E-7E47-4303-9DF9-9FF07AB3D9F3-L0-001.jpeg" descr="28D5D63E-7E47-4303-9DF9-9FF07AB3D9F3-L0-001.jpeg"/>
          <p:cNvPicPr>
            <a:picLocks noChangeAspect="1"/>
          </p:cNvPicPr>
          <p:nvPr/>
        </p:nvPicPr>
        <p:blipFill>
          <a:blip r:embed="rId2">
            <a:extLst/>
          </a:blip>
          <a:stretch>
            <a:fillRect/>
          </a:stretch>
        </p:blipFill>
        <p:spPr>
          <a:xfrm>
            <a:off x="6200529" y="2405066"/>
            <a:ext cx="6532709" cy="6657968"/>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7" name="A30F3F9B-ADF5-4CE7-9F42-EEB893221300-L0-001.jpeg" descr="A30F3F9B-ADF5-4CE7-9F42-EEB893221300-L0-001.jpeg"/>
          <p:cNvPicPr>
            <a:picLocks noChangeAspect="1"/>
          </p:cNvPicPr>
          <p:nvPr/>
        </p:nvPicPr>
        <p:blipFill>
          <a:blip r:embed="rId2">
            <a:extLst/>
          </a:blip>
          <a:stretch>
            <a:fillRect/>
          </a:stretch>
        </p:blipFill>
        <p:spPr>
          <a:xfrm>
            <a:off x="66322" y="154521"/>
            <a:ext cx="12872156" cy="4005938"/>
          </a:xfrm>
          <a:prstGeom prst="rect">
            <a:avLst/>
          </a:prstGeom>
          <a:ln w="12700">
            <a:miter lim="400000"/>
          </a:ln>
        </p:spPr>
      </p:pic>
      <p:pic>
        <p:nvPicPr>
          <p:cNvPr id="178" name="93063672-D77E-4A38-A327-E998EA760F90-L0-001.jpeg" descr="93063672-D77E-4A38-A327-E998EA760F90-L0-001.jpeg"/>
          <p:cNvPicPr>
            <a:picLocks noChangeAspect="1"/>
          </p:cNvPicPr>
          <p:nvPr/>
        </p:nvPicPr>
        <p:blipFill>
          <a:blip r:embed="rId3">
            <a:extLst/>
          </a:blip>
          <a:stretch>
            <a:fillRect/>
          </a:stretch>
        </p:blipFill>
        <p:spPr>
          <a:xfrm>
            <a:off x="162556" y="4778904"/>
            <a:ext cx="6166488" cy="4738554"/>
          </a:xfrm>
          <a:prstGeom prst="rect">
            <a:avLst/>
          </a:prstGeom>
          <a:ln w="12700">
            <a:miter lim="400000"/>
          </a:ln>
        </p:spPr>
      </p:pic>
      <p:pic>
        <p:nvPicPr>
          <p:cNvPr id="179" name="28767BBF-D6F0-447D-A664-4AA7EF0C3262-L0-001.jpeg" descr="28767BBF-D6F0-447D-A664-4AA7EF0C3262-L0-001.jpeg"/>
          <p:cNvPicPr>
            <a:picLocks noChangeAspect="1"/>
          </p:cNvPicPr>
          <p:nvPr/>
        </p:nvPicPr>
        <p:blipFill>
          <a:blip r:embed="rId4">
            <a:extLst/>
          </a:blip>
          <a:stretch>
            <a:fillRect/>
          </a:stretch>
        </p:blipFill>
        <p:spPr>
          <a:xfrm>
            <a:off x="6314617" y="4939635"/>
            <a:ext cx="6579800" cy="4311609"/>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Deep Neural Network"/>
          <p:cNvSpPr txBox="1"/>
          <p:nvPr>
            <p:ph type="title"/>
          </p:nvPr>
        </p:nvSpPr>
        <p:spPr>
          <a:prstGeom prst="rect">
            <a:avLst/>
          </a:prstGeom>
        </p:spPr>
        <p:txBody>
          <a:bodyPr/>
          <a:lstStyle/>
          <a:p>
            <a:pPr/>
            <a:r>
              <a:t>Deep Neural Network</a:t>
            </a:r>
          </a:p>
        </p:txBody>
      </p:sp>
      <p:sp>
        <p:nvSpPr>
          <p:cNvPr id="182" name="A DNN classifier consists of two parts: encoder (training part) and decoder (classifier)…"/>
          <p:cNvSpPr txBox="1"/>
          <p:nvPr>
            <p:ph type="body" idx="1"/>
          </p:nvPr>
        </p:nvSpPr>
        <p:spPr>
          <a:prstGeom prst="rect">
            <a:avLst/>
          </a:prstGeom>
        </p:spPr>
        <p:txBody>
          <a:bodyPr/>
          <a:lstStyle/>
          <a:p>
            <a:pPr marL="416052" indent="-416052" defTabSz="531622">
              <a:spcBef>
                <a:spcPts val="3800"/>
              </a:spcBef>
              <a:defRPr sz="3458"/>
            </a:pPr>
            <a:r>
              <a:t>A DNN classifier consists of two parts: encoder (training part) and decoder (classifier)</a:t>
            </a:r>
          </a:p>
          <a:p>
            <a:pPr marL="416052" indent="-416052" defTabSz="531622">
              <a:spcBef>
                <a:spcPts val="3800"/>
              </a:spcBef>
              <a:defRPr sz="3458"/>
            </a:pPr>
            <a:r>
              <a:t>Encoder:</a:t>
            </a:r>
          </a:p>
          <a:p>
            <a:pPr lvl="1" marL="832104" indent="-416052" defTabSz="531622">
              <a:spcBef>
                <a:spcPts val="3800"/>
              </a:spcBef>
              <a:defRPr sz="3458"/>
            </a:pPr>
            <a:r>
              <a:t>Several nested layers </a:t>
            </a:r>
          </a:p>
          <a:p>
            <a:pPr marL="416052" indent="-416052" defTabSz="531622">
              <a:spcBef>
                <a:spcPts val="3800"/>
              </a:spcBef>
              <a:defRPr sz="3458"/>
            </a:pPr>
          </a:p>
          <a:p>
            <a:pPr marL="416052" indent="-416052" defTabSz="531622">
              <a:spcBef>
                <a:spcPts val="3800"/>
              </a:spcBef>
              <a:defRPr sz="3458"/>
            </a:pPr>
            <a:r>
              <a:t>Decoder </a:t>
            </a:r>
          </a:p>
          <a:p>
            <a:pPr lvl="1" marL="832104" indent="-416052" defTabSz="531622">
              <a:spcBef>
                <a:spcPts val="3800"/>
              </a:spcBef>
              <a:defRPr sz="3458"/>
            </a:pPr>
            <a:r>
              <a:t>Assigns class labels based on encoder results</a:t>
            </a:r>
          </a:p>
        </p:txBody>
      </p:sp>
      <p:pic>
        <p:nvPicPr>
          <p:cNvPr id="183" name="2BB6C26F-FB59-4789-95B2-4414C2F06F03-L0-001.jpeg" descr="2BB6C26F-FB59-4789-95B2-4414C2F06F03-L0-001.jpeg"/>
          <p:cNvPicPr>
            <a:picLocks noChangeAspect="1"/>
          </p:cNvPicPr>
          <p:nvPr/>
        </p:nvPicPr>
        <p:blipFill>
          <a:blip r:embed="rId2">
            <a:extLst/>
          </a:blip>
          <a:stretch>
            <a:fillRect/>
          </a:stretch>
        </p:blipFill>
        <p:spPr>
          <a:xfrm>
            <a:off x="5061744" y="3912840"/>
            <a:ext cx="7457891" cy="1368421"/>
          </a:xfrm>
          <a:prstGeom prst="rect">
            <a:avLst/>
          </a:prstGeom>
          <a:ln w="12700">
            <a:miter lim="400000"/>
          </a:ln>
        </p:spPr>
      </p:pic>
      <p:pic>
        <p:nvPicPr>
          <p:cNvPr id="184" name="C3775EF5-49A4-40D9-9CA3-D4B1CC4D2B9C-L0-001.jpeg" descr="C3775EF5-49A4-40D9-9CA3-D4B1CC4D2B9C-L0-001.jpeg"/>
          <p:cNvPicPr>
            <a:picLocks noChangeAspect="1"/>
          </p:cNvPicPr>
          <p:nvPr/>
        </p:nvPicPr>
        <p:blipFill>
          <a:blip r:embed="rId3">
            <a:extLst/>
          </a:blip>
          <a:stretch>
            <a:fillRect/>
          </a:stretch>
        </p:blipFill>
        <p:spPr>
          <a:xfrm>
            <a:off x="6307662" y="5807961"/>
            <a:ext cx="4966055" cy="2525433"/>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State of the art attacks against DNN classifiers"/>
          <p:cNvSpPr txBox="1"/>
          <p:nvPr>
            <p:ph type="title"/>
          </p:nvPr>
        </p:nvSpPr>
        <p:spPr>
          <a:prstGeom prst="rect">
            <a:avLst/>
          </a:prstGeom>
        </p:spPr>
        <p:txBody>
          <a:bodyPr/>
          <a:lstStyle>
            <a:lvl1pPr defTabSz="484886">
              <a:defRPr sz="6640"/>
            </a:lvl1pPr>
          </a:lstStyle>
          <a:p>
            <a:pPr/>
            <a:r>
              <a:t>State of the art attacks against DNN classifiers</a:t>
            </a:r>
          </a:p>
        </p:txBody>
      </p:sp>
      <p:sp>
        <p:nvSpPr>
          <p:cNvPr id="187" name="Gradient based attacks…"/>
          <p:cNvSpPr txBox="1"/>
          <p:nvPr>
            <p:ph type="body" idx="1"/>
          </p:nvPr>
        </p:nvSpPr>
        <p:spPr>
          <a:prstGeom prst="rect">
            <a:avLst/>
          </a:prstGeom>
        </p:spPr>
        <p:txBody>
          <a:bodyPr/>
          <a:lstStyle/>
          <a:p>
            <a:pPr marL="384047" indent="-384047" defTabSz="490727">
              <a:spcBef>
                <a:spcPts val="3500"/>
              </a:spcBef>
              <a:defRPr sz="3191"/>
            </a:pPr>
            <a:r>
              <a:t>Gradient based attacks</a:t>
            </a:r>
          </a:p>
          <a:p>
            <a:pPr lvl="1" marL="768095" indent="-384047" defTabSz="490727">
              <a:spcBef>
                <a:spcPts val="3500"/>
              </a:spcBef>
              <a:defRPr sz="3191"/>
            </a:pPr>
            <a:r>
              <a:t>Consists in the end-to-end differentiability of many neural network classification systems</a:t>
            </a:r>
          </a:p>
          <a:p>
            <a:pPr lvl="1" marL="768095" indent="-384047" defTabSz="490727">
              <a:spcBef>
                <a:spcPts val="3500"/>
              </a:spcBef>
              <a:defRPr sz="3191"/>
            </a:pPr>
            <a:r>
              <a:t>Limited-memory Broyden-Fletcher-Goldfarb-Shanno (L-(BFGS): Attacks of which are time consuming due to expensive linear search and impractical for real-time applications</a:t>
            </a:r>
          </a:p>
          <a:p>
            <a:pPr lvl="1" marL="768095" indent="-384047" defTabSz="490727">
              <a:spcBef>
                <a:spcPts val="3500"/>
              </a:spcBef>
              <a:defRPr sz="3191"/>
            </a:pPr>
            <a:r>
              <a:t>Fast gradient sign method (FGSM): fast but not enough time for minimal adversarial perturbation between original and targeted samples.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Motivation"/>
          <p:cNvSpPr txBox="1"/>
          <p:nvPr>
            <p:ph type="title"/>
          </p:nvPr>
        </p:nvSpPr>
        <p:spPr>
          <a:prstGeom prst="rect">
            <a:avLst/>
          </a:prstGeom>
        </p:spPr>
        <p:txBody>
          <a:bodyPr/>
          <a:lstStyle/>
          <a:p>
            <a:pPr/>
            <a:r>
              <a:t>Motivation</a:t>
            </a:r>
          </a:p>
        </p:txBody>
      </p:sp>
      <p:sp>
        <p:nvSpPr>
          <p:cNvPr id="123" name="To utilize the capabilities of machine learning for the sake of encrypting systems…"/>
          <p:cNvSpPr txBox="1"/>
          <p:nvPr>
            <p:ph type="body" idx="1"/>
          </p:nvPr>
        </p:nvSpPr>
        <p:spPr>
          <a:prstGeom prst="rect">
            <a:avLst/>
          </a:prstGeom>
        </p:spPr>
        <p:txBody>
          <a:bodyPr/>
          <a:lstStyle/>
          <a:p>
            <a:pPr marL="443484" indent="-443484" defTabSz="566674">
              <a:spcBef>
                <a:spcPts val="4000"/>
              </a:spcBef>
              <a:defRPr sz="3686"/>
            </a:pPr>
            <a:r>
              <a:t>To utilize the capabilities of machine learning for the sake of encrypting systems</a:t>
            </a:r>
          </a:p>
          <a:p>
            <a:pPr marL="443484" indent="-443484" defTabSz="566674">
              <a:spcBef>
                <a:spcPts val="4000"/>
              </a:spcBef>
              <a:defRPr sz="3686"/>
            </a:pPr>
            <a:r>
              <a:t>Streamlining the process of encryption itself and leave the handling of security to machine learning with minimal user interaction</a:t>
            </a:r>
          </a:p>
          <a:p>
            <a:pPr marL="443484" indent="-443484" defTabSz="566674">
              <a:spcBef>
                <a:spcPts val="4000"/>
              </a:spcBef>
              <a:defRPr sz="3686"/>
            </a:pPr>
            <a:r>
              <a:t>To better how machine learning’s previous application towards medical computation, genomics prediction, spam detection can work for encryption</a:t>
            </a:r>
          </a:p>
        </p:txBody>
      </p:sp>
      <p:sp>
        <p:nvSpPr>
          <p:cNvPr id="124" name="Slide Number"/>
          <p:cNvSpPr txBox="1"/>
          <p:nvPr>
            <p:ph type="sldNum" sz="quarter" idx="4294967295"/>
          </p:nvPr>
        </p:nvSpPr>
        <p:spPr>
          <a:xfrm>
            <a:off x="6375349" y="9245600"/>
            <a:ext cx="241402" cy="381000"/>
          </a:xfrm>
          <a:prstGeom prst="rect">
            <a:avLst/>
          </a:prstGeom>
          <a:extLst>
            <a:ext uri="{C572A759-6A51-4108-AA02-DFA0A04FC94B}">
              <ma14:wrappingTextBoxFlag xmlns:ma14="http://schemas.microsoft.com/office/mac/drawingml/2011/main" val="1"/>
            </a:ext>
          </a:extLst>
        </p:spPr>
        <p:txBody>
          <a:bodyPr anchor="t"/>
          <a:lstStyle/>
          <a:p>
            <a:pPr/>
            <a:fld id="{86CB4B4D-7CA3-9044-876B-883B54F8677D}" type="slidenum"/>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9" name="7E07B0C0-B77D-4D0D-B602-852277F4E1FB-L0-001.jpeg" descr="7E07B0C0-B77D-4D0D-B602-852277F4E1FB-L0-001.jpeg"/>
          <p:cNvPicPr>
            <a:picLocks noChangeAspect="1"/>
          </p:cNvPicPr>
          <p:nvPr/>
        </p:nvPicPr>
        <p:blipFill>
          <a:blip r:embed="rId2">
            <a:extLst/>
          </a:blip>
          <a:stretch>
            <a:fillRect/>
          </a:stretch>
        </p:blipFill>
        <p:spPr>
          <a:xfrm>
            <a:off x="162556" y="2284696"/>
            <a:ext cx="12679688" cy="4563192"/>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MNIST dataset"/>
          <p:cNvSpPr txBox="1"/>
          <p:nvPr>
            <p:ph type="title"/>
          </p:nvPr>
        </p:nvSpPr>
        <p:spPr>
          <a:xfrm>
            <a:off x="952500" y="-178532"/>
            <a:ext cx="11099800" cy="2120901"/>
          </a:xfrm>
          <a:prstGeom prst="rect">
            <a:avLst/>
          </a:prstGeom>
        </p:spPr>
        <p:txBody>
          <a:bodyPr/>
          <a:lstStyle/>
          <a:p>
            <a:pPr/>
            <a:r>
              <a:t>MNIST dataset</a:t>
            </a:r>
          </a:p>
        </p:txBody>
      </p:sp>
      <p:sp>
        <p:nvSpPr>
          <p:cNvPr id="192" name="MNIST: A sample data of 10 classes, 60000 training images, and 10000 test grayscale images of size 28 x 28 were used. Images are hand-written digits…"/>
          <p:cNvSpPr txBox="1"/>
          <p:nvPr>
            <p:ph type="body" idx="1"/>
          </p:nvPr>
        </p:nvSpPr>
        <p:spPr>
          <a:xfrm>
            <a:off x="87819" y="3404617"/>
            <a:ext cx="11099801" cy="6286501"/>
          </a:xfrm>
          <a:prstGeom prst="rect">
            <a:avLst/>
          </a:prstGeom>
        </p:spPr>
        <p:txBody>
          <a:bodyPr/>
          <a:lstStyle/>
          <a:p>
            <a:pPr/>
            <a:r>
              <a:t>MNIST: A sample data of 10 classes, 60000 training images, and 10000 test grayscale images of size 28 x 28 were used. Images are hand-written digits</a:t>
            </a:r>
          </a:p>
          <a:p>
            <a:pPr/>
            <a:r>
              <a:t>Fashion-MNIST: 10 classes, 60000 training images, and 10000 test grayscale images of size 28 x 28 were used. Images consist of clothes.</a:t>
            </a:r>
          </a:p>
        </p:txBody>
      </p:sp>
      <p:pic>
        <p:nvPicPr>
          <p:cNvPr id="193" name="80296188-19C9-4DB2-A16C-8817C79AE188-L0-001.jpeg" descr="80296188-19C9-4DB2-A16C-8817C79AE188-L0-001.jpeg"/>
          <p:cNvPicPr>
            <a:picLocks noChangeAspect="1"/>
          </p:cNvPicPr>
          <p:nvPr/>
        </p:nvPicPr>
        <p:blipFill>
          <a:blip r:embed="rId2">
            <a:extLst/>
          </a:blip>
          <a:stretch>
            <a:fillRect/>
          </a:stretch>
        </p:blipFill>
        <p:spPr>
          <a:xfrm>
            <a:off x="2527713" y="1665974"/>
            <a:ext cx="7949374" cy="2122179"/>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5" name="94797B0F-8A95-403C-BD9C-654175F54449-L0-001.jpeg" descr="94797B0F-8A95-403C-BD9C-654175F54449-L0-001.jpeg"/>
          <p:cNvPicPr>
            <a:picLocks noChangeAspect="1"/>
          </p:cNvPicPr>
          <p:nvPr/>
        </p:nvPicPr>
        <p:blipFill>
          <a:blip r:embed="rId2">
            <a:extLst/>
          </a:blip>
          <a:stretch>
            <a:fillRect/>
          </a:stretch>
        </p:blipFill>
        <p:spPr>
          <a:xfrm>
            <a:off x="100506" y="278389"/>
            <a:ext cx="12803788" cy="9196822"/>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7" name="BBCE8982-A6E5-4170-AACA-E34F543F6B0F-L0-001.jpeg" descr="BBCE8982-A6E5-4170-AACA-E34F543F6B0F-L0-001.jpeg"/>
          <p:cNvPicPr>
            <a:picLocks noChangeAspect="1"/>
          </p:cNvPicPr>
          <p:nvPr/>
        </p:nvPicPr>
        <p:blipFill>
          <a:blip r:embed="rId2">
            <a:extLst/>
          </a:blip>
          <a:stretch>
            <a:fillRect/>
          </a:stretch>
        </p:blipFill>
        <p:spPr>
          <a:xfrm>
            <a:off x="111693" y="1247858"/>
            <a:ext cx="12781414" cy="7257884"/>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Future plans"/>
          <p:cNvSpPr txBox="1"/>
          <p:nvPr>
            <p:ph type="title"/>
          </p:nvPr>
        </p:nvSpPr>
        <p:spPr>
          <a:prstGeom prst="rect">
            <a:avLst/>
          </a:prstGeom>
        </p:spPr>
        <p:txBody>
          <a:bodyPr/>
          <a:lstStyle/>
          <a:p>
            <a:pPr/>
            <a:r>
              <a:t>Future plans</a:t>
            </a:r>
          </a:p>
        </p:txBody>
      </p:sp>
      <p:sp>
        <p:nvSpPr>
          <p:cNvPr id="200" name="To better explore how machine learning can enhance security beyond the foundations of encryption (such as quick processing of 128-bit public/private keys)…"/>
          <p:cNvSpPr txBox="1"/>
          <p:nvPr>
            <p:ph type="body" idx="1"/>
          </p:nvPr>
        </p:nvSpPr>
        <p:spPr>
          <a:prstGeom prst="rect">
            <a:avLst/>
          </a:prstGeom>
        </p:spPr>
        <p:txBody>
          <a:bodyPr/>
          <a:lstStyle/>
          <a:p>
            <a:pPr/>
            <a:r>
              <a:t>To better explore how machine learning can enhance security beyond the foundations of encryption (such as quick processing of 128-bit public/private keys)</a:t>
            </a:r>
          </a:p>
          <a:p>
            <a:pPr/>
            <a:r>
              <a:t>To self-train systems with daily use so that the security easily adapts. </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References"/>
          <p:cNvSpPr txBox="1"/>
          <p:nvPr>
            <p:ph type="title"/>
          </p:nvPr>
        </p:nvSpPr>
        <p:spPr>
          <a:prstGeom prst="rect">
            <a:avLst/>
          </a:prstGeom>
        </p:spPr>
        <p:txBody>
          <a:bodyPr/>
          <a:lstStyle/>
          <a:p>
            <a:pPr/>
            <a:r>
              <a:t>References</a:t>
            </a:r>
          </a:p>
        </p:txBody>
      </p:sp>
      <p:sp>
        <p:nvSpPr>
          <p:cNvPr id="203" name="Fully Homomorphic Encryption for Classification in Machine Learning. Seiko Arita, Shota Nakasato. 2017…"/>
          <p:cNvSpPr txBox="1"/>
          <p:nvPr>
            <p:ph type="body" idx="1"/>
          </p:nvPr>
        </p:nvSpPr>
        <p:spPr>
          <a:xfrm>
            <a:off x="952500" y="2527300"/>
            <a:ext cx="11099800" cy="6286500"/>
          </a:xfrm>
          <a:prstGeom prst="rect">
            <a:avLst/>
          </a:prstGeom>
        </p:spPr>
        <p:txBody>
          <a:bodyPr/>
          <a:lstStyle/>
          <a:p>
            <a:pPr marL="265175" indent="-265175" defTabSz="338835">
              <a:spcBef>
                <a:spcPts val="2400"/>
              </a:spcBef>
              <a:defRPr sz="2204"/>
            </a:pPr>
            <a:r>
              <a:rPr i="1">
                <a:latin typeface="Helvetica"/>
                <a:ea typeface="Helvetica"/>
                <a:cs typeface="Helvetica"/>
                <a:sym typeface="Helvetica"/>
              </a:rPr>
              <a:t>Fully Homomorphic Encryption for Classification in Machine Learning.</a:t>
            </a:r>
            <a:r>
              <a:t> Seiko Arita, Shota Nakasato. 2017</a:t>
            </a:r>
          </a:p>
          <a:p>
            <a:pPr marL="265175" indent="-265175" defTabSz="338835">
              <a:spcBef>
                <a:spcPts val="2400"/>
              </a:spcBef>
              <a:defRPr sz="2204"/>
            </a:pPr>
            <a:r>
              <a:rPr i="1">
                <a:latin typeface="Helvetica"/>
                <a:ea typeface="Helvetica"/>
                <a:cs typeface="Helvetica"/>
                <a:sym typeface="Helvetica"/>
              </a:rPr>
              <a:t>Machine learning based side-channel-attack countermeasure with hamming-distance redistribution and it’s application on advanced encryption standard.</a:t>
            </a:r>
            <a:r>
              <a:t> Weiwei Shan, Shaui Zhange, Yukun He. 2017.</a:t>
            </a:r>
          </a:p>
          <a:p>
            <a:pPr marL="265175" indent="-265175" defTabSz="338835">
              <a:spcBef>
                <a:spcPts val="2400"/>
              </a:spcBef>
              <a:defRPr sz="2204"/>
            </a:pPr>
            <a:r>
              <a:t>Private machine learning classification based on fully homomorphic encryption. Xiaoqiang Sun, Peng Zhang, Joseph Liu, Jianping Yu, Weixin Xie. 2017.</a:t>
            </a:r>
          </a:p>
          <a:p>
            <a:pPr marL="265175" indent="-265175" defTabSz="338835">
              <a:spcBef>
                <a:spcPts val="2400"/>
              </a:spcBef>
              <a:defRPr sz="2204"/>
            </a:pPr>
            <a:r>
              <a:t>Privacy Preserving Extreme Learning Machine Using Additively Homomorphic Encryption. Shohei Kuri, Takuya Hayashi, Toshiaki Omori, Seiichi Ozawa, Yoshinori Aono, Le Trieu Phong, Lihua Wang, Shiho Morai. 2017.</a:t>
            </a:r>
          </a:p>
          <a:p>
            <a:pPr marL="265175" indent="-265175" defTabSz="338835">
              <a:spcBef>
                <a:spcPts val="2400"/>
              </a:spcBef>
              <a:defRPr sz="2204"/>
            </a:pPr>
            <a:r>
              <a:rPr i="1">
                <a:latin typeface="Helvetica"/>
                <a:ea typeface="Helvetica"/>
                <a:cs typeface="Helvetica"/>
                <a:sym typeface="Helvetica"/>
              </a:rPr>
              <a:t>Bridging machine learning and cryptography in defence against adversarial attacks.</a:t>
            </a:r>
            <a:r>
              <a:t> Ogla Taran, Shideh Rezaeifar, and Slava Voloshynovskiy. 2018</a:t>
            </a:r>
          </a:p>
          <a:p>
            <a:pPr marL="265175" indent="-265175" defTabSz="338835">
              <a:spcBef>
                <a:spcPts val="2400"/>
              </a:spcBef>
              <a:defRPr sz="2204"/>
            </a:pPr>
            <a:r>
              <a:t>Unsupervised Chiper Cracking Using Discrere GANs. Adian Gomez, Sicong Huang, Ivan Zhang, Bryan Li, Muhammad Osama, and Lukasz Kaiser. 2018</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205" name="ChiperGAN"/>
          <p:cNvSpPr txBox="1"/>
          <p:nvPr>
            <p:ph type="title"/>
          </p:nvPr>
        </p:nvSpPr>
        <p:spPr>
          <a:prstGeom prst="rect">
            <a:avLst/>
          </a:prstGeom>
        </p:spPr>
        <p:txBody>
          <a:bodyPr/>
          <a:lstStyle/>
          <a:p>
            <a:pPr/>
            <a:r>
              <a:t>ChiperGAN</a:t>
            </a:r>
          </a:p>
        </p:txBody>
      </p:sp>
      <p:sp>
        <p:nvSpPr>
          <p:cNvPr id="206" name="Generative Adversarial Networks (GAN)…"/>
          <p:cNvSpPr txBox="1"/>
          <p:nvPr>
            <p:ph type="body" idx="1"/>
          </p:nvPr>
        </p:nvSpPr>
        <p:spPr>
          <a:prstGeom prst="rect">
            <a:avLst/>
          </a:prstGeom>
        </p:spPr>
        <p:txBody>
          <a:bodyPr/>
          <a:lstStyle/>
          <a:p>
            <a:pPr marL="397763" indent="-397763" defTabSz="508254">
              <a:spcBef>
                <a:spcPts val="3600"/>
              </a:spcBef>
              <a:defRPr sz="3306"/>
            </a:pPr>
            <a:r>
              <a:t>Generative Adversarial Networks (GAN)</a:t>
            </a:r>
          </a:p>
          <a:p>
            <a:pPr lvl="1" marL="628048" indent="-230284" defTabSz="508254">
              <a:spcBef>
                <a:spcPts val="3600"/>
              </a:spcBef>
              <a:defRPr sz="1914"/>
            </a:pPr>
            <a:r>
              <a:t>class of neural network architecture serving as an alternative to optimizing likelihood under a true data distribution</a:t>
            </a:r>
          </a:p>
          <a:p>
            <a:pPr lvl="1" marL="628048" indent="-230284" defTabSz="508254">
              <a:spcBef>
                <a:spcPts val="3600"/>
              </a:spcBef>
              <a:defRPr sz="1914"/>
            </a:pPr>
            <a:r>
              <a:t>Great with image generation but weak with discrete data</a:t>
            </a:r>
          </a:p>
          <a:p>
            <a:pPr marL="397763" indent="-397763" defTabSz="508254">
              <a:spcBef>
                <a:spcPts val="3600"/>
              </a:spcBef>
              <a:defRPr sz="3306"/>
            </a:pPr>
            <a:r>
              <a:t>Requires little or no modification to be applied to plaintext and chipertext banks generated by the user's chiper of choice</a:t>
            </a:r>
          </a:p>
          <a:p>
            <a:pPr marL="397763" indent="-397763" defTabSz="508254">
              <a:spcBef>
                <a:spcPts val="3600"/>
              </a:spcBef>
              <a:defRPr sz="3306"/>
            </a:pPr>
            <a:r>
              <a:t>Consistent in training and notably insensitive to the random initialization of weights compared to other GANs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Background"/>
          <p:cNvSpPr txBox="1"/>
          <p:nvPr>
            <p:ph type="title"/>
          </p:nvPr>
        </p:nvSpPr>
        <p:spPr>
          <a:prstGeom prst="rect">
            <a:avLst/>
          </a:prstGeom>
        </p:spPr>
        <p:txBody>
          <a:bodyPr/>
          <a:lstStyle/>
          <a:p>
            <a:pPr/>
            <a:r>
              <a:t>Background</a:t>
            </a:r>
          </a:p>
        </p:txBody>
      </p:sp>
      <p:sp>
        <p:nvSpPr>
          <p:cNvPr id="127" name="During the initial years of encryption there were only small character limits and simplistic requirements. As recent years indicated, password requirements are much more strict (a combination of case-sensitive letters, numbers, and symbols are required for a password nowadays)…"/>
          <p:cNvSpPr txBox="1"/>
          <p:nvPr>
            <p:ph type="body" idx="1"/>
          </p:nvPr>
        </p:nvSpPr>
        <p:spPr>
          <a:prstGeom prst="rect">
            <a:avLst/>
          </a:prstGeom>
        </p:spPr>
        <p:txBody>
          <a:bodyPr/>
          <a:lstStyle/>
          <a:p>
            <a:pPr marL="443484" indent="-443484" defTabSz="566674">
              <a:spcBef>
                <a:spcPts val="4000"/>
              </a:spcBef>
              <a:defRPr sz="3686"/>
            </a:pPr>
            <a:r>
              <a:t>During the initial years of encryption there were only small character limits and simplistic requirements. As recent years indicated, password requirements are much more strict (a combination of case-sensitive letters, numbers, and symbols are required for a password nowadays)</a:t>
            </a:r>
          </a:p>
          <a:p>
            <a:pPr marL="443484" indent="-443484" defTabSz="566674">
              <a:spcBef>
                <a:spcPts val="4000"/>
              </a:spcBef>
              <a:defRPr sz="3686"/>
            </a:pPr>
            <a:r>
              <a:t>As time progressed machine learning has become more useful. Classifiers were recently created with machine learning in mind.</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 name="Problem"/>
          <p:cNvSpPr txBox="1"/>
          <p:nvPr>
            <p:ph type="title"/>
          </p:nvPr>
        </p:nvSpPr>
        <p:spPr>
          <a:prstGeom prst="rect">
            <a:avLst/>
          </a:prstGeom>
        </p:spPr>
        <p:txBody>
          <a:bodyPr/>
          <a:lstStyle/>
          <a:p>
            <a:pPr/>
            <a:r>
              <a:t>Problem</a:t>
            </a:r>
          </a:p>
        </p:txBody>
      </p:sp>
      <p:sp>
        <p:nvSpPr>
          <p:cNvPr id="130" name="With preexisting cryptographic practice, there does not exist any secure algorithm that doesn’t contain any secret unknown to the attacker…"/>
          <p:cNvSpPr txBox="1"/>
          <p:nvPr>
            <p:ph type="body" idx="1"/>
          </p:nvPr>
        </p:nvSpPr>
        <p:spPr>
          <a:xfrm>
            <a:off x="482600" y="2120900"/>
            <a:ext cx="11099800" cy="6286500"/>
          </a:xfrm>
          <a:prstGeom prst="rect">
            <a:avLst/>
          </a:prstGeom>
        </p:spPr>
        <p:txBody>
          <a:bodyPr/>
          <a:lstStyle/>
          <a:p>
            <a:pPr/>
            <a:r>
              <a:t>With preexisting cryptographic practice, there does not exist any secure algorithm that doesn’t contain any secret unknown to the attacker</a:t>
            </a:r>
          </a:p>
          <a:p>
            <a:pPr/>
            <a:r>
              <a:t>Applying machine learning to big data is generally very expensive</a:t>
            </a:r>
          </a:p>
          <a:p>
            <a:pPr/>
            <a:r>
              <a:t>Simple ciphers will not be enough because they can easily be cracked by hackers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Goal"/>
          <p:cNvSpPr txBox="1"/>
          <p:nvPr>
            <p:ph type="title"/>
          </p:nvPr>
        </p:nvSpPr>
        <p:spPr>
          <a:prstGeom prst="rect">
            <a:avLst/>
          </a:prstGeom>
        </p:spPr>
        <p:txBody>
          <a:bodyPr/>
          <a:lstStyle/>
          <a:p>
            <a:pPr/>
            <a:r>
              <a:t>Goal</a:t>
            </a:r>
          </a:p>
        </p:txBody>
      </p:sp>
      <p:sp>
        <p:nvSpPr>
          <p:cNvPr id="133" name="To successfully encrypt computers with machine learning and to attempt successful implementations of encryption with newer methods…"/>
          <p:cNvSpPr txBox="1"/>
          <p:nvPr>
            <p:ph type="body" idx="1"/>
          </p:nvPr>
        </p:nvSpPr>
        <p:spPr>
          <a:prstGeom prst="rect">
            <a:avLst/>
          </a:prstGeom>
        </p:spPr>
        <p:txBody>
          <a:bodyPr/>
          <a:lstStyle/>
          <a:p>
            <a:pPr/>
            <a:r>
              <a:t>To successfully encrypt computers with machine learning and to attempt successful implementations of encryption with newer methods</a:t>
            </a:r>
          </a:p>
          <a:p>
            <a:pPr/>
            <a:r>
              <a:t>To train encryption systems with machine learning so that attackers will think twice before attempting to hack them</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Fully Homomorphic Encryption"/>
          <p:cNvSpPr txBox="1"/>
          <p:nvPr>
            <p:ph type="title"/>
          </p:nvPr>
        </p:nvSpPr>
        <p:spPr>
          <a:prstGeom prst="rect">
            <a:avLst/>
          </a:prstGeom>
        </p:spPr>
        <p:txBody>
          <a:bodyPr/>
          <a:lstStyle>
            <a:lvl1pPr defTabSz="484886">
              <a:defRPr sz="6640"/>
            </a:lvl1pPr>
          </a:lstStyle>
          <a:p>
            <a:pPr/>
            <a:r>
              <a:t>Fully Homomorphic Encryption</a:t>
            </a:r>
          </a:p>
        </p:txBody>
      </p:sp>
      <p:sp>
        <p:nvSpPr>
          <p:cNvPr id="136" name="Computes any function of encrypted bits without knowledge of the secret key…"/>
          <p:cNvSpPr txBox="1"/>
          <p:nvPr>
            <p:ph type="body" idx="1"/>
          </p:nvPr>
        </p:nvSpPr>
        <p:spPr>
          <a:prstGeom prst="rect">
            <a:avLst/>
          </a:prstGeom>
        </p:spPr>
        <p:txBody>
          <a:bodyPr/>
          <a:lstStyle/>
          <a:p>
            <a:pPr/>
            <a:r>
              <a:t>Computes any function of encrypted bits without knowledge of the secret key</a:t>
            </a:r>
          </a:p>
          <a:p>
            <a:pPr/>
            <a:r>
              <a:t>A homomorphic encryption scheme is called fully homomorphic encryption (FHE) scheme if it is 𝐿-homomorphic for any polynomial function L = poly(n).</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FHEG4T"/>
          <p:cNvSpPr txBox="1"/>
          <p:nvPr>
            <p:ph type="title"/>
          </p:nvPr>
        </p:nvSpPr>
        <p:spPr>
          <a:prstGeom prst="rect">
            <a:avLst/>
          </a:prstGeom>
        </p:spPr>
        <p:txBody>
          <a:bodyPr/>
          <a:lstStyle/>
          <a:p>
            <a:pPr/>
            <a:r>
              <a:t>FHEG4T</a:t>
            </a:r>
          </a:p>
        </p:txBody>
      </p:sp>
      <p:sp>
        <p:nvSpPr>
          <p:cNvPr id="139" name="fully homomorphic encryption for greater than…"/>
          <p:cNvSpPr txBox="1"/>
          <p:nvPr>
            <p:ph type="body" sz="half" idx="1"/>
          </p:nvPr>
        </p:nvSpPr>
        <p:spPr>
          <a:xfrm>
            <a:off x="443864" y="2590800"/>
            <a:ext cx="5466659" cy="6286501"/>
          </a:xfrm>
          <a:prstGeom prst="rect">
            <a:avLst/>
          </a:prstGeom>
        </p:spPr>
        <p:txBody>
          <a:bodyPr/>
          <a:lstStyle/>
          <a:p>
            <a:pPr marL="301752" indent="-301752" defTabSz="385572">
              <a:spcBef>
                <a:spcPts val="2700"/>
              </a:spcBef>
              <a:defRPr sz="2508"/>
            </a:pPr>
            <a:r>
              <a:t>fully homomorphic encryption for greater than</a:t>
            </a:r>
          </a:p>
          <a:p>
            <a:pPr marL="301752" indent="-301752" defTabSz="385572">
              <a:spcBef>
                <a:spcPts val="2700"/>
              </a:spcBef>
              <a:defRPr sz="2508"/>
            </a:pPr>
            <a:r>
              <a:t>Semantically secure and fully homomorphic with suitable choice of parameters that makes the underlying FHE scheme as such</a:t>
            </a:r>
          </a:p>
          <a:p>
            <a:pPr marL="301752" indent="-301752" defTabSz="385572">
              <a:spcBef>
                <a:spcPts val="2700"/>
              </a:spcBef>
              <a:defRPr sz="2508"/>
            </a:pPr>
            <a:r>
              <a:t>Paramaters: q, r, t</a:t>
            </a:r>
          </a:p>
          <a:p>
            <a:pPr lvl="1" marL="603504" indent="-301752" defTabSz="385572">
              <a:spcBef>
                <a:spcPts val="2700"/>
              </a:spcBef>
              <a:defRPr sz="2508"/>
            </a:pPr>
            <a:r>
              <a:t>q -&gt; ciphertext modulus</a:t>
            </a:r>
          </a:p>
          <a:p>
            <a:pPr lvl="1" marL="603504" indent="-301752" defTabSz="385572">
              <a:spcBef>
                <a:spcPts val="2700"/>
              </a:spcBef>
              <a:defRPr sz="2508"/>
            </a:pPr>
            <a:r>
              <a:t>r -&gt; part of 2^r where it denotes plaintext modulus of FHE</a:t>
            </a:r>
          </a:p>
          <a:p>
            <a:pPr lvl="1" marL="603504" indent="-301752" defTabSz="385572">
              <a:spcBef>
                <a:spcPts val="2700"/>
              </a:spcBef>
              <a:defRPr sz="2508"/>
            </a:pPr>
            <a:r>
              <a:t>t -&gt; bit-length of plaintext</a:t>
            </a:r>
          </a:p>
        </p:txBody>
      </p:sp>
      <p:pic>
        <p:nvPicPr>
          <p:cNvPr id="140" name="2428C385-73B2-40CB-91DD-41994E6F68EA-L0-001.jpeg" descr="2428C385-73B2-40CB-91DD-41994E6F68EA-L0-001.jpeg"/>
          <p:cNvPicPr>
            <a:picLocks noChangeAspect="1"/>
          </p:cNvPicPr>
          <p:nvPr/>
        </p:nvPicPr>
        <p:blipFill>
          <a:blip r:embed="rId2">
            <a:extLst/>
          </a:blip>
          <a:stretch>
            <a:fillRect/>
          </a:stretch>
        </p:blipFill>
        <p:spPr>
          <a:xfrm>
            <a:off x="6451929" y="2464858"/>
            <a:ext cx="6417566" cy="6538384"/>
          </a:xfrm>
          <a:prstGeom prst="rect">
            <a:avLst/>
          </a:prstGeom>
          <a:ln w="12700">
            <a:miter lim="400000"/>
          </a:ln>
        </p:spPr>
      </p:pic>
      <p:sp>
        <p:nvSpPr>
          <p:cNvPr id="141" name="Slide Number"/>
          <p:cNvSpPr txBox="1"/>
          <p:nvPr>
            <p:ph type="sldNum" sz="quarter" idx="4294967295"/>
          </p:nvPr>
        </p:nvSpPr>
        <p:spPr>
          <a:xfrm>
            <a:off x="6375349" y="9245600"/>
            <a:ext cx="241402" cy="381000"/>
          </a:xfrm>
          <a:prstGeom prst="rect">
            <a:avLst/>
          </a:prstGeom>
          <a:extLst>
            <a:ext uri="{C572A759-6A51-4108-AA02-DFA0A04FC94B}">
              <ma14:wrappingTextBoxFlag xmlns:ma14="http://schemas.microsoft.com/office/mac/drawingml/2011/main" val="1"/>
            </a:ext>
          </a:extLst>
        </p:spPr>
        <p:txBody>
          <a:bodyPr anchor="t"/>
          <a:lstStyle/>
          <a:p>
            <a:pPr/>
            <a:fld id="{86CB4B4D-7CA3-9044-876B-883B54F8677D}" type="slidenum"/>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homClassify"/>
          <p:cNvSpPr txBox="1"/>
          <p:nvPr>
            <p:ph type="title"/>
          </p:nvPr>
        </p:nvSpPr>
        <p:spPr>
          <a:prstGeom prst="rect">
            <a:avLst/>
          </a:prstGeom>
        </p:spPr>
        <p:txBody>
          <a:bodyPr/>
          <a:lstStyle/>
          <a:p>
            <a:pPr/>
            <a:r>
              <a:t>homClassify</a:t>
            </a:r>
          </a:p>
        </p:txBody>
      </p:sp>
      <p:sp>
        <p:nvSpPr>
          <p:cNvPr id="144" name="Based on the FHE4GT scheme, this is the machine learning based classifier…"/>
          <p:cNvSpPr txBox="1"/>
          <p:nvPr>
            <p:ph type="body" sz="half" idx="1"/>
          </p:nvPr>
        </p:nvSpPr>
        <p:spPr>
          <a:xfrm>
            <a:off x="482123" y="2692399"/>
            <a:ext cx="5860852" cy="6286501"/>
          </a:xfrm>
          <a:prstGeom prst="rect">
            <a:avLst/>
          </a:prstGeom>
        </p:spPr>
        <p:txBody>
          <a:bodyPr/>
          <a:lstStyle/>
          <a:p>
            <a:pPr marL="406908" indent="-406908" defTabSz="519937">
              <a:spcBef>
                <a:spcPts val="3700"/>
              </a:spcBef>
              <a:defRPr sz="3382"/>
            </a:pPr>
            <a:r>
              <a:t>Based on the FHE4GT scheme, this is the machine learning based classifier</a:t>
            </a:r>
          </a:p>
          <a:p>
            <a:pPr marL="406908" indent="-406908" defTabSz="519937">
              <a:spcBef>
                <a:spcPts val="3700"/>
              </a:spcBef>
              <a:defRPr sz="3382"/>
            </a:pPr>
            <a:r>
              <a:t>Has comparable results to greater than (GT)</a:t>
            </a:r>
          </a:p>
          <a:p>
            <a:pPr marL="406908" indent="-406908" defTabSz="519937">
              <a:spcBef>
                <a:spcPts val="3700"/>
              </a:spcBef>
              <a:defRPr sz="3382"/>
            </a:pPr>
            <a:r>
              <a:t>Homomorphically classifies a given encrypted data without decrypting it via machine learned parameters.</a:t>
            </a:r>
          </a:p>
        </p:txBody>
      </p:sp>
      <p:pic>
        <p:nvPicPr>
          <p:cNvPr id="145" name="0144FB10-801E-4567-99CF-D9473DB2965F-L0-001.jpeg" descr="0144FB10-801E-4567-99CF-D9473DB2965F-L0-001.jpeg"/>
          <p:cNvPicPr>
            <a:picLocks noChangeAspect="1"/>
          </p:cNvPicPr>
          <p:nvPr/>
        </p:nvPicPr>
        <p:blipFill>
          <a:blip r:embed="rId2">
            <a:extLst/>
          </a:blip>
          <a:stretch>
            <a:fillRect/>
          </a:stretch>
        </p:blipFill>
        <p:spPr>
          <a:xfrm>
            <a:off x="6807482" y="2587526"/>
            <a:ext cx="5756204" cy="4578548"/>
          </a:xfrm>
          <a:prstGeom prst="rect">
            <a:avLst/>
          </a:prstGeom>
          <a:ln w="12700">
            <a:miter lim="400000"/>
          </a:ln>
        </p:spPr>
      </p:pic>
      <p:sp>
        <p:nvSpPr>
          <p:cNvPr id="146" name="Slide Number"/>
          <p:cNvSpPr txBox="1"/>
          <p:nvPr>
            <p:ph type="sldNum" sz="quarter" idx="4294967295"/>
          </p:nvPr>
        </p:nvSpPr>
        <p:spPr>
          <a:xfrm>
            <a:off x="6375349" y="9245600"/>
            <a:ext cx="241402" cy="381000"/>
          </a:xfrm>
          <a:prstGeom prst="rect">
            <a:avLst/>
          </a:prstGeom>
          <a:extLst>
            <a:ext uri="{C572A759-6A51-4108-AA02-DFA0A04FC94B}">
              <ma14:wrappingTextBoxFlag xmlns:ma14="http://schemas.microsoft.com/office/mac/drawingml/2011/main" val="1"/>
            </a:ext>
          </a:extLst>
        </p:spPr>
        <p:txBody>
          <a:bodyPr anchor="t"/>
          <a:lstStyle/>
          <a:p>
            <a:pPr/>
            <a:fld id="{86CB4B4D-7CA3-9044-876B-883B54F8677D}" type="slidenum"/>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8" name="2D4B06B5-ADC1-4CD1-B950-D1EA4C334335-L0-001.png" descr="2D4B06B5-ADC1-4CD1-B950-D1EA4C334335-L0-001.png"/>
          <p:cNvPicPr>
            <a:picLocks noChangeAspect="1"/>
          </p:cNvPicPr>
          <p:nvPr/>
        </p:nvPicPr>
        <p:blipFill>
          <a:blip r:embed="rId2">
            <a:extLst/>
          </a:blip>
          <a:stretch>
            <a:fillRect/>
          </a:stretch>
        </p:blipFill>
        <p:spPr>
          <a:xfrm>
            <a:off x="0" y="2380"/>
            <a:ext cx="13004800" cy="9748840"/>
          </a:xfrm>
          <a:prstGeom prst="rect">
            <a:avLst/>
          </a:prstGeom>
          <a:ln w="12700">
            <a:miter lim="400000"/>
          </a:ln>
        </p:spPr>
      </p:pic>
      <p:sp>
        <p:nvSpPr>
          <p:cNvPr id="149" name="Slide Number"/>
          <p:cNvSpPr txBox="1"/>
          <p:nvPr>
            <p:ph type="sldNum" sz="quarter" idx="4294967295"/>
          </p:nvPr>
        </p:nvSpPr>
        <p:spPr>
          <a:xfrm>
            <a:off x="6375349" y="9245600"/>
            <a:ext cx="241402" cy="381000"/>
          </a:xfrm>
          <a:prstGeom prst="rect">
            <a:avLst/>
          </a:prstGeom>
          <a:extLst>
            <a:ext uri="{C572A759-6A51-4108-AA02-DFA0A04FC94B}">
              <ma14:wrappingTextBoxFlag xmlns:ma14="http://schemas.microsoft.com/office/mac/drawingml/2011/main" val="1"/>
            </a:ext>
          </a:extLst>
        </p:spPr>
        <p:txBody>
          <a:bodyPr anchor="t"/>
          <a:lstStyle/>
          <a:p>
            <a:pPr/>
            <a:fld id="{86CB4B4D-7CA3-9044-876B-883B54F8677D}" type="slidenum"/>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