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5143500" cx="9144000"/>
  <p:notesSz cx="6858000" cy="9144000"/>
  <p:embeddedFontLst>
    <p:embeddedFont>
      <p:font typeface="Lato"/>
      <p:regular r:id="rId36"/>
      <p:bold r:id="rId37"/>
      <p:italic r:id="rId38"/>
      <p:boldItalic r:id="rId39"/>
    </p:embeddedFont>
    <p:embeddedFont>
      <p:font typeface="Comfortaa"/>
      <p:regular r:id="rId40"/>
      <p:bold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omfortaa-regular.fntdata"/><Relationship Id="rId20" Type="http://schemas.openxmlformats.org/officeDocument/2006/relationships/slide" Target="slides/slide15.xml"/><Relationship Id="rId41" Type="http://schemas.openxmlformats.org/officeDocument/2006/relationships/font" Target="fonts/Comfortaa-bold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Lato-bold.fntdata"/><Relationship Id="rId14" Type="http://schemas.openxmlformats.org/officeDocument/2006/relationships/slide" Target="slides/slide9.xml"/><Relationship Id="rId36" Type="http://schemas.openxmlformats.org/officeDocument/2006/relationships/font" Target="fonts/Lato-regular.fntdata"/><Relationship Id="rId17" Type="http://schemas.openxmlformats.org/officeDocument/2006/relationships/slide" Target="slides/slide12.xml"/><Relationship Id="rId39" Type="http://schemas.openxmlformats.org/officeDocument/2006/relationships/font" Target="fonts/Lato-boldItalic.fntdata"/><Relationship Id="rId16" Type="http://schemas.openxmlformats.org/officeDocument/2006/relationships/slide" Target="slides/slide11.xml"/><Relationship Id="rId38" Type="http://schemas.openxmlformats.org/officeDocument/2006/relationships/font" Target="fonts/Lato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5903e7788e_0_5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5903e7788e_0_5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903e7788e_0_2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5903e7788e_0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5903e7788e_0_2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5903e7788e_0_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5903e7788e_0_5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5903e7788e_0_5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5903e7788e_0_2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5903e7788e_0_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5903e7788e_0_2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5903e7788e_0_2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Linear Regression doesn’t work because there is a non-linear relation between the independent variables and the dependent variable.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5903e7788e_0_3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5903e7788e_0_3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5903e7788e_0_3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5903e7788e_0_3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Polynomial Regression requires</a:t>
            </a:r>
            <a:r>
              <a:rPr lang="en"/>
              <a:t> k</a:t>
            </a:r>
            <a:r>
              <a:rPr lang="en"/>
              <a:t>nowledge of the relation between feature variables.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5903e7788e_0_3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5903e7788e_0_3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chose to use a Neural Network because, with hidden layers, they are ale to learn non-linear relations without prior knowledge.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5903e7788e_0_3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5903e7788e_0_3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chose to use a Neural Network because, with hidden layers, they are ale to learn non-linear relations without prior knowledge.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903e7788e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903e7788e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SAE = Society of Automotive Engineers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5903e7788e_0_4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5903e7788e_0_4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5903e7788e_0_6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5903e7788e_0_6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5903e7788e_0_6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5903e7788e_0_6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5903e7788e_0_6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5903e7788e_0_6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5903e7788e_0_6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5903e7788e_0_6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5903e7788e_0_8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5903e7788e_0_8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5903e7788e_0_6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5903e7788e_0_6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5903e7788e_0_6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5903e7788e_0_6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5903e7788e_0_6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5903e7788e_0_6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5903e7788e_0_6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5903e7788e_0_6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5903e7788e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5903e7788e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SAE = Society of Automotive Engineers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5903e7788e_0_6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5903e7788e_0_6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5903e7788e_0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5903e7788e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SAE = Society of Automotive Engineers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5903e7788e_0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5903e7788e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SAE = Society of Automotive Engineers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5903e7788e_0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5903e7788e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SAE = Society of Automotive Engineers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590ae4c698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590ae4c698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903e7788e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5903e7788e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903e7788e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903e7788e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jpg"/><Relationship Id="rId4" Type="http://schemas.openxmlformats.org/officeDocument/2006/relationships/image" Target="../media/image17.jpg"/><Relationship Id="rId5" Type="http://schemas.openxmlformats.org/officeDocument/2006/relationships/image" Target="../media/image1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Relationship Id="rId4" Type="http://schemas.openxmlformats.org/officeDocument/2006/relationships/image" Target="../media/image1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Relationship Id="rId4" Type="http://schemas.openxmlformats.org/officeDocument/2006/relationships/image" Target="../media/image19.png"/><Relationship Id="rId5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png"/><Relationship Id="rId4" Type="http://schemas.openxmlformats.org/officeDocument/2006/relationships/image" Target="../media/image1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aws.amazon.com/solutions/case-studies/formula-one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14.png"/><Relationship Id="rId5" Type="http://schemas.openxmlformats.org/officeDocument/2006/relationships/hyperlink" Target="https://www.ipetronik.com/ipemotion-rt-481.html" TargetMode="External"/><Relationship Id="rId6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0" y="174725"/>
            <a:ext cx="9144000" cy="115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Lato"/>
                <a:ea typeface="Lato"/>
                <a:cs typeface="Lato"/>
                <a:sym typeface="Lato"/>
              </a:rPr>
              <a:t>Towards </a:t>
            </a:r>
            <a:r>
              <a:rPr b="0" lang="en" sz="3600">
                <a:latin typeface="Lato"/>
                <a:ea typeface="Lato"/>
                <a:cs typeface="Lato"/>
                <a:sym typeface="Lato"/>
              </a:rPr>
              <a:t>Formula SAE</a:t>
            </a:r>
            <a:br>
              <a:rPr b="0" lang="en" sz="3600">
                <a:latin typeface="Lato"/>
                <a:ea typeface="Lato"/>
                <a:cs typeface="Lato"/>
                <a:sym typeface="Lato"/>
              </a:rPr>
            </a:br>
            <a:r>
              <a:rPr b="0" lang="en" sz="3600">
                <a:latin typeface="Lato"/>
                <a:ea typeface="Lato"/>
                <a:cs typeface="Lato"/>
                <a:sym typeface="Lato"/>
              </a:rPr>
              <a:t>Driver/Vehicle Optimization</a:t>
            </a:r>
            <a:endParaRPr b="0" sz="3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0" y="4243375"/>
            <a:ext cx="91440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Salvador Jimenez, 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Austin Luchsinger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35350" l="-2110" r="2110" t="-35350"/>
          <a:stretch/>
        </p:blipFill>
        <p:spPr>
          <a:xfrm>
            <a:off x="2294486" y="1363300"/>
            <a:ext cx="4555026" cy="275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/>
          <p:nvPr>
            <p:ph type="ctrTitle"/>
          </p:nvPr>
        </p:nvSpPr>
        <p:spPr>
          <a:xfrm>
            <a:off x="0" y="174725"/>
            <a:ext cx="9144000" cy="7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Lato"/>
                <a:ea typeface="Lato"/>
                <a:cs typeface="Lato"/>
                <a:sym typeface="Lato"/>
              </a:rPr>
              <a:t>Endurance Data</a:t>
            </a:r>
            <a:endParaRPr b="0" sz="36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0" name="Google Shape;15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0026" y="2165525"/>
            <a:ext cx="2847975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2"/>
          <p:cNvSpPr txBox="1"/>
          <p:nvPr/>
        </p:nvSpPr>
        <p:spPr>
          <a:xfrm>
            <a:off x="7288050" y="1739300"/>
            <a:ext cx="819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throttle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2" name="Google Shape;152;p22"/>
          <p:cNvSpPr txBox="1"/>
          <p:nvPr/>
        </p:nvSpPr>
        <p:spPr>
          <a:xfrm>
            <a:off x="7288050" y="3929400"/>
            <a:ext cx="819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brakes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3" name="Google Shape;153;p22"/>
          <p:cNvSpPr txBox="1"/>
          <p:nvPr/>
        </p:nvSpPr>
        <p:spPr>
          <a:xfrm>
            <a:off x="5987650" y="4370175"/>
            <a:ext cx="1482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accelerometer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54" name="Google Shape;154;p22"/>
          <p:cNvCxnSpPr>
            <a:stCxn id="152" idx="0"/>
          </p:cNvCxnSpPr>
          <p:nvPr/>
        </p:nvCxnSpPr>
        <p:spPr>
          <a:xfrm rot="10800000">
            <a:off x="6900150" y="3374100"/>
            <a:ext cx="797700" cy="55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155" name="Google Shape;155;p22"/>
          <p:cNvCxnSpPr/>
          <p:nvPr/>
        </p:nvCxnSpPr>
        <p:spPr>
          <a:xfrm flipH="1" rot="10800000">
            <a:off x="6729100" y="3192075"/>
            <a:ext cx="3600" cy="117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156" name="Google Shape;156;p22"/>
          <p:cNvCxnSpPr>
            <a:stCxn id="151" idx="2"/>
          </p:cNvCxnSpPr>
          <p:nvPr/>
        </p:nvCxnSpPr>
        <p:spPr>
          <a:xfrm flipH="1">
            <a:off x="6565350" y="2132900"/>
            <a:ext cx="1132500" cy="1088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157" name="Google Shape;157;p22"/>
          <p:cNvSpPr txBox="1"/>
          <p:nvPr/>
        </p:nvSpPr>
        <p:spPr>
          <a:xfrm>
            <a:off x="994425" y="2098025"/>
            <a:ext cx="2949000" cy="16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latin typeface="Lato"/>
                <a:ea typeface="Lato"/>
                <a:cs typeface="Lato"/>
                <a:sym typeface="Lato"/>
              </a:rPr>
              <a:t>Cal Poly’s Request</a:t>
            </a:r>
            <a:endParaRPr u="sng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Cal Poly Pomona asked if we could determine the impact of throttle, brake, and lateral acceleration on lap time.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3"/>
          <p:cNvSpPr txBox="1"/>
          <p:nvPr>
            <p:ph type="ctrTitle"/>
          </p:nvPr>
        </p:nvSpPr>
        <p:spPr>
          <a:xfrm>
            <a:off x="0" y="174725"/>
            <a:ext cx="9144000" cy="7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Lato"/>
                <a:ea typeface="Lato"/>
                <a:cs typeface="Lato"/>
                <a:sym typeface="Lato"/>
              </a:rPr>
              <a:t>Endurance Data</a:t>
            </a:r>
            <a:endParaRPr b="0" sz="36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3" name="Google Shape;16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60525"/>
            <a:ext cx="8839200" cy="883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532895"/>
            <a:ext cx="8839200" cy="883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0400" y="3905265"/>
            <a:ext cx="8839200" cy="88392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3"/>
          <p:cNvSpPr txBox="1"/>
          <p:nvPr/>
        </p:nvSpPr>
        <p:spPr>
          <a:xfrm>
            <a:off x="3097500" y="847225"/>
            <a:ext cx="29490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latin typeface="Lato"/>
                <a:ea typeface="Lato"/>
                <a:cs typeface="Lato"/>
                <a:sym typeface="Lato"/>
              </a:rPr>
              <a:t>Throttle</a:t>
            </a:r>
            <a:endParaRPr u="sng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7" name="Google Shape;167;p23"/>
          <p:cNvSpPr txBox="1"/>
          <p:nvPr/>
        </p:nvSpPr>
        <p:spPr>
          <a:xfrm>
            <a:off x="3097500" y="2196850"/>
            <a:ext cx="29490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latin typeface="Lato"/>
                <a:ea typeface="Lato"/>
                <a:cs typeface="Lato"/>
                <a:sym typeface="Lato"/>
              </a:rPr>
              <a:t>Brake</a:t>
            </a:r>
            <a:endParaRPr u="sng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8" name="Google Shape;168;p23"/>
          <p:cNvSpPr txBox="1"/>
          <p:nvPr/>
        </p:nvSpPr>
        <p:spPr>
          <a:xfrm>
            <a:off x="3097500" y="3546475"/>
            <a:ext cx="29490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latin typeface="Lato"/>
                <a:ea typeface="Lato"/>
                <a:cs typeface="Lato"/>
                <a:sym typeface="Lato"/>
              </a:rPr>
              <a:t>Lateral Acceleration</a:t>
            </a:r>
            <a:endParaRPr u="sng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 txBox="1"/>
          <p:nvPr>
            <p:ph type="ctrTitle"/>
          </p:nvPr>
        </p:nvSpPr>
        <p:spPr>
          <a:xfrm>
            <a:off x="0" y="174725"/>
            <a:ext cx="9144000" cy="7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Lato"/>
                <a:ea typeface="Lato"/>
                <a:cs typeface="Lato"/>
                <a:sym typeface="Lato"/>
              </a:rPr>
              <a:t>Endurance Data</a:t>
            </a:r>
            <a:endParaRPr b="0" sz="36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4" name="Google Shape;17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825" y="1004250"/>
            <a:ext cx="2504876" cy="395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38551" y="1593475"/>
            <a:ext cx="1866900" cy="2781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6" name="Google Shape;176;p24"/>
          <p:cNvCxnSpPr/>
          <p:nvPr/>
        </p:nvCxnSpPr>
        <p:spPr>
          <a:xfrm flipH="1" rot="10800000">
            <a:off x="5983600" y="2980675"/>
            <a:ext cx="569100" cy="6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77" name="Google Shape;177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30850" y="1593475"/>
            <a:ext cx="495300" cy="278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4"/>
          <p:cNvSpPr txBox="1"/>
          <p:nvPr/>
        </p:nvSpPr>
        <p:spPr>
          <a:xfrm>
            <a:off x="3370800" y="1150825"/>
            <a:ext cx="2402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latin typeface="Lato"/>
                <a:ea typeface="Lato"/>
                <a:cs typeface="Lato"/>
                <a:sym typeface="Lato"/>
              </a:rPr>
              <a:t>GPS Coordinates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9" name="Google Shape;179;p24"/>
          <p:cNvSpPr txBox="1"/>
          <p:nvPr/>
        </p:nvSpPr>
        <p:spPr>
          <a:xfrm>
            <a:off x="6077300" y="1150825"/>
            <a:ext cx="2402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latin typeface="Lato"/>
                <a:ea typeface="Lato"/>
                <a:cs typeface="Lato"/>
                <a:sym typeface="Lato"/>
              </a:rPr>
              <a:t>Track Positions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0" name="Google Shape;180;p24"/>
          <p:cNvSpPr txBox="1"/>
          <p:nvPr/>
        </p:nvSpPr>
        <p:spPr>
          <a:xfrm>
            <a:off x="7717900" y="1593480"/>
            <a:ext cx="429300" cy="27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p</a:t>
            </a:r>
            <a:r>
              <a:rPr baseline="-25000" lang="en">
                <a:latin typeface="Lato"/>
                <a:ea typeface="Lato"/>
                <a:cs typeface="Lato"/>
                <a:sym typeface="Lato"/>
              </a:rPr>
              <a:t>1</a:t>
            </a:r>
            <a:endParaRPr baseline="-250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p</a:t>
            </a:r>
            <a:r>
              <a:rPr baseline="-25000" lang="en">
                <a:latin typeface="Lato"/>
                <a:ea typeface="Lato"/>
                <a:cs typeface="Lato"/>
                <a:sym typeface="Lato"/>
              </a:rPr>
              <a:t>2</a:t>
            </a:r>
            <a:br>
              <a:rPr lang="en">
                <a:latin typeface="Lato"/>
                <a:ea typeface="Lato"/>
                <a:cs typeface="Lato"/>
                <a:sym typeface="Lato"/>
              </a:rPr>
            </a:br>
            <a:r>
              <a:rPr lang="en">
                <a:latin typeface="Lato"/>
                <a:ea typeface="Lato"/>
                <a:cs typeface="Lato"/>
                <a:sym typeface="Lato"/>
              </a:rPr>
              <a:t>p</a:t>
            </a:r>
            <a:r>
              <a:rPr baseline="-25000" lang="en">
                <a:latin typeface="Lato"/>
                <a:ea typeface="Lato"/>
                <a:cs typeface="Lato"/>
                <a:sym typeface="Lato"/>
              </a:rPr>
              <a:t>3</a:t>
            </a:r>
            <a:endParaRPr baseline="-250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p</a:t>
            </a:r>
            <a:r>
              <a:rPr baseline="-25000" lang="en">
                <a:latin typeface="Lato"/>
                <a:ea typeface="Lato"/>
                <a:cs typeface="Lato"/>
                <a:sym typeface="Lato"/>
              </a:rPr>
              <a:t>4</a:t>
            </a:r>
            <a:br>
              <a:rPr lang="en">
                <a:latin typeface="Lato"/>
                <a:ea typeface="Lato"/>
                <a:cs typeface="Lato"/>
                <a:sym typeface="Lato"/>
              </a:rPr>
            </a:br>
            <a:r>
              <a:rPr lang="en">
                <a:latin typeface="Lato"/>
                <a:ea typeface="Lato"/>
                <a:cs typeface="Lato"/>
                <a:sym typeface="Lato"/>
              </a:rPr>
              <a:t>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p</a:t>
            </a:r>
            <a:r>
              <a:rPr baseline="-25000" lang="en">
                <a:latin typeface="Lato"/>
                <a:ea typeface="Lato"/>
                <a:cs typeface="Lato"/>
                <a:sym typeface="Lato"/>
              </a:rPr>
              <a:t>i</a:t>
            </a:r>
            <a:endParaRPr baseline="-250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p</a:t>
            </a:r>
            <a:r>
              <a:rPr baseline="-25000" lang="en">
                <a:latin typeface="Lato"/>
                <a:ea typeface="Lato"/>
                <a:cs typeface="Lato"/>
                <a:sym typeface="Lato"/>
              </a:rPr>
              <a:t>n</a:t>
            </a:r>
            <a:endParaRPr baseline="-25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5"/>
          <p:cNvSpPr txBox="1"/>
          <p:nvPr>
            <p:ph type="ctrTitle"/>
          </p:nvPr>
        </p:nvSpPr>
        <p:spPr>
          <a:xfrm>
            <a:off x="0" y="174725"/>
            <a:ext cx="9144000" cy="7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Lato"/>
                <a:ea typeface="Lato"/>
                <a:cs typeface="Lato"/>
                <a:sym typeface="Lato"/>
              </a:rPr>
              <a:t>Objective</a:t>
            </a:r>
            <a:endParaRPr b="0" sz="3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6" name="Google Shape;186;p25"/>
          <p:cNvSpPr txBox="1"/>
          <p:nvPr/>
        </p:nvSpPr>
        <p:spPr>
          <a:xfrm>
            <a:off x="589775" y="1001250"/>
            <a:ext cx="44235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We want to learn the relationship between track segments and throttle, brake, and lateral acceleration. 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7" name="Google Shape;18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8125" y="1001251"/>
            <a:ext cx="2814925" cy="4012899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5"/>
          <p:cNvSpPr txBox="1"/>
          <p:nvPr/>
        </p:nvSpPr>
        <p:spPr>
          <a:xfrm>
            <a:off x="815950" y="3001100"/>
            <a:ext cx="5625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p</a:t>
            </a:r>
            <a:r>
              <a:rPr baseline="-25000" lang="en" sz="2400">
                <a:latin typeface="Lato"/>
                <a:ea typeface="Lato"/>
                <a:cs typeface="Lato"/>
                <a:sym typeface="Lato"/>
              </a:rPr>
              <a:t>n</a:t>
            </a:r>
            <a:endParaRPr baseline="-25000"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9" name="Google Shape;189;p25"/>
          <p:cNvSpPr txBox="1"/>
          <p:nvPr/>
        </p:nvSpPr>
        <p:spPr>
          <a:xfrm>
            <a:off x="3389200" y="3001100"/>
            <a:ext cx="8217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p</a:t>
            </a:r>
            <a:r>
              <a:rPr baseline="-25000" lang="en" sz="2400">
                <a:latin typeface="Lato"/>
                <a:ea typeface="Lato"/>
                <a:cs typeface="Lato"/>
                <a:sym typeface="Lato"/>
              </a:rPr>
              <a:t>n+1</a:t>
            </a:r>
            <a:endParaRPr baseline="-25000"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0" name="Google Shape;190;p25"/>
          <p:cNvSpPr/>
          <p:nvPr/>
        </p:nvSpPr>
        <p:spPr>
          <a:xfrm>
            <a:off x="939550" y="2804925"/>
            <a:ext cx="315300" cy="322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5"/>
          <p:cNvSpPr/>
          <p:nvPr/>
        </p:nvSpPr>
        <p:spPr>
          <a:xfrm>
            <a:off x="3526525" y="2804925"/>
            <a:ext cx="315300" cy="322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92" name="Google Shape;192;p25"/>
          <p:cNvCxnSpPr>
            <a:stCxn id="190" idx="6"/>
            <a:endCxn id="191" idx="2"/>
          </p:cNvCxnSpPr>
          <p:nvPr/>
        </p:nvCxnSpPr>
        <p:spPr>
          <a:xfrm>
            <a:off x="1254850" y="2966025"/>
            <a:ext cx="2271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3" name="Google Shape;193;p25"/>
          <p:cNvSpPr txBox="1"/>
          <p:nvPr/>
        </p:nvSpPr>
        <p:spPr>
          <a:xfrm>
            <a:off x="815950" y="2221925"/>
            <a:ext cx="5625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t</a:t>
            </a:r>
            <a:r>
              <a:rPr baseline="-25000" lang="en" sz="2400">
                <a:latin typeface="Lato"/>
                <a:ea typeface="Lato"/>
                <a:cs typeface="Lato"/>
                <a:sym typeface="Lato"/>
              </a:rPr>
              <a:t>n</a:t>
            </a:r>
            <a:endParaRPr baseline="-25000"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4" name="Google Shape;194;p25"/>
          <p:cNvSpPr txBox="1"/>
          <p:nvPr/>
        </p:nvSpPr>
        <p:spPr>
          <a:xfrm>
            <a:off x="3389200" y="2255100"/>
            <a:ext cx="8217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t</a:t>
            </a:r>
            <a:r>
              <a:rPr baseline="-25000" lang="en" sz="2400">
                <a:latin typeface="Lato"/>
                <a:ea typeface="Lato"/>
                <a:cs typeface="Lato"/>
                <a:sym typeface="Lato"/>
              </a:rPr>
              <a:t>n+1</a:t>
            </a:r>
            <a:endParaRPr baseline="-25000"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5" name="Google Shape;195;p25"/>
          <p:cNvSpPr txBox="1"/>
          <p:nvPr/>
        </p:nvSpPr>
        <p:spPr>
          <a:xfrm>
            <a:off x="1336675" y="4003019"/>
            <a:ext cx="5625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g</a:t>
            </a:r>
            <a:r>
              <a:rPr baseline="-25000" lang="en" sz="2400">
                <a:latin typeface="Lato"/>
                <a:ea typeface="Lato"/>
                <a:cs typeface="Lato"/>
                <a:sym typeface="Lato"/>
              </a:rPr>
              <a:t>n</a:t>
            </a:r>
            <a:r>
              <a:rPr lang="en" sz="2400">
                <a:latin typeface="Lato"/>
                <a:ea typeface="Lato"/>
                <a:cs typeface="Lato"/>
                <a:sym typeface="Lato"/>
              </a:rPr>
              <a:t>?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6" name="Google Shape;196;p25"/>
          <p:cNvSpPr txBox="1"/>
          <p:nvPr/>
        </p:nvSpPr>
        <p:spPr>
          <a:xfrm>
            <a:off x="2046477" y="4003025"/>
            <a:ext cx="648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b</a:t>
            </a:r>
            <a:r>
              <a:rPr baseline="-25000" lang="en" sz="2400">
                <a:latin typeface="Lato"/>
                <a:ea typeface="Lato"/>
                <a:cs typeface="Lato"/>
                <a:sym typeface="Lato"/>
              </a:rPr>
              <a:t>n</a:t>
            </a:r>
            <a:r>
              <a:rPr lang="en"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?</a:t>
            </a:r>
            <a:endParaRPr baseline="-25000"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7" name="Google Shape;197;p25"/>
          <p:cNvSpPr txBox="1"/>
          <p:nvPr/>
        </p:nvSpPr>
        <p:spPr>
          <a:xfrm>
            <a:off x="2756250" y="4003019"/>
            <a:ext cx="562500" cy="3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mfortaa"/>
                <a:ea typeface="Comfortaa"/>
                <a:cs typeface="Comfortaa"/>
                <a:sym typeface="Comfortaa"/>
              </a:rPr>
              <a:t>l</a:t>
            </a:r>
            <a:r>
              <a:rPr baseline="-25000" lang="en" sz="2400">
                <a:latin typeface="Lato"/>
                <a:ea typeface="Lato"/>
                <a:cs typeface="Lato"/>
                <a:sym typeface="Lato"/>
              </a:rPr>
              <a:t>n</a:t>
            </a:r>
            <a:r>
              <a:rPr lang="en"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?</a:t>
            </a:r>
            <a:endParaRPr baseline="-25000" sz="24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 txBox="1"/>
          <p:nvPr>
            <p:ph type="ctrTitle"/>
          </p:nvPr>
        </p:nvSpPr>
        <p:spPr>
          <a:xfrm>
            <a:off x="0" y="174725"/>
            <a:ext cx="9144000" cy="7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Lato"/>
                <a:ea typeface="Lato"/>
                <a:cs typeface="Lato"/>
                <a:sym typeface="Lato"/>
              </a:rPr>
              <a:t>Machine Learning Algorithms</a:t>
            </a:r>
            <a:endParaRPr b="0" sz="3600"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03" name="Google Shape;203;p26"/>
          <p:cNvGrpSpPr/>
          <p:nvPr/>
        </p:nvGrpSpPr>
        <p:grpSpPr>
          <a:xfrm>
            <a:off x="293988" y="2432100"/>
            <a:ext cx="2535925" cy="2419000"/>
            <a:chOff x="643738" y="1423975"/>
            <a:chExt cx="2535925" cy="2419000"/>
          </a:xfrm>
        </p:grpSpPr>
        <p:sp>
          <p:nvSpPr>
            <p:cNvPr id="204" name="Google Shape;204;p26"/>
            <p:cNvSpPr txBox="1"/>
            <p:nvPr/>
          </p:nvSpPr>
          <p:spPr>
            <a:xfrm>
              <a:off x="871750" y="1423975"/>
              <a:ext cx="20799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u="sng">
                  <a:latin typeface="Lato"/>
                  <a:ea typeface="Lato"/>
                  <a:cs typeface="Lato"/>
                  <a:sym typeface="Lato"/>
                </a:rPr>
                <a:t>Linear Regression</a:t>
              </a:r>
              <a:endParaRPr sz="1800" u="sng"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205" name="Google Shape;205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43738" y="1941025"/>
              <a:ext cx="2535925" cy="19019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7"/>
          <p:cNvSpPr txBox="1"/>
          <p:nvPr>
            <p:ph type="ctrTitle"/>
          </p:nvPr>
        </p:nvSpPr>
        <p:spPr>
          <a:xfrm>
            <a:off x="0" y="174725"/>
            <a:ext cx="9144000" cy="7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Lato"/>
                <a:ea typeface="Lato"/>
                <a:cs typeface="Lato"/>
                <a:sym typeface="Lato"/>
              </a:rPr>
              <a:t>Machine Learning Algorithms</a:t>
            </a:r>
            <a:endParaRPr b="0" sz="3600"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11" name="Google Shape;211;p27"/>
          <p:cNvGrpSpPr/>
          <p:nvPr/>
        </p:nvGrpSpPr>
        <p:grpSpPr>
          <a:xfrm>
            <a:off x="293988" y="2432100"/>
            <a:ext cx="2535925" cy="2419000"/>
            <a:chOff x="643738" y="1423975"/>
            <a:chExt cx="2535925" cy="2419000"/>
          </a:xfrm>
        </p:grpSpPr>
        <p:sp>
          <p:nvSpPr>
            <p:cNvPr id="212" name="Google Shape;212;p27"/>
            <p:cNvSpPr txBox="1"/>
            <p:nvPr/>
          </p:nvSpPr>
          <p:spPr>
            <a:xfrm>
              <a:off x="871750" y="1423975"/>
              <a:ext cx="20799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u="sng">
                  <a:latin typeface="Lato"/>
                  <a:ea typeface="Lato"/>
                  <a:cs typeface="Lato"/>
                  <a:sym typeface="Lato"/>
                </a:rPr>
                <a:t>Linear Regression</a:t>
              </a:r>
              <a:endParaRPr sz="1800" u="sng"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213" name="Google Shape;213;p2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43738" y="1941025"/>
              <a:ext cx="2535925" cy="19019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4" name="Google Shape;214;p27"/>
          <p:cNvGrpSpPr/>
          <p:nvPr/>
        </p:nvGrpSpPr>
        <p:grpSpPr>
          <a:xfrm>
            <a:off x="301600" y="2942075"/>
            <a:ext cx="2572000" cy="1975200"/>
            <a:chOff x="301600" y="2942075"/>
            <a:chExt cx="2572000" cy="1975200"/>
          </a:xfrm>
        </p:grpSpPr>
        <p:cxnSp>
          <p:nvCxnSpPr>
            <p:cNvPr id="215" name="Google Shape;215;p27"/>
            <p:cNvCxnSpPr/>
            <p:nvPr/>
          </p:nvCxnSpPr>
          <p:spPr>
            <a:xfrm>
              <a:off x="308600" y="2942075"/>
              <a:ext cx="2565000" cy="1975200"/>
            </a:xfrm>
            <a:prstGeom prst="straightConnector1">
              <a:avLst/>
            </a:prstGeom>
            <a:noFill/>
            <a:ln cap="flat" cmpd="sng" w="2286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6" name="Google Shape;216;p27"/>
            <p:cNvCxnSpPr/>
            <p:nvPr/>
          </p:nvCxnSpPr>
          <p:spPr>
            <a:xfrm flipH="1">
              <a:off x="301600" y="2976375"/>
              <a:ext cx="2523900" cy="1879200"/>
            </a:xfrm>
            <a:prstGeom prst="straightConnector1">
              <a:avLst/>
            </a:prstGeom>
            <a:noFill/>
            <a:ln cap="flat" cmpd="sng" w="2286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id="217" name="Google Shape;21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171470"/>
            <a:ext cx="8839200" cy="883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8"/>
          <p:cNvSpPr txBox="1"/>
          <p:nvPr>
            <p:ph type="ctrTitle"/>
          </p:nvPr>
        </p:nvSpPr>
        <p:spPr>
          <a:xfrm>
            <a:off x="0" y="174725"/>
            <a:ext cx="9144000" cy="7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Lato"/>
                <a:ea typeface="Lato"/>
                <a:cs typeface="Lato"/>
                <a:sym typeface="Lato"/>
              </a:rPr>
              <a:t>Machine Learning Algorithms</a:t>
            </a:r>
            <a:endParaRPr b="0" sz="3600"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23" name="Google Shape;223;p28"/>
          <p:cNvGrpSpPr/>
          <p:nvPr/>
        </p:nvGrpSpPr>
        <p:grpSpPr>
          <a:xfrm>
            <a:off x="293988" y="2432100"/>
            <a:ext cx="2535925" cy="2419000"/>
            <a:chOff x="643738" y="1423975"/>
            <a:chExt cx="2535925" cy="2419000"/>
          </a:xfrm>
        </p:grpSpPr>
        <p:sp>
          <p:nvSpPr>
            <p:cNvPr id="224" name="Google Shape;224;p28"/>
            <p:cNvSpPr txBox="1"/>
            <p:nvPr/>
          </p:nvSpPr>
          <p:spPr>
            <a:xfrm>
              <a:off x="871750" y="1423975"/>
              <a:ext cx="20799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u="sng">
                  <a:latin typeface="Lato"/>
                  <a:ea typeface="Lato"/>
                  <a:cs typeface="Lato"/>
                  <a:sym typeface="Lato"/>
                </a:rPr>
                <a:t>Linear Regression</a:t>
              </a:r>
              <a:endParaRPr sz="1800" u="sng"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225" name="Google Shape;225;p2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43738" y="1941025"/>
              <a:ext cx="2535925" cy="19019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6" name="Google Shape;226;p28"/>
          <p:cNvGrpSpPr/>
          <p:nvPr/>
        </p:nvGrpSpPr>
        <p:grpSpPr>
          <a:xfrm>
            <a:off x="6218076" y="2457475"/>
            <a:ext cx="2657750" cy="2368225"/>
            <a:chOff x="5923201" y="1474750"/>
            <a:chExt cx="2657750" cy="2368225"/>
          </a:xfrm>
        </p:grpSpPr>
        <p:sp>
          <p:nvSpPr>
            <p:cNvPr id="227" name="Google Shape;227;p28"/>
            <p:cNvSpPr txBox="1"/>
            <p:nvPr/>
          </p:nvSpPr>
          <p:spPr>
            <a:xfrm>
              <a:off x="6075650" y="1474750"/>
              <a:ext cx="25053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u="sng">
                  <a:latin typeface="Lato"/>
                  <a:ea typeface="Lato"/>
                  <a:cs typeface="Lato"/>
                  <a:sym typeface="Lato"/>
                </a:rPr>
                <a:t>Polynomial Regression</a:t>
              </a:r>
              <a:endParaRPr sz="1800" u="sng"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228" name="Google Shape;228;p2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923201" y="2042575"/>
              <a:ext cx="2657750" cy="1800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9" name="Google Shape;229;p28"/>
          <p:cNvGrpSpPr/>
          <p:nvPr/>
        </p:nvGrpSpPr>
        <p:grpSpPr>
          <a:xfrm>
            <a:off x="301600" y="2942075"/>
            <a:ext cx="2572000" cy="1975200"/>
            <a:chOff x="301600" y="2942075"/>
            <a:chExt cx="2572000" cy="1975200"/>
          </a:xfrm>
        </p:grpSpPr>
        <p:cxnSp>
          <p:nvCxnSpPr>
            <p:cNvPr id="230" name="Google Shape;230;p28"/>
            <p:cNvCxnSpPr/>
            <p:nvPr/>
          </p:nvCxnSpPr>
          <p:spPr>
            <a:xfrm>
              <a:off x="308600" y="2942075"/>
              <a:ext cx="2565000" cy="1975200"/>
            </a:xfrm>
            <a:prstGeom prst="straightConnector1">
              <a:avLst/>
            </a:prstGeom>
            <a:noFill/>
            <a:ln cap="flat" cmpd="sng" w="2286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1" name="Google Shape;231;p28"/>
            <p:cNvCxnSpPr/>
            <p:nvPr/>
          </p:nvCxnSpPr>
          <p:spPr>
            <a:xfrm flipH="1">
              <a:off x="301600" y="2976375"/>
              <a:ext cx="2523900" cy="1879200"/>
            </a:xfrm>
            <a:prstGeom prst="straightConnector1">
              <a:avLst/>
            </a:prstGeom>
            <a:noFill/>
            <a:ln cap="flat" cmpd="sng" w="2286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9"/>
          <p:cNvSpPr txBox="1"/>
          <p:nvPr>
            <p:ph type="ctrTitle"/>
          </p:nvPr>
        </p:nvSpPr>
        <p:spPr>
          <a:xfrm>
            <a:off x="0" y="174725"/>
            <a:ext cx="9144000" cy="7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Lato"/>
                <a:ea typeface="Lato"/>
                <a:cs typeface="Lato"/>
                <a:sym typeface="Lato"/>
              </a:rPr>
              <a:t>Machine Learning Algorithms</a:t>
            </a:r>
            <a:endParaRPr b="0" sz="3600"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37" name="Google Shape;237;p29"/>
          <p:cNvGrpSpPr/>
          <p:nvPr/>
        </p:nvGrpSpPr>
        <p:grpSpPr>
          <a:xfrm>
            <a:off x="293988" y="2432100"/>
            <a:ext cx="2535925" cy="2419000"/>
            <a:chOff x="643738" y="1423975"/>
            <a:chExt cx="2535925" cy="2419000"/>
          </a:xfrm>
        </p:grpSpPr>
        <p:sp>
          <p:nvSpPr>
            <p:cNvPr id="238" name="Google Shape;238;p29"/>
            <p:cNvSpPr txBox="1"/>
            <p:nvPr/>
          </p:nvSpPr>
          <p:spPr>
            <a:xfrm>
              <a:off x="871750" y="1423975"/>
              <a:ext cx="20799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u="sng">
                  <a:latin typeface="Lato"/>
                  <a:ea typeface="Lato"/>
                  <a:cs typeface="Lato"/>
                  <a:sym typeface="Lato"/>
                </a:rPr>
                <a:t>Linear Regression</a:t>
              </a:r>
              <a:endParaRPr sz="1800" u="sng"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239" name="Google Shape;239;p2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43738" y="1941025"/>
              <a:ext cx="2535925" cy="19019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0" name="Google Shape;240;p29"/>
          <p:cNvGrpSpPr/>
          <p:nvPr/>
        </p:nvGrpSpPr>
        <p:grpSpPr>
          <a:xfrm>
            <a:off x="6218076" y="2457475"/>
            <a:ext cx="2657750" cy="2368225"/>
            <a:chOff x="5923201" y="1474750"/>
            <a:chExt cx="2657750" cy="2368225"/>
          </a:xfrm>
        </p:grpSpPr>
        <p:sp>
          <p:nvSpPr>
            <p:cNvPr id="241" name="Google Shape;241;p29"/>
            <p:cNvSpPr txBox="1"/>
            <p:nvPr/>
          </p:nvSpPr>
          <p:spPr>
            <a:xfrm>
              <a:off x="6075650" y="1474750"/>
              <a:ext cx="25053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u="sng">
                  <a:latin typeface="Lato"/>
                  <a:ea typeface="Lato"/>
                  <a:cs typeface="Lato"/>
                  <a:sym typeface="Lato"/>
                </a:rPr>
                <a:t>Polynomial Regression</a:t>
              </a:r>
              <a:endParaRPr sz="1800" u="sng"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242" name="Google Shape;242;p2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923201" y="2042575"/>
              <a:ext cx="2657750" cy="1800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3" name="Google Shape;243;p29"/>
          <p:cNvGrpSpPr/>
          <p:nvPr/>
        </p:nvGrpSpPr>
        <p:grpSpPr>
          <a:xfrm>
            <a:off x="301600" y="2942075"/>
            <a:ext cx="2572000" cy="1975200"/>
            <a:chOff x="301600" y="2942075"/>
            <a:chExt cx="2572000" cy="1975200"/>
          </a:xfrm>
        </p:grpSpPr>
        <p:cxnSp>
          <p:nvCxnSpPr>
            <p:cNvPr id="244" name="Google Shape;244;p29"/>
            <p:cNvCxnSpPr/>
            <p:nvPr/>
          </p:nvCxnSpPr>
          <p:spPr>
            <a:xfrm>
              <a:off x="308600" y="2942075"/>
              <a:ext cx="2565000" cy="1975200"/>
            </a:xfrm>
            <a:prstGeom prst="straightConnector1">
              <a:avLst/>
            </a:prstGeom>
            <a:noFill/>
            <a:ln cap="flat" cmpd="sng" w="2286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5" name="Google Shape;245;p29"/>
            <p:cNvCxnSpPr/>
            <p:nvPr/>
          </p:nvCxnSpPr>
          <p:spPr>
            <a:xfrm flipH="1">
              <a:off x="301600" y="2976375"/>
              <a:ext cx="2523900" cy="1879200"/>
            </a:xfrm>
            <a:prstGeom prst="straightConnector1">
              <a:avLst/>
            </a:prstGeom>
            <a:noFill/>
            <a:ln cap="flat" cmpd="sng" w="2286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46" name="Google Shape;246;p29"/>
          <p:cNvGrpSpPr/>
          <p:nvPr/>
        </p:nvGrpSpPr>
        <p:grpSpPr>
          <a:xfrm>
            <a:off x="6413550" y="2942075"/>
            <a:ext cx="2572000" cy="1975200"/>
            <a:chOff x="301600" y="2942075"/>
            <a:chExt cx="2572000" cy="1975200"/>
          </a:xfrm>
        </p:grpSpPr>
        <p:cxnSp>
          <p:nvCxnSpPr>
            <p:cNvPr id="247" name="Google Shape;247;p29"/>
            <p:cNvCxnSpPr/>
            <p:nvPr/>
          </p:nvCxnSpPr>
          <p:spPr>
            <a:xfrm>
              <a:off x="308600" y="2942075"/>
              <a:ext cx="2565000" cy="1975200"/>
            </a:xfrm>
            <a:prstGeom prst="straightConnector1">
              <a:avLst/>
            </a:prstGeom>
            <a:noFill/>
            <a:ln cap="flat" cmpd="sng" w="2286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8" name="Google Shape;248;p29"/>
            <p:cNvCxnSpPr/>
            <p:nvPr/>
          </p:nvCxnSpPr>
          <p:spPr>
            <a:xfrm flipH="1">
              <a:off x="301600" y="2976375"/>
              <a:ext cx="2523900" cy="1879200"/>
            </a:xfrm>
            <a:prstGeom prst="straightConnector1">
              <a:avLst/>
            </a:prstGeom>
            <a:noFill/>
            <a:ln cap="flat" cmpd="sng" w="2286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0"/>
          <p:cNvSpPr txBox="1"/>
          <p:nvPr>
            <p:ph type="ctrTitle"/>
          </p:nvPr>
        </p:nvSpPr>
        <p:spPr>
          <a:xfrm>
            <a:off x="0" y="174725"/>
            <a:ext cx="9144000" cy="7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Lato"/>
                <a:ea typeface="Lato"/>
                <a:cs typeface="Lato"/>
                <a:sym typeface="Lato"/>
              </a:rPr>
              <a:t>Machine Learning Algorithms</a:t>
            </a:r>
            <a:endParaRPr b="0" sz="3600"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54" name="Google Shape;254;p30"/>
          <p:cNvGrpSpPr/>
          <p:nvPr/>
        </p:nvGrpSpPr>
        <p:grpSpPr>
          <a:xfrm>
            <a:off x="293988" y="2432100"/>
            <a:ext cx="2535925" cy="2419000"/>
            <a:chOff x="643738" y="1423975"/>
            <a:chExt cx="2535925" cy="2419000"/>
          </a:xfrm>
        </p:grpSpPr>
        <p:sp>
          <p:nvSpPr>
            <p:cNvPr id="255" name="Google Shape;255;p30"/>
            <p:cNvSpPr txBox="1"/>
            <p:nvPr/>
          </p:nvSpPr>
          <p:spPr>
            <a:xfrm>
              <a:off x="871750" y="1423975"/>
              <a:ext cx="20799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u="sng">
                  <a:latin typeface="Lato"/>
                  <a:ea typeface="Lato"/>
                  <a:cs typeface="Lato"/>
                  <a:sym typeface="Lato"/>
                </a:rPr>
                <a:t>Linear Regression</a:t>
              </a:r>
              <a:endParaRPr sz="1800" u="sng"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256" name="Google Shape;256;p3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43738" y="1941025"/>
              <a:ext cx="2535925" cy="19019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7" name="Google Shape;257;p30"/>
          <p:cNvGrpSpPr/>
          <p:nvPr/>
        </p:nvGrpSpPr>
        <p:grpSpPr>
          <a:xfrm>
            <a:off x="6218076" y="2457475"/>
            <a:ext cx="2657750" cy="2368225"/>
            <a:chOff x="5923201" y="1474750"/>
            <a:chExt cx="2657750" cy="2368225"/>
          </a:xfrm>
        </p:grpSpPr>
        <p:sp>
          <p:nvSpPr>
            <p:cNvPr id="258" name="Google Shape;258;p30"/>
            <p:cNvSpPr txBox="1"/>
            <p:nvPr/>
          </p:nvSpPr>
          <p:spPr>
            <a:xfrm>
              <a:off x="6075650" y="1474750"/>
              <a:ext cx="25053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u="sng">
                  <a:latin typeface="Lato"/>
                  <a:ea typeface="Lato"/>
                  <a:cs typeface="Lato"/>
                  <a:sym typeface="Lato"/>
                </a:rPr>
                <a:t>Polynomial Regression</a:t>
              </a:r>
              <a:endParaRPr sz="1800" u="sng"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259" name="Google Shape;259;p3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923201" y="2042575"/>
              <a:ext cx="2657750" cy="1800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0" name="Google Shape;260;p30"/>
          <p:cNvSpPr txBox="1"/>
          <p:nvPr/>
        </p:nvSpPr>
        <p:spPr>
          <a:xfrm>
            <a:off x="3692500" y="985925"/>
            <a:ext cx="1802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latin typeface="Lato"/>
                <a:ea typeface="Lato"/>
                <a:cs typeface="Lato"/>
                <a:sym typeface="Lato"/>
              </a:rPr>
              <a:t>Neural Network</a:t>
            </a:r>
            <a:endParaRPr sz="1800" u="sng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61" name="Google Shape;261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58213" y="1489900"/>
            <a:ext cx="3071275" cy="1904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2" name="Google Shape;262;p30"/>
          <p:cNvGrpSpPr/>
          <p:nvPr/>
        </p:nvGrpSpPr>
        <p:grpSpPr>
          <a:xfrm>
            <a:off x="301600" y="2942075"/>
            <a:ext cx="2572000" cy="1975200"/>
            <a:chOff x="301600" y="2942075"/>
            <a:chExt cx="2572000" cy="1975200"/>
          </a:xfrm>
        </p:grpSpPr>
        <p:cxnSp>
          <p:nvCxnSpPr>
            <p:cNvPr id="263" name="Google Shape;263;p30"/>
            <p:cNvCxnSpPr/>
            <p:nvPr/>
          </p:nvCxnSpPr>
          <p:spPr>
            <a:xfrm>
              <a:off x="308600" y="2942075"/>
              <a:ext cx="2565000" cy="1975200"/>
            </a:xfrm>
            <a:prstGeom prst="straightConnector1">
              <a:avLst/>
            </a:prstGeom>
            <a:noFill/>
            <a:ln cap="flat" cmpd="sng" w="2286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4" name="Google Shape;264;p30"/>
            <p:cNvCxnSpPr/>
            <p:nvPr/>
          </p:nvCxnSpPr>
          <p:spPr>
            <a:xfrm flipH="1">
              <a:off x="301600" y="2976375"/>
              <a:ext cx="2523900" cy="1879200"/>
            </a:xfrm>
            <a:prstGeom prst="straightConnector1">
              <a:avLst/>
            </a:prstGeom>
            <a:noFill/>
            <a:ln cap="flat" cmpd="sng" w="2286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65" name="Google Shape;265;p30"/>
          <p:cNvGrpSpPr/>
          <p:nvPr/>
        </p:nvGrpSpPr>
        <p:grpSpPr>
          <a:xfrm>
            <a:off x="6413550" y="2942075"/>
            <a:ext cx="2572000" cy="1975200"/>
            <a:chOff x="301600" y="2942075"/>
            <a:chExt cx="2572000" cy="1975200"/>
          </a:xfrm>
        </p:grpSpPr>
        <p:cxnSp>
          <p:nvCxnSpPr>
            <p:cNvPr id="266" name="Google Shape;266;p30"/>
            <p:cNvCxnSpPr/>
            <p:nvPr/>
          </p:nvCxnSpPr>
          <p:spPr>
            <a:xfrm>
              <a:off x="308600" y="2942075"/>
              <a:ext cx="2565000" cy="1975200"/>
            </a:xfrm>
            <a:prstGeom prst="straightConnector1">
              <a:avLst/>
            </a:prstGeom>
            <a:noFill/>
            <a:ln cap="flat" cmpd="sng" w="2286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7" name="Google Shape;267;p30"/>
            <p:cNvCxnSpPr/>
            <p:nvPr/>
          </p:nvCxnSpPr>
          <p:spPr>
            <a:xfrm flipH="1">
              <a:off x="301600" y="2976375"/>
              <a:ext cx="2523900" cy="1879200"/>
            </a:xfrm>
            <a:prstGeom prst="straightConnector1">
              <a:avLst/>
            </a:prstGeom>
            <a:noFill/>
            <a:ln cap="flat" cmpd="sng" w="2286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1"/>
          <p:cNvSpPr txBox="1"/>
          <p:nvPr>
            <p:ph type="ctrTitle"/>
          </p:nvPr>
        </p:nvSpPr>
        <p:spPr>
          <a:xfrm>
            <a:off x="0" y="174725"/>
            <a:ext cx="9144000" cy="7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Lato"/>
                <a:ea typeface="Lato"/>
                <a:cs typeface="Lato"/>
                <a:sym typeface="Lato"/>
              </a:rPr>
              <a:t>Machine Learning Algorithms</a:t>
            </a:r>
            <a:endParaRPr b="0" sz="3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3" name="Google Shape;273;p31"/>
          <p:cNvSpPr txBox="1"/>
          <p:nvPr/>
        </p:nvSpPr>
        <p:spPr>
          <a:xfrm>
            <a:off x="963025" y="2137275"/>
            <a:ext cx="2939100" cy="13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latin typeface="Lato"/>
                <a:ea typeface="Lato"/>
                <a:cs typeface="Lato"/>
                <a:sym typeface="Lato"/>
              </a:rPr>
              <a:t>Neural Network</a:t>
            </a:r>
            <a:endParaRPr sz="1800" u="sng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-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Feed-Forward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-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Multi-layer perceptron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74" name="Google Shape;27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2438" y="1853425"/>
            <a:ext cx="3071275" cy="19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ctrTitle"/>
          </p:nvPr>
        </p:nvSpPr>
        <p:spPr>
          <a:xfrm>
            <a:off x="0" y="174725"/>
            <a:ext cx="9144000" cy="7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600">
                <a:latin typeface="Lato"/>
                <a:ea typeface="Lato"/>
                <a:cs typeface="Lato"/>
                <a:sym typeface="Lato"/>
              </a:rPr>
              <a:t>Formula</a:t>
            </a:r>
            <a:r>
              <a:rPr lang="en" sz="3600">
                <a:latin typeface="Lato"/>
                <a:ea typeface="Lato"/>
                <a:cs typeface="Lato"/>
                <a:sym typeface="Lato"/>
              </a:rPr>
              <a:t> SAE</a:t>
            </a:r>
            <a:endParaRPr b="0" sz="36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375" y="1489500"/>
            <a:ext cx="3553275" cy="28197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4572000" y="1542925"/>
            <a:ext cx="4288200" cy="27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Formula SAE is an international automotive competition where students design, build, and compete in a Formula-style race car.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2"/>
          <p:cNvSpPr txBox="1"/>
          <p:nvPr>
            <p:ph type="ctrTitle"/>
          </p:nvPr>
        </p:nvSpPr>
        <p:spPr>
          <a:xfrm>
            <a:off x="0" y="174725"/>
            <a:ext cx="9144000" cy="7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Lato"/>
                <a:ea typeface="Lato"/>
                <a:cs typeface="Lato"/>
                <a:sym typeface="Lato"/>
              </a:rPr>
              <a:t>Our Neural Network Architecture</a:t>
            </a:r>
            <a:endParaRPr b="0" sz="3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0" name="Google Shape;280;p32"/>
          <p:cNvSpPr txBox="1"/>
          <p:nvPr/>
        </p:nvSpPr>
        <p:spPr>
          <a:xfrm>
            <a:off x="722750" y="1108200"/>
            <a:ext cx="9780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latin typeface="Lato"/>
                <a:ea typeface="Lato"/>
                <a:cs typeface="Lato"/>
                <a:sym typeface="Lato"/>
              </a:rPr>
              <a:t>Inputs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1" name="Google Shape;281;p32"/>
          <p:cNvSpPr txBox="1"/>
          <p:nvPr/>
        </p:nvSpPr>
        <p:spPr>
          <a:xfrm>
            <a:off x="7088475" y="1108200"/>
            <a:ext cx="1209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latin typeface="Lato"/>
                <a:ea typeface="Lato"/>
                <a:cs typeface="Lato"/>
                <a:sym typeface="Lato"/>
              </a:rPr>
              <a:t>Outputs</a:t>
            </a:r>
            <a:endParaRPr sz="1800" u="sng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2" name="Google Shape;282;p32"/>
          <p:cNvSpPr txBox="1"/>
          <p:nvPr/>
        </p:nvSpPr>
        <p:spPr>
          <a:xfrm>
            <a:off x="930500" y="1567775"/>
            <a:ext cx="5625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p</a:t>
            </a:r>
            <a:r>
              <a:rPr baseline="-25000" lang="en" sz="2400">
                <a:latin typeface="Lato"/>
                <a:ea typeface="Lato"/>
                <a:cs typeface="Lato"/>
                <a:sym typeface="Lato"/>
              </a:rPr>
              <a:t>n</a:t>
            </a:r>
            <a:endParaRPr baseline="-25000"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3" name="Google Shape;283;p32"/>
          <p:cNvSpPr txBox="1"/>
          <p:nvPr/>
        </p:nvSpPr>
        <p:spPr>
          <a:xfrm>
            <a:off x="930500" y="2365946"/>
            <a:ext cx="5625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t</a:t>
            </a:r>
            <a:r>
              <a:rPr baseline="-25000" lang="en" sz="2400">
                <a:latin typeface="Lato"/>
                <a:ea typeface="Lato"/>
                <a:cs typeface="Lato"/>
                <a:sym typeface="Lato"/>
              </a:rPr>
              <a:t>n</a:t>
            </a:r>
            <a:endParaRPr baseline="-25000"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4" name="Google Shape;284;p32"/>
          <p:cNvSpPr txBox="1"/>
          <p:nvPr/>
        </p:nvSpPr>
        <p:spPr>
          <a:xfrm>
            <a:off x="878600" y="3927350"/>
            <a:ext cx="6663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t</a:t>
            </a:r>
            <a:r>
              <a:rPr baseline="-25000" lang="en" sz="2400">
                <a:latin typeface="Lato"/>
                <a:ea typeface="Lato"/>
                <a:cs typeface="Lato"/>
                <a:sym typeface="Lato"/>
              </a:rPr>
              <a:t>n+1</a:t>
            </a:r>
            <a:endParaRPr baseline="-25000"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5" name="Google Shape;285;p32"/>
          <p:cNvSpPr txBox="1"/>
          <p:nvPr/>
        </p:nvSpPr>
        <p:spPr>
          <a:xfrm>
            <a:off x="871250" y="3141479"/>
            <a:ext cx="6810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p</a:t>
            </a:r>
            <a:r>
              <a:rPr baseline="-25000" lang="en" sz="2400">
                <a:latin typeface="Lato"/>
                <a:ea typeface="Lato"/>
                <a:cs typeface="Lato"/>
                <a:sym typeface="Lato"/>
              </a:rPr>
              <a:t>n+1</a:t>
            </a:r>
            <a:endParaRPr baseline="-25000"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6" name="Google Shape;286;p32"/>
          <p:cNvSpPr txBox="1"/>
          <p:nvPr/>
        </p:nvSpPr>
        <p:spPr>
          <a:xfrm>
            <a:off x="7323700" y="1845913"/>
            <a:ext cx="5625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g</a:t>
            </a:r>
            <a:r>
              <a:rPr baseline="-25000" lang="en" sz="2400">
                <a:latin typeface="Lato"/>
                <a:ea typeface="Lato"/>
                <a:cs typeface="Lato"/>
                <a:sym typeface="Lato"/>
              </a:rPr>
              <a:t>n</a:t>
            </a:r>
            <a:endParaRPr baseline="-25000"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7" name="Google Shape;287;p32"/>
          <p:cNvSpPr txBox="1"/>
          <p:nvPr/>
        </p:nvSpPr>
        <p:spPr>
          <a:xfrm>
            <a:off x="7323700" y="2649200"/>
            <a:ext cx="5625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b</a:t>
            </a:r>
            <a:r>
              <a:rPr baseline="-25000" lang="en" sz="2400">
                <a:latin typeface="Lato"/>
                <a:ea typeface="Lato"/>
                <a:cs typeface="Lato"/>
                <a:sym typeface="Lato"/>
              </a:rPr>
              <a:t>n</a:t>
            </a:r>
            <a:endParaRPr baseline="-25000"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8" name="Google Shape;288;p32"/>
          <p:cNvSpPr txBox="1"/>
          <p:nvPr/>
        </p:nvSpPr>
        <p:spPr>
          <a:xfrm>
            <a:off x="7323700" y="3460425"/>
            <a:ext cx="562500" cy="3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mfortaa"/>
                <a:ea typeface="Comfortaa"/>
                <a:cs typeface="Comfortaa"/>
                <a:sym typeface="Comfortaa"/>
              </a:rPr>
              <a:t>l</a:t>
            </a:r>
            <a:r>
              <a:rPr baseline="-25000" lang="en" sz="2400">
                <a:latin typeface="Lato"/>
                <a:ea typeface="Lato"/>
                <a:cs typeface="Lato"/>
                <a:sym typeface="Lato"/>
              </a:rPr>
              <a:t>n</a:t>
            </a:r>
            <a:endParaRPr baseline="-25000" sz="2400"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89" name="Google Shape;289;p32"/>
          <p:cNvGrpSpPr/>
          <p:nvPr/>
        </p:nvGrpSpPr>
        <p:grpSpPr>
          <a:xfrm>
            <a:off x="1493000" y="1108200"/>
            <a:ext cx="5830738" cy="3605900"/>
            <a:chOff x="1493000" y="1108200"/>
            <a:chExt cx="5830738" cy="3605900"/>
          </a:xfrm>
        </p:grpSpPr>
        <p:grpSp>
          <p:nvGrpSpPr>
            <p:cNvPr id="290" name="Google Shape;290;p32"/>
            <p:cNvGrpSpPr/>
            <p:nvPr/>
          </p:nvGrpSpPr>
          <p:grpSpPr>
            <a:xfrm>
              <a:off x="2325163" y="1506000"/>
              <a:ext cx="562500" cy="2911725"/>
              <a:chOff x="2016250" y="1453900"/>
              <a:chExt cx="562500" cy="2911725"/>
            </a:xfrm>
          </p:grpSpPr>
          <p:sp>
            <p:nvSpPr>
              <p:cNvPr id="291" name="Google Shape;291;p32"/>
              <p:cNvSpPr/>
              <p:nvPr/>
            </p:nvSpPr>
            <p:spPr>
              <a:xfrm>
                <a:off x="2016250" y="1453900"/>
                <a:ext cx="562500" cy="548700"/>
              </a:xfrm>
              <a:prstGeom prst="ellipse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" name="Google Shape;292;p32"/>
              <p:cNvSpPr/>
              <p:nvPr/>
            </p:nvSpPr>
            <p:spPr>
              <a:xfrm>
                <a:off x="2016250" y="2241575"/>
                <a:ext cx="562500" cy="548700"/>
              </a:xfrm>
              <a:prstGeom prst="ellipse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3" name="Google Shape;293;p32"/>
              <p:cNvSpPr/>
              <p:nvPr/>
            </p:nvSpPr>
            <p:spPr>
              <a:xfrm>
                <a:off x="2016250" y="3029250"/>
                <a:ext cx="562500" cy="548700"/>
              </a:xfrm>
              <a:prstGeom prst="ellipse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4" name="Google Shape;294;p32"/>
              <p:cNvSpPr/>
              <p:nvPr/>
            </p:nvSpPr>
            <p:spPr>
              <a:xfrm>
                <a:off x="2016250" y="3816925"/>
                <a:ext cx="562500" cy="548700"/>
              </a:xfrm>
              <a:prstGeom prst="ellipse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95" name="Google Shape;295;p32"/>
            <p:cNvGrpSpPr/>
            <p:nvPr/>
          </p:nvGrpSpPr>
          <p:grpSpPr>
            <a:xfrm>
              <a:off x="6256338" y="1792975"/>
              <a:ext cx="562500" cy="2124050"/>
              <a:chOff x="5947425" y="1740875"/>
              <a:chExt cx="562500" cy="2124050"/>
            </a:xfrm>
          </p:grpSpPr>
          <p:sp>
            <p:nvSpPr>
              <p:cNvPr id="296" name="Google Shape;296;p32"/>
              <p:cNvSpPr/>
              <p:nvPr/>
            </p:nvSpPr>
            <p:spPr>
              <a:xfrm>
                <a:off x="5947425" y="1740875"/>
                <a:ext cx="562500" cy="548700"/>
              </a:xfrm>
              <a:prstGeom prst="ellipse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7" name="Google Shape;297;p32"/>
              <p:cNvSpPr/>
              <p:nvPr/>
            </p:nvSpPr>
            <p:spPr>
              <a:xfrm>
                <a:off x="5947425" y="2528550"/>
                <a:ext cx="562500" cy="548700"/>
              </a:xfrm>
              <a:prstGeom prst="ellipse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" name="Google Shape;298;p32"/>
              <p:cNvSpPr/>
              <p:nvPr/>
            </p:nvSpPr>
            <p:spPr>
              <a:xfrm>
                <a:off x="5947425" y="3316225"/>
                <a:ext cx="562500" cy="548700"/>
              </a:xfrm>
              <a:prstGeom prst="ellipse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99" name="Google Shape;299;p32"/>
            <p:cNvGrpSpPr/>
            <p:nvPr/>
          </p:nvGrpSpPr>
          <p:grpSpPr>
            <a:xfrm>
              <a:off x="3635554" y="1108200"/>
              <a:ext cx="562500" cy="3605900"/>
              <a:chOff x="3294125" y="1056100"/>
              <a:chExt cx="562500" cy="3605900"/>
            </a:xfrm>
          </p:grpSpPr>
          <p:sp>
            <p:nvSpPr>
              <p:cNvPr id="300" name="Google Shape;300;p32"/>
              <p:cNvSpPr/>
              <p:nvPr/>
            </p:nvSpPr>
            <p:spPr>
              <a:xfrm>
                <a:off x="3294125" y="1056100"/>
                <a:ext cx="562500" cy="548700"/>
              </a:xfrm>
              <a:prstGeom prst="ellipse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" name="Google Shape;301;p32"/>
              <p:cNvSpPr/>
              <p:nvPr/>
            </p:nvSpPr>
            <p:spPr>
              <a:xfrm>
                <a:off x="3294125" y="1820400"/>
                <a:ext cx="562500" cy="548700"/>
              </a:xfrm>
              <a:prstGeom prst="ellipse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" name="Google Shape;302;p32"/>
              <p:cNvSpPr/>
              <p:nvPr/>
            </p:nvSpPr>
            <p:spPr>
              <a:xfrm>
                <a:off x="3294125" y="2584700"/>
                <a:ext cx="562500" cy="548700"/>
              </a:xfrm>
              <a:prstGeom prst="ellipse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3" name="Google Shape;303;p32"/>
              <p:cNvSpPr/>
              <p:nvPr/>
            </p:nvSpPr>
            <p:spPr>
              <a:xfrm>
                <a:off x="3294125" y="3349000"/>
                <a:ext cx="562500" cy="548700"/>
              </a:xfrm>
              <a:prstGeom prst="ellipse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4" name="Google Shape;304;p32"/>
              <p:cNvSpPr/>
              <p:nvPr/>
            </p:nvSpPr>
            <p:spPr>
              <a:xfrm>
                <a:off x="3294125" y="4113300"/>
                <a:ext cx="562500" cy="548700"/>
              </a:xfrm>
              <a:prstGeom prst="ellipse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05" name="Google Shape;305;p32"/>
            <p:cNvGrpSpPr/>
            <p:nvPr/>
          </p:nvGrpSpPr>
          <p:grpSpPr>
            <a:xfrm>
              <a:off x="4945946" y="1496438"/>
              <a:ext cx="562500" cy="2911725"/>
              <a:chOff x="4572000" y="1444338"/>
              <a:chExt cx="562500" cy="2911725"/>
            </a:xfrm>
          </p:grpSpPr>
          <p:sp>
            <p:nvSpPr>
              <p:cNvPr id="306" name="Google Shape;306;p32"/>
              <p:cNvSpPr/>
              <p:nvPr/>
            </p:nvSpPr>
            <p:spPr>
              <a:xfrm>
                <a:off x="4572000" y="1444338"/>
                <a:ext cx="562500" cy="548700"/>
              </a:xfrm>
              <a:prstGeom prst="ellipse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" name="Google Shape;307;p32"/>
              <p:cNvSpPr/>
              <p:nvPr/>
            </p:nvSpPr>
            <p:spPr>
              <a:xfrm>
                <a:off x="4572000" y="2232013"/>
                <a:ext cx="562500" cy="548700"/>
              </a:xfrm>
              <a:prstGeom prst="ellipse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8" name="Google Shape;308;p32"/>
              <p:cNvSpPr/>
              <p:nvPr/>
            </p:nvSpPr>
            <p:spPr>
              <a:xfrm>
                <a:off x="4572000" y="3019688"/>
                <a:ext cx="562500" cy="548700"/>
              </a:xfrm>
              <a:prstGeom prst="ellipse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9" name="Google Shape;309;p32"/>
              <p:cNvSpPr/>
              <p:nvPr/>
            </p:nvSpPr>
            <p:spPr>
              <a:xfrm>
                <a:off x="4572000" y="3807363"/>
                <a:ext cx="562500" cy="548700"/>
              </a:xfrm>
              <a:prstGeom prst="ellipse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310" name="Google Shape;310;p32"/>
            <p:cNvCxnSpPr>
              <a:stCxn id="291" idx="6"/>
              <a:endCxn id="300" idx="2"/>
            </p:cNvCxnSpPr>
            <p:nvPr/>
          </p:nvCxnSpPr>
          <p:spPr>
            <a:xfrm flipH="1" rot="10800000">
              <a:off x="2887663" y="1382550"/>
              <a:ext cx="747900" cy="397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11" name="Google Shape;311;p32"/>
            <p:cNvCxnSpPr>
              <a:stCxn id="291" idx="6"/>
              <a:endCxn id="301" idx="2"/>
            </p:cNvCxnSpPr>
            <p:nvPr/>
          </p:nvCxnSpPr>
          <p:spPr>
            <a:xfrm>
              <a:off x="2887663" y="1780350"/>
              <a:ext cx="747900" cy="3666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12" name="Google Shape;312;p32"/>
            <p:cNvCxnSpPr>
              <a:stCxn id="291" idx="6"/>
              <a:endCxn id="302" idx="2"/>
            </p:cNvCxnSpPr>
            <p:nvPr/>
          </p:nvCxnSpPr>
          <p:spPr>
            <a:xfrm>
              <a:off x="2887663" y="1780350"/>
              <a:ext cx="747900" cy="1130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13" name="Google Shape;313;p32"/>
            <p:cNvCxnSpPr>
              <a:stCxn id="291" idx="6"/>
              <a:endCxn id="303" idx="2"/>
            </p:cNvCxnSpPr>
            <p:nvPr/>
          </p:nvCxnSpPr>
          <p:spPr>
            <a:xfrm>
              <a:off x="2887663" y="1780350"/>
              <a:ext cx="747900" cy="18951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14" name="Google Shape;314;p32"/>
            <p:cNvCxnSpPr>
              <a:stCxn id="291" idx="6"/>
              <a:endCxn id="304" idx="2"/>
            </p:cNvCxnSpPr>
            <p:nvPr/>
          </p:nvCxnSpPr>
          <p:spPr>
            <a:xfrm>
              <a:off x="2887663" y="1780350"/>
              <a:ext cx="747900" cy="26595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15" name="Google Shape;315;p32"/>
            <p:cNvCxnSpPr>
              <a:stCxn id="292" idx="6"/>
              <a:endCxn id="300" idx="2"/>
            </p:cNvCxnSpPr>
            <p:nvPr/>
          </p:nvCxnSpPr>
          <p:spPr>
            <a:xfrm flipH="1" rot="10800000">
              <a:off x="2887663" y="1382425"/>
              <a:ext cx="747900" cy="11856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16" name="Google Shape;316;p32"/>
            <p:cNvCxnSpPr>
              <a:endCxn id="301" idx="2"/>
            </p:cNvCxnSpPr>
            <p:nvPr/>
          </p:nvCxnSpPr>
          <p:spPr>
            <a:xfrm flipH="1" rot="10800000">
              <a:off x="2887654" y="2146850"/>
              <a:ext cx="747900" cy="421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17" name="Google Shape;317;p32"/>
            <p:cNvCxnSpPr>
              <a:stCxn id="292" idx="6"/>
              <a:endCxn id="302" idx="2"/>
            </p:cNvCxnSpPr>
            <p:nvPr/>
          </p:nvCxnSpPr>
          <p:spPr>
            <a:xfrm>
              <a:off x="2887663" y="2568025"/>
              <a:ext cx="747900" cy="343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18" name="Google Shape;318;p32"/>
            <p:cNvCxnSpPr>
              <a:stCxn id="292" idx="6"/>
              <a:endCxn id="303" idx="2"/>
            </p:cNvCxnSpPr>
            <p:nvPr/>
          </p:nvCxnSpPr>
          <p:spPr>
            <a:xfrm>
              <a:off x="2887663" y="2568025"/>
              <a:ext cx="747900" cy="11073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19" name="Google Shape;319;p32"/>
            <p:cNvCxnSpPr>
              <a:stCxn id="292" idx="6"/>
              <a:endCxn id="304" idx="2"/>
            </p:cNvCxnSpPr>
            <p:nvPr/>
          </p:nvCxnSpPr>
          <p:spPr>
            <a:xfrm>
              <a:off x="2887663" y="2568025"/>
              <a:ext cx="747900" cy="1871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20" name="Google Shape;320;p32"/>
            <p:cNvCxnSpPr>
              <a:stCxn id="293" idx="6"/>
              <a:endCxn id="300" idx="2"/>
            </p:cNvCxnSpPr>
            <p:nvPr/>
          </p:nvCxnSpPr>
          <p:spPr>
            <a:xfrm flipH="1" rot="10800000">
              <a:off x="2887663" y="1382600"/>
              <a:ext cx="747900" cy="19731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21" name="Google Shape;321;p32"/>
            <p:cNvCxnSpPr>
              <a:stCxn id="293" idx="6"/>
              <a:endCxn id="301" idx="2"/>
            </p:cNvCxnSpPr>
            <p:nvPr/>
          </p:nvCxnSpPr>
          <p:spPr>
            <a:xfrm flipH="1" rot="10800000">
              <a:off x="2887663" y="2146700"/>
              <a:ext cx="747900" cy="1209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22" name="Google Shape;322;p32"/>
            <p:cNvCxnSpPr>
              <a:endCxn id="302" idx="2"/>
            </p:cNvCxnSpPr>
            <p:nvPr/>
          </p:nvCxnSpPr>
          <p:spPr>
            <a:xfrm flipH="1" rot="10800000">
              <a:off x="2887654" y="2911150"/>
              <a:ext cx="747900" cy="4446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23" name="Google Shape;323;p32"/>
            <p:cNvCxnSpPr>
              <a:stCxn id="293" idx="6"/>
              <a:endCxn id="303" idx="2"/>
            </p:cNvCxnSpPr>
            <p:nvPr/>
          </p:nvCxnSpPr>
          <p:spPr>
            <a:xfrm>
              <a:off x="2887663" y="3355700"/>
              <a:ext cx="747900" cy="319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24" name="Google Shape;324;p32"/>
            <p:cNvCxnSpPr>
              <a:stCxn id="293" idx="6"/>
              <a:endCxn id="304" idx="2"/>
            </p:cNvCxnSpPr>
            <p:nvPr/>
          </p:nvCxnSpPr>
          <p:spPr>
            <a:xfrm>
              <a:off x="2887663" y="3355700"/>
              <a:ext cx="747900" cy="1084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25" name="Google Shape;325;p32"/>
            <p:cNvCxnSpPr>
              <a:stCxn id="294" idx="6"/>
              <a:endCxn id="300" idx="2"/>
            </p:cNvCxnSpPr>
            <p:nvPr/>
          </p:nvCxnSpPr>
          <p:spPr>
            <a:xfrm flipH="1" rot="10800000">
              <a:off x="2887663" y="1382475"/>
              <a:ext cx="747900" cy="2760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26" name="Google Shape;326;p32"/>
            <p:cNvCxnSpPr>
              <a:stCxn id="294" idx="6"/>
              <a:endCxn id="301" idx="2"/>
            </p:cNvCxnSpPr>
            <p:nvPr/>
          </p:nvCxnSpPr>
          <p:spPr>
            <a:xfrm flipH="1" rot="10800000">
              <a:off x="2887663" y="2146875"/>
              <a:ext cx="747900" cy="19965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27" name="Google Shape;327;p32"/>
            <p:cNvCxnSpPr>
              <a:endCxn id="302" idx="2"/>
            </p:cNvCxnSpPr>
            <p:nvPr/>
          </p:nvCxnSpPr>
          <p:spPr>
            <a:xfrm flipH="1" rot="10800000">
              <a:off x="2887654" y="2911150"/>
              <a:ext cx="747900" cy="12321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28" name="Google Shape;328;p32"/>
            <p:cNvCxnSpPr>
              <a:stCxn id="294" idx="6"/>
              <a:endCxn id="303" idx="2"/>
            </p:cNvCxnSpPr>
            <p:nvPr/>
          </p:nvCxnSpPr>
          <p:spPr>
            <a:xfrm flipH="1" rot="10800000">
              <a:off x="2887663" y="3675375"/>
              <a:ext cx="747900" cy="468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29" name="Google Shape;329;p32"/>
            <p:cNvCxnSpPr>
              <a:stCxn id="294" idx="6"/>
              <a:endCxn id="304" idx="2"/>
            </p:cNvCxnSpPr>
            <p:nvPr/>
          </p:nvCxnSpPr>
          <p:spPr>
            <a:xfrm>
              <a:off x="2887663" y="4143375"/>
              <a:ext cx="747900" cy="296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30" name="Google Shape;330;p32"/>
            <p:cNvCxnSpPr>
              <a:stCxn id="300" idx="6"/>
              <a:endCxn id="306" idx="2"/>
            </p:cNvCxnSpPr>
            <p:nvPr/>
          </p:nvCxnSpPr>
          <p:spPr>
            <a:xfrm>
              <a:off x="4198054" y="1382550"/>
              <a:ext cx="747900" cy="388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31" name="Google Shape;331;p32"/>
            <p:cNvCxnSpPr>
              <a:stCxn id="300" idx="6"/>
              <a:endCxn id="307" idx="2"/>
            </p:cNvCxnSpPr>
            <p:nvPr/>
          </p:nvCxnSpPr>
          <p:spPr>
            <a:xfrm>
              <a:off x="4198054" y="1382550"/>
              <a:ext cx="747900" cy="1176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32" name="Google Shape;332;p32"/>
            <p:cNvCxnSpPr>
              <a:stCxn id="300" idx="6"/>
              <a:endCxn id="308" idx="2"/>
            </p:cNvCxnSpPr>
            <p:nvPr/>
          </p:nvCxnSpPr>
          <p:spPr>
            <a:xfrm>
              <a:off x="4198054" y="1382550"/>
              <a:ext cx="747900" cy="19635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33" name="Google Shape;333;p32"/>
            <p:cNvCxnSpPr>
              <a:endCxn id="309" idx="2"/>
            </p:cNvCxnSpPr>
            <p:nvPr/>
          </p:nvCxnSpPr>
          <p:spPr>
            <a:xfrm>
              <a:off x="4198046" y="1382513"/>
              <a:ext cx="747900" cy="27513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34" name="Google Shape;334;p32"/>
            <p:cNvCxnSpPr>
              <a:stCxn id="301" idx="6"/>
              <a:endCxn id="306" idx="2"/>
            </p:cNvCxnSpPr>
            <p:nvPr/>
          </p:nvCxnSpPr>
          <p:spPr>
            <a:xfrm flipH="1" rot="10800000">
              <a:off x="4198054" y="1770650"/>
              <a:ext cx="747900" cy="376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35" name="Google Shape;335;p32"/>
            <p:cNvCxnSpPr>
              <a:endCxn id="307" idx="2"/>
            </p:cNvCxnSpPr>
            <p:nvPr/>
          </p:nvCxnSpPr>
          <p:spPr>
            <a:xfrm>
              <a:off x="4198046" y="2146863"/>
              <a:ext cx="747900" cy="4116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36" name="Google Shape;336;p32"/>
            <p:cNvCxnSpPr>
              <a:stCxn id="301" idx="6"/>
              <a:endCxn id="308" idx="2"/>
            </p:cNvCxnSpPr>
            <p:nvPr/>
          </p:nvCxnSpPr>
          <p:spPr>
            <a:xfrm>
              <a:off x="4198054" y="2146850"/>
              <a:ext cx="747900" cy="1199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37" name="Google Shape;337;p32"/>
            <p:cNvCxnSpPr>
              <a:stCxn id="301" idx="6"/>
              <a:endCxn id="309" idx="2"/>
            </p:cNvCxnSpPr>
            <p:nvPr/>
          </p:nvCxnSpPr>
          <p:spPr>
            <a:xfrm>
              <a:off x="4198054" y="2146850"/>
              <a:ext cx="747900" cy="1986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38" name="Google Shape;338;p32"/>
            <p:cNvCxnSpPr>
              <a:stCxn id="302" idx="6"/>
              <a:endCxn id="306" idx="2"/>
            </p:cNvCxnSpPr>
            <p:nvPr/>
          </p:nvCxnSpPr>
          <p:spPr>
            <a:xfrm flipH="1" rot="10800000">
              <a:off x="4198054" y="1770850"/>
              <a:ext cx="747900" cy="11403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39" name="Google Shape;339;p32"/>
            <p:cNvCxnSpPr>
              <a:stCxn id="302" idx="6"/>
              <a:endCxn id="307" idx="2"/>
            </p:cNvCxnSpPr>
            <p:nvPr/>
          </p:nvCxnSpPr>
          <p:spPr>
            <a:xfrm flipH="1" rot="10800000">
              <a:off x="4198054" y="2558350"/>
              <a:ext cx="747900" cy="352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40" name="Google Shape;340;p32"/>
            <p:cNvCxnSpPr>
              <a:stCxn id="302" idx="6"/>
              <a:endCxn id="308" idx="2"/>
            </p:cNvCxnSpPr>
            <p:nvPr/>
          </p:nvCxnSpPr>
          <p:spPr>
            <a:xfrm>
              <a:off x="4198054" y="2911150"/>
              <a:ext cx="747900" cy="435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41" name="Google Shape;341;p32"/>
            <p:cNvCxnSpPr>
              <a:stCxn id="302" idx="6"/>
              <a:endCxn id="309" idx="2"/>
            </p:cNvCxnSpPr>
            <p:nvPr/>
          </p:nvCxnSpPr>
          <p:spPr>
            <a:xfrm>
              <a:off x="4198054" y="2911150"/>
              <a:ext cx="747900" cy="1222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42" name="Google Shape;342;p32"/>
            <p:cNvCxnSpPr>
              <a:stCxn id="303" idx="6"/>
              <a:endCxn id="306" idx="2"/>
            </p:cNvCxnSpPr>
            <p:nvPr/>
          </p:nvCxnSpPr>
          <p:spPr>
            <a:xfrm flipH="1" rot="10800000">
              <a:off x="4198054" y="1770750"/>
              <a:ext cx="747900" cy="1904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43" name="Google Shape;343;p32"/>
            <p:cNvCxnSpPr>
              <a:endCxn id="307" idx="2"/>
            </p:cNvCxnSpPr>
            <p:nvPr/>
          </p:nvCxnSpPr>
          <p:spPr>
            <a:xfrm flipH="1" rot="10800000">
              <a:off x="4198046" y="2558463"/>
              <a:ext cx="747900" cy="1116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44" name="Google Shape;344;p32"/>
            <p:cNvCxnSpPr>
              <a:endCxn id="308" idx="2"/>
            </p:cNvCxnSpPr>
            <p:nvPr/>
          </p:nvCxnSpPr>
          <p:spPr>
            <a:xfrm flipH="1" rot="10800000">
              <a:off x="4198046" y="3346138"/>
              <a:ext cx="747900" cy="329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45" name="Google Shape;345;p32"/>
            <p:cNvCxnSpPr>
              <a:stCxn id="303" idx="6"/>
              <a:endCxn id="309" idx="2"/>
            </p:cNvCxnSpPr>
            <p:nvPr/>
          </p:nvCxnSpPr>
          <p:spPr>
            <a:xfrm>
              <a:off x="4198054" y="3675450"/>
              <a:ext cx="747900" cy="458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46" name="Google Shape;346;p32"/>
            <p:cNvCxnSpPr>
              <a:stCxn id="304" idx="6"/>
              <a:endCxn id="306" idx="2"/>
            </p:cNvCxnSpPr>
            <p:nvPr/>
          </p:nvCxnSpPr>
          <p:spPr>
            <a:xfrm flipH="1" rot="10800000">
              <a:off x="4198054" y="1770650"/>
              <a:ext cx="747900" cy="26691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47" name="Google Shape;347;p32"/>
            <p:cNvCxnSpPr>
              <a:stCxn id="304" idx="6"/>
              <a:endCxn id="307" idx="2"/>
            </p:cNvCxnSpPr>
            <p:nvPr/>
          </p:nvCxnSpPr>
          <p:spPr>
            <a:xfrm flipH="1" rot="10800000">
              <a:off x="4198054" y="2558450"/>
              <a:ext cx="747900" cy="18813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48" name="Google Shape;348;p32"/>
            <p:cNvCxnSpPr>
              <a:stCxn id="304" idx="6"/>
              <a:endCxn id="308" idx="2"/>
            </p:cNvCxnSpPr>
            <p:nvPr/>
          </p:nvCxnSpPr>
          <p:spPr>
            <a:xfrm flipH="1" rot="10800000">
              <a:off x="4198054" y="3346250"/>
              <a:ext cx="747900" cy="10935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49" name="Google Shape;349;p32"/>
            <p:cNvCxnSpPr>
              <a:stCxn id="304" idx="6"/>
              <a:endCxn id="309" idx="2"/>
            </p:cNvCxnSpPr>
            <p:nvPr/>
          </p:nvCxnSpPr>
          <p:spPr>
            <a:xfrm flipH="1" rot="10800000">
              <a:off x="4198054" y="4133750"/>
              <a:ext cx="747900" cy="306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50" name="Google Shape;350;p32"/>
            <p:cNvCxnSpPr>
              <a:stCxn id="306" idx="6"/>
              <a:endCxn id="296" idx="2"/>
            </p:cNvCxnSpPr>
            <p:nvPr/>
          </p:nvCxnSpPr>
          <p:spPr>
            <a:xfrm>
              <a:off x="5508446" y="1770788"/>
              <a:ext cx="747900" cy="296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51" name="Google Shape;351;p32"/>
            <p:cNvCxnSpPr>
              <a:stCxn id="306" idx="6"/>
              <a:endCxn id="297" idx="2"/>
            </p:cNvCxnSpPr>
            <p:nvPr/>
          </p:nvCxnSpPr>
          <p:spPr>
            <a:xfrm>
              <a:off x="5508446" y="1770788"/>
              <a:ext cx="747900" cy="1084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52" name="Google Shape;352;p32"/>
            <p:cNvCxnSpPr>
              <a:stCxn id="306" idx="6"/>
              <a:endCxn id="298" idx="2"/>
            </p:cNvCxnSpPr>
            <p:nvPr/>
          </p:nvCxnSpPr>
          <p:spPr>
            <a:xfrm>
              <a:off x="5508446" y="1770788"/>
              <a:ext cx="747900" cy="1872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53" name="Google Shape;353;p32"/>
            <p:cNvCxnSpPr>
              <a:stCxn id="307" idx="6"/>
              <a:endCxn id="296" idx="2"/>
            </p:cNvCxnSpPr>
            <p:nvPr/>
          </p:nvCxnSpPr>
          <p:spPr>
            <a:xfrm flipH="1" rot="10800000">
              <a:off x="5508446" y="2067363"/>
              <a:ext cx="747900" cy="4911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54" name="Google Shape;354;p32"/>
            <p:cNvCxnSpPr>
              <a:stCxn id="307" idx="6"/>
              <a:endCxn id="297" idx="2"/>
            </p:cNvCxnSpPr>
            <p:nvPr/>
          </p:nvCxnSpPr>
          <p:spPr>
            <a:xfrm>
              <a:off x="5508446" y="2558463"/>
              <a:ext cx="747900" cy="296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55" name="Google Shape;355;p32"/>
            <p:cNvCxnSpPr>
              <a:endCxn id="298" idx="2"/>
            </p:cNvCxnSpPr>
            <p:nvPr/>
          </p:nvCxnSpPr>
          <p:spPr>
            <a:xfrm>
              <a:off x="5508438" y="2558475"/>
              <a:ext cx="747900" cy="1084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56" name="Google Shape;356;p32"/>
            <p:cNvCxnSpPr>
              <a:stCxn id="308" idx="6"/>
              <a:endCxn id="296" idx="2"/>
            </p:cNvCxnSpPr>
            <p:nvPr/>
          </p:nvCxnSpPr>
          <p:spPr>
            <a:xfrm flipH="1" rot="10800000">
              <a:off x="5508446" y="2067238"/>
              <a:ext cx="747900" cy="1278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57" name="Google Shape;357;p32"/>
            <p:cNvCxnSpPr>
              <a:endCxn id="297" idx="2"/>
            </p:cNvCxnSpPr>
            <p:nvPr/>
          </p:nvCxnSpPr>
          <p:spPr>
            <a:xfrm flipH="1" rot="10800000">
              <a:off x="5508438" y="2855000"/>
              <a:ext cx="747900" cy="4911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58" name="Google Shape;358;p32"/>
            <p:cNvCxnSpPr>
              <a:stCxn id="308" idx="6"/>
              <a:endCxn id="298" idx="2"/>
            </p:cNvCxnSpPr>
            <p:nvPr/>
          </p:nvCxnSpPr>
          <p:spPr>
            <a:xfrm>
              <a:off x="5508446" y="3346138"/>
              <a:ext cx="747900" cy="296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59" name="Google Shape;359;p32"/>
            <p:cNvCxnSpPr>
              <a:endCxn id="296" idx="2"/>
            </p:cNvCxnSpPr>
            <p:nvPr/>
          </p:nvCxnSpPr>
          <p:spPr>
            <a:xfrm flipH="1" rot="10800000">
              <a:off x="5508438" y="2067325"/>
              <a:ext cx="747900" cy="2066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60" name="Google Shape;360;p32"/>
            <p:cNvCxnSpPr>
              <a:stCxn id="309" idx="6"/>
              <a:endCxn id="297" idx="2"/>
            </p:cNvCxnSpPr>
            <p:nvPr/>
          </p:nvCxnSpPr>
          <p:spPr>
            <a:xfrm flipH="1" rot="10800000">
              <a:off x="5508446" y="2854913"/>
              <a:ext cx="747900" cy="1278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61" name="Google Shape;361;p32"/>
            <p:cNvCxnSpPr>
              <a:stCxn id="309" idx="6"/>
              <a:endCxn id="298" idx="2"/>
            </p:cNvCxnSpPr>
            <p:nvPr/>
          </p:nvCxnSpPr>
          <p:spPr>
            <a:xfrm flipH="1" rot="10800000">
              <a:off x="5508446" y="3642713"/>
              <a:ext cx="747900" cy="4911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62" name="Google Shape;362;p32"/>
            <p:cNvCxnSpPr>
              <a:stCxn id="282" idx="3"/>
              <a:endCxn id="291" idx="2"/>
            </p:cNvCxnSpPr>
            <p:nvPr/>
          </p:nvCxnSpPr>
          <p:spPr>
            <a:xfrm>
              <a:off x="1493000" y="1773575"/>
              <a:ext cx="832200" cy="69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63" name="Google Shape;363;p32"/>
            <p:cNvCxnSpPr>
              <a:stCxn id="283" idx="3"/>
              <a:endCxn id="292" idx="2"/>
            </p:cNvCxnSpPr>
            <p:nvPr/>
          </p:nvCxnSpPr>
          <p:spPr>
            <a:xfrm flipH="1" rot="10800000">
              <a:off x="1493000" y="2568146"/>
              <a:ext cx="832200" cy="36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64" name="Google Shape;364;p32"/>
            <p:cNvCxnSpPr>
              <a:stCxn id="285" idx="3"/>
              <a:endCxn id="293" idx="2"/>
            </p:cNvCxnSpPr>
            <p:nvPr/>
          </p:nvCxnSpPr>
          <p:spPr>
            <a:xfrm>
              <a:off x="1552250" y="3347279"/>
              <a:ext cx="772800" cy="8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65" name="Google Shape;365;p32"/>
            <p:cNvCxnSpPr>
              <a:stCxn id="284" idx="3"/>
              <a:endCxn id="294" idx="2"/>
            </p:cNvCxnSpPr>
            <p:nvPr/>
          </p:nvCxnSpPr>
          <p:spPr>
            <a:xfrm>
              <a:off x="1544900" y="4133150"/>
              <a:ext cx="780300" cy="102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66" name="Google Shape;366;p32"/>
            <p:cNvCxnSpPr>
              <a:stCxn id="296" idx="6"/>
              <a:endCxn id="286" idx="1"/>
            </p:cNvCxnSpPr>
            <p:nvPr/>
          </p:nvCxnSpPr>
          <p:spPr>
            <a:xfrm flipH="1" rot="10800000">
              <a:off x="6818838" y="2051725"/>
              <a:ext cx="504900" cy="156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67" name="Google Shape;367;p32"/>
            <p:cNvCxnSpPr>
              <a:stCxn id="297" idx="6"/>
              <a:endCxn id="287" idx="1"/>
            </p:cNvCxnSpPr>
            <p:nvPr/>
          </p:nvCxnSpPr>
          <p:spPr>
            <a:xfrm>
              <a:off x="6818838" y="2855000"/>
              <a:ext cx="504900" cy="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68" name="Google Shape;368;p32"/>
            <p:cNvCxnSpPr>
              <a:stCxn id="298" idx="6"/>
              <a:endCxn id="288" idx="1"/>
            </p:cNvCxnSpPr>
            <p:nvPr/>
          </p:nvCxnSpPr>
          <p:spPr>
            <a:xfrm flipH="1" rot="10800000">
              <a:off x="6818838" y="3632175"/>
              <a:ext cx="504900" cy="105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3"/>
          <p:cNvSpPr txBox="1"/>
          <p:nvPr>
            <p:ph type="ctrTitle"/>
          </p:nvPr>
        </p:nvSpPr>
        <p:spPr>
          <a:xfrm>
            <a:off x="0" y="174725"/>
            <a:ext cx="9144000" cy="7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Lato"/>
                <a:ea typeface="Lato"/>
                <a:cs typeface="Lato"/>
                <a:sym typeface="Lato"/>
              </a:rPr>
              <a:t>Software Implementation</a:t>
            </a:r>
            <a:endParaRPr b="0" sz="36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74" name="Google Shape;37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550" y="1440575"/>
            <a:ext cx="4210050" cy="141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3550" y="3286500"/>
            <a:ext cx="8839199" cy="1416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4"/>
          <p:cNvSpPr txBox="1"/>
          <p:nvPr>
            <p:ph type="ctrTitle"/>
          </p:nvPr>
        </p:nvSpPr>
        <p:spPr>
          <a:xfrm>
            <a:off x="0" y="174725"/>
            <a:ext cx="9144000" cy="7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Lato"/>
                <a:ea typeface="Lato"/>
                <a:cs typeface="Lato"/>
                <a:sym typeface="Lato"/>
              </a:rPr>
              <a:t>Software </a:t>
            </a:r>
            <a:r>
              <a:rPr lang="en" sz="3600">
                <a:latin typeface="Lato"/>
                <a:ea typeface="Lato"/>
                <a:cs typeface="Lato"/>
                <a:sym typeface="Lato"/>
              </a:rPr>
              <a:t>Implementation</a:t>
            </a:r>
            <a:endParaRPr b="0" sz="36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81" name="Google Shape;38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201150"/>
            <a:ext cx="6010275" cy="98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16375"/>
            <a:ext cx="6096000" cy="14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5"/>
          <p:cNvSpPr txBox="1"/>
          <p:nvPr>
            <p:ph type="ctrTitle"/>
          </p:nvPr>
        </p:nvSpPr>
        <p:spPr>
          <a:xfrm>
            <a:off x="0" y="174725"/>
            <a:ext cx="9144000" cy="7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Lato"/>
                <a:ea typeface="Lato"/>
                <a:cs typeface="Lato"/>
                <a:sym typeface="Lato"/>
              </a:rPr>
              <a:t>Software </a:t>
            </a:r>
            <a:r>
              <a:rPr lang="en" sz="3600">
                <a:latin typeface="Lato"/>
                <a:ea typeface="Lato"/>
                <a:cs typeface="Lato"/>
                <a:sym typeface="Lato"/>
              </a:rPr>
              <a:t>Implementation</a:t>
            </a:r>
            <a:endParaRPr b="0" sz="36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88" name="Google Shape;38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877300"/>
            <a:ext cx="668655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996450"/>
            <a:ext cx="6686550" cy="50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6"/>
          <p:cNvSpPr txBox="1"/>
          <p:nvPr>
            <p:ph type="ctrTitle"/>
          </p:nvPr>
        </p:nvSpPr>
        <p:spPr>
          <a:xfrm>
            <a:off x="0" y="174725"/>
            <a:ext cx="9144000" cy="7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Lato"/>
                <a:ea typeface="Lato"/>
                <a:cs typeface="Lato"/>
                <a:sym typeface="Lato"/>
              </a:rPr>
              <a:t>Results</a:t>
            </a:r>
            <a:endParaRPr b="0" sz="3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5" name="Google Shape;395;p36"/>
          <p:cNvSpPr txBox="1"/>
          <p:nvPr/>
        </p:nvSpPr>
        <p:spPr>
          <a:xfrm>
            <a:off x="2943300" y="1262100"/>
            <a:ext cx="3257400" cy="1049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Lato"/>
                <a:ea typeface="Lato"/>
                <a:cs typeface="Lato"/>
                <a:sym typeface="Lato"/>
              </a:rPr>
              <a:t>Loss = .0582</a:t>
            </a:r>
            <a:endParaRPr sz="30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Lato"/>
                <a:ea typeface="Lato"/>
                <a:cs typeface="Lato"/>
                <a:sym typeface="Lato"/>
              </a:rPr>
              <a:t>Accuracy = .6921</a:t>
            </a:r>
            <a:endParaRPr sz="3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7"/>
          <p:cNvSpPr txBox="1"/>
          <p:nvPr>
            <p:ph type="ctrTitle"/>
          </p:nvPr>
        </p:nvSpPr>
        <p:spPr>
          <a:xfrm>
            <a:off x="0" y="174725"/>
            <a:ext cx="9144000" cy="7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Lato"/>
                <a:ea typeface="Lato"/>
                <a:cs typeface="Lato"/>
                <a:sym typeface="Lato"/>
              </a:rPr>
              <a:t>Results</a:t>
            </a:r>
            <a:endParaRPr b="0" sz="3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1" name="Google Shape;401;p37"/>
          <p:cNvSpPr txBox="1"/>
          <p:nvPr/>
        </p:nvSpPr>
        <p:spPr>
          <a:xfrm>
            <a:off x="2943300" y="1262100"/>
            <a:ext cx="3257400" cy="1049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Lato"/>
                <a:ea typeface="Lato"/>
                <a:cs typeface="Lato"/>
                <a:sym typeface="Lato"/>
              </a:rPr>
              <a:t>Loss = .0582</a:t>
            </a:r>
            <a:endParaRPr sz="30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Lato"/>
                <a:ea typeface="Lato"/>
                <a:cs typeface="Lato"/>
                <a:sym typeface="Lato"/>
              </a:rPr>
              <a:t>Accuracy = .6921</a:t>
            </a:r>
            <a:endParaRPr sz="3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2" name="Google Shape;402;p37"/>
          <p:cNvSpPr txBox="1"/>
          <p:nvPr/>
        </p:nvSpPr>
        <p:spPr>
          <a:xfrm>
            <a:off x="3622500" y="2898525"/>
            <a:ext cx="1899000" cy="4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Not too great.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8"/>
          <p:cNvSpPr txBox="1"/>
          <p:nvPr>
            <p:ph type="ctrTitle"/>
          </p:nvPr>
        </p:nvSpPr>
        <p:spPr>
          <a:xfrm>
            <a:off x="0" y="174725"/>
            <a:ext cx="9144000" cy="7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Lato"/>
                <a:ea typeface="Lato"/>
                <a:cs typeface="Lato"/>
                <a:sym typeface="Lato"/>
              </a:rPr>
              <a:t>Results</a:t>
            </a:r>
            <a:endParaRPr b="0" sz="3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8" name="Google Shape;408;p38"/>
          <p:cNvSpPr txBox="1"/>
          <p:nvPr/>
        </p:nvSpPr>
        <p:spPr>
          <a:xfrm>
            <a:off x="2919600" y="1002575"/>
            <a:ext cx="3304800" cy="4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Could not get higher than 69%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09" name="Google Shape;40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1575" y="1436976"/>
            <a:ext cx="5340850" cy="3598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9"/>
          <p:cNvSpPr txBox="1"/>
          <p:nvPr>
            <p:ph type="ctrTitle"/>
          </p:nvPr>
        </p:nvSpPr>
        <p:spPr>
          <a:xfrm>
            <a:off x="0" y="174725"/>
            <a:ext cx="9144000" cy="7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Lato"/>
                <a:ea typeface="Lato"/>
                <a:cs typeface="Lato"/>
                <a:sym typeface="Lato"/>
              </a:rPr>
              <a:t>Another Approach</a:t>
            </a:r>
            <a:endParaRPr b="0" sz="3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5" name="Google Shape;415;p39"/>
          <p:cNvSpPr/>
          <p:nvPr/>
        </p:nvSpPr>
        <p:spPr>
          <a:xfrm>
            <a:off x="6256338" y="2580650"/>
            <a:ext cx="562500" cy="548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39"/>
          <p:cNvSpPr txBox="1"/>
          <p:nvPr/>
        </p:nvSpPr>
        <p:spPr>
          <a:xfrm>
            <a:off x="719075" y="479975"/>
            <a:ext cx="9780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latin typeface="Lato"/>
                <a:ea typeface="Lato"/>
                <a:cs typeface="Lato"/>
                <a:sym typeface="Lato"/>
              </a:rPr>
              <a:t>Inputs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7" name="Google Shape;417;p39"/>
          <p:cNvSpPr txBox="1"/>
          <p:nvPr/>
        </p:nvSpPr>
        <p:spPr>
          <a:xfrm>
            <a:off x="7054300" y="1059600"/>
            <a:ext cx="1209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latin typeface="Lato"/>
                <a:ea typeface="Lato"/>
                <a:cs typeface="Lato"/>
                <a:sym typeface="Lato"/>
              </a:rPr>
              <a:t>Outputs</a:t>
            </a:r>
            <a:endParaRPr sz="1800" u="sng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8" name="Google Shape;418;p39"/>
          <p:cNvSpPr txBox="1"/>
          <p:nvPr/>
        </p:nvSpPr>
        <p:spPr>
          <a:xfrm>
            <a:off x="917100" y="891563"/>
            <a:ext cx="5625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p</a:t>
            </a:r>
            <a:r>
              <a:rPr baseline="-25000" lang="en" sz="2400">
                <a:latin typeface="Lato"/>
                <a:ea typeface="Lato"/>
                <a:cs typeface="Lato"/>
                <a:sym typeface="Lato"/>
              </a:rPr>
              <a:t>n</a:t>
            </a:r>
            <a:endParaRPr baseline="-25000"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9" name="Google Shape;419;p39"/>
          <p:cNvSpPr txBox="1"/>
          <p:nvPr/>
        </p:nvSpPr>
        <p:spPr>
          <a:xfrm>
            <a:off x="813150" y="1640375"/>
            <a:ext cx="6663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</a:t>
            </a:r>
            <a:r>
              <a:rPr baseline="-25000" lang="en"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n+1</a:t>
            </a:r>
            <a:endParaRPr baseline="-25000" sz="2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0" name="Google Shape;420;p39"/>
          <p:cNvSpPr txBox="1"/>
          <p:nvPr/>
        </p:nvSpPr>
        <p:spPr>
          <a:xfrm>
            <a:off x="872550" y="3156613"/>
            <a:ext cx="6663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b</a:t>
            </a:r>
            <a:r>
              <a:rPr baseline="-25000" lang="en" sz="2400">
                <a:latin typeface="Lato"/>
                <a:ea typeface="Lato"/>
                <a:cs typeface="Lato"/>
                <a:sym typeface="Lato"/>
              </a:rPr>
              <a:t>n</a:t>
            </a:r>
            <a:endParaRPr baseline="-25000" sz="240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21" name="Google Shape;421;p39"/>
          <p:cNvCxnSpPr>
            <a:stCxn id="422" idx="6"/>
            <a:endCxn id="423" idx="2"/>
          </p:cNvCxnSpPr>
          <p:nvPr/>
        </p:nvCxnSpPr>
        <p:spPr>
          <a:xfrm>
            <a:off x="2875138" y="1148238"/>
            <a:ext cx="760500" cy="23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24" name="Google Shape;424;p39"/>
          <p:cNvCxnSpPr>
            <a:stCxn id="422" idx="6"/>
            <a:endCxn id="425" idx="2"/>
          </p:cNvCxnSpPr>
          <p:nvPr/>
        </p:nvCxnSpPr>
        <p:spPr>
          <a:xfrm>
            <a:off x="2875138" y="1148238"/>
            <a:ext cx="760500" cy="998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26" name="Google Shape;426;p39"/>
          <p:cNvCxnSpPr>
            <a:stCxn id="422" idx="6"/>
            <a:endCxn id="427" idx="2"/>
          </p:cNvCxnSpPr>
          <p:nvPr/>
        </p:nvCxnSpPr>
        <p:spPr>
          <a:xfrm>
            <a:off x="2875138" y="1148238"/>
            <a:ext cx="760500" cy="1762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28" name="Google Shape;428;p39"/>
          <p:cNvCxnSpPr>
            <a:stCxn id="422" idx="6"/>
            <a:endCxn id="429" idx="2"/>
          </p:cNvCxnSpPr>
          <p:nvPr/>
        </p:nvCxnSpPr>
        <p:spPr>
          <a:xfrm>
            <a:off x="2875138" y="1148238"/>
            <a:ext cx="760500" cy="2527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30" name="Google Shape;430;p39"/>
          <p:cNvCxnSpPr>
            <a:stCxn id="431" idx="6"/>
            <a:endCxn id="415" idx="2"/>
          </p:cNvCxnSpPr>
          <p:nvPr/>
        </p:nvCxnSpPr>
        <p:spPr>
          <a:xfrm>
            <a:off x="5508438" y="1770800"/>
            <a:ext cx="747900" cy="108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32" name="Google Shape;432;p39"/>
          <p:cNvCxnSpPr>
            <a:stCxn id="433" idx="6"/>
            <a:endCxn id="415" idx="2"/>
          </p:cNvCxnSpPr>
          <p:nvPr/>
        </p:nvCxnSpPr>
        <p:spPr>
          <a:xfrm>
            <a:off x="5508438" y="2558600"/>
            <a:ext cx="747900" cy="296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34" name="Google Shape;434;p39"/>
          <p:cNvCxnSpPr>
            <a:endCxn id="415" idx="2"/>
          </p:cNvCxnSpPr>
          <p:nvPr/>
        </p:nvCxnSpPr>
        <p:spPr>
          <a:xfrm flipH="1" rot="10800000">
            <a:off x="5508438" y="2855000"/>
            <a:ext cx="747900" cy="491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35" name="Google Shape;435;p39"/>
          <p:cNvCxnSpPr>
            <a:stCxn id="436" idx="6"/>
            <a:endCxn id="415" idx="2"/>
          </p:cNvCxnSpPr>
          <p:nvPr/>
        </p:nvCxnSpPr>
        <p:spPr>
          <a:xfrm flipH="1" rot="10800000">
            <a:off x="5508438" y="2855000"/>
            <a:ext cx="747900" cy="1278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37" name="Google Shape;437;p39"/>
          <p:cNvCxnSpPr>
            <a:stCxn id="422" idx="6"/>
            <a:endCxn id="438" idx="2"/>
          </p:cNvCxnSpPr>
          <p:nvPr/>
        </p:nvCxnSpPr>
        <p:spPr>
          <a:xfrm>
            <a:off x="2875138" y="1148238"/>
            <a:ext cx="760500" cy="329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39" name="Google Shape;439;p39"/>
          <p:cNvCxnSpPr>
            <a:stCxn id="440" idx="6"/>
            <a:endCxn id="423" idx="2"/>
          </p:cNvCxnSpPr>
          <p:nvPr/>
        </p:nvCxnSpPr>
        <p:spPr>
          <a:xfrm flipH="1" rot="10800000">
            <a:off x="2875138" y="1372518"/>
            <a:ext cx="760500" cy="519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41" name="Google Shape;441;p39"/>
          <p:cNvCxnSpPr>
            <a:endCxn id="425" idx="2"/>
          </p:cNvCxnSpPr>
          <p:nvPr/>
        </p:nvCxnSpPr>
        <p:spPr>
          <a:xfrm flipH="1" rot="10800000">
            <a:off x="2887654" y="2146850"/>
            <a:ext cx="747900" cy="421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42" name="Google Shape;442;p39"/>
          <p:cNvCxnSpPr>
            <a:stCxn id="440" idx="6"/>
            <a:endCxn id="427" idx="2"/>
          </p:cNvCxnSpPr>
          <p:nvPr/>
        </p:nvCxnSpPr>
        <p:spPr>
          <a:xfrm>
            <a:off x="2875138" y="1892418"/>
            <a:ext cx="760500" cy="100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43" name="Google Shape;443;p39"/>
          <p:cNvCxnSpPr>
            <a:stCxn id="440" idx="6"/>
            <a:endCxn id="429" idx="2"/>
          </p:cNvCxnSpPr>
          <p:nvPr/>
        </p:nvCxnSpPr>
        <p:spPr>
          <a:xfrm>
            <a:off x="2875138" y="1892417"/>
            <a:ext cx="760500" cy="177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44" name="Google Shape;444;p39"/>
          <p:cNvCxnSpPr>
            <a:stCxn id="440" idx="6"/>
            <a:endCxn id="438" idx="2"/>
          </p:cNvCxnSpPr>
          <p:nvPr/>
        </p:nvCxnSpPr>
        <p:spPr>
          <a:xfrm>
            <a:off x="2875138" y="1892417"/>
            <a:ext cx="760500" cy="253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45" name="Google Shape;445;p39"/>
          <p:cNvCxnSpPr>
            <a:stCxn id="446" idx="6"/>
            <a:endCxn id="423" idx="2"/>
          </p:cNvCxnSpPr>
          <p:nvPr/>
        </p:nvCxnSpPr>
        <p:spPr>
          <a:xfrm flipH="1" rot="10800000">
            <a:off x="2875138" y="1362197"/>
            <a:ext cx="760500" cy="1274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47" name="Google Shape;447;p39"/>
          <p:cNvCxnSpPr>
            <a:stCxn id="446" idx="6"/>
            <a:endCxn id="425" idx="2"/>
          </p:cNvCxnSpPr>
          <p:nvPr/>
        </p:nvCxnSpPr>
        <p:spPr>
          <a:xfrm flipH="1" rot="10800000">
            <a:off x="2875138" y="2126598"/>
            <a:ext cx="760500" cy="51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48" name="Google Shape;448;p39"/>
          <p:cNvCxnSpPr>
            <a:endCxn id="427" idx="2"/>
          </p:cNvCxnSpPr>
          <p:nvPr/>
        </p:nvCxnSpPr>
        <p:spPr>
          <a:xfrm flipH="1" rot="10800000">
            <a:off x="2887654" y="2911150"/>
            <a:ext cx="747900" cy="444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49" name="Google Shape;449;p39"/>
          <p:cNvCxnSpPr>
            <a:stCxn id="446" idx="6"/>
            <a:endCxn id="429" idx="2"/>
          </p:cNvCxnSpPr>
          <p:nvPr/>
        </p:nvCxnSpPr>
        <p:spPr>
          <a:xfrm>
            <a:off x="2875138" y="2636598"/>
            <a:ext cx="760500" cy="1018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50" name="Google Shape;450;p39"/>
          <p:cNvCxnSpPr>
            <a:stCxn id="446" idx="6"/>
            <a:endCxn id="438" idx="2"/>
          </p:cNvCxnSpPr>
          <p:nvPr/>
        </p:nvCxnSpPr>
        <p:spPr>
          <a:xfrm>
            <a:off x="2875138" y="2636598"/>
            <a:ext cx="760500" cy="1782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51" name="Google Shape;451;p39"/>
          <p:cNvCxnSpPr>
            <a:stCxn id="452" idx="6"/>
            <a:endCxn id="423" idx="2"/>
          </p:cNvCxnSpPr>
          <p:nvPr/>
        </p:nvCxnSpPr>
        <p:spPr>
          <a:xfrm flipH="1" rot="10800000">
            <a:off x="2875138" y="1352178"/>
            <a:ext cx="760500" cy="202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53" name="Google Shape;453;p39"/>
          <p:cNvCxnSpPr>
            <a:stCxn id="452" idx="6"/>
            <a:endCxn id="425" idx="2"/>
          </p:cNvCxnSpPr>
          <p:nvPr/>
        </p:nvCxnSpPr>
        <p:spPr>
          <a:xfrm flipH="1" rot="10800000">
            <a:off x="2875138" y="2116578"/>
            <a:ext cx="760500" cy="126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54" name="Google Shape;454;p39"/>
          <p:cNvCxnSpPr>
            <a:endCxn id="427" idx="2"/>
          </p:cNvCxnSpPr>
          <p:nvPr/>
        </p:nvCxnSpPr>
        <p:spPr>
          <a:xfrm flipH="1" rot="10800000">
            <a:off x="2887654" y="2911150"/>
            <a:ext cx="747900" cy="123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55" name="Google Shape;455;p39"/>
          <p:cNvCxnSpPr>
            <a:stCxn id="452" idx="6"/>
            <a:endCxn id="429" idx="2"/>
          </p:cNvCxnSpPr>
          <p:nvPr/>
        </p:nvCxnSpPr>
        <p:spPr>
          <a:xfrm>
            <a:off x="2875138" y="3380778"/>
            <a:ext cx="760500" cy="26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56" name="Google Shape;456;p39"/>
          <p:cNvCxnSpPr>
            <a:stCxn id="452" idx="6"/>
            <a:endCxn id="438" idx="2"/>
          </p:cNvCxnSpPr>
          <p:nvPr/>
        </p:nvCxnSpPr>
        <p:spPr>
          <a:xfrm>
            <a:off x="2875138" y="3380778"/>
            <a:ext cx="760500" cy="1028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57" name="Google Shape;457;p39"/>
          <p:cNvSpPr txBox="1"/>
          <p:nvPr/>
        </p:nvSpPr>
        <p:spPr>
          <a:xfrm>
            <a:off x="857850" y="2398504"/>
            <a:ext cx="6810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g</a:t>
            </a:r>
            <a:r>
              <a:rPr baseline="-25000" lang="en" sz="2400">
                <a:latin typeface="Lato"/>
                <a:ea typeface="Lato"/>
                <a:cs typeface="Lato"/>
                <a:sym typeface="Lato"/>
              </a:rPr>
              <a:t>n</a:t>
            </a:r>
            <a:endParaRPr baseline="-25000" sz="240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58" name="Google Shape;458;p39"/>
          <p:cNvCxnSpPr>
            <a:stCxn id="418" idx="3"/>
            <a:endCxn id="422" idx="2"/>
          </p:cNvCxnSpPr>
          <p:nvPr/>
        </p:nvCxnSpPr>
        <p:spPr>
          <a:xfrm>
            <a:off x="1479600" y="1097363"/>
            <a:ext cx="833100" cy="51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59" name="Google Shape;459;p39"/>
          <p:cNvCxnSpPr>
            <a:stCxn id="419" idx="3"/>
            <a:endCxn id="440" idx="2"/>
          </p:cNvCxnSpPr>
          <p:nvPr/>
        </p:nvCxnSpPr>
        <p:spPr>
          <a:xfrm>
            <a:off x="1479450" y="1846175"/>
            <a:ext cx="833100" cy="4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60" name="Google Shape;460;p39"/>
          <p:cNvCxnSpPr>
            <a:stCxn id="457" idx="3"/>
            <a:endCxn id="446" idx="2"/>
          </p:cNvCxnSpPr>
          <p:nvPr/>
        </p:nvCxnSpPr>
        <p:spPr>
          <a:xfrm>
            <a:off x="1538850" y="2604304"/>
            <a:ext cx="773700" cy="32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61" name="Google Shape;461;p39"/>
          <p:cNvCxnSpPr>
            <a:stCxn id="420" idx="3"/>
            <a:endCxn id="452" idx="2"/>
          </p:cNvCxnSpPr>
          <p:nvPr/>
        </p:nvCxnSpPr>
        <p:spPr>
          <a:xfrm>
            <a:off x="1538850" y="3362413"/>
            <a:ext cx="773700" cy="18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62" name="Google Shape;462;p39"/>
          <p:cNvSpPr txBox="1"/>
          <p:nvPr/>
        </p:nvSpPr>
        <p:spPr>
          <a:xfrm>
            <a:off x="7323700" y="2649200"/>
            <a:ext cx="9402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t</a:t>
            </a:r>
            <a:r>
              <a:rPr baseline="-25000" lang="en" sz="2400">
                <a:latin typeface="Lato"/>
                <a:ea typeface="Lato"/>
                <a:cs typeface="Lato"/>
                <a:sym typeface="Lato"/>
              </a:rPr>
              <a:t>n+1</a:t>
            </a:r>
            <a:endParaRPr baseline="-25000" sz="240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63" name="Google Shape;463;p39"/>
          <p:cNvCxnSpPr>
            <a:stCxn id="415" idx="6"/>
            <a:endCxn id="462" idx="1"/>
          </p:cNvCxnSpPr>
          <p:nvPr/>
        </p:nvCxnSpPr>
        <p:spPr>
          <a:xfrm>
            <a:off x="6818838" y="2855000"/>
            <a:ext cx="504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22" name="Google Shape;422;p39"/>
          <p:cNvSpPr/>
          <p:nvPr/>
        </p:nvSpPr>
        <p:spPr>
          <a:xfrm>
            <a:off x="2312638" y="873888"/>
            <a:ext cx="562500" cy="548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39"/>
          <p:cNvSpPr/>
          <p:nvPr/>
        </p:nvSpPr>
        <p:spPr>
          <a:xfrm>
            <a:off x="2312638" y="1618068"/>
            <a:ext cx="562500" cy="548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39"/>
          <p:cNvSpPr/>
          <p:nvPr/>
        </p:nvSpPr>
        <p:spPr>
          <a:xfrm>
            <a:off x="2312638" y="2362248"/>
            <a:ext cx="562500" cy="548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39"/>
          <p:cNvSpPr/>
          <p:nvPr/>
        </p:nvSpPr>
        <p:spPr>
          <a:xfrm>
            <a:off x="2312638" y="3106428"/>
            <a:ext cx="562500" cy="548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39"/>
          <p:cNvSpPr/>
          <p:nvPr/>
        </p:nvSpPr>
        <p:spPr>
          <a:xfrm>
            <a:off x="2308963" y="3850608"/>
            <a:ext cx="562500" cy="548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39"/>
          <p:cNvSpPr txBox="1"/>
          <p:nvPr/>
        </p:nvSpPr>
        <p:spPr>
          <a:xfrm>
            <a:off x="893850" y="3891350"/>
            <a:ext cx="504900" cy="4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mfortaa"/>
                <a:ea typeface="Comfortaa"/>
                <a:cs typeface="Comfortaa"/>
                <a:sym typeface="Comfortaa"/>
              </a:rPr>
              <a:t>l</a:t>
            </a:r>
            <a:r>
              <a:rPr baseline="-25000" lang="en" sz="2400">
                <a:latin typeface="Lato"/>
                <a:ea typeface="Lato"/>
                <a:cs typeface="Lato"/>
                <a:sym typeface="Lato"/>
              </a:rPr>
              <a:t>n</a:t>
            </a:r>
            <a:endParaRPr baseline="-25000" sz="240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66" name="Google Shape;466;p39"/>
          <p:cNvCxnSpPr>
            <a:stCxn id="465" idx="3"/>
            <a:endCxn id="464" idx="2"/>
          </p:cNvCxnSpPr>
          <p:nvPr/>
        </p:nvCxnSpPr>
        <p:spPr>
          <a:xfrm>
            <a:off x="1398750" y="4108850"/>
            <a:ext cx="910200" cy="1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67" name="Google Shape;467;p39"/>
          <p:cNvSpPr/>
          <p:nvPr/>
        </p:nvSpPr>
        <p:spPr>
          <a:xfrm>
            <a:off x="2312638" y="4592863"/>
            <a:ext cx="562500" cy="548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39"/>
          <p:cNvSpPr txBox="1"/>
          <p:nvPr/>
        </p:nvSpPr>
        <p:spPr>
          <a:xfrm>
            <a:off x="893850" y="4609375"/>
            <a:ext cx="504900" cy="4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mfortaa"/>
                <a:ea typeface="Comfortaa"/>
                <a:cs typeface="Comfortaa"/>
                <a:sym typeface="Comfortaa"/>
              </a:rPr>
              <a:t>t</a:t>
            </a:r>
            <a:r>
              <a:rPr baseline="-25000" lang="en" sz="2400">
                <a:latin typeface="Lato"/>
                <a:ea typeface="Lato"/>
                <a:cs typeface="Lato"/>
                <a:sym typeface="Lato"/>
              </a:rPr>
              <a:t>n</a:t>
            </a:r>
            <a:endParaRPr baseline="-25000" sz="240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69" name="Google Shape;469;p39"/>
          <p:cNvCxnSpPr>
            <a:stCxn id="468" idx="3"/>
            <a:endCxn id="467" idx="2"/>
          </p:cNvCxnSpPr>
          <p:nvPr/>
        </p:nvCxnSpPr>
        <p:spPr>
          <a:xfrm>
            <a:off x="1398750" y="4826875"/>
            <a:ext cx="913800" cy="40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70" name="Google Shape;470;p39"/>
          <p:cNvCxnSpPr/>
          <p:nvPr/>
        </p:nvCxnSpPr>
        <p:spPr>
          <a:xfrm flipH="1" rot="10800000">
            <a:off x="2871463" y="1419557"/>
            <a:ext cx="749700" cy="270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71" name="Google Shape;471;p39"/>
          <p:cNvCxnSpPr>
            <a:stCxn id="464" idx="6"/>
          </p:cNvCxnSpPr>
          <p:nvPr/>
        </p:nvCxnSpPr>
        <p:spPr>
          <a:xfrm flipH="1" rot="10800000">
            <a:off x="2871463" y="2153357"/>
            <a:ext cx="783900" cy="197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72" name="Google Shape;472;p39"/>
          <p:cNvCxnSpPr>
            <a:stCxn id="464" idx="6"/>
          </p:cNvCxnSpPr>
          <p:nvPr/>
        </p:nvCxnSpPr>
        <p:spPr>
          <a:xfrm flipH="1" rot="10800000">
            <a:off x="2871463" y="3600557"/>
            <a:ext cx="749700" cy="524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73" name="Google Shape;473;p39"/>
          <p:cNvCxnSpPr/>
          <p:nvPr/>
        </p:nvCxnSpPr>
        <p:spPr>
          <a:xfrm>
            <a:off x="2871463" y="4124958"/>
            <a:ext cx="818100" cy="277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74" name="Google Shape;474;p39"/>
          <p:cNvCxnSpPr>
            <a:stCxn id="467" idx="6"/>
          </p:cNvCxnSpPr>
          <p:nvPr/>
        </p:nvCxnSpPr>
        <p:spPr>
          <a:xfrm flipH="1" rot="10800000">
            <a:off x="2875138" y="1446913"/>
            <a:ext cx="738900" cy="3420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75" name="Google Shape;475;p39"/>
          <p:cNvCxnSpPr/>
          <p:nvPr/>
        </p:nvCxnSpPr>
        <p:spPr>
          <a:xfrm flipH="1" rot="10800000">
            <a:off x="2875138" y="2215213"/>
            <a:ext cx="738900" cy="265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76" name="Google Shape;476;p39"/>
          <p:cNvCxnSpPr>
            <a:stCxn id="467" idx="6"/>
          </p:cNvCxnSpPr>
          <p:nvPr/>
        </p:nvCxnSpPr>
        <p:spPr>
          <a:xfrm flipH="1" rot="10800000">
            <a:off x="2875138" y="2928313"/>
            <a:ext cx="780300" cy="1938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77" name="Google Shape;477;p39"/>
          <p:cNvCxnSpPr>
            <a:stCxn id="467" idx="6"/>
          </p:cNvCxnSpPr>
          <p:nvPr/>
        </p:nvCxnSpPr>
        <p:spPr>
          <a:xfrm flipH="1" rot="10800000">
            <a:off x="2875138" y="4368613"/>
            <a:ext cx="75270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78" name="Google Shape;478;p39"/>
          <p:cNvCxnSpPr>
            <a:stCxn id="467" idx="6"/>
          </p:cNvCxnSpPr>
          <p:nvPr/>
        </p:nvCxnSpPr>
        <p:spPr>
          <a:xfrm flipH="1" rot="10800000">
            <a:off x="2875138" y="3634813"/>
            <a:ext cx="738900" cy="1232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479" name="Google Shape;479;p39"/>
          <p:cNvGrpSpPr/>
          <p:nvPr/>
        </p:nvGrpSpPr>
        <p:grpSpPr>
          <a:xfrm>
            <a:off x="3635554" y="1108200"/>
            <a:ext cx="562500" cy="3605900"/>
            <a:chOff x="3294125" y="1056100"/>
            <a:chExt cx="562500" cy="3605900"/>
          </a:xfrm>
        </p:grpSpPr>
        <p:sp>
          <p:nvSpPr>
            <p:cNvPr id="480" name="Google Shape;480;p39"/>
            <p:cNvSpPr/>
            <p:nvPr/>
          </p:nvSpPr>
          <p:spPr>
            <a:xfrm>
              <a:off x="3294125" y="1056100"/>
              <a:ext cx="562500" cy="5487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39"/>
            <p:cNvSpPr/>
            <p:nvPr/>
          </p:nvSpPr>
          <p:spPr>
            <a:xfrm>
              <a:off x="3294125" y="1820400"/>
              <a:ext cx="562500" cy="5487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39"/>
            <p:cNvSpPr/>
            <p:nvPr/>
          </p:nvSpPr>
          <p:spPr>
            <a:xfrm>
              <a:off x="3294125" y="2584700"/>
              <a:ext cx="562500" cy="5487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39"/>
            <p:cNvSpPr/>
            <p:nvPr/>
          </p:nvSpPr>
          <p:spPr>
            <a:xfrm>
              <a:off x="3294125" y="3349000"/>
              <a:ext cx="562500" cy="5487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39"/>
            <p:cNvSpPr/>
            <p:nvPr/>
          </p:nvSpPr>
          <p:spPr>
            <a:xfrm>
              <a:off x="3294125" y="4113300"/>
              <a:ext cx="562500" cy="5487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5" name="Google Shape;485;p39"/>
          <p:cNvGrpSpPr/>
          <p:nvPr/>
        </p:nvGrpSpPr>
        <p:grpSpPr>
          <a:xfrm>
            <a:off x="4945946" y="1496438"/>
            <a:ext cx="562500" cy="2911725"/>
            <a:chOff x="4572000" y="1444338"/>
            <a:chExt cx="562500" cy="2911725"/>
          </a:xfrm>
        </p:grpSpPr>
        <p:sp>
          <p:nvSpPr>
            <p:cNvPr id="486" name="Google Shape;486;p39"/>
            <p:cNvSpPr/>
            <p:nvPr/>
          </p:nvSpPr>
          <p:spPr>
            <a:xfrm>
              <a:off x="4572000" y="1444338"/>
              <a:ext cx="562500" cy="5487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39"/>
            <p:cNvSpPr/>
            <p:nvPr/>
          </p:nvSpPr>
          <p:spPr>
            <a:xfrm>
              <a:off x="4572000" y="2232013"/>
              <a:ext cx="562500" cy="5487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39"/>
            <p:cNvSpPr/>
            <p:nvPr/>
          </p:nvSpPr>
          <p:spPr>
            <a:xfrm>
              <a:off x="4572000" y="3019688"/>
              <a:ext cx="562500" cy="5487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39"/>
            <p:cNvSpPr/>
            <p:nvPr/>
          </p:nvSpPr>
          <p:spPr>
            <a:xfrm>
              <a:off x="4572000" y="3807363"/>
              <a:ext cx="562500" cy="5487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490" name="Google Shape;490;p39"/>
          <p:cNvCxnSpPr>
            <a:stCxn id="480" idx="6"/>
            <a:endCxn id="486" idx="2"/>
          </p:cNvCxnSpPr>
          <p:nvPr/>
        </p:nvCxnSpPr>
        <p:spPr>
          <a:xfrm>
            <a:off x="4198054" y="1382550"/>
            <a:ext cx="747900" cy="388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91" name="Google Shape;491;p39"/>
          <p:cNvCxnSpPr>
            <a:stCxn id="480" idx="6"/>
            <a:endCxn id="487" idx="2"/>
          </p:cNvCxnSpPr>
          <p:nvPr/>
        </p:nvCxnSpPr>
        <p:spPr>
          <a:xfrm>
            <a:off x="4198054" y="1382550"/>
            <a:ext cx="747900" cy="1176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92" name="Google Shape;492;p39"/>
          <p:cNvCxnSpPr>
            <a:stCxn id="480" idx="6"/>
            <a:endCxn id="488" idx="2"/>
          </p:cNvCxnSpPr>
          <p:nvPr/>
        </p:nvCxnSpPr>
        <p:spPr>
          <a:xfrm>
            <a:off x="4198054" y="1382550"/>
            <a:ext cx="747900" cy="1963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93" name="Google Shape;493;p39"/>
          <p:cNvCxnSpPr>
            <a:endCxn id="489" idx="2"/>
          </p:cNvCxnSpPr>
          <p:nvPr/>
        </p:nvCxnSpPr>
        <p:spPr>
          <a:xfrm>
            <a:off x="4198046" y="1382513"/>
            <a:ext cx="747900" cy="2751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94" name="Google Shape;494;p39"/>
          <p:cNvCxnSpPr>
            <a:stCxn id="481" idx="6"/>
            <a:endCxn id="486" idx="2"/>
          </p:cNvCxnSpPr>
          <p:nvPr/>
        </p:nvCxnSpPr>
        <p:spPr>
          <a:xfrm flipH="1" rot="10800000">
            <a:off x="4198054" y="1770650"/>
            <a:ext cx="747900" cy="37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95" name="Google Shape;495;p39"/>
          <p:cNvCxnSpPr>
            <a:endCxn id="487" idx="2"/>
          </p:cNvCxnSpPr>
          <p:nvPr/>
        </p:nvCxnSpPr>
        <p:spPr>
          <a:xfrm>
            <a:off x="4198046" y="2146863"/>
            <a:ext cx="747900" cy="41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96" name="Google Shape;496;p39"/>
          <p:cNvCxnSpPr>
            <a:stCxn id="481" idx="6"/>
            <a:endCxn id="488" idx="2"/>
          </p:cNvCxnSpPr>
          <p:nvPr/>
        </p:nvCxnSpPr>
        <p:spPr>
          <a:xfrm>
            <a:off x="4198054" y="2146850"/>
            <a:ext cx="747900" cy="1199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97" name="Google Shape;497;p39"/>
          <p:cNvCxnSpPr>
            <a:stCxn id="481" idx="6"/>
            <a:endCxn id="489" idx="2"/>
          </p:cNvCxnSpPr>
          <p:nvPr/>
        </p:nvCxnSpPr>
        <p:spPr>
          <a:xfrm>
            <a:off x="4198054" y="2146850"/>
            <a:ext cx="747900" cy="198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98" name="Google Shape;498;p39"/>
          <p:cNvCxnSpPr>
            <a:stCxn id="482" idx="6"/>
            <a:endCxn id="486" idx="2"/>
          </p:cNvCxnSpPr>
          <p:nvPr/>
        </p:nvCxnSpPr>
        <p:spPr>
          <a:xfrm flipH="1" rot="10800000">
            <a:off x="4198054" y="1770850"/>
            <a:ext cx="747900" cy="1140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99" name="Google Shape;499;p39"/>
          <p:cNvCxnSpPr>
            <a:stCxn id="482" idx="6"/>
            <a:endCxn id="487" idx="2"/>
          </p:cNvCxnSpPr>
          <p:nvPr/>
        </p:nvCxnSpPr>
        <p:spPr>
          <a:xfrm flipH="1" rot="10800000">
            <a:off x="4198054" y="2558350"/>
            <a:ext cx="747900" cy="352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00" name="Google Shape;500;p39"/>
          <p:cNvCxnSpPr>
            <a:stCxn id="482" idx="6"/>
            <a:endCxn id="488" idx="2"/>
          </p:cNvCxnSpPr>
          <p:nvPr/>
        </p:nvCxnSpPr>
        <p:spPr>
          <a:xfrm>
            <a:off x="4198054" y="2911150"/>
            <a:ext cx="747900" cy="43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01" name="Google Shape;501;p39"/>
          <p:cNvCxnSpPr>
            <a:stCxn id="482" idx="6"/>
            <a:endCxn id="489" idx="2"/>
          </p:cNvCxnSpPr>
          <p:nvPr/>
        </p:nvCxnSpPr>
        <p:spPr>
          <a:xfrm>
            <a:off x="4198054" y="2911150"/>
            <a:ext cx="747900" cy="1222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02" name="Google Shape;502;p39"/>
          <p:cNvCxnSpPr>
            <a:stCxn id="483" idx="6"/>
            <a:endCxn id="486" idx="2"/>
          </p:cNvCxnSpPr>
          <p:nvPr/>
        </p:nvCxnSpPr>
        <p:spPr>
          <a:xfrm flipH="1" rot="10800000">
            <a:off x="4198054" y="1770750"/>
            <a:ext cx="747900" cy="1904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03" name="Google Shape;503;p39"/>
          <p:cNvCxnSpPr>
            <a:endCxn id="487" idx="2"/>
          </p:cNvCxnSpPr>
          <p:nvPr/>
        </p:nvCxnSpPr>
        <p:spPr>
          <a:xfrm flipH="1" rot="10800000">
            <a:off x="4198046" y="2558463"/>
            <a:ext cx="747900" cy="111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04" name="Google Shape;504;p39"/>
          <p:cNvCxnSpPr>
            <a:endCxn id="488" idx="2"/>
          </p:cNvCxnSpPr>
          <p:nvPr/>
        </p:nvCxnSpPr>
        <p:spPr>
          <a:xfrm flipH="1" rot="10800000">
            <a:off x="4198046" y="3346138"/>
            <a:ext cx="747900" cy="329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05" name="Google Shape;505;p39"/>
          <p:cNvCxnSpPr>
            <a:stCxn id="483" idx="6"/>
            <a:endCxn id="489" idx="2"/>
          </p:cNvCxnSpPr>
          <p:nvPr/>
        </p:nvCxnSpPr>
        <p:spPr>
          <a:xfrm>
            <a:off x="4198054" y="3675450"/>
            <a:ext cx="747900" cy="458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06" name="Google Shape;506;p39"/>
          <p:cNvCxnSpPr>
            <a:stCxn id="484" idx="6"/>
            <a:endCxn id="486" idx="2"/>
          </p:cNvCxnSpPr>
          <p:nvPr/>
        </p:nvCxnSpPr>
        <p:spPr>
          <a:xfrm flipH="1" rot="10800000">
            <a:off x="4198054" y="1770650"/>
            <a:ext cx="747900" cy="2669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07" name="Google Shape;507;p39"/>
          <p:cNvCxnSpPr>
            <a:stCxn id="484" idx="6"/>
            <a:endCxn id="487" idx="2"/>
          </p:cNvCxnSpPr>
          <p:nvPr/>
        </p:nvCxnSpPr>
        <p:spPr>
          <a:xfrm flipH="1" rot="10800000">
            <a:off x="4198054" y="2558450"/>
            <a:ext cx="747900" cy="1881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08" name="Google Shape;508;p39"/>
          <p:cNvCxnSpPr>
            <a:stCxn id="484" idx="6"/>
            <a:endCxn id="488" idx="2"/>
          </p:cNvCxnSpPr>
          <p:nvPr/>
        </p:nvCxnSpPr>
        <p:spPr>
          <a:xfrm flipH="1" rot="10800000">
            <a:off x="4198054" y="3346250"/>
            <a:ext cx="747900" cy="1093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09" name="Google Shape;509;p39"/>
          <p:cNvCxnSpPr>
            <a:stCxn id="484" idx="6"/>
            <a:endCxn id="489" idx="2"/>
          </p:cNvCxnSpPr>
          <p:nvPr/>
        </p:nvCxnSpPr>
        <p:spPr>
          <a:xfrm flipH="1" rot="10800000">
            <a:off x="4198054" y="4133750"/>
            <a:ext cx="747900" cy="306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40"/>
          <p:cNvSpPr txBox="1"/>
          <p:nvPr>
            <p:ph type="ctrTitle"/>
          </p:nvPr>
        </p:nvSpPr>
        <p:spPr>
          <a:xfrm>
            <a:off x="0" y="174725"/>
            <a:ext cx="9144000" cy="7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Lato"/>
                <a:ea typeface="Lato"/>
                <a:cs typeface="Lato"/>
                <a:sym typeface="Lato"/>
              </a:rPr>
              <a:t>Results</a:t>
            </a:r>
            <a:endParaRPr b="0" sz="3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15" name="Google Shape;515;p40"/>
          <p:cNvSpPr txBox="1"/>
          <p:nvPr/>
        </p:nvSpPr>
        <p:spPr>
          <a:xfrm>
            <a:off x="2943300" y="1262100"/>
            <a:ext cx="3257400" cy="1049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Lato"/>
                <a:ea typeface="Lato"/>
                <a:cs typeface="Lato"/>
                <a:sym typeface="Lato"/>
              </a:rPr>
              <a:t>Loss = .2727</a:t>
            </a:r>
            <a:endParaRPr sz="30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Lato"/>
                <a:ea typeface="Lato"/>
                <a:cs typeface="Lato"/>
                <a:sym typeface="Lato"/>
              </a:rPr>
              <a:t>Accuracy = 0</a:t>
            </a:r>
            <a:endParaRPr sz="3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16" name="Google Shape;516;p40"/>
          <p:cNvSpPr txBox="1"/>
          <p:nvPr/>
        </p:nvSpPr>
        <p:spPr>
          <a:xfrm>
            <a:off x="473900" y="1442763"/>
            <a:ext cx="2161200" cy="5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This was worse</a:t>
            </a:r>
            <a:r>
              <a:rPr lang="en" sz="1800">
                <a:latin typeface="Lato"/>
                <a:ea typeface="Lato"/>
                <a:cs typeface="Lato"/>
                <a:sym typeface="Lato"/>
              </a:rPr>
              <a:t>...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17" name="Google Shape;51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463600"/>
            <a:ext cx="8752638" cy="252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41"/>
          <p:cNvSpPr txBox="1"/>
          <p:nvPr>
            <p:ph type="ctrTitle"/>
          </p:nvPr>
        </p:nvSpPr>
        <p:spPr>
          <a:xfrm>
            <a:off x="0" y="174725"/>
            <a:ext cx="9144000" cy="7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Lato"/>
                <a:ea typeface="Lato"/>
                <a:cs typeface="Lato"/>
                <a:sym typeface="Lato"/>
              </a:rPr>
              <a:t>Future Work</a:t>
            </a:r>
            <a:endParaRPr b="0" sz="3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23" name="Google Shape;523;p41"/>
          <p:cNvSpPr txBox="1"/>
          <p:nvPr/>
        </p:nvSpPr>
        <p:spPr>
          <a:xfrm>
            <a:off x="2367150" y="1305225"/>
            <a:ext cx="4409700" cy="28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latin typeface="Lato"/>
                <a:ea typeface="Lato"/>
                <a:cs typeface="Lato"/>
                <a:sym typeface="Lato"/>
              </a:rPr>
              <a:t>Time-Series Analysis/Prediction</a:t>
            </a:r>
            <a:endParaRPr sz="1800" u="sng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At first, this seemed like it wouldn’t work because the time intervals are not fixed.</a:t>
            </a:r>
            <a:br>
              <a:rPr lang="en" sz="1800">
                <a:latin typeface="Lato"/>
                <a:ea typeface="Lato"/>
                <a:cs typeface="Lato"/>
                <a:sym typeface="Lato"/>
              </a:rPr>
            </a:br>
            <a:br>
              <a:rPr lang="en" sz="1800">
                <a:latin typeface="Lato"/>
                <a:ea typeface="Lato"/>
                <a:cs typeface="Lato"/>
                <a:sym typeface="Lato"/>
              </a:rPr>
            </a:br>
            <a:r>
              <a:rPr lang="en" sz="1800">
                <a:latin typeface="Lato"/>
                <a:ea typeface="Lato"/>
                <a:cs typeface="Lato"/>
                <a:sym typeface="Lato"/>
              </a:rPr>
              <a:t>However, since we created fixed points on the track, we may be able to use those in a modified time-series analysis.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Possibly use an LSTM?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ctrTitle"/>
          </p:nvPr>
        </p:nvSpPr>
        <p:spPr>
          <a:xfrm>
            <a:off x="0" y="174725"/>
            <a:ext cx="9144000" cy="7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600">
                <a:latin typeface="Lato"/>
                <a:ea typeface="Lato"/>
                <a:cs typeface="Lato"/>
                <a:sym typeface="Lato"/>
              </a:rPr>
              <a:t>Formula</a:t>
            </a:r>
            <a:r>
              <a:rPr lang="en" sz="3600">
                <a:latin typeface="Lato"/>
                <a:ea typeface="Lato"/>
                <a:cs typeface="Lato"/>
                <a:sym typeface="Lato"/>
              </a:rPr>
              <a:t> SAE</a:t>
            </a:r>
            <a:endParaRPr b="0" sz="36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375" y="1489500"/>
            <a:ext cx="3553275" cy="281975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4572000" y="1542925"/>
            <a:ext cx="4288200" cy="27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Formula SAE is an international automotive competition where students design, build, and compete in a Formula-style race car.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California State Polytechnic University, Pomona competes in Formula SAE competitions every year.</a:t>
            </a:r>
            <a:br>
              <a:rPr lang="en">
                <a:latin typeface="Lato"/>
                <a:ea typeface="Lato"/>
                <a:cs typeface="Lato"/>
                <a:sym typeface="Lato"/>
              </a:rPr>
            </a:b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42"/>
          <p:cNvSpPr txBox="1"/>
          <p:nvPr>
            <p:ph type="ctrTitle"/>
          </p:nvPr>
        </p:nvSpPr>
        <p:spPr>
          <a:xfrm>
            <a:off x="0" y="2193150"/>
            <a:ext cx="9144000" cy="7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Lato"/>
                <a:ea typeface="Lato"/>
                <a:cs typeface="Lato"/>
                <a:sym typeface="Lato"/>
              </a:rPr>
              <a:t>Thank you!</a:t>
            </a:r>
            <a:endParaRPr b="0" sz="36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ctrTitle"/>
          </p:nvPr>
        </p:nvSpPr>
        <p:spPr>
          <a:xfrm>
            <a:off x="0" y="174725"/>
            <a:ext cx="9144000" cy="7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600">
                <a:latin typeface="Lato"/>
                <a:ea typeface="Lato"/>
                <a:cs typeface="Lato"/>
                <a:sym typeface="Lato"/>
              </a:rPr>
              <a:t>Formula</a:t>
            </a:r>
            <a:r>
              <a:rPr lang="en" sz="3600">
                <a:latin typeface="Lato"/>
                <a:ea typeface="Lato"/>
                <a:cs typeface="Lato"/>
                <a:sym typeface="Lato"/>
              </a:rPr>
              <a:t> SAE</a:t>
            </a:r>
            <a:endParaRPr b="0" sz="36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375" y="1489500"/>
            <a:ext cx="3553275" cy="28197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4572000" y="1542925"/>
            <a:ext cx="4288200" cy="27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Formula SAE is an international automotive competition where students design, build, and compete in a Formula-style race car.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California State Polytechnic University, Pomona competes in Formula SAE competitions every year.</a:t>
            </a:r>
            <a:br>
              <a:rPr lang="en">
                <a:latin typeface="Lato"/>
                <a:ea typeface="Lato"/>
                <a:cs typeface="Lato"/>
                <a:sym typeface="Lato"/>
              </a:rPr>
            </a:br>
            <a:br>
              <a:rPr lang="en">
                <a:latin typeface="Lato"/>
                <a:ea typeface="Lato"/>
                <a:cs typeface="Lato"/>
                <a:sym typeface="Lato"/>
              </a:rPr>
            </a:br>
            <a:r>
              <a:rPr lang="en">
                <a:latin typeface="Lato"/>
                <a:ea typeface="Lato"/>
                <a:cs typeface="Lato"/>
                <a:sym typeface="Lato"/>
              </a:rPr>
              <a:t>They have recently started collecting vehicle performance data from their competitions.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ctrTitle"/>
          </p:nvPr>
        </p:nvSpPr>
        <p:spPr>
          <a:xfrm>
            <a:off x="0" y="174725"/>
            <a:ext cx="9144000" cy="7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600">
                <a:latin typeface="Lato"/>
                <a:ea typeface="Lato"/>
                <a:cs typeface="Lato"/>
                <a:sym typeface="Lato"/>
              </a:rPr>
              <a:t>Formula</a:t>
            </a:r>
            <a:r>
              <a:rPr lang="en" sz="3600">
                <a:latin typeface="Lato"/>
                <a:ea typeface="Lato"/>
                <a:cs typeface="Lato"/>
                <a:sym typeface="Lato"/>
              </a:rPr>
              <a:t> SAE</a:t>
            </a:r>
            <a:endParaRPr b="0" sz="36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375" y="1489500"/>
            <a:ext cx="3553275" cy="281975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/>
          <p:nvPr/>
        </p:nvSpPr>
        <p:spPr>
          <a:xfrm>
            <a:off x="4572000" y="1542925"/>
            <a:ext cx="4288200" cy="27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Formula SAE is an international automotive competition where students design, build, and compete in a Formula-style race car.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California State Polytechnic University, Pomona competes in Formula SAE competitions every year.</a:t>
            </a:r>
            <a:br>
              <a:rPr lang="en">
                <a:latin typeface="Lato"/>
                <a:ea typeface="Lato"/>
                <a:cs typeface="Lato"/>
                <a:sym typeface="Lato"/>
              </a:rPr>
            </a:br>
            <a:br>
              <a:rPr lang="en">
                <a:latin typeface="Lato"/>
                <a:ea typeface="Lato"/>
                <a:cs typeface="Lato"/>
                <a:sym typeface="Lato"/>
              </a:rPr>
            </a:br>
            <a:r>
              <a:rPr lang="en">
                <a:latin typeface="Lato"/>
                <a:ea typeface="Lato"/>
                <a:cs typeface="Lato"/>
                <a:sym typeface="Lato"/>
              </a:rPr>
              <a:t>They have recently started collecting vehicle performance data from their competitions.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One of their members reached out to us, asking if we can extract some useful information from this data.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ctrTitle"/>
          </p:nvPr>
        </p:nvSpPr>
        <p:spPr>
          <a:xfrm>
            <a:off x="0" y="174725"/>
            <a:ext cx="9144000" cy="7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600">
                <a:latin typeface="Lato"/>
                <a:ea typeface="Lato"/>
                <a:cs typeface="Lato"/>
                <a:sym typeface="Lato"/>
              </a:rPr>
              <a:t>Formula</a:t>
            </a:r>
            <a:r>
              <a:rPr lang="en" sz="3600">
                <a:latin typeface="Lato"/>
                <a:ea typeface="Lato"/>
                <a:cs typeface="Lato"/>
                <a:sym typeface="Lato"/>
              </a:rPr>
              <a:t> SAE</a:t>
            </a:r>
            <a:endParaRPr b="0" sz="36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375" y="1489500"/>
            <a:ext cx="3553275" cy="281975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 txBox="1"/>
          <p:nvPr/>
        </p:nvSpPr>
        <p:spPr>
          <a:xfrm>
            <a:off x="4572000" y="1542925"/>
            <a:ext cx="4288200" cy="27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Formula SAE is an international automotive competition where students design, build, and compete in a Formula-style race car.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California State Polytechnic University, Pomona competes in Formula SAE competitions every year.</a:t>
            </a:r>
            <a:br>
              <a:rPr lang="en">
                <a:latin typeface="Lato"/>
                <a:ea typeface="Lato"/>
                <a:cs typeface="Lato"/>
                <a:sym typeface="Lato"/>
              </a:rPr>
            </a:br>
            <a:br>
              <a:rPr lang="en">
                <a:latin typeface="Lato"/>
                <a:ea typeface="Lato"/>
                <a:cs typeface="Lato"/>
                <a:sym typeface="Lato"/>
              </a:rPr>
            </a:br>
            <a:r>
              <a:rPr lang="en">
                <a:latin typeface="Lato"/>
                <a:ea typeface="Lato"/>
                <a:cs typeface="Lato"/>
                <a:sym typeface="Lato"/>
              </a:rPr>
              <a:t>They have recently started collecting vehicle performance data from their competitions.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One of their members reached out to us, asking if we can extract some useful information from this data.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92" name="Google Shape;92;p18"/>
          <p:cNvCxnSpPr/>
          <p:nvPr/>
        </p:nvCxnSpPr>
        <p:spPr>
          <a:xfrm rot="10800000">
            <a:off x="3792450" y="2935275"/>
            <a:ext cx="836700" cy="8229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ctrTitle"/>
          </p:nvPr>
        </p:nvSpPr>
        <p:spPr>
          <a:xfrm>
            <a:off x="0" y="174725"/>
            <a:ext cx="9144000" cy="7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Lato"/>
                <a:ea typeface="Lato"/>
                <a:cs typeface="Lato"/>
                <a:sym typeface="Lato"/>
              </a:rPr>
              <a:t>Current ML Applications in F1</a:t>
            </a:r>
            <a:endParaRPr b="0" sz="3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8" name="Google Shape;98;p19"/>
          <p:cNvSpPr txBox="1"/>
          <p:nvPr/>
        </p:nvSpPr>
        <p:spPr>
          <a:xfrm>
            <a:off x="2427900" y="1499475"/>
            <a:ext cx="4288200" cy="29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Formula 1 has always been a very data-driven sport.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As of July 2018, Formula 1 began integrating its infrastructure with Amazon Web Services.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https://aws.amazon.com/solutions/case-studies/formula-one/</a:t>
            </a:r>
            <a:br>
              <a:rPr lang="en">
                <a:latin typeface="Lato"/>
                <a:ea typeface="Lato"/>
                <a:cs typeface="Lato"/>
                <a:sym typeface="Lato"/>
              </a:rPr>
            </a:br>
            <a:br>
              <a:rPr lang="en">
                <a:latin typeface="Lato"/>
                <a:ea typeface="Lato"/>
                <a:cs typeface="Lato"/>
                <a:sym typeface="Lato"/>
              </a:rPr>
            </a:br>
            <a:r>
              <a:rPr lang="en">
                <a:latin typeface="Lato"/>
                <a:ea typeface="Lato"/>
                <a:cs typeface="Lato"/>
                <a:sym typeface="Lato"/>
              </a:rPr>
              <a:t>After this shift, ML applications have piqued the interest of the Formula 1 franchise.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Nothing like this is present in collegiate Formula SAE.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ctrTitle"/>
          </p:nvPr>
        </p:nvSpPr>
        <p:spPr>
          <a:xfrm>
            <a:off x="0" y="174725"/>
            <a:ext cx="9144000" cy="7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600">
                <a:latin typeface="Lato"/>
                <a:ea typeface="Lato"/>
                <a:cs typeface="Lato"/>
                <a:sym typeface="Lato"/>
              </a:rPr>
              <a:t>Formula SAE</a:t>
            </a:r>
            <a:r>
              <a:rPr lang="en" sz="3600">
                <a:latin typeface="Lato"/>
                <a:ea typeface="Lato"/>
                <a:cs typeface="Lato"/>
                <a:sym typeface="Lato"/>
              </a:rPr>
              <a:t> Lincoln 2016 Endurance Event</a:t>
            </a:r>
            <a:endParaRPr b="0" sz="36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825" y="1004250"/>
            <a:ext cx="2504876" cy="395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5826" y="2184025"/>
            <a:ext cx="2847975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0"/>
          <p:cNvSpPr txBox="1"/>
          <p:nvPr/>
        </p:nvSpPr>
        <p:spPr>
          <a:xfrm>
            <a:off x="3370800" y="1047950"/>
            <a:ext cx="2402400" cy="16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latin typeface="Lato"/>
                <a:ea typeface="Lato"/>
                <a:cs typeface="Lato"/>
                <a:sym typeface="Lato"/>
              </a:rPr>
              <a:t>Endurance Event</a:t>
            </a:r>
            <a:endParaRPr u="sng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Teams must complete 15 laps for a total of ~37500m.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They get 1 pit stop and driver change.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7" name="Google Shape;107;p20"/>
          <p:cNvSpPr txBox="1"/>
          <p:nvPr/>
        </p:nvSpPr>
        <p:spPr>
          <a:xfrm>
            <a:off x="3370800" y="2925775"/>
            <a:ext cx="2402400" cy="20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latin typeface="Lato"/>
                <a:ea typeface="Lato"/>
                <a:cs typeface="Lato"/>
                <a:sym typeface="Lato"/>
              </a:rPr>
              <a:t>Cal Poly Performance</a:t>
            </a:r>
            <a:endParaRPr u="sng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Out of 29 competitors, Cal Poly placed 3</a:t>
            </a:r>
            <a:r>
              <a:rPr baseline="30000" lang="en">
                <a:latin typeface="Lato"/>
                <a:ea typeface="Lato"/>
                <a:cs typeface="Lato"/>
                <a:sym typeface="Lato"/>
              </a:rPr>
              <a:t>rd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 overall.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Of the teams who completed the Endurance event, Cal Poly had the 3</a:t>
            </a:r>
            <a:r>
              <a:rPr baseline="30000" lang="en">
                <a:latin typeface="Lato"/>
                <a:ea typeface="Lato"/>
                <a:cs typeface="Lato"/>
                <a:sym typeface="Lato"/>
              </a:rPr>
              <a:t>nd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 fastest completion time.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8" name="Google Shape;108;p20"/>
          <p:cNvSpPr txBox="1"/>
          <p:nvPr/>
        </p:nvSpPr>
        <p:spPr>
          <a:xfrm>
            <a:off x="6308625" y="1047950"/>
            <a:ext cx="2402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latin typeface="Lato"/>
                <a:ea typeface="Lato"/>
                <a:cs typeface="Lato"/>
                <a:sym typeface="Lato"/>
              </a:rPr>
              <a:t>Sensors</a:t>
            </a:r>
            <a:endParaRPr u="sng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9" name="Google Shape;109;p20"/>
          <p:cNvSpPr txBox="1"/>
          <p:nvPr/>
        </p:nvSpPr>
        <p:spPr>
          <a:xfrm>
            <a:off x="6085825" y="1757800"/>
            <a:ext cx="906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exhaust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0" name="Google Shape;110;p20"/>
          <p:cNvSpPr txBox="1"/>
          <p:nvPr/>
        </p:nvSpPr>
        <p:spPr>
          <a:xfrm>
            <a:off x="7973850" y="1757800"/>
            <a:ext cx="819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throttle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1" name="Google Shape;111;p20"/>
          <p:cNvSpPr txBox="1"/>
          <p:nvPr/>
        </p:nvSpPr>
        <p:spPr>
          <a:xfrm>
            <a:off x="7143075" y="1557575"/>
            <a:ext cx="733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engine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2" name="Google Shape;112;p20"/>
          <p:cNvSpPr txBox="1"/>
          <p:nvPr/>
        </p:nvSpPr>
        <p:spPr>
          <a:xfrm>
            <a:off x="7973850" y="3947900"/>
            <a:ext cx="819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brakes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3" name="Google Shape;113;p20"/>
          <p:cNvSpPr txBox="1"/>
          <p:nvPr/>
        </p:nvSpPr>
        <p:spPr>
          <a:xfrm>
            <a:off x="6009650" y="3947900"/>
            <a:ext cx="573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tires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4" name="Google Shape;114;p20"/>
          <p:cNvSpPr txBox="1"/>
          <p:nvPr/>
        </p:nvSpPr>
        <p:spPr>
          <a:xfrm>
            <a:off x="6673450" y="4388675"/>
            <a:ext cx="1482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accelerometer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15" name="Google Shape;115;p20"/>
          <p:cNvCxnSpPr>
            <a:stCxn id="113" idx="0"/>
          </p:cNvCxnSpPr>
          <p:nvPr/>
        </p:nvCxnSpPr>
        <p:spPr>
          <a:xfrm flipH="1" rot="10800000">
            <a:off x="6296450" y="3428900"/>
            <a:ext cx="15600" cy="5190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116" name="Google Shape;116;p20"/>
          <p:cNvCxnSpPr>
            <a:stCxn id="113" idx="0"/>
          </p:cNvCxnSpPr>
          <p:nvPr/>
        </p:nvCxnSpPr>
        <p:spPr>
          <a:xfrm flipH="1" rot="10800000">
            <a:off x="6296450" y="3523700"/>
            <a:ext cx="903600" cy="424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117" name="Google Shape;117;p20"/>
          <p:cNvCxnSpPr>
            <a:stCxn id="112" idx="0"/>
          </p:cNvCxnSpPr>
          <p:nvPr/>
        </p:nvCxnSpPr>
        <p:spPr>
          <a:xfrm rot="10800000">
            <a:off x="7585950" y="3392600"/>
            <a:ext cx="797700" cy="55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118" name="Google Shape;118;p20"/>
          <p:cNvCxnSpPr/>
          <p:nvPr/>
        </p:nvCxnSpPr>
        <p:spPr>
          <a:xfrm flipH="1" rot="10800000">
            <a:off x="7414900" y="3210575"/>
            <a:ext cx="3600" cy="117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119" name="Google Shape;119;p20"/>
          <p:cNvCxnSpPr>
            <a:stCxn id="109" idx="2"/>
          </p:cNvCxnSpPr>
          <p:nvPr/>
        </p:nvCxnSpPr>
        <p:spPr>
          <a:xfrm flipH="1">
            <a:off x="6530425" y="2151400"/>
            <a:ext cx="8700" cy="986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120" name="Google Shape;120;p20"/>
          <p:cNvCxnSpPr>
            <a:stCxn id="111" idx="2"/>
          </p:cNvCxnSpPr>
          <p:nvPr/>
        </p:nvCxnSpPr>
        <p:spPr>
          <a:xfrm flipH="1">
            <a:off x="6916125" y="1951175"/>
            <a:ext cx="593700" cy="111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121" name="Google Shape;121;p20"/>
          <p:cNvCxnSpPr>
            <a:stCxn id="110" idx="2"/>
          </p:cNvCxnSpPr>
          <p:nvPr/>
        </p:nvCxnSpPr>
        <p:spPr>
          <a:xfrm flipH="1">
            <a:off x="7251150" y="2151400"/>
            <a:ext cx="1132500" cy="1088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type="ctrTitle"/>
          </p:nvPr>
        </p:nvSpPr>
        <p:spPr>
          <a:xfrm>
            <a:off x="0" y="174725"/>
            <a:ext cx="9144000" cy="7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Lato"/>
                <a:ea typeface="Lato"/>
                <a:cs typeface="Lato"/>
                <a:sym typeface="Lato"/>
              </a:rPr>
              <a:t>Endurance Data</a:t>
            </a:r>
            <a:endParaRPr b="0" sz="36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7" name="Google Shape;12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350" y="1118600"/>
            <a:ext cx="3297175" cy="50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9350" y="1736500"/>
            <a:ext cx="2625174" cy="2625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1"/>
          <p:cNvSpPr txBox="1"/>
          <p:nvPr/>
        </p:nvSpPr>
        <p:spPr>
          <a:xfrm>
            <a:off x="559638" y="4361675"/>
            <a:ext cx="3744600" cy="4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5"/>
              </a:rPr>
              <a:t>https://www.ipetronik.com/ipemotion-rt-481.html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0" name="Google Shape;130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00026" y="2165525"/>
            <a:ext cx="2847975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1"/>
          <p:cNvSpPr txBox="1"/>
          <p:nvPr/>
        </p:nvSpPr>
        <p:spPr>
          <a:xfrm>
            <a:off x="5622825" y="1029450"/>
            <a:ext cx="2402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latin typeface="Lato"/>
                <a:ea typeface="Lato"/>
                <a:cs typeface="Lato"/>
                <a:sym typeface="Lato"/>
              </a:rPr>
              <a:t>Sensors</a:t>
            </a:r>
            <a:endParaRPr u="sng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2" name="Google Shape;132;p21"/>
          <p:cNvSpPr txBox="1"/>
          <p:nvPr/>
        </p:nvSpPr>
        <p:spPr>
          <a:xfrm>
            <a:off x="5400025" y="1739300"/>
            <a:ext cx="906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exhaust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3" name="Google Shape;133;p21"/>
          <p:cNvSpPr txBox="1"/>
          <p:nvPr/>
        </p:nvSpPr>
        <p:spPr>
          <a:xfrm>
            <a:off x="7288050" y="1739300"/>
            <a:ext cx="819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throttle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4" name="Google Shape;134;p21"/>
          <p:cNvSpPr txBox="1"/>
          <p:nvPr/>
        </p:nvSpPr>
        <p:spPr>
          <a:xfrm>
            <a:off x="6457275" y="1539075"/>
            <a:ext cx="733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engine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5" name="Google Shape;135;p21"/>
          <p:cNvSpPr txBox="1"/>
          <p:nvPr/>
        </p:nvSpPr>
        <p:spPr>
          <a:xfrm>
            <a:off x="7288050" y="3929400"/>
            <a:ext cx="819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brakes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6" name="Google Shape;136;p21"/>
          <p:cNvSpPr txBox="1"/>
          <p:nvPr/>
        </p:nvSpPr>
        <p:spPr>
          <a:xfrm>
            <a:off x="5323850" y="3929400"/>
            <a:ext cx="573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tires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7" name="Google Shape;137;p21"/>
          <p:cNvSpPr txBox="1"/>
          <p:nvPr/>
        </p:nvSpPr>
        <p:spPr>
          <a:xfrm>
            <a:off x="5987650" y="4370175"/>
            <a:ext cx="1482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accelerometer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38" name="Google Shape;138;p21"/>
          <p:cNvCxnSpPr>
            <a:stCxn id="136" idx="0"/>
          </p:cNvCxnSpPr>
          <p:nvPr/>
        </p:nvCxnSpPr>
        <p:spPr>
          <a:xfrm flipH="1" rot="10800000">
            <a:off x="5610650" y="3410400"/>
            <a:ext cx="15600" cy="5190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139" name="Google Shape;139;p21"/>
          <p:cNvCxnSpPr>
            <a:stCxn id="136" idx="0"/>
          </p:cNvCxnSpPr>
          <p:nvPr/>
        </p:nvCxnSpPr>
        <p:spPr>
          <a:xfrm flipH="1" rot="10800000">
            <a:off x="5610650" y="3505200"/>
            <a:ext cx="903600" cy="424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140" name="Google Shape;140;p21"/>
          <p:cNvCxnSpPr>
            <a:stCxn id="135" idx="0"/>
          </p:cNvCxnSpPr>
          <p:nvPr/>
        </p:nvCxnSpPr>
        <p:spPr>
          <a:xfrm rot="10800000">
            <a:off x="6900150" y="3374100"/>
            <a:ext cx="797700" cy="55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141" name="Google Shape;141;p21"/>
          <p:cNvCxnSpPr/>
          <p:nvPr/>
        </p:nvCxnSpPr>
        <p:spPr>
          <a:xfrm flipH="1" rot="10800000">
            <a:off x="6729100" y="3192075"/>
            <a:ext cx="3600" cy="117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142" name="Google Shape;142;p21"/>
          <p:cNvCxnSpPr>
            <a:stCxn id="132" idx="2"/>
          </p:cNvCxnSpPr>
          <p:nvPr/>
        </p:nvCxnSpPr>
        <p:spPr>
          <a:xfrm flipH="1">
            <a:off x="5844625" y="2132900"/>
            <a:ext cx="8700" cy="986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143" name="Google Shape;143;p21"/>
          <p:cNvCxnSpPr>
            <a:stCxn id="134" idx="2"/>
          </p:cNvCxnSpPr>
          <p:nvPr/>
        </p:nvCxnSpPr>
        <p:spPr>
          <a:xfrm flipH="1">
            <a:off x="6230325" y="1932675"/>
            <a:ext cx="593700" cy="111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144" name="Google Shape;144;p21"/>
          <p:cNvCxnSpPr>
            <a:stCxn id="133" idx="2"/>
          </p:cNvCxnSpPr>
          <p:nvPr/>
        </p:nvCxnSpPr>
        <p:spPr>
          <a:xfrm flipH="1">
            <a:off x="6565350" y="2132900"/>
            <a:ext cx="1132500" cy="1088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