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918400" cy="43891200"/>
  <p:notesSz cx="6858000" cy="9034463"/>
  <p:custDataLst>
    <p:tags r:id="rId5"/>
  </p:custDataLst>
  <p:defaultTextStyle>
    <a:defPPr>
      <a:defRPr lang="en-CA"/>
    </a:defPPr>
    <a:lvl1pPr algn="ctr" rtl="0" fontAlgn="base">
      <a:spcBef>
        <a:spcPct val="20000"/>
      </a:spcBef>
      <a:spcAft>
        <a:spcPct val="0"/>
      </a:spcAft>
      <a:defRPr sz="5040" kern="1200">
        <a:solidFill>
          <a:schemeClr val="tx1"/>
        </a:solidFill>
        <a:latin typeface="Arial" charset="0"/>
        <a:ea typeface="+mn-ea"/>
        <a:cs typeface="+mn-cs"/>
      </a:defRPr>
    </a:lvl1pPr>
    <a:lvl2pPr marL="640003" algn="ctr" rtl="0" fontAlgn="base">
      <a:spcBef>
        <a:spcPct val="20000"/>
      </a:spcBef>
      <a:spcAft>
        <a:spcPct val="0"/>
      </a:spcAft>
      <a:defRPr sz="5040" kern="1200">
        <a:solidFill>
          <a:schemeClr val="tx1"/>
        </a:solidFill>
        <a:latin typeface="Arial" charset="0"/>
        <a:ea typeface="+mn-ea"/>
        <a:cs typeface="+mn-cs"/>
      </a:defRPr>
    </a:lvl2pPr>
    <a:lvl3pPr marL="1280006" algn="ctr" rtl="0" fontAlgn="base">
      <a:spcBef>
        <a:spcPct val="20000"/>
      </a:spcBef>
      <a:spcAft>
        <a:spcPct val="0"/>
      </a:spcAft>
      <a:defRPr sz="5040" kern="1200">
        <a:solidFill>
          <a:schemeClr val="tx1"/>
        </a:solidFill>
        <a:latin typeface="Arial" charset="0"/>
        <a:ea typeface="+mn-ea"/>
        <a:cs typeface="+mn-cs"/>
      </a:defRPr>
    </a:lvl3pPr>
    <a:lvl4pPr marL="1920009" algn="ctr" rtl="0" fontAlgn="base">
      <a:spcBef>
        <a:spcPct val="20000"/>
      </a:spcBef>
      <a:spcAft>
        <a:spcPct val="0"/>
      </a:spcAft>
      <a:defRPr sz="5040" kern="1200">
        <a:solidFill>
          <a:schemeClr val="tx1"/>
        </a:solidFill>
        <a:latin typeface="Arial" charset="0"/>
        <a:ea typeface="+mn-ea"/>
        <a:cs typeface="+mn-cs"/>
      </a:defRPr>
    </a:lvl4pPr>
    <a:lvl5pPr marL="2560013" algn="ctr" rtl="0" fontAlgn="base">
      <a:spcBef>
        <a:spcPct val="20000"/>
      </a:spcBef>
      <a:spcAft>
        <a:spcPct val="0"/>
      </a:spcAft>
      <a:defRPr sz="5040" kern="1200">
        <a:solidFill>
          <a:schemeClr val="tx1"/>
        </a:solidFill>
        <a:latin typeface="Arial" charset="0"/>
        <a:ea typeface="+mn-ea"/>
        <a:cs typeface="+mn-cs"/>
      </a:defRPr>
    </a:lvl5pPr>
    <a:lvl6pPr marL="3200016" algn="l" defTabSz="1280006" rtl="0" eaLnBrk="1" latinLnBrk="0" hangingPunct="1">
      <a:defRPr sz="5040" kern="1200">
        <a:solidFill>
          <a:schemeClr val="tx1"/>
        </a:solidFill>
        <a:latin typeface="Arial" charset="0"/>
        <a:ea typeface="+mn-ea"/>
        <a:cs typeface="+mn-cs"/>
      </a:defRPr>
    </a:lvl6pPr>
    <a:lvl7pPr marL="3840019" algn="l" defTabSz="1280006" rtl="0" eaLnBrk="1" latinLnBrk="0" hangingPunct="1">
      <a:defRPr sz="5040" kern="1200">
        <a:solidFill>
          <a:schemeClr val="tx1"/>
        </a:solidFill>
        <a:latin typeface="Arial" charset="0"/>
        <a:ea typeface="+mn-ea"/>
        <a:cs typeface="+mn-cs"/>
      </a:defRPr>
    </a:lvl7pPr>
    <a:lvl8pPr marL="4480022" algn="l" defTabSz="1280006" rtl="0" eaLnBrk="1" latinLnBrk="0" hangingPunct="1">
      <a:defRPr sz="5040" kern="1200">
        <a:solidFill>
          <a:schemeClr val="tx1"/>
        </a:solidFill>
        <a:latin typeface="Arial" charset="0"/>
        <a:ea typeface="+mn-ea"/>
        <a:cs typeface="+mn-cs"/>
      </a:defRPr>
    </a:lvl8pPr>
    <a:lvl9pPr marL="5120025" algn="l" defTabSz="1280006" rtl="0" eaLnBrk="1" latinLnBrk="0" hangingPunct="1">
      <a:defRPr sz="504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p15:guide id="1" orient="horz" pos="284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18" autoAdjust="0"/>
  </p:normalViewPr>
  <p:slideViewPr>
    <p:cSldViewPr>
      <p:cViewPr>
        <p:scale>
          <a:sx n="25" d="100"/>
          <a:sy n="25" d="100"/>
        </p:scale>
        <p:origin x="-173" y="-3211"/>
      </p:cViewPr>
      <p:guideLst>
        <p:guide orient="horz" pos="13824"/>
        <p:guide pos="103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08" y="-78"/>
      </p:cViewPr>
      <p:guideLst>
        <p:guide orient="horz" pos="2846"/>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US"/>
          </a:p>
        </p:txBody>
      </p:sp>
      <p:sp>
        <p:nvSpPr>
          <p:cNvPr id="19459" name="Rectangle 3"/>
          <p:cNvSpPr>
            <a:spLocks noGrp="1" noChangeArrowheads="1"/>
          </p:cNvSpPr>
          <p:nvPr>
            <p:ph type="dt" sz="quarter" idx="1"/>
          </p:nvPr>
        </p:nvSpPr>
        <p:spPr bwMode="auto">
          <a:xfrm>
            <a:off x="3884613" y="0"/>
            <a:ext cx="29718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23C34AD8-801A-4840-8C7C-0F144F15BCEC}" type="datetimeFigureOut">
              <a:rPr lang="en-US"/>
              <a:pPr/>
              <a:t>5/1/2019</a:t>
            </a:fld>
            <a:endParaRPr lang="en-US"/>
          </a:p>
        </p:txBody>
      </p:sp>
      <p:sp>
        <p:nvSpPr>
          <p:cNvPr id="19460" name="Rectangle 4"/>
          <p:cNvSpPr>
            <a:spLocks noGrp="1" noChangeArrowheads="1"/>
          </p:cNvSpPr>
          <p:nvPr>
            <p:ph type="ftr" sz="quarter" idx="2"/>
          </p:nvPr>
        </p:nvSpPr>
        <p:spPr bwMode="auto">
          <a:xfrm>
            <a:off x="0" y="8580438"/>
            <a:ext cx="297180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US"/>
          </a:p>
        </p:txBody>
      </p:sp>
      <p:sp>
        <p:nvSpPr>
          <p:cNvPr id="19461" name="Rectangle 5"/>
          <p:cNvSpPr>
            <a:spLocks noGrp="1" noChangeArrowheads="1"/>
          </p:cNvSpPr>
          <p:nvPr>
            <p:ph type="sldNum" sz="quarter" idx="3"/>
          </p:nvPr>
        </p:nvSpPr>
        <p:spPr bwMode="auto">
          <a:xfrm>
            <a:off x="3884613" y="8580438"/>
            <a:ext cx="297180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A924316E-B432-421C-BEA1-05A0314CB585}" type="slidenum">
              <a:rPr lang="en-US"/>
              <a:pPr/>
              <a:t>‹#›</a:t>
            </a:fld>
            <a:endParaRPr lang="en-US"/>
          </a:p>
        </p:txBody>
      </p:sp>
    </p:spTree>
    <p:extLst>
      <p:ext uri="{BB962C8B-B14F-4D97-AF65-F5344CB8AC3E}">
        <p14:creationId xmlns:p14="http://schemas.microsoft.com/office/powerpoint/2010/main" val="429789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endParaRPr lang="en-US"/>
          </a:p>
        </p:txBody>
      </p:sp>
      <p:sp>
        <p:nvSpPr>
          <p:cNvPr id="3075" name="Rectangle 3"/>
          <p:cNvSpPr>
            <a:spLocks noGrp="1" noChangeArrowheads="1"/>
          </p:cNvSpPr>
          <p:nvPr>
            <p:ph type="dt" idx="1"/>
          </p:nvPr>
        </p:nvSpPr>
        <p:spPr bwMode="auto">
          <a:xfrm>
            <a:off x="3884613" y="0"/>
            <a:ext cx="297180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3076" name="Rectangle 4"/>
          <p:cNvSpPr>
            <a:spLocks noGrp="1" noRot="1" noChangeAspect="1" noChangeArrowheads="1" noTextEdit="1"/>
          </p:cNvSpPr>
          <p:nvPr>
            <p:ph type="sldImg" idx="2"/>
          </p:nvPr>
        </p:nvSpPr>
        <p:spPr bwMode="auto">
          <a:xfrm>
            <a:off x="2160588" y="677863"/>
            <a:ext cx="2538412" cy="3387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291013"/>
            <a:ext cx="5486400" cy="4065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580438"/>
            <a:ext cx="2971800"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endParaRPr lang="en-US"/>
          </a:p>
        </p:txBody>
      </p:sp>
      <p:sp>
        <p:nvSpPr>
          <p:cNvPr id="3079" name="Rectangle 7"/>
          <p:cNvSpPr>
            <a:spLocks noGrp="1" noChangeArrowheads="1"/>
          </p:cNvSpPr>
          <p:nvPr>
            <p:ph type="sldNum" sz="quarter" idx="5"/>
          </p:nvPr>
        </p:nvSpPr>
        <p:spPr bwMode="auto">
          <a:xfrm>
            <a:off x="3884613" y="8580438"/>
            <a:ext cx="2971800"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4B95363B-8D98-46F9-B9B9-A020EFF4267F}" type="slidenum">
              <a:rPr lang="en-CA"/>
              <a:pPr/>
              <a:t>‹#›</a:t>
            </a:fld>
            <a:endParaRPr lang="en-CA"/>
          </a:p>
        </p:txBody>
      </p:sp>
    </p:spTree>
    <p:extLst>
      <p:ext uri="{BB962C8B-B14F-4D97-AF65-F5344CB8AC3E}">
        <p14:creationId xmlns:p14="http://schemas.microsoft.com/office/powerpoint/2010/main" val="551451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80" kern="1200">
        <a:solidFill>
          <a:schemeClr val="tx1"/>
        </a:solidFill>
        <a:latin typeface="Arial" charset="0"/>
        <a:ea typeface="+mn-ea"/>
        <a:cs typeface="+mn-cs"/>
      </a:defRPr>
    </a:lvl1pPr>
    <a:lvl2pPr marL="640003" algn="l" rtl="0" eaLnBrk="0" fontAlgn="base" hangingPunct="0">
      <a:spcBef>
        <a:spcPct val="30000"/>
      </a:spcBef>
      <a:spcAft>
        <a:spcPct val="0"/>
      </a:spcAft>
      <a:defRPr sz="1680" kern="1200">
        <a:solidFill>
          <a:schemeClr val="tx1"/>
        </a:solidFill>
        <a:latin typeface="Arial" charset="0"/>
        <a:ea typeface="+mn-ea"/>
        <a:cs typeface="+mn-cs"/>
      </a:defRPr>
    </a:lvl2pPr>
    <a:lvl3pPr marL="1280006" algn="l" rtl="0" eaLnBrk="0" fontAlgn="base" hangingPunct="0">
      <a:spcBef>
        <a:spcPct val="30000"/>
      </a:spcBef>
      <a:spcAft>
        <a:spcPct val="0"/>
      </a:spcAft>
      <a:defRPr sz="1680" kern="1200">
        <a:solidFill>
          <a:schemeClr val="tx1"/>
        </a:solidFill>
        <a:latin typeface="Arial" charset="0"/>
        <a:ea typeface="+mn-ea"/>
        <a:cs typeface="+mn-cs"/>
      </a:defRPr>
    </a:lvl3pPr>
    <a:lvl4pPr marL="1920009" algn="l" rtl="0" eaLnBrk="0" fontAlgn="base" hangingPunct="0">
      <a:spcBef>
        <a:spcPct val="30000"/>
      </a:spcBef>
      <a:spcAft>
        <a:spcPct val="0"/>
      </a:spcAft>
      <a:defRPr sz="1680" kern="1200">
        <a:solidFill>
          <a:schemeClr val="tx1"/>
        </a:solidFill>
        <a:latin typeface="Arial" charset="0"/>
        <a:ea typeface="+mn-ea"/>
        <a:cs typeface="+mn-cs"/>
      </a:defRPr>
    </a:lvl4pPr>
    <a:lvl5pPr marL="2560013" algn="l" rtl="0" eaLnBrk="0" fontAlgn="base" hangingPunct="0">
      <a:spcBef>
        <a:spcPct val="30000"/>
      </a:spcBef>
      <a:spcAft>
        <a:spcPct val="0"/>
      </a:spcAft>
      <a:defRPr sz="1680" kern="1200">
        <a:solidFill>
          <a:schemeClr val="tx1"/>
        </a:solidFill>
        <a:latin typeface="Arial" charset="0"/>
        <a:ea typeface="+mn-ea"/>
        <a:cs typeface="+mn-cs"/>
      </a:defRPr>
    </a:lvl5pPr>
    <a:lvl6pPr marL="3200016" algn="l" defTabSz="1280006" rtl="0" eaLnBrk="1" latinLnBrk="0" hangingPunct="1">
      <a:defRPr sz="1680" kern="1200">
        <a:solidFill>
          <a:schemeClr val="tx1"/>
        </a:solidFill>
        <a:latin typeface="+mn-lt"/>
        <a:ea typeface="+mn-ea"/>
        <a:cs typeface="+mn-cs"/>
      </a:defRPr>
    </a:lvl6pPr>
    <a:lvl7pPr marL="3840019" algn="l" defTabSz="1280006" rtl="0" eaLnBrk="1" latinLnBrk="0" hangingPunct="1">
      <a:defRPr sz="1680" kern="1200">
        <a:solidFill>
          <a:schemeClr val="tx1"/>
        </a:solidFill>
        <a:latin typeface="+mn-lt"/>
        <a:ea typeface="+mn-ea"/>
        <a:cs typeface="+mn-cs"/>
      </a:defRPr>
    </a:lvl7pPr>
    <a:lvl8pPr marL="4480022" algn="l" defTabSz="1280006" rtl="0" eaLnBrk="1" latinLnBrk="0" hangingPunct="1">
      <a:defRPr sz="1680" kern="1200">
        <a:solidFill>
          <a:schemeClr val="tx1"/>
        </a:solidFill>
        <a:latin typeface="+mn-lt"/>
        <a:ea typeface="+mn-ea"/>
        <a:cs typeface="+mn-cs"/>
      </a:defRPr>
    </a:lvl8pPr>
    <a:lvl9pPr marL="5120025" algn="l" defTabSz="1280006"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20000"/>
              </a:spcBef>
              <a:spcAft>
                <a:spcPct val="0"/>
              </a:spcAft>
              <a:defRPr sz="3600">
                <a:solidFill>
                  <a:schemeClr val="tx1"/>
                </a:solidFill>
                <a:latin typeface="Arial" charset="0"/>
              </a:defRPr>
            </a:lvl6pPr>
            <a:lvl7pPr marL="2971800" indent="-228600" algn="ctr" eaLnBrk="0" fontAlgn="base" hangingPunct="0">
              <a:spcBef>
                <a:spcPct val="20000"/>
              </a:spcBef>
              <a:spcAft>
                <a:spcPct val="0"/>
              </a:spcAft>
              <a:defRPr sz="3600">
                <a:solidFill>
                  <a:schemeClr val="tx1"/>
                </a:solidFill>
                <a:latin typeface="Arial" charset="0"/>
              </a:defRPr>
            </a:lvl7pPr>
            <a:lvl8pPr marL="3429000" indent="-228600" algn="ctr" eaLnBrk="0" fontAlgn="base" hangingPunct="0">
              <a:spcBef>
                <a:spcPct val="20000"/>
              </a:spcBef>
              <a:spcAft>
                <a:spcPct val="0"/>
              </a:spcAft>
              <a:defRPr sz="3600">
                <a:solidFill>
                  <a:schemeClr val="tx1"/>
                </a:solidFill>
                <a:latin typeface="Arial" charset="0"/>
              </a:defRPr>
            </a:lvl8pPr>
            <a:lvl9pPr marL="3886200" indent="-228600" algn="ctr" eaLnBrk="0" fontAlgn="base" hangingPunct="0">
              <a:spcBef>
                <a:spcPct val="20000"/>
              </a:spcBef>
              <a:spcAft>
                <a:spcPct val="0"/>
              </a:spcAft>
              <a:defRPr sz="3600">
                <a:solidFill>
                  <a:schemeClr val="tx1"/>
                </a:solidFill>
                <a:latin typeface="Arial" charset="0"/>
              </a:defRPr>
            </a:lvl9pPr>
          </a:lstStyle>
          <a:p>
            <a:pPr eaLnBrk="1" hangingPunct="1"/>
            <a:fld id="{48007CC6-A4D1-48DB-A4AA-13A11C40F078}" type="slidenum">
              <a:rPr lang="en-CA" sz="1200"/>
              <a:pPr eaLnBrk="1" hangingPunct="1"/>
              <a:t>1</a:t>
            </a:fld>
            <a:endParaRPr lang="en-CA" sz="1200"/>
          </a:p>
        </p:txBody>
      </p:sp>
      <p:sp>
        <p:nvSpPr>
          <p:cNvPr id="4099" name="Rectangle 2"/>
          <p:cNvSpPr>
            <a:spLocks noGrp="1" noRot="1" noChangeAspect="1" noChangeArrowheads="1" noTextEdit="1"/>
          </p:cNvSpPr>
          <p:nvPr>
            <p:ph type="sldImg"/>
          </p:nvPr>
        </p:nvSpPr>
        <p:spPr>
          <a:xfrm>
            <a:off x="2160588" y="677863"/>
            <a:ext cx="2538412" cy="3387725"/>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068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2847" y="9088967"/>
            <a:ext cx="41971913" cy="6273800"/>
          </a:xfrm>
        </p:spPr>
        <p:txBody>
          <a:bodyPr/>
          <a:lstStyle/>
          <a:p>
            <a:r>
              <a:rPr lang="en-US"/>
              <a:t>Click to edit Master title style</a:t>
            </a:r>
          </a:p>
        </p:txBody>
      </p:sp>
      <p:sp>
        <p:nvSpPr>
          <p:cNvPr id="3" name="Subtitle 2"/>
          <p:cNvSpPr>
            <a:spLocks noGrp="1"/>
          </p:cNvSpPr>
          <p:nvPr>
            <p:ph type="subTitle" idx="1"/>
          </p:nvPr>
        </p:nvSpPr>
        <p:spPr>
          <a:xfrm>
            <a:off x="7405689" y="16581968"/>
            <a:ext cx="34566225" cy="7476067"/>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Tree>
    <p:extLst>
      <p:ext uri="{BB962C8B-B14F-4D97-AF65-F5344CB8AC3E}">
        <p14:creationId xmlns:p14="http://schemas.microsoft.com/office/powerpoint/2010/main" val="106469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06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47400" y="1219200"/>
            <a:ext cx="11658600" cy="26822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219200"/>
            <a:ext cx="34747200" cy="2682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50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46634400" cy="2438400"/>
          </a:xfrm>
        </p:spPr>
        <p:txBody>
          <a:bodyPr/>
          <a:lstStyle/>
          <a:p>
            <a:r>
              <a:rPr lang="en-US"/>
              <a:t>Click to edit Master title style</a:t>
            </a:r>
          </a:p>
        </p:txBody>
      </p:sp>
      <p:sp>
        <p:nvSpPr>
          <p:cNvPr id="3" name="Content Placeholder 2"/>
          <p:cNvSpPr>
            <a:spLocks noGrp="1"/>
          </p:cNvSpPr>
          <p:nvPr>
            <p:ph sz="half" idx="1"/>
          </p:nvPr>
        </p:nvSpPr>
        <p:spPr>
          <a:xfrm>
            <a:off x="1371600" y="4876800"/>
            <a:ext cx="6743700" cy="2316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8343900" y="4876800"/>
            <a:ext cx="6743700" cy="1148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43900" y="16560800"/>
            <a:ext cx="6743700" cy="1148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898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35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18802353"/>
            <a:ext cx="41971913" cy="5812367"/>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900490" y="12401551"/>
            <a:ext cx="41971913" cy="6400800"/>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222322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4876800"/>
            <a:ext cx="6743700" cy="2316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43900" y="4876800"/>
            <a:ext cx="6743700" cy="2316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18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9359" y="1172633"/>
            <a:ext cx="4443888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9359" y="6548967"/>
            <a:ext cx="21817013" cy="2730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469359" y="9279468"/>
            <a:ext cx="21817013" cy="1685925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4089" y="6548967"/>
            <a:ext cx="21824157" cy="2730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5084089" y="9279468"/>
            <a:ext cx="21824157" cy="1685925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35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894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71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359" y="1164169"/>
            <a:ext cx="16244888" cy="49593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19304795" y="1164169"/>
            <a:ext cx="27603450" cy="249745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9359" y="6123517"/>
            <a:ext cx="16244888" cy="200152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80923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7402" y="20482986"/>
            <a:ext cx="29627513" cy="2417233"/>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9677402" y="2614084"/>
            <a:ext cx="29627513" cy="1755774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9677402" y="22900219"/>
            <a:ext cx="29627513" cy="34353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90891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828800"/>
            <a:ext cx="3108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914400" y="7315200"/>
            <a:ext cx="9144000" cy="347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t" anchorCtr="0" compatLnSpc="1">
            <a:prstTxWarp prst="textNoShape">
              <a:avLst/>
            </a:prstTxWarp>
          </a:bodyPr>
          <a:lstStyle/>
          <a:p>
            <a:pPr lvl="0"/>
            <a:r>
              <a:rPr lang="en-CA"/>
              <a:t>Click to edit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180313" rtl="0" eaLnBrk="0" fontAlgn="base" hangingPunct="0">
        <a:spcBef>
          <a:spcPct val="0"/>
        </a:spcBef>
        <a:spcAft>
          <a:spcPct val="0"/>
        </a:spcAft>
        <a:defRPr sz="9600">
          <a:solidFill>
            <a:schemeClr val="tx2"/>
          </a:solidFill>
          <a:latin typeface="+mj-lt"/>
          <a:ea typeface="+mj-ea"/>
          <a:cs typeface="+mj-cs"/>
        </a:defRPr>
      </a:lvl1pPr>
      <a:lvl2pPr algn="ctr" defTabSz="4180313" rtl="0" eaLnBrk="0" fontAlgn="base" hangingPunct="0">
        <a:spcBef>
          <a:spcPct val="0"/>
        </a:spcBef>
        <a:spcAft>
          <a:spcPct val="0"/>
        </a:spcAft>
        <a:defRPr sz="9600">
          <a:solidFill>
            <a:schemeClr val="tx2"/>
          </a:solidFill>
          <a:latin typeface="Arial" charset="0"/>
        </a:defRPr>
      </a:lvl2pPr>
      <a:lvl3pPr algn="ctr" defTabSz="4180313" rtl="0" eaLnBrk="0" fontAlgn="base" hangingPunct="0">
        <a:spcBef>
          <a:spcPct val="0"/>
        </a:spcBef>
        <a:spcAft>
          <a:spcPct val="0"/>
        </a:spcAft>
        <a:defRPr sz="9600">
          <a:solidFill>
            <a:schemeClr val="tx2"/>
          </a:solidFill>
          <a:latin typeface="Arial" charset="0"/>
        </a:defRPr>
      </a:lvl3pPr>
      <a:lvl4pPr algn="ctr" defTabSz="4180313" rtl="0" eaLnBrk="0" fontAlgn="base" hangingPunct="0">
        <a:spcBef>
          <a:spcPct val="0"/>
        </a:spcBef>
        <a:spcAft>
          <a:spcPct val="0"/>
        </a:spcAft>
        <a:defRPr sz="9600">
          <a:solidFill>
            <a:schemeClr val="tx2"/>
          </a:solidFill>
          <a:latin typeface="Arial" charset="0"/>
        </a:defRPr>
      </a:lvl4pPr>
      <a:lvl5pPr algn="ctr" defTabSz="4180313" rtl="0" eaLnBrk="0" fontAlgn="base" hangingPunct="0">
        <a:spcBef>
          <a:spcPct val="0"/>
        </a:spcBef>
        <a:spcAft>
          <a:spcPct val="0"/>
        </a:spcAft>
        <a:defRPr sz="9600">
          <a:solidFill>
            <a:schemeClr val="tx2"/>
          </a:solidFill>
          <a:latin typeface="Arial" charset="0"/>
        </a:defRPr>
      </a:lvl5pPr>
      <a:lvl6pPr marL="609585" algn="ctr" defTabSz="4180313" rtl="0" fontAlgn="base">
        <a:spcBef>
          <a:spcPct val="0"/>
        </a:spcBef>
        <a:spcAft>
          <a:spcPct val="0"/>
        </a:spcAft>
        <a:defRPr sz="9600">
          <a:solidFill>
            <a:schemeClr val="tx2"/>
          </a:solidFill>
          <a:latin typeface="Arial" charset="0"/>
        </a:defRPr>
      </a:lvl6pPr>
      <a:lvl7pPr marL="1219170" algn="ctr" defTabSz="4180313" rtl="0" fontAlgn="base">
        <a:spcBef>
          <a:spcPct val="0"/>
        </a:spcBef>
        <a:spcAft>
          <a:spcPct val="0"/>
        </a:spcAft>
        <a:defRPr sz="9600">
          <a:solidFill>
            <a:schemeClr val="tx2"/>
          </a:solidFill>
          <a:latin typeface="Arial" charset="0"/>
        </a:defRPr>
      </a:lvl7pPr>
      <a:lvl8pPr marL="1828754" algn="ctr" defTabSz="4180313" rtl="0" fontAlgn="base">
        <a:spcBef>
          <a:spcPct val="0"/>
        </a:spcBef>
        <a:spcAft>
          <a:spcPct val="0"/>
        </a:spcAft>
        <a:defRPr sz="9600">
          <a:solidFill>
            <a:schemeClr val="tx2"/>
          </a:solidFill>
          <a:latin typeface="Arial" charset="0"/>
        </a:defRPr>
      </a:lvl8pPr>
      <a:lvl9pPr marL="2438339" algn="ctr" defTabSz="4180313" rtl="0" fontAlgn="base">
        <a:spcBef>
          <a:spcPct val="0"/>
        </a:spcBef>
        <a:spcAft>
          <a:spcPct val="0"/>
        </a:spcAft>
        <a:defRPr sz="9600">
          <a:solidFill>
            <a:schemeClr val="tx2"/>
          </a:solidFill>
          <a:latin typeface="Arial" charset="0"/>
        </a:defRPr>
      </a:lvl9pPr>
    </p:titleStyle>
    <p:bodyStyle>
      <a:lvl1pPr marL="1568411" indent="-1568411" algn="l" defTabSz="4180313" rtl="0" eaLnBrk="0" fontAlgn="base" hangingPunct="0">
        <a:spcBef>
          <a:spcPct val="20000"/>
        </a:spcBef>
        <a:spcAft>
          <a:spcPct val="0"/>
        </a:spcAft>
        <a:buChar char="•"/>
        <a:defRPr sz="3200">
          <a:solidFill>
            <a:schemeClr val="tx1"/>
          </a:solidFill>
          <a:latin typeface="+mn-lt"/>
          <a:ea typeface="+mn-ea"/>
          <a:cs typeface="+mn-cs"/>
        </a:defRPr>
      </a:lvl1pPr>
      <a:lvl2pPr marL="3397166" indent="-1308067" algn="l" defTabSz="4180313" rtl="0" eaLnBrk="0" fontAlgn="base" hangingPunct="0">
        <a:spcBef>
          <a:spcPct val="20000"/>
        </a:spcBef>
        <a:spcAft>
          <a:spcPct val="0"/>
        </a:spcAft>
        <a:buChar char="–"/>
        <a:defRPr sz="12800">
          <a:solidFill>
            <a:schemeClr val="tx1"/>
          </a:solidFill>
          <a:latin typeface="+mn-lt"/>
        </a:defRPr>
      </a:lvl2pPr>
      <a:lvl3pPr marL="5225920" indent="-1045607" algn="l" defTabSz="4180313" rtl="0" eaLnBrk="0" fontAlgn="base" hangingPunct="0">
        <a:spcBef>
          <a:spcPct val="20000"/>
        </a:spcBef>
        <a:spcAft>
          <a:spcPct val="0"/>
        </a:spcAft>
        <a:buChar char="•"/>
        <a:defRPr sz="10933">
          <a:solidFill>
            <a:schemeClr val="tx1"/>
          </a:solidFill>
          <a:latin typeface="+mn-lt"/>
        </a:defRPr>
      </a:lvl3pPr>
      <a:lvl4pPr marL="7315017" indent="-1045607" algn="l" defTabSz="4180313" rtl="0" eaLnBrk="0" fontAlgn="base" hangingPunct="0">
        <a:spcBef>
          <a:spcPct val="20000"/>
        </a:spcBef>
        <a:spcAft>
          <a:spcPct val="0"/>
        </a:spcAft>
        <a:buChar char="–"/>
        <a:defRPr sz="9200">
          <a:solidFill>
            <a:schemeClr val="tx1"/>
          </a:solidFill>
          <a:latin typeface="+mn-lt"/>
        </a:defRPr>
      </a:lvl4pPr>
      <a:lvl5pPr marL="9404116" indent="-1043491" algn="l" defTabSz="4180313" rtl="0" eaLnBrk="0" fontAlgn="base" hangingPunct="0">
        <a:spcBef>
          <a:spcPct val="20000"/>
        </a:spcBef>
        <a:spcAft>
          <a:spcPct val="0"/>
        </a:spcAft>
        <a:buChar char="»"/>
        <a:defRPr sz="9200">
          <a:solidFill>
            <a:schemeClr val="tx1"/>
          </a:solidFill>
          <a:latin typeface="+mn-lt"/>
        </a:defRPr>
      </a:lvl5pPr>
      <a:lvl6pPr marL="10013700" indent="-1043491" algn="l" defTabSz="4180313" rtl="0" fontAlgn="base">
        <a:spcBef>
          <a:spcPct val="20000"/>
        </a:spcBef>
        <a:spcAft>
          <a:spcPct val="0"/>
        </a:spcAft>
        <a:buChar char="»"/>
        <a:defRPr sz="9200">
          <a:solidFill>
            <a:schemeClr val="tx1"/>
          </a:solidFill>
          <a:latin typeface="+mn-lt"/>
        </a:defRPr>
      </a:lvl6pPr>
      <a:lvl7pPr marL="10623285" indent="-1043491" algn="l" defTabSz="4180313" rtl="0" fontAlgn="base">
        <a:spcBef>
          <a:spcPct val="20000"/>
        </a:spcBef>
        <a:spcAft>
          <a:spcPct val="0"/>
        </a:spcAft>
        <a:buChar char="»"/>
        <a:defRPr sz="9200">
          <a:solidFill>
            <a:schemeClr val="tx1"/>
          </a:solidFill>
          <a:latin typeface="+mn-lt"/>
        </a:defRPr>
      </a:lvl7pPr>
      <a:lvl8pPr marL="11232870" indent="-1043491" algn="l" defTabSz="4180313" rtl="0" fontAlgn="base">
        <a:spcBef>
          <a:spcPct val="20000"/>
        </a:spcBef>
        <a:spcAft>
          <a:spcPct val="0"/>
        </a:spcAft>
        <a:buChar char="»"/>
        <a:defRPr sz="9200">
          <a:solidFill>
            <a:schemeClr val="tx1"/>
          </a:solidFill>
          <a:latin typeface="+mn-lt"/>
        </a:defRPr>
      </a:lvl8pPr>
      <a:lvl9pPr marL="11842455" indent="-1043491" algn="l" defTabSz="4180313" rtl="0" fontAlgn="base">
        <a:spcBef>
          <a:spcPct val="20000"/>
        </a:spcBef>
        <a:spcAft>
          <a:spcPct val="0"/>
        </a:spcAft>
        <a:buChar char="»"/>
        <a:defRPr sz="92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s://pbs.twimg.com/profile_images/629778912772370432/x-o5vdAT.png"/>
          <p:cNvPicPr>
            <a:picLocks noChangeAspect="1" noChangeArrowheads="1"/>
          </p:cNvPicPr>
          <p:nvPr/>
        </p:nvPicPr>
        <p:blipFill rotWithShape="1">
          <a:blip r:embed="rId4">
            <a:extLst>
              <a:ext uri="{28A0092B-C50C-407E-A947-70E740481C1C}">
                <a14:useLocalDpi xmlns:a14="http://schemas.microsoft.com/office/drawing/2010/main" val="0"/>
              </a:ext>
            </a:extLst>
          </a:blip>
          <a:srcRect t="31566" b="31198"/>
          <a:stretch/>
        </p:blipFill>
        <p:spPr bwMode="auto">
          <a:xfrm>
            <a:off x="22792568" y="1001555"/>
            <a:ext cx="7717459" cy="287369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title"/>
          </p:nvPr>
        </p:nvSpPr>
        <p:spPr>
          <a:xfrm>
            <a:off x="9973437" y="914399"/>
            <a:ext cx="12501036" cy="2133600"/>
          </a:xfrm>
        </p:spPr>
        <p:txBody>
          <a:bodyPr vert="horz" wrap="square" lIns="0" tIns="0" rIns="0" bIns="0" numCol="1" anchor="t" anchorCtr="0" compatLnSpc="1">
            <a:prstTxWarp prst="textNoShape">
              <a:avLst/>
            </a:prstTxWarp>
          </a:bodyPr>
          <a:lstStyle/>
          <a:p>
            <a:pPr eaLnBrk="1" hangingPunct="1"/>
            <a:r>
              <a:rPr lang="en-US" sz="7200" b="1" dirty="0">
                <a:solidFill>
                  <a:schemeClr val="tx1"/>
                </a:solidFill>
              </a:rPr>
              <a:t>PySC2 Reinforcement Learning</a:t>
            </a:r>
            <a:endParaRPr lang="en-CA" sz="7200" b="1" dirty="0">
              <a:solidFill>
                <a:schemeClr val="tx1"/>
              </a:solidFill>
            </a:endParaRPr>
          </a:p>
        </p:txBody>
      </p:sp>
      <p:sp>
        <p:nvSpPr>
          <p:cNvPr id="2051" name="Rectangle 4"/>
          <p:cNvSpPr>
            <a:spLocks noChangeArrowheads="1"/>
          </p:cNvSpPr>
          <p:nvPr/>
        </p:nvSpPr>
        <p:spPr bwMode="auto">
          <a:xfrm>
            <a:off x="2436284" y="5522840"/>
            <a:ext cx="8532283" cy="3745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609585">
              <a:spcBef>
                <a:spcPts val="0"/>
              </a:spcBef>
              <a:spcAft>
                <a:spcPts val="800"/>
              </a:spcAft>
            </a:pPr>
            <a:r>
              <a:rPr lang="en-US" sz="6720" b="1" dirty="0"/>
              <a:t>Introduction</a:t>
            </a:r>
            <a:endParaRPr lang="en-US" sz="3067" dirty="0">
              <a:latin typeface="Arial" pitchFamily="34" charset="0"/>
              <a:cs typeface="Arial" pitchFamily="34" charset="0"/>
            </a:endParaRPr>
          </a:p>
          <a:p>
            <a:pPr marL="457189" indent="-457189" algn="just" defTabSz="609585">
              <a:spcBef>
                <a:spcPts val="0"/>
              </a:spcBef>
              <a:buFont typeface="Arial" panose="020B0604020202020204" pitchFamily="34" charset="0"/>
              <a:buChar char="•"/>
            </a:pPr>
            <a:r>
              <a:rPr lang="en-US" sz="3067" dirty="0">
                <a:latin typeface="+mn-lt"/>
                <a:cs typeface="Arial" pitchFamily="34" charset="0"/>
              </a:rPr>
              <a:t>Real Time Strategy games provide an ideal testing environment for artificial intelligence and machine learning techniques because they are run in real time, provide incomplete information, and contain multiple elements that allow for many different strategies.</a:t>
            </a:r>
          </a:p>
          <a:p>
            <a:pPr marL="457189" indent="-457189" algn="just" defTabSz="609585">
              <a:spcBef>
                <a:spcPts val="0"/>
              </a:spcBef>
              <a:buFont typeface="Arial" panose="020B0604020202020204" pitchFamily="34" charset="0"/>
              <a:buChar char="•"/>
            </a:pPr>
            <a:endParaRPr lang="en-US" sz="3067" dirty="0">
              <a:latin typeface="+mn-lt"/>
              <a:cs typeface="Arial" pitchFamily="34" charset="0"/>
            </a:endParaRPr>
          </a:p>
          <a:p>
            <a:pPr marL="457189" indent="-457189" algn="just" defTabSz="609585">
              <a:spcBef>
                <a:spcPts val="0"/>
              </a:spcBef>
              <a:buFont typeface="Arial" panose="020B0604020202020204" pitchFamily="34" charset="0"/>
              <a:buChar char="•"/>
            </a:pPr>
            <a:r>
              <a:rPr lang="en-US" sz="3067" dirty="0">
                <a:latin typeface="+mn-lt"/>
                <a:cs typeface="Arial" pitchFamily="34" charset="0"/>
              </a:rPr>
              <a:t>StarCraft II is a suitable challenge for machine learning. It is a Real Time Strategy game developed by Blizzard. The goal of the game is to collect resources, build a base, build units, and defeat your opponent while they attempt to accomplish the same. </a:t>
            </a:r>
          </a:p>
          <a:p>
            <a:pPr marL="457189" indent="-457189" algn="just" defTabSz="609585">
              <a:spcBef>
                <a:spcPts val="0"/>
              </a:spcBef>
              <a:buFont typeface="Arial" panose="020B0604020202020204" pitchFamily="34" charset="0"/>
              <a:buChar char="•"/>
            </a:pPr>
            <a:endParaRPr lang="en-US" sz="3067" dirty="0">
              <a:latin typeface="+mn-lt"/>
              <a:cs typeface="Arial" pitchFamily="34" charset="0"/>
            </a:endParaRPr>
          </a:p>
          <a:p>
            <a:pPr marL="457189" indent="-457189" algn="just" defTabSz="609585">
              <a:spcBef>
                <a:spcPts val="0"/>
              </a:spcBef>
              <a:buFont typeface="Arial" panose="020B0604020202020204" pitchFamily="34" charset="0"/>
              <a:buChar char="•"/>
            </a:pPr>
            <a:r>
              <a:rPr lang="en-US" sz="3067" dirty="0">
                <a:latin typeface="+mn-lt"/>
                <a:cs typeface="Arial" pitchFamily="34" charset="0"/>
              </a:rPr>
              <a:t>Reinforcement Learning is a type of machine learning technique that enables an agent to learn in an interactive environment by trial and error using feedback from its own actions and experiences.</a:t>
            </a:r>
          </a:p>
          <a:p>
            <a:pPr algn="just" defTabSz="609585">
              <a:spcBef>
                <a:spcPts val="0"/>
              </a:spcBef>
            </a:pPr>
            <a:endParaRPr lang="en-US" sz="3067" dirty="0">
              <a:latin typeface="+mn-lt"/>
              <a:cs typeface="Arial" pitchFamily="34" charset="0"/>
            </a:endParaRPr>
          </a:p>
          <a:p>
            <a:pPr marL="457189" indent="-457189" algn="just" defTabSz="609585">
              <a:spcBef>
                <a:spcPts val="0"/>
              </a:spcBef>
              <a:buFont typeface="Arial" panose="020B0604020202020204" pitchFamily="34" charset="0"/>
              <a:buChar char="•"/>
            </a:pPr>
            <a:r>
              <a:rPr lang="en-US" sz="3067" dirty="0">
                <a:latin typeface="+mn-lt"/>
                <a:cs typeface="Arial" pitchFamily="34" charset="0"/>
              </a:rPr>
              <a:t>PySC2 is an environment for Reinforcement Learning research developed by DeepMind and Blizzard. It provides an interface for Reinforcement Learning agents to interact with StarCraft II and is designed to emulate human abilities.</a:t>
            </a:r>
          </a:p>
          <a:p>
            <a:pPr defTabSz="609585"/>
            <a:endParaRPr lang="en-US" sz="2133" b="1" dirty="0">
              <a:latin typeface="Arial" pitchFamily="34" charset="0"/>
              <a:cs typeface="Arial" pitchFamily="34" charset="0"/>
            </a:endParaRPr>
          </a:p>
          <a:p>
            <a:pPr marL="457189" indent="-457189" algn="just" defTabSz="609585">
              <a:buFont typeface="Arial" panose="020B0604020202020204" pitchFamily="34" charset="0"/>
              <a:buChar char="•"/>
            </a:pPr>
            <a:r>
              <a:rPr lang="en-US" sz="3067" dirty="0">
                <a:latin typeface="+mn-lt"/>
                <a:cs typeface="Arial" pitchFamily="34" charset="0"/>
              </a:rPr>
              <a:t>The purpose of this project is to create an agent that is able to play and efficiently complete a StarCraft II mini-game through Reinforcement Learning.</a:t>
            </a:r>
          </a:p>
          <a:p>
            <a:pPr defTabSz="609585">
              <a:spcBef>
                <a:spcPts val="1600"/>
              </a:spcBef>
              <a:spcAft>
                <a:spcPts val="800"/>
              </a:spcAft>
            </a:pPr>
            <a:r>
              <a:rPr lang="en-US" sz="6720" b="1" dirty="0">
                <a:solidFill>
                  <a:srgbClr val="000000"/>
                </a:solidFill>
              </a:rPr>
              <a:t>Data Collection</a:t>
            </a:r>
          </a:p>
          <a:p>
            <a:pPr marL="457189" indent="-457189" algn="just" defTabSz="609585">
              <a:spcBef>
                <a:spcPts val="1600"/>
              </a:spcBef>
              <a:spcAft>
                <a:spcPts val="800"/>
              </a:spcAft>
              <a:buFont typeface="Arial" panose="020B0604020202020204" pitchFamily="34" charset="0"/>
              <a:buChar char="•"/>
            </a:pPr>
            <a:r>
              <a:rPr lang="en-US" sz="3067" dirty="0">
                <a:solidFill>
                  <a:srgbClr val="000000"/>
                </a:solidFill>
                <a:latin typeface="Arial"/>
              </a:rPr>
              <a:t>The PySC2 package installation comes with all the required dependencies. </a:t>
            </a:r>
          </a:p>
          <a:p>
            <a:pPr marL="457189" indent="-457189" algn="just" defTabSz="609585">
              <a:spcBef>
                <a:spcPts val="1600"/>
              </a:spcBef>
              <a:spcAft>
                <a:spcPts val="800"/>
              </a:spcAft>
              <a:buFont typeface="Arial" panose="020B0604020202020204" pitchFamily="34" charset="0"/>
              <a:buChar char="•"/>
            </a:pPr>
            <a:endParaRPr lang="en-US" sz="3067" dirty="0">
              <a:solidFill>
                <a:srgbClr val="000000"/>
              </a:solidFill>
              <a:latin typeface="Arial"/>
            </a:endParaRPr>
          </a:p>
          <a:p>
            <a:pPr algn="just" defTabSz="609585">
              <a:spcBef>
                <a:spcPts val="1600"/>
              </a:spcBef>
              <a:spcAft>
                <a:spcPts val="800"/>
              </a:spcAft>
            </a:pPr>
            <a:endParaRPr lang="en-US" sz="3067" dirty="0">
              <a:solidFill>
                <a:srgbClr val="000000"/>
              </a:solidFill>
              <a:latin typeface="Arial"/>
            </a:endParaRPr>
          </a:p>
          <a:p>
            <a:pPr marL="457189" indent="-457189" algn="just" defTabSz="609585">
              <a:spcBef>
                <a:spcPts val="1600"/>
              </a:spcBef>
              <a:spcAft>
                <a:spcPts val="800"/>
              </a:spcAft>
              <a:buFont typeface="Arial" panose="020B0604020202020204" pitchFamily="34" charset="0"/>
              <a:buChar char="•"/>
            </a:pPr>
            <a:r>
              <a:rPr lang="en-US" sz="3067" dirty="0">
                <a:solidFill>
                  <a:srgbClr val="000000"/>
                </a:solidFill>
                <a:latin typeface="Arial"/>
              </a:rPr>
              <a:t>PySC2 has many maps pre-configured that are useful for testing agents with different purposes. They need to be downloaded into the SC2 Maps directory before they can be played.</a:t>
            </a:r>
          </a:p>
          <a:p>
            <a:pPr marL="457189" indent="-457189" algn="just" defTabSz="609585">
              <a:spcBef>
                <a:spcPts val="1600"/>
              </a:spcBef>
              <a:spcAft>
                <a:spcPts val="800"/>
              </a:spcAft>
              <a:buFont typeface="Arial" panose="020B0604020202020204" pitchFamily="34" charset="0"/>
              <a:buChar char="•"/>
            </a:pPr>
            <a:endParaRPr lang="en-US" sz="3067" dirty="0">
              <a:solidFill>
                <a:srgbClr val="000000"/>
              </a:solidFill>
              <a:latin typeface="Arial"/>
            </a:endParaRPr>
          </a:p>
          <a:p>
            <a:pPr marL="457189" indent="-457189" algn="just" defTabSz="609585">
              <a:spcBef>
                <a:spcPts val="1600"/>
              </a:spcBef>
              <a:spcAft>
                <a:spcPts val="800"/>
              </a:spcAft>
              <a:buFont typeface="Arial" panose="020B0604020202020204" pitchFamily="34" charset="0"/>
              <a:buChar char="•"/>
            </a:pPr>
            <a:endParaRPr lang="en-US" sz="3067" dirty="0">
              <a:solidFill>
                <a:srgbClr val="000000"/>
              </a:solidFill>
              <a:latin typeface="Arial"/>
            </a:endParaRPr>
          </a:p>
          <a:p>
            <a:pPr marL="457189" indent="-457189" algn="just" defTabSz="609585">
              <a:spcBef>
                <a:spcPts val="1600"/>
              </a:spcBef>
              <a:spcAft>
                <a:spcPts val="800"/>
              </a:spcAft>
              <a:buFont typeface="Arial" panose="020B0604020202020204" pitchFamily="34" charset="0"/>
              <a:buChar char="•"/>
            </a:pPr>
            <a:endParaRPr lang="en-US" sz="3067" dirty="0">
              <a:solidFill>
                <a:srgbClr val="000000"/>
              </a:solidFill>
              <a:latin typeface="Arial"/>
            </a:endParaRPr>
          </a:p>
          <a:p>
            <a:pPr marL="457189" indent="-457189" algn="just" defTabSz="609585">
              <a:spcBef>
                <a:spcPts val="1600"/>
              </a:spcBef>
              <a:spcAft>
                <a:spcPts val="800"/>
              </a:spcAft>
              <a:buFont typeface="Arial" panose="020B0604020202020204" pitchFamily="34" charset="0"/>
              <a:buChar char="•"/>
            </a:pPr>
            <a:endParaRPr lang="en-US" sz="3067" dirty="0">
              <a:solidFill>
                <a:srgbClr val="000000"/>
              </a:solidFill>
              <a:latin typeface="Arial"/>
            </a:endParaRPr>
          </a:p>
          <a:p>
            <a:pPr algn="just" defTabSz="609585">
              <a:spcBef>
                <a:spcPts val="1600"/>
              </a:spcBef>
              <a:spcAft>
                <a:spcPts val="800"/>
              </a:spcAft>
            </a:pPr>
            <a:endParaRPr lang="en-US" sz="3067" dirty="0">
              <a:solidFill>
                <a:srgbClr val="000000"/>
              </a:solidFill>
              <a:latin typeface="Arial"/>
            </a:endParaRPr>
          </a:p>
          <a:p>
            <a:pPr marL="457189" indent="-457189" algn="just" defTabSz="609585">
              <a:spcBef>
                <a:spcPts val="1600"/>
              </a:spcBef>
              <a:spcAft>
                <a:spcPts val="800"/>
              </a:spcAft>
              <a:buFont typeface="Arial" panose="020B0604020202020204" pitchFamily="34" charset="0"/>
              <a:buChar char="•"/>
            </a:pPr>
            <a:r>
              <a:rPr lang="en-US" sz="3067" dirty="0">
                <a:solidFill>
                  <a:srgbClr val="000000"/>
                </a:solidFill>
                <a:latin typeface="Arial"/>
              </a:rPr>
              <a:t>The data used to teach the agent is created by the agent itself. Each time the agent runs through the game the value of how well the agent performed is calculated using the bellman equation and saved into a Q-table. This data is used to improve performance in the agents subsequent games.</a:t>
            </a:r>
          </a:p>
          <a:p>
            <a:pPr algn="just" defTabSz="609585">
              <a:spcBef>
                <a:spcPts val="1600"/>
              </a:spcBef>
              <a:spcAft>
                <a:spcPts val="800"/>
              </a:spcAft>
            </a:pPr>
            <a:endParaRPr lang="en-US" sz="3067" dirty="0">
              <a:solidFill>
                <a:srgbClr val="000000"/>
              </a:solidFill>
              <a:latin typeface="Arial"/>
            </a:endParaRPr>
          </a:p>
          <a:p>
            <a:pPr marL="457189" indent="-457189" algn="just" defTabSz="609585">
              <a:spcBef>
                <a:spcPts val="1600"/>
              </a:spcBef>
              <a:spcAft>
                <a:spcPts val="800"/>
              </a:spcAft>
              <a:buFont typeface="Arial" panose="020B0604020202020204" pitchFamily="34" charset="0"/>
              <a:buChar char="•"/>
            </a:pPr>
            <a:endParaRPr lang="en-US" sz="3067" dirty="0">
              <a:solidFill>
                <a:srgbClr val="000000"/>
              </a:solidFill>
              <a:latin typeface="Arial"/>
            </a:endParaRPr>
          </a:p>
          <a:p>
            <a:pPr marL="457189" indent="-457189" algn="just" defTabSz="609585">
              <a:buFont typeface="Arial" panose="020B0604020202020204" pitchFamily="34" charset="0"/>
              <a:buChar char="•"/>
            </a:pPr>
            <a:endParaRPr lang="en-US" sz="3067" dirty="0">
              <a:latin typeface="+mn-lt"/>
              <a:cs typeface="Arial" pitchFamily="34" charset="0"/>
            </a:endParaRPr>
          </a:p>
          <a:p>
            <a:pPr algn="just" defTabSz="609585"/>
            <a:endParaRPr lang="en-US" sz="3067" dirty="0">
              <a:solidFill>
                <a:srgbClr val="000000"/>
              </a:solidFill>
              <a:latin typeface="Arial"/>
              <a:cs typeface="Arial" pitchFamily="34" charset="0"/>
            </a:endParaRPr>
          </a:p>
          <a:p>
            <a:pPr algn="just" defTabSz="609585"/>
            <a:endParaRPr lang="en-US" sz="3067"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r>
              <a:rPr lang="en-US" sz="2133" b="1" dirty="0">
                <a:solidFill>
                  <a:srgbClr val="000000"/>
                </a:solidFill>
                <a:latin typeface="Arial" pitchFamily="34" charset="0"/>
                <a:cs typeface="Arial" pitchFamily="34" charset="0"/>
              </a:rPr>
              <a:t>Figure 1: Q-learning table process and formula</a:t>
            </a:r>
          </a:p>
        </p:txBody>
      </p:sp>
      <p:sp>
        <p:nvSpPr>
          <p:cNvPr id="2052" name="Rectangle 5"/>
          <p:cNvSpPr>
            <a:spLocks noChangeArrowheads="1"/>
          </p:cNvSpPr>
          <p:nvPr/>
        </p:nvSpPr>
        <p:spPr bwMode="auto">
          <a:xfrm>
            <a:off x="11758368" y="6116320"/>
            <a:ext cx="9187848" cy="3716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spcBef>
                <a:spcPts val="1600"/>
              </a:spcBef>
              <a:spcAft>
                <a:spcPts val="800"/>
              </a:spcAft>
            </a:pPr>
            <a:r>
              <a:rPr lang="en-US" sz="6720" b="1" dirty="0"/>
              <a:t>Methodology</a:t>
            </a:r>
            <a:endParaRPr lang="en-US" sz="6720" dirty="0"/>
          </a:p>
          <a:p>
            <a:pPr marL="609585" indent="-609585" algn="just" defTabSz="609585">
              <a:buFont typeface="Arial" panose="020B0604020202020204" pitchFamily="34" charset="0"/>
              <a:buChar char="•"/>
            </a:pPr>
            <a:r>
              <a:rPr lang="en-US" sz="3067" dirty="0">
                <a:solidFill>
                  <a:srgbClr val="000000"/>
                </a:solidFill>
                <a:cs typeface="Arial" pitchFamily="34" charset="0"/>
              </a:rPr>
              <a:t>We decided that we wanted our agent to focus smart movement. However, none of the minigames that were included in the PySC2 package contain a condition for rewarding the agent if it reaches a location while avoiding obstacles. So, we created a mini-game more suitable for our agents purposes.</a:t>
            </a:r>
          </a:p>
          <a:p>
            <a:pPr marL="609585" indent="-609585" algn="just" defTabSz="609585">
              <a:buFont typeface="Arial" panose="020B0604020202020204" pitchFamily="34" charset="0"/>
              <a:buChar char="•"/>
            </a:pPr>
            <a:r>
              <a:rPr lang="en-US" sz="3067" dirty="0">
                <a:solidFill>
                  <a:srgbClr val="000000"/>
                </a:solidFill>
                <a:cs typeface="Arial" pitchFamily="34" charset="0"/>
              </a:rPr>
              <a:t>Mini-games are created using the StarCraft 2 Editor. The editor allows us to create map boundaries, make regions, and add in our preferred physical elements of the game. Then the events and win conditions are coded into the map.</a:t>
            </a:r>
          </a:p>
          <a:p>
            <a:pPr marL="609585" indent="-609585" algn="just" defTabSz="609585">
              <a:buFont typeface="Arial" panose="020B0604020202020204" pitchFamily="34" charset="0"/>
              <a:buChar char="•"/>
            </a:pPr>
            <a:endParaRPr lang="en-US" sz="3067" dirty="0">
              <a:solidFill>
                <a:srgbClr val="000000"/>
              </a:solidFill>
              <a:cs typeface="Arial" pitchFamily="34" charset="0"/>
            </a:endParaRPr>
          </a:p>
          <a:p>
            <a:pPr algn="just" defTabSz="609585"/>
            <a:endParaRPr lang="en-US" sz="3067" u="sng" dirty="0">
              <a:solidFill>
                <a:srgbClr val="000000"/>
              </a:solidFill>
              <a:latin typeface="Arial" pitchFamily="34" charset="0"/>
              <a:cs typeface="Arial" pitchFamily="34" charset="0"/>
            </a:endParaRPr>
          </a:p>
          <a:p>
            <a:pPr algn="just" defTabSz="609585"/>
            <a:endParaRPr lang="en-US" sz="3067" u="sng" dirty="0">
              <a:solidFill>
                <a:srgbClr val="000000"/>
              </a:solidFill>
              <a:latin typeface="Arial" pitchFamily="34" charset="0"/>
              <a:cs typeface="Arial" pitchFamily="34" charset="0"/>
            </a:endParaRPr>
          </a:p>
          <a:p>
            <a:pPr algn="just" defTabSz="609585"/>
            <a:endParaRPr lang="en-US" sz="3067" u="sng"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endParaRPr lang="en-US" sz="2133" b="1" dirty="0">
              <a:solidFill>
                <a:srgbClr val="000000"/>
              </a:solidFill>
              <a:latin typeface="Arial" pitchFamily="34" charset="0"/>
              <a:cs typeface="Arial" pitchFamily="34" charset="0"/>
            </a:endParaRPr>
          </a:p>
          <a:p>
            <a:pPr defTabSz="609585">
              <a:spcBef>
                <a:spcPts val="800"/>
              </a:spcBef>
            </a:pPr>
            <a:endParaRPr lang="en-US" sz="1867" b="1" dirty="0">
              <a:solidFill>
                <a:srgbClr val="000000"/>
              </a:solidFill>
              <a:latin typeface="Arial" pitchFamily="34" charset="0"/>
              <a:cs typeface="Arial" pitchFamily="34" charset="0"/>
            </a:endParaRPr>
          </a:p>
          <a:p>
            <a:pPr defTabSz="609585">
              <a:spcBef>
                <a:spcPts val="0"/>
              </a:spcBef>
            </a:pPr>
            <a:r>
              <a:rPr lang="en-US" sz="2133" b="1" dirty="0">
                <a:solidFill>
                  <a:srgbClr val="000000"/>
                </a:solidFill>
                <a:latin typeface="Arial" pitchFamily="34" charset="0"/>
                <a:cs typeface="Arial" pitchFamily="34" charset="0"/>
              </a:rPr>
              <a:t>Figure 2: StarCraft 2 map editor</a:t>
            </a:r>
          </a:p>
          <a:p>
            <a:pPr defTabSz="609585">
              <a:spcBef>
                <a:spcPts val="0"/>
              </a:spcBef>
            </a:pPr>
            <a:endParaRPr lang="en-US" sz="2133" b="1" dirty="0">
              <a:solidFill>
                <a:srgbClr val="000000"/>
              </a:solidFill>
              <a:latin typeface="Arial" pitchFamily="34" charset="0"/>
              <a:cs typeface="Arial" pitchFamily="34" charset="0"/>
            </a:endParaRPr>
          </a:p>
          <a:p>
            <a:pPr defTabSz="609585">
              <a:spcBef>
                <a:spcPts val="0"/>
              </a:spcBef>
            </a:pPr>
            <a:endParaRPr lang="en-US" sz="3067" dirty="0">
              <a:solidFill>
                <a:srgbClr val="000000"/>
              </a:solidFill>
              <a:latin typeface="Arial"/>
              <a:cs typeface="Arial" pitchFamily="34" charset="0"/>
            </a:endParaRPr>
          </a:p>
          <a:p>
            <a:pPr marL="457200" indent="-457200" algn="just" defTabSz="609585">
              <a:buFont typeface="Arial" panose="020B0604020202020204" pitchFamily="34" charset="0"/>
              <a:buChar char="•"/>
            </a:pPr>
            <a:r>
              <a:rPr lang="en-US" sz="3067" dirty="0">
                <a:solidFill>
                  <a:srgbClr val="000000"/>
                </a:solidFill>
                <a:latin typeface="Arial"/>
                <a:cs typeface="Arial" pitchFamily="34" charset="0"/>
              </a:rPr>
              <a:t>The win condition of our mini-game is for the player to collect the mineral without stepping into a beacon.</a:t>
            </a:r>
          </a:p>
          <a:p>
            <a:pPr marL="457200" indent="-457200" algn="just" defTabSz="609585">
              <a:buFont typeface="Arial" panose="020B0604020202020204" pitchFamily="34" charset="0"/>
              <a:buChar char="•"/>
            </a:pPr>
            <a:endParaRPr lang="en-US" sz="3067" dirty="0">
              <a:solidFill>
                <a:srgbClr val="000000"/>
              </a:solidFill>
              <a:latin typeface="Arial"/>
              <a:cs typeface="Arial" pitchFamily="34" charset="0"/>
            </a:endParaRPr>
          </a:p>
          <a:p>
            <a:pPr defTabSz="4180313"/>
            <a:endParaRPr lang="en-US" sz="3067" u="sng" dirty="0">
              <a:solidFill>
                <a:srgbClr val="000000"/>
              </a:solidFill>
              <a:latin typeface="Arial" pitchFamily="34" charset="0"/>
              <a:cs typeface="Arial" pitchFamily="34" charset="0"/>
            </a:endParaRPr>
          </a:p>
          <a:p>
            <a:pPr defTabSz="4180313"/>
            <a:r>
              <a:rPr lang="en-US" sz="3067" u="sng" dirty="0">
                <a:solidFill>
                  <a:srgbClr val="000000"/>
                </a:solidFill>
                <a:latin typeface="Arial" pitchFamily="34" charset="0"/>
                <a:cs typeface="Arial" pitchFamily="34" charset="0"/>
              </a:rPr>
              <a:t>Data Preparation</a:t>
            </a:r>
          </a:p>
          <a:p>
            <a:pPr defTabSz="4180313"/>
            <a:endParaRPr lang="en-US" sz="3067" b="1" u="sng" dirty="0">
              <a:solidFill>
                <a:srgbClr val="000000"/>
              </a:solidFill>
              <a:latin typeface="Arial" pitchFamily="34" charset="0"/>
              <a:cs typeface="Arial" pitchFamily="34" charset="0"/>
            </a:endParaRPr>
          </a:p>
          <a:p>
            <a:pPr defTabSz="4180313"/>
            <a:endParaRPr lang="en-US" sz="3067" b="1" u="sng" dirty="0">
              <a:solidFill>
                <a:srgbClr val="000000"/>
              </a:solidFill>
              <a:latin typeface="Arial" pitchFamily="34" charset="0"/>
              <a:cs typeface="Arial" pitchFamily="34" charset="0"/>
            </a:endParaRPr>
          </a:p>
          <a:p>
            <a:pPr defTabSz="4180313"/>
            <a:endParaRPr lang="en-US" sz="3067" b="1" u="sng" dirty="0">
              <a:solidFill>
                <a:srgbClr val="000000"/>
              </a:solidFill>
              <a:latin typeface="Arial" pitchFamily="34" charset="0"/>
              <a:cs typeface="Arial" pitchFamily="34" charset="0"/>
            </a:endParaRPr>
          </a:p>
          <a:p>
            <a:pPr defTabSz="4180313"/>
            <a:endParaRPr lang="en-US" sz="3067" b="1" u="sng" dirty="0">
              <a:solidFill>
                <a:srgbClr val="000000"/>
              </a:solidFill>
              <a:latin typeface="Arial" pitchFamily="34" charset="0"/>
              <a:cs typeface="Arial" pitchFamily="34" charset="0"/>
            </a:endParaRPr>
          </a:p>
          <a:p>
            <a:pPr defTabSz="4180313"/>
            <a:endParaRPr lang="en-US" sz="3067" b="1" u="sng" dirty="0">
              <a:solidFill>
                <a:srgbClr val="000000"/>
              </a:solidFill>
              <a:latin typeface="Arial" pitchFamily="34" charset="0"/>
              <a:cs typeface="Arial" pitchFamily="34" charset="0"/>
            </a:endParaRPr>
          </a:p>
          <a:p>
            <a:pPr defTabSz="4180313"/>
            <a:endParaRPr lang="en-US" sz="3067" b="1" u="sng" dirty="0">
              <a:solidFill>
                <a:srgbClr val="000000"/>
              </a:solidFill>
              <a:latin typeface="Arial" pitchFamily="34" charset="0"/>
              <a:cs typeface="Arial" pitchFamily="34" charset="0"/>
            </a:endParaRPr>
          </a:p>
          <a:p>
            <a:pPr defTabSz="4180313"/>
            <a:endParaRPr lang="en-US" sz="3067" b="1" dirty="0">
              <a:solidFill>
                <a:srgbClr val="000000"/>
              </a:solidFill>
              <a:latin typeface="Arial" pitchFamily="34" charset="0"/>
              <a:cs typeface="Arial" pitchFamily="34" charset="0"/>
            </a:endParaRPr>
          </a:p>
          <a:p>
            <a:pPr defTabSz="4180313"/>
            <a:r>
              <a:rPr lang="en-US" sz="3067" b="1" dirty="0">
                <a:solidFill>
                  <a:srgbClr val="000000"/>
                </a:solidFill>
                <a:latin typeface="Arial" pitchFamily="34" charset="0"/>
                <a:cs typeface="Arial" pitchFamily="34" charset="0"/>
              </a:rPr>
              <a:t>  </a:t>
            </a:r>
            <a:r>
              <a:rPr lang="en-US" sz="2133" b="1" dirty="0">
                <a:solidFill>
                  <a:srgbClr val="000000"/>
                </a:solidFill>
                <a:latin typeface="Arial" pitchFamily="34" charset="0"/>
                <a:cs typeface="Arial" pitchFamily="34" charset="0"/>
              </a:rPr>
              <a:t>Figure 3: Mini-game map used for our agent</a:t>
            </a:r>
          </a:p>
          <a:p>
            <a:pPr defTabSz="609585"/>
            <a:endParaRPr lang="en-US" sz="3200" dirty="0"/>
          </a:p>
          <a:p>
            <a:pPr marL="457200" indent="-457200" algn="l" defTabSz="609585">
              <a:buFont typeface="Arial" panose="020B0604020202020204" pitchFamily="34" charset="0"/>
              <a:buChar char="•"/>
            </a:pPr>
            <a:r>
              <a:rPr lang="en-US" sz="3200" dirty="0"/>
              <a:t>The Q-learning table is the basis for how the agent is able to learn from its previous attempts. Its coded in a class containing four functions that coincide with the steps a Q-learning table goes through. The data is saved into a .csv file.</a:t>
            </a:r>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marL="457200" indent="-457200" algn="l" defTabSz="609585">
              <a:buFont typeface="Arial" panose="020B0604020202020204" pitchFamily="34" charset="0"/>
              <a:buChar char="•"/>
            </a:pPr>
            <a:endParaRPr lang="en-US" sz="3200" dirty="0"/>
          </a:p>
          <a:p>
            <a:pPr algn="l" defTabSz="609585"/>
            <a:endParaRPr lang="en-US" sz="2130" b="1" dirty="0">
              <a:solidFill>
                <a:srgbClr val="000000"/>
              </a:solidFill>
              <a:latin typeface="Arial" pitchFamily="34" charset="0"/>
              <a:cs typeface="Arial" pitchFamily="34" charset="0"/>
            </a:endParaRPr>
          </a:p>
          <a:p>
            <a:pPr defTabSz="609585"/>
            <a:r>
              <a:rPr lang="en-US" sz="2130" b="1" dirty="0">
                <a:solidFill>
                  <a:srgbClr val="000000"/>
                </a:solidFill>
                <a:latin typeface="Arial" pitchFamily="34" charset="0"/>
                <a:cs typeface="Arial" pitchFamily="34" charset="0"/>
              </a:rPr>
              <a:t>Figure 4: Functions from the Q-learning table class</a:t>
            </a:r>
          </a:p>
          <a:p>
            <a:pPr algn="l" defTabSz="609585"/>
            <a:endParaRPr lang="en-US" sz="3200" dirty="0"/>
          </a:p>
        </p:txBody>
      </p:sp>
      <p:sp>
        <p:nvSpPr>
          <p:cNvPr id="2053" name="Rectangle 8"/>
          <p:cNvSpPr>
            <a:spLocks noChangeArrowheads="1"/>
          </p:cNvSpPr>
          <p:nvPr/>
        </p:nvSpPr>
        <p:spPr bwMode="auto">
          <a:xfrm>
            <a:off x="11371063" y="3352800"/>
            <a:ext cx="1000686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defTabSz="4180313">
              <a:tabLst>
                <a:tab pos="7935186" algn="l"/>
              </a:tabLst>
            </a:pPr>
            <a:r>
              <a:rPr lang="en-US" sz="2667" dirty="0"/>
              <a:t>Luis Romo and Marissa Jain</a:t>
            </a:r>
          </a:p>
          <a:p>
            <a:pPr defTabSz="4180313">
              <a:tabLst>
                <a:tab pos="7935186" algn="l"/>
              </a:tabLst>
            </a:pPr>
            <a:r>
              <a:rPr lang="en-US" sz="2667" dirty="0"/>
              <a:t>Email: luis.romo01@utrgv.edu</a:t>
            </a:r>
          </a:p>
          <a:p>
            <a:pPr defTabSz="4180313">
              <a:tabLst>
                <a:tab pos="7935186" algn="l"/>
              </a:tabLst>
            </a:pPr>
            <a:r>
              <a:rPr lang="en-US" sz="2667" dirty="0"/>
              <a:t>Department of Computer Science</a:t>
            </a:r>
          </a:p>
          <a:p>
            <a:pPr defTabSz="4180313">
              <a:tabLst>
                <a:tab pos="7935186" algn="l"/>
              </a:tabLst>
            </a:pPr>
            <a:r>
              <a:rPr lang="en-US" sz="2667" dirty="0"/>
              <a:t>University of Texas - Rio Grande Valley</a:t>
            </a:r>
          </a:p>
          <a:p>
            <a:pPr defTabSz="4180313">
              <a:tabLst>
                <a:tab pos="7935186" algn="l"/>
              </a:tabLst>
            </a:pPr>
            <a:r>
              <a:rPr lang="en-US" sz="2667" dirty="0"/>
              <a:t>Advisor: Dr. </a:t>
            </a:r>
            <a:r>
              <a:rPr lang="en-US" sz="2667" dirty="0" err="1"/>
              <a:t>Dongchul</a:t>
            </a:r>
            <a:r>
              <a:rPr lang="en-US" sz="2667" dirty="0"/>
              <a:t> Kim</a:t>
            </a:r>
          </a:p>
          <a:p>
            <a:pPr defTabSz="4180313">
              <a:tabLst>
                <a:tab pos="7935186" algn="l"/>
              </a:tabLst>
            </a:pPr>
            <a:endParaRPr lang="en-US" sz="2667" dirty="0"/>
          </a:p>
        </p:txBody>
      </p:sp>
      <p:sp>
        <p:nvSpPr>
          <p:cNvPr id="2054" name="Rectangle 9"/>
          <p:cNvSpPr>
            <a:spLocks noChangeArrowheads="1"/>
          </p:cNvSpPr>
          <p:nvPr/>
        </p:nvSpPr>
        <p:spPr bwMode="auto">
          <a:xfrm>
            <a:off x="2296439" y="25927054"/>
            <a:ext cx="8532283" cy="170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18003" tIns="209001" rIns="418003" bIns="209001"/>
          <a:lstStyle/>
          <a:p>
            <a:pPr algn="l" defTabSz="4180313"/>
            <a:endParaRPr lang="en-US" sz="3200"/>
          </a:p>
        </p:txBody>
      </p:sp>
      <p:sp>
        <p:nvSpPr>
          <p:cNvPr id="2055" name="Rectangle 11"/>
          <p:cNvSpPr>
            <a:spLocks noChangeArrowheads="1"/>
          </p:cNvSpPr>
          <p:nvPr/>
        </p:nvSpPr>
        <p:spPr bwMode="auto">
          <a:xfrm>
            <a:off x="21939251" y="6116321"/>
            <a:ext cx="8532283" cy="3686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457200" indent="-457200" algn="just" defTabSz="4180313">
              <a:buFont typeface="Arial" panose="020B0604020202020204" pitchFamily="34" charset="0"/>
              <a:buChar char="•"/>
            </a:pPr>
            <a:r>
              <a:rPr lang="en-US" sz="3067" dirty="0">
                <a:solidFill>
                  <a:srgbClr val="000000"/>
                </a:solidFill>
                <a:latin typeface="Arial" pitchFamily="34" charset="0"/>
                <a:cs typeface="Arial" pitchFamily="34" charset="0"/>
              </a:rPr>
              <a:t>The agent has eight actions to choose from. The map is split into four quadrants and four of the actions are created at the start to have the agent move within one of the four quadrants. These eight actions will serve as the columns in the Q-table.</a:t>
            </a: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defTabSz="4180313"/>
            <a:r>
              <a:rPr lang="en-US" sz="2130" b="1" dirty="0">
                <a:solidFill>
                  <a:srgbClr val="000000"/>
                </a:solidFill>
                <a:latin typeface="Arial" pitchFamily="34" charset="0"/>
                <a:cs typeface="Arial" pitchFamily="34" charset="0"/>
              </a:rPr>
              <a:t>Figure 5: Initialization of the actions</a:t>
            </a:r>
          </a:p>
          <a:p>
            <a:pPr algn="just" defTabSz="4180313"/>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r>
              <a:rPr lang="en-US" sz="3067" dirty="0">
                <a:solidFill>
                  <a:srgbClr val="000000"/>
                </a:solidFill>
                <a:latin typeface="Arial" pitchFamily="34" charset="0"/>
                <a:cs typeface="Arial" pitchFamily="34" charset="0"/>
              </a:rPr>
              <a:t>The state the agent can be in is defined by its x and y coordinates. The states serve as the rows in the Q-table. New rows of states are appended as the agent discovers new areas of the map.</a:t>
            </a:r>
          </a:p>
          <a:p>
            <a:pPr marL="457200" indent="-457200" algn="just" defTabSz="4180313">
              <a:buFont typeface="Arial" panose="020B0604020202020204" pitchFamily="34" charset="0"/>
              <a:buChar char="•"/>
            </a:pPr>
            <a:r>
              <a:rPr lang="en-US" sz="3067" dirty="0">
                <a:solidFill>
                  <a:srgbClr val="000000"/>
                </a:solidFill>
                <a:latin typeface="Arial" pitchFamily="34" charset="0"/>
                <a:cs typeface="Arial" pitchFamily="34" charset="0"/>
              </a:rPr>
              <a:t>The agent class is where the agent can access the .csv file and is told what specific actions to take. This is where the reward is calculated and the game resets at terminal.</a:t>
            </a: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endParaRPr lang="en-US" sz="3067" dirty="0">
              <a:solidFill>
                <a:srgbClr val="000000"/>
              </a:solidFill>
              <a:latin typeface="Arial" pitchFamily="34" charset="0"/>
              <a:cs typeface="Arial" pitchFamily="34" charset="0"/>
            </a:endParaRPr>
          </a:p>
          <a:p>
            <a:pPr defTabSz="4180313"/>
            <a:r>
              <a:rPr lang="en-US" sz="2130" b="1" dirty="0">
                <a:solidFill>
                  <a:srgbClr val="000000"/>
                </a:solidFill>
                <a:latin typeface="Arial" pitchFamily="34" charset="0"/>
                <a:cs typeface="Arial" pitchFamily="34" charset="0"/>
              </a:rPr>
              <a:t>Figure 6: Required functions for agent class</a:t>
            </a:r>
          </a:p>
          <a:p>
            <a:pPr algn="just" defTabSz="4180313"/>
            <a:endParaRPr lang="en-US" sz="3067" dirty="0">
              <a:solidFill>
                <a:srgbClr val="000000"/>
              </a:solidFill>
              <a:latin typeface="Arial" pitchFamily="34" charset="0"/>
              <a:cs typeface="Arial" pitchFamily="34" charset="0"/>
            </a:endParaRPr>
          </a:p>
          <a:p>
            <a:pPr marL="457200" indent="-457200" algn="just" defTabSz="4180313">
              <a:buFont typeface="Arial" panose="020B0604020202020204" pitchFamily="34" charset="0"/>
              <a:buChar char="•"/>
            </a:pPr>
            <a:r>
              <a:rPr lang="en-US" sz="3067" dirty="0">
                <a:solidFill>
                  <a:srgbClr val="000000"/>
                </a:solidFill>
                <a:latin typeface="Arial" pitchFamily="34" charset="0"/>
                <a:cs typeface="Arial" pitchFamily="34" charset="0"/>
              </a:rPr>
              <a:t>The step function makes observations of the environment and uses a .</a:t>
            </a:r>
            <a:r>
              <a:rPr lang="en-US" sz="3067" dirty="0" err="1">
                <a:solidFill>
                  <a:srgbClr val="000000"/>
                </a:solidFill>
                <a:latin typeface="Arial" pitchFamily="34" charset="0"/>
                <a:cs typeface="Arial" pitchFamily="34" charset="0"/>
              </a:rPr>
              <a:t>gz</a:t>
            </a:r>
            <a:r>
              <a:rPr lang="en-US" sz="3067" dirty="0">
                <a:solidFill>
                  <a:srgbClr val="000000"/>
                </a:solidFill>
                <a:latin typeface="Arial" pitchFamily="34" charset="0"/>
                <a:cs typeface="Arial" pitchFamily="34" charset="0"/>
              </a:rPr>
              <a:t> file and the .csv with the Q-Learning table class to decide which of the eight actions to take. </a:t>
            </a:r>
            <a:endParaRPr lang="en-US" sz="3067" dirty="0">
              <a:solidFill>
                <a:srgbClr val="000000"/>
              </a:solidFill>
              <a:latin typeface="+mn-lt"/>
              <a:cs typeface="Arial" pitchFamily="34" charset="0"/>
            </a:endParaRPr>
          </a:p>
          <a:p>
            <a:pPr algn="just" defTabSz="4180313"/>
            <a:endParaRPr lang="en-US" sz="3067" dirty="0">
              <a:solidFill>
                <a:srgbClr val="000000"/>
              </a:solidFill>
              <a:latin typeface="+mn-lt"/>
            </a:endParaRPr>
          </a:p>
          <a:p>
            <a:pPr algn="just" defTabSz="4180313"/>
            <a:endParaRPr lang="en-US" sz="3067" dirty="0">
              <a:solidFill>
                <a:srgbClr val="000000"/>
              </a:solidFill>
              <a:latin typeface="+mn-lt"/>
            </a:endParaRPr>
          </a:p>
          <a:p>
            <a:pPr defTabSz="609585">
              <a:spcBef>
                <a:spcPts val="1600"/>
              </a:spcBef>
              <a:spcAft>
                <a:spcPts val="800"/>
              </a:spcAft>
            </a:pPr>
            <a:endParaRPr lang="en-US" sz="2130" b="1" dirty="0">
              <a:solidFill>
                <a:srgbClr val="000000"/>
              </a:solidFill>
              <a:latin typeface="Arial" pitchFamily="34" charset="0"/>
              <a:cs typeface="Arial" pitchFamily="34" charset="0"/>
            </a:endParaRPr>
          </a:p>
          <a:p>
            <a:pPr defTabSz="609585">
              <a:spcBef>
                <a:spcPts val="1600"/>
              </a:spcBef>
              <a:spcAft>
                <a:spcPts val="800"/>
              </a:spcAft>
            </a:pPr>
            <a:r>
              <a:rPr lang="en-US" sz="2130" b="1" dirty="0">
                <a:solidFill>
                  <a:srgbClr val="000000"/>
                </a:solidFill>
                <a:latin typeface="Arial" pitchFamily="34" charset="0"/>
                <a:cs typeface="Arial" pitchFamily="34" charset="0"/>
              </a:rPr>
              <a:t>Figure 7: File access in the Step function</a:t>
            </a:r>
          </a:p>
          <a:p>
            <a:pPr defTabSz="609585">
              <a:spcBef>
                <a:spcPts val="1600"/>
              </a:spcBef>
              <a:spcAft>
                <a:spcPts val="800"/>
              </a:spcAft>
            </a:pPr>
            <a:r>
              <a:rPr lang="en-US" sz="6720" b="1" dirty="0">
                <a:solidFill>
                  <a:srgbClr val="000000"/>
                </a:solidFill>
              </a:rPr>
              <a:t>Experiment Results</a:t>
            </a:r>
          </a:p>
          <a:p>
            <a:pPr defTabSz="609585">
              <a:spcBef>
                <a:spcPts val="1600"/>
              </a:spcBef>
              <a:spcAft>
                <a:spcPts val="800"/>
              </a:spcAft>
            </a:pPr>
            <a:endParaRPr lang="en-US" sz="3067" b="1" dirty="0">
              <a:solidFill>
                <a:srgbClr val="000000"/>
              </a:solidFill>
              <a:latin typeface="+mn-lt"/>
            </a:endParaRPr>
          </a:p>
          <a:p>
            <a:pPr defTabSz="609585">
              <a:spcBef>
                <a:spcPts val="1600"/>
              </a:spcBef>
              <a:spcAft>
                <a:spcPts val="800"/>
              </a:spcAft>
            </a:pPr>
            <a:endParaRPr lang="en-US" sz="3067" dirty="0">
              <a:solidFill>
                <a:srgbClr val="000000"/>
              </a:solidFill>
              <a:latin typeface="+mn-lt"/>
            </a:endParaRPr>
          </a:p>
          <a:p>
            <a:pPr algn="just" defTabSz="609585">
              <a:spcBef>
                <a:spcPts val="1600"/>
              </a:spcBef>
              <a:spcAft>
                <a:spcPts val="800"/>
              </a:spcAft>
            </a:pPr>
            <a:endParaRPr lang="en-US" sz="3067" dirty="0">
              <a:solidFill>
                <a:srgbClr val="000000"/>
              </a:solidFill>
              <a:latin typeface="+mn-lt"/>
            </a:endParaRPr>
          </a:p>
          <a:p>
            <a:pPr algn="just" defTabSz="609585">
              <a:spcBef>
                <a:spcPts val="1600"/>
              </a:spcBef>
              <a:spcAft>
                <a:spcPts val="800"/>
              </a:spcAft>
            </a:pPr>
            <a:endParaRPr lang="en-US" sz="3067" dirty="0">
              <a:solidFill>
                <a:srgbClr val="000000"/>
              </a:solidFill>
              <a:latin typeface="+mn-lt"/>
            </a:endParaRPr>
          </a:p>
          <a:p>
            <a:pPr algn="just" defTabSz="609585">
              <a:spcBef>
                <a:spcPts val="1600"/>
              </a:spcBef>
              <a:spcAft>
                <a:spcPts val="800"/>
              </a:spcAft>
            </a:pPr>
            <a:endParaRPr lang="en-US" sz="3067" dirty="0">
              <a:solidFill>
                <a:srgbClr val="000000"/>
              </a:solidFill>
              <a:latin typeface="+mn-lt"/>
            </a:endParaRPr>
          </a:p>
          <a:p>
            <a:pPr algn="just" defTabSz="609585">
              <a:spcBef>
                <a:spcPts val="1600"/>
              </a:spcBef>
              <a:spcAft>
                <a:spcPts val="800"/>
              </a:spcAft>
            </a:pPr>
            <a:endParaRPr lang="en-US" sz="3067" dirty="0">
              <a:solidFill>
                <a:srgbClr val="000000"/>
              </a:solidFill>
              <a:latin typeface="+mn-lt"/>
            </a:endParaRPr>
          </a:p>
          <a:p>
            <a:pPr defTabSz="609585">
              <a:spcBef>
                <a:spcPts val="1600"/>
              </a:spcBef>
              <a:spcAft>
                <a:spcPts val="800"/>
              </a:spcAft>
            </a:pPr>
            <a:r>
              <a:rPr lang="en-US" sz="2130" b="1" dirty="0">
                <a:solidFill>
                  <a:srgbClr val="000000"/>
                </a:solidFill>
                <a:latin typeface="Arial" pitchFamily="34" charset="0"/>
                <a:cs typeface="Arial" pitchFamily="34" charset="0"/>
              </a:rPr>
              <a:t>Figure 8: Plot chart of the average performance of 12 agents tested for over 500 consecutive episodes</a:t>
            </a:r>
          </a:p>
          <a:p>
            <a:pPr defTabSz="609585">
              <a:spcBef>
                <a:spcPts val="1600"/>
              </a:spcBef>
              <a:spcAft>
                <a:spcPts val="800"/>
              </a:spcAft>
            </a:pPr>
            <a:endParaRPr lang="en-US" sz="2130" b="1" dirty="0">
              <a:solidFill>
                <a:srgbClr val="000000"/>
              </a:solidFill>
              <a:latin typeface="+mn-lt"/>
            </a:endParaRPr>
          </a:p>
          <a:p>
            <a:pPr defTabSz="609585">
              <a:spcBef>
                <a:spcPts val="1600"/>
              </a:spcBef>
              <a:spcAft>
                <a:spcPts val="800"/>
              </a:spcAft>
            </a:pPr>
            <a:r>
              <a:rPr lang="en-US" sz="6720" b="1" dirty="0">
                <a:solidFill>
                  <a:srgbClr val="000000"/>
                </a:solidFill>
              </a:rPr>
              <a:t>References</a:t>
            </a:r>
            <a:endParaRPr lang="en-US" sz="3200" dirty="0">
              <a:solidFill>
                <a:srgbClr val="000000"/>
              </a:solidFill>
            </a:endParaRPr>
          </a:p>
          <a:p>
            <a:pPr algn="just" defTabSz="609585"/>
            <a:r>
              <a:rPr lang="en-US" sz="2400" dirty="0"/>
              <a:t>[1] M. </a:t>
            </a:r>
            <a:r>
              <a:rPr lang="en-US" sz="2400" dirty="0" err="1"/>
              <a:t>Samvelyan</a:t>
            </a:r>
            <a:r>
              <a:rPr lang="en-US" sz="2400" dirty="0"/>
              <a:t> et al., “The StarCraft Multi-Agent Challenge”, 2019. Retrieved from https://arxiv.org/pdf/1902.04043.</a:t>
            </a:r>
          </a:p>
          <a:p>
            <a:pPr algn="just" defTabSz="609585"/>
            <a:r>
              <a:rPr lang="en-US" sz="2400" dirty="0">
                <a:latin typeface="+mn-lt"/>
              </a:rPr>
              <a:t>[2] Z. Pang, r. Liu, Z. Meng, Y. Zhang, Y. Yu and T. Lu, “On Reinforcement Learning for Full-length Game of StarCraft”, 2019. Retrieved from https://arxiv.org/abs/1809.09095.</a:t>
            </a:r>
          </a:p>
          <a:p>
            <a:pPr algn="just" defTabSz="609585"/>
            <a:r>
              <a:rPr lang="en-US" sz="2400" dirty="0">
                <a:latin typeface="+mn-lt"/>
              </a:rPr>
              <a:t>[3] DeepMind. “</a:t>
            </a:r>
            <a:r>
              <a:rPr lang="en-US" sz="2400" dirty="0" err="1">
                <a:latin typeface="+mn-lt"/>
              </a:rPr>
              <a:t>Alphastar</a:t>
            </a:r>
            <a:r>
              <a:rPr lang="en-US" sz="2400" dirty="0">
                <a:latin typeface="+mn-lt"/>
              </a:rPr>
              <a:t>: Mastering the real-time strategy game </a:t>
            </a:r>
            <a:r>
              <a:rPr lang="en-US" sz="2400" dirty="0" err="1">
                <a:latin typeface="+mn-lt"/>
              </a:rPr>
              <a:t>starcraft</a:t>
            </a:r>
            <a:r>
              <a:rPr lang="en-US" sz="2400" dirty="0">
                <a:latin typeface="+mn-lt"/>
              </a:rPr>
              <a:t> ii”, 2019. Retrieved from https://deepmind.com/blog/alphastar-mastering-real-time-strategy-game-starcraft-ii/.</a:t>
            </a:r>
          </a:p>
          <a:p>
            <a:pPr algn="just" defTabSz="609585"/>
            <a:r>
              <a:rPr lang="en-US" sz="2400" dirty="0">
                <a:latin typeface="+mn-lt"/>
              </a:rPr>
              <a:t>[4] Y. Hu, J. Li, X. Li, G. Pan, and M. Xu. Knowledge-guided agent-tactic-aware learning for </a:t>
            </a:r>
            <a:r>
              <a:rPr lang="en-US" sz="2400" dirty="0" err="1">
                <a:latin typeface="+mn-lt"/>
              </a:rPr>
              <a:t>starcraft</a:t>
            </a:r>
            <a:r>
              <a:rPr lang="en-US" sz="2400" dirty="0">
                <a:latin typeface="+mn-lt"/>
              </a:rPr>
              <a:t> micro-management. </a:t>
            </a:r>
            <a:r>
              <a:rPr lang="en-US" sz="2400" dirty="0" err="1">
                <a:latin typeface="+mn-lt"/>
              </a:rPr>
              <a:t>InIJCAI</a:t>
            </a:r>
            <a:r>
              <a:rPr lang="en-US" sz="2400" dirty="0">
                <a:latin typeface="+mn-lt"/>
              </a:rPr>
              <a:t>, pp. 1471-1477.</a:t>
            </a:r>
          </a:p>
          <a:p>
            <a:pPr defTabSz="609585">
              <a:spcBef>
                <a:spcPts val="1600"/>
              </a:spcBef>
              <a:spcAft>
                <a:spcPts val="800"/>
              </a:spcAft>
            </a:pPr>
            <a:r>
              <a:rPr lang="en-US" sz="6720" b="1" dirty="0">
                <a:solidFill>
                  <a:srgbClr val="000000"/>
                </a:solidFill>
              </a:rPr>
              <a:t>Acknowledgement</a:t>
            </a:r>
          </a:p>
          <a:p>
            <a:pPr defTabSz="609585">
              <a:spcBef>
                <a:spcPts val="1600"/>
              </a:spcBef>
              <a:spcAft>
                <a:spcPts val="800"/>
              </a:spcAft>
            </a:pPr>
            <a:r>
              <a:rPr lang="en-US" sz="3200" dirty="0">
                <a:solidFill>
                  <a:srgbClr val="000000"/>
                </a:solidFill>
              </a:rPr>
              <a:t>We would like to thank Dr. Kim for his advice, comprehension and support.</a:t>
            </a:r>
          </a:p>
          <a:p>
            <a:pPr algn="just" defTabSz="609585"/>
            <a:endParaRPr lang="en-US" sz="2400" dirty="0">
              <a:latin typeface="+mn-lt"/>
            </a:endParaRPr>
          </a:p>
          <a:p>
            <a:pPr algn="just" defTabSz="609585"/>
            <a:endParaRPr lang="en-US" sz="2400" dirty="0">
              <a:latin typeface="+mn-lt"/>
            </a:endParaRPr>
          </a:p>
          <a:p>
            <a:pPr algn="l" defTabSz="609585"/>
            <a:endParaRPr lang="en-US" sz="6720" b="1" dirty="0">
              <a:latin typeface="+mn-lt"/>
            </a:endParaRPr>
          </a:p>
          <a:p>
            <a:pPr algn="l" defTabSz="609585"/>
            <a:endParaRPr lang="en-US" sz="6720" b="1" dirty="0"/>
          </a:p>
          <a:p>
            <a:pPr algn="l" defTabSz="609585"/>
            <a:endParaRPr lang="en-US" sz="6720" b="1" dirty="0"/>
          </a:p>
          <a:p>
            <a:pPr algn="l" defTabSz="609585"/>
            <a:endParaRPr lang="en-US" sz="6720" b="1" dirty="0"/>
          </a:p>
          <a:p>
            <a:pPr algn="l" defTabSz="609585"/>
            <a:endParaRPr lang="en-US" sz="6720" b="1" dirty="0"/>
          </a:p>
          <a:p>
            <a:pPr algn="l" defTabSz="609585"/>
            <a:endParaRPr lang="en-US" sz="6720" b="1" dirty="0"/>
          </a:p>
        </p:txBody>
      </p:sp>
      <p:pic>
        <p:nvPicPr>
          <p:cNvPr id="6" name="Picture 5">
            <a:extLst>
              <a:ext uri="{FF2B5EF4-FFF2-40B4-BE49-F238E27FC236}">
                <a16:creationId xmlns:a16="http://schemas.microsoft.com/office/drawing/2014/main" id="{24E4EAA0-B1D8-4632-BAFA-BDA5811C2610}"/>
              </a:ext>
            </a:extLst>
          </p:cNvPr>
          <p:cNvPicPr>
            <a:picLocks noChangeAspect="1"/>
          </p:cNvPicPr>
          <p:nvPr/>
        </p:nvPicPr>
        <p:blipFill rotWithShape="1">
          <a:blip r:embed="rId5">
            <a:extLst>
              <a:ext uri="{28A0092B-C50C-407E-A947-70E740481C1C}">
                <a14:useLocalDpi xmlns:a14="http://schemas.microsoft.com/office/drawing/2010/main" val="0"/>
              </a:ext>
            </a:extLst>
          </a:blip>
          <a:srcRect t="12349" b="11687"/>
          <a:stretch/>
        </p:blipFill>
        <p:spPr>
          <a:xfrm>
            <a:off x="4027442" y="28118928"/>
            <a:ext cx="5349964" cy="3048000"/>
          </a:xfrm>
          <a:prstGeom prst="rect">
            <a:avLst/>
          </a:prstGeom>
        </p:spPr>
      </p:pic>
      <p:pic>
        <p:nvPicPr>
          <p:cNvPr id="21" name="Google Shape;373;p58">
            <a:extLst>
              <a:ext uri="{FF2B5EF4-FFF2-40B4-BE49-F238E27FC236}">
                <a16:creationId xmlns:a16="http://schemas.microsoft.com/office/drawing/2014/main" id="{58F83EAE-138F-44EF-8FCB-CFF9A385FE2D}"/>
              </a:ext>
            </a:extLst>
          </p:cNvPr>
          <p:cNvPicPr preferRelativeResize="0"/>
          <p:nvPr/>
        </p:nvPicPr>
        <p:blipFill>
          <a:blip r:embed="rId6">
            <a:alphaModFix/>
          </a:blip>
          <a:stretch>
            <a:fillRect/>
          </a:stretch>
        </p:blipFill>
        <p:spPr>
          <a:xfrm>
            <a:off x="22625516" y="28118928"/>
            <a:ext cx="7159752" cy="3886200"/>
          </a:xfrm>
          <a:prstGeom prst="rect">
            <a:avLst/>
          </a:prstGeom>
          <a:noFill/>
          <a:ln>
            <a:noFill/>
          </a:ln>
        </p:spPr>
      </p:pic>
      <p:pic>
        <p:nvPicPr>
          <p:cNvPr id="16" name="Picture 15">
            <a:extLst>
              <a:ext uri="{FF2B5EF4-FFF2-40B4-BE49-F238E27FC236}">
                <a16:creationId xmlns:a16="http://schemas.microsoft.com/office/drawing/2014/main" id="{1B00FEDE-568E-40AB-9B39-236BE4F27B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0737" y="23984586"/>
            <a:ext cx="4143375" cy="1123950"/>
          </a:xfrm>
          <a:prstGeom prst="rect">
            <a:avLst/>
          </a:prstGeom>
        </p:spPr>
      </p:pic>
      <p:pic>
        <p:nvPicPr>
          <p:cNvPr id="24" name="Google Shape;283;p45">
            <a:extLst>
              <a:ext uri="{FF2B5EF4-FFF2-40B4-BE49-F238E27FC236}">
                <a16:creationId xmlns:a16="http://schemas.microsoft.com/office/drawing/2014/main" id="{C1647C76-40E8-46C2-816A-42930B75CA87}"/>
              </a:ext>
            </a:extLst>
          </p:cNvPr>
          <p:cNvPicPr preferRelativeResize="0"/>
          <p:nvPr/>
        </p:nvPicPr>
        <p:blipFill>
          <a:blip r:embed="rId8">
            <a:alphaModFix/>
          </a:blip>
          <a:stretch>
            <a:fillRect/>
          </a:stretch>
        </p:blipFill>
        <p:spPr>
          <a:xfrm>
            <a:off x="3616324" y="35481904"/>
            <a:ext cx="6172200" cy="3868615"/>
          </a:xfrm>
          <a:prstGeom prst="rect">
            <a:avLst/>
          </a:prstGeom>
          <a:noFill/>
          <a:ln>
            <a:noFill/>
          </a:ln>
        </p:spPr>
      </p:pic>
      <p:pic>
        <p:nvPicPr>
          <p:cNvPr id="25" name="Google Shape;318;p50">
            <a:extLst>
              <a:ext uri="{FF2B5EF4-FFF2-40B4-BE49-F238E27FC236}">
                <a16:creationId xmlns:a16="http://schemas.microsoft.com/office/drawing/2014/main" id="{B5A4D828-61CB-43E1-A317-6CC06CA3E454}"/>
              </a:ext>
            </a:extLst>
          </p:cNvPr>
          <p:cNvPicPr preferRelativeResize="0"/>
          <p:nvPr/>
        </p:nvPicPr>
        <p:blipFill>
          <a:blip r:embed="rId9">
            <a:alphaModFix/>
          </a:blip>
          <a:stretch>
            <a:fillRect/>
          </a:stretch>
        </p:blipFill>
        <p:spPr>
          <a:xfrm>
            <a:off x="4270636" y="39471600"/>
            <a:ext cx="4583887" cy="2209800"/>
          </a:xfrm>
          <a:prstGeom prst="rect">
            <a:avLst/>
          </a:prstGeom>
          <a:noFill/>
          <a:ln>
            <a:noFill/>
          </a:ln>
        </p:spPr>
      </p:pic>
      <p:pic>
        <p:nvPicPr>
          <p:cNvPr id="26" name="Google Shape;195;p33">
            <a:extLst>
              <a:ext uri="{FF2B5EF4-FFF2-40B4-BE49-F238E27FC236}">
                <a16:creationId xmlns:a16="http://schemas.microsoft.com/office/drawing/2014/main" id="{85140A82-D27D-4001-A629-3414093E4077}"/>
              </a:ext>
            </a:extLst>
          </p:cNvPr>
          <p:cNvPicPr preferRelativeResize="0"/>
          <p:nvPr/>
        </p:nvPicPr>
        <p:blipFill>
          <a:blip r:embed="rId10">
            <a:alphaModFix/>
          </a:blip>
          <a:stretch>
            <a:fillRect/>
          </a:stretch>
        </p:blipFill>
        <p:spPr>
          <a:xfrm>
            <a:off x="12879323" y="14165217"/>
            <a:ext cx="7159753" cy="3886200"/>
          </a:xfrm>
          <a:prstGeom prst="rect">
            <a:avLst/>
          </a:prstGeom>
          <a:noFill/>
          <a:ln>
            <a:noFill/>
          </a:ln>
        </p:spPr>
      </p:pic>
      <p:pic>
        <p:nvPicPr>
          <p:cNvPr id="27" name="Google Shape;232;p38">
            <a:extLst>
              <a:ext uri="{FF2B5EF4-FFF2-40B4-BE49-F238E27FC236}">
                <a16:creationId xmlns:a16="http://schemas.microsoft.com/office/drawing/2014/main" id="{7AE0ECFD-3C36-416C-B275-F5A037958930}"/>
              </a:ext>
            </a:extLst>
          </p:cNvPr>
          <p:cNvPicPr preferRelativeResize="0"/>
          <p:nvPr/>
        </p:nvPicPr>
        <p:blipFill>
          <a:blip r:embed="rId11">
            <a:alphaModFix/>
          </a:blip>
          <a:stretch>
            <a:fillRect/>
          </a:stretch>
        </p:blipFill>
        <p:spPr>
          <a:xfrm>
            <a:off x="12879323" y="18303454"/>
            <a:ext cx="7159753" cy="3886200"/>
          </a:xfrm>
          <a:prstGeom prst="rect">
            <a:avLst/>
          </a:prstGeom>
          <a:noFill/>
          <a:ln>
            <a:noFill/>
          </a:ln>
        </p:spPr>
      </p:pic>
      <p:pic>
        <p:nvPicPr>
          <p:cNvPr id="28" name="Google Shape;145;p26">
            <a:extLst>
              <a:ext uri="{FF2B5EF4-FFF2-40B4-BE49-F238E27FC236}">
                <a16:creationId xmlns:a16="http://schemas.microsoft.com/office/drawing/2014/main" id="{2CA9BB5C-7474-40BF-B165-B683FCE7BE01}"/>
              </a:ext>
            </a:extLst>
          </p:cNvPr>
          <p:cNvPicPr preferRelativeResize="0"/>
          <p:nvPr/>
        </p:nvPicPr>
        <p:blipFill>
          <a:blip r:embed="rId12">
            <a:alphaModFix/>
          </a:blip>
          <a:stretch>
            <a:fillRect/>
          </a:stretch>
        </p:blipFill>
        <p:spPr>
          <a:xfrm>
            <a:off x="13596409" y="26100314"/>
            <a:ext cx="5715000" cy="4380864"/>
          </a:xfrm>
          <a:prstGeom prst="rect">
            <a:avLst/>
          </a:prstGeom>
          <a:noFill/>
          <a:ln>
            <a:noFill/>
          </a:ln>
        </p:spPr>
      </p:pic>
      <p:pic>
        <p:nvPicPr>
          <p:cNvPr id="29" name="Google Shape;311;p49">
            <a:extLst>
              <a:ext uri="{FF2B5EF4-FFF2-40B4-BE49-F238E27FC236}">
                <a16:creationId xmlns:a16="http://schemas.microsoft.com/office/drawing/2014/main" id="{06E9469A-1627-40B4-8B5A-C8C2D8A87E85}"/>
              </a:ext>
            </a:extLst>
          </p:cNvPr>
          <p:cNvPicPr preferRelativeResize="0"/>
          <p:nvPr/>
        </p:nvPicPr>
        <p:blipFill>
          <a:blip r:embed="rId13">
            <a:alphaModFix/>
          </a:blip>
          <a:stretch>
            <a:fillRect/>
          </a:stretch>
        </p:blipFill>
        <p:spPr>
          <a:xfrm>
            <a:off x="12120034" y="36769483"/>
            <a:ext cx="8658225" cy="1866900"/>
          </a:xfrm>
          <a:prstGeom prst="rect">
            <a:avLst/>
          </a:prstGeom>
          <a:noFill/>
          <a:ln>
            <a:noFill/>
          </a:ln>
        </p:spPr>
      </p:pic>
      <p:pic>
        <p:nvPicPr>
          <p:cNvPr id="30" name="Google Shape;317;p50">
            <a:extLst>
              <a:ext uri="{FF2B5EF4-FFF2-40B4-BE49-F238E27FC236}">
                <a16:creationId xmlns:a16="http://schemas.microsoft.com/office/drawing/2014/main" id="{03CBAB6F-5DE4-4A9E-943D-461589F74DBF}"/>
              </a:ext>
            </a:extLst>
          </p:cNvPr>
          <p:cNvPicPr preferRelativeResize="0"/>
          <p:nvPr/>
        </p:nvPicPr>
        <p:blipFill>
          <a:blip r:embed="rId14">
            <a:alphaModFix/>
          </a:blip>
          <a:stretch>
            <a:fillRect/>
          </a:stretch>
        </p:blipFill>
        <p:spPr>
          <a:xfrm>
            <a:off x="12120034" y="39069079"/>
            <a:ext cx="8667750" cy="2457450"/>
          </a:xfrm>
          <a:prstGeom prst="rect">
            <a:avLst/>
          </a:prstGeom>
          <a:noFill/>
          <a:ln>
            <a:noFill/>
          </a:ln>
        </p:spPr>
      </p:pic>
      <p:pic>
        <p:nvPicPr>
          <p:cNvPr id="31" name="Google Shape;297;p47">
            <a:extLst>
              <a:ext uri="{FF2B5EF4-FFF2-40B4-BE49-F238E27FC236}">
                <a16:creationId xmlns:a16="http://schemas.microsoft.com/office/drawing/2014/main" id="{60457C1D-F999-4131-AD87-AE411AF1ADFC}"/>
              </a:ext>
            </a:extLst>
          </p:cNvPr>
          <p:cNvPicPr preferRelativeResize="0"/>
          <p:nvPr/>
        </p:nvPicPr>
        <p:blipFill>
          <a:blip r:embed="rId15">
            <a:alphaModFix/>
          </a:blip>
          <a:stretch>
            <a:fillRect/>
          </a:stretch>
        </p:blipFill>
        <p:spPr>
          <a:xfrm>
            <a:off x="12277196" y="35089012"/>
            <a:ext cx="8353425" cy="1247775"/>
          </a:xfrm>
          <a:prstGeom prst="rect">
            <a:avLst/>
          </a:prstGeom>
          <a:noFill/>
          <a:ln>
            <a:noFill/>
          </a:ln>
        </p:spPr>
      </p:pic>
      <p:pic>
        <p:nvPicPr>
          <p:cNvPr id="32" name="Google Shape;324;p51">
            <a:extLst>
              <a:ext uri="{FF2B5EF4-FFF2-40B4-BE49-F238E27FC236}">
                <a16:creationId xmlns:a16="http://schemas.microsoft.com/office/drawing/2014/main" id="{A6CB63EB-DDBC-4828-A079-003593347E15}"/>
              </a:ext>
            </a:extLst>
          </p:cNvPr>
          <p:cNvPicPr preferRelativeResize="0"/>
          <p:nvPr/>
        </p:nvPicPr>
        <p:blipFill rotWithShape="1">
          <a:blip r:embed="rId16">
            <a:alphaModFix/>
          </a:blip>
          <a:srcRect l="11255" t="26850" r="19693" b="3463"/>
          <a:stretch/>
        </p:blipFill>
        <p:spPr>
          <a:xfrm>
            <a:off x="23310680" y="17450004"/>
            <a:ext cx="5789424" cy="3261300"/>
          </a:xfrm>
          <a:prstGeom prst="rect">
            <a:avLst/>
          </a:prstGeom>
          <a:noFill/>
          <a:ln>
            <a:noFill/>
          </a:ln>
        </p:spPr>
      </p:pic>
      <p:pic>
        <p:nvPicPr>
          <p:cNvPr id="18" name="Picture 17">
            <a:extLst>
              <a:ext uri="{FF2B5EF4-FFF2-40B4-BE49-F238E27FC236}">
                <a16:creationId xmlns:a16="http://schemas.microsoft.com/office/drawing/2014/main" id="{D5CF1A21-6ECC-46B7-B386-0A436DE950BB}"/>
              </a:ext>
            </a:extLst>
          </p:cNvPr>
          <p:cNvPicPr>
            <a:picLocks noChangeAspect="1"/>
          </p:cNvPicPr>
          <p:nvPr/>
        </p:nvPicPr>
        <p:blipFill rotWithShape="1">
          <a:blip r:embed="rId17">
            <a:extLst>
              <a:ext uri="{28A0092B-C50C-407E-A947-70E740481C1C}">
                <a14:useLocalDpi xmlns:a14="http://schemas.microsoft.com/office/drawing/2010/main" val="0"/>
              </a:ext>
            </a:extLst>
          </a:blip>
          <a:srcRect t="36633" r="8044"/>
          <a:stretch/>
        </p:blipFill>
        <p:spPr>
          <a:xfrm>
            <a:off x="22291577" y="9215050"/>
            <a:ext cx="8224491" cy="2263390"/>
          </a:xfrm>
          <a:prstGeom prst="rect">
            <a:avLst/>
          </a:prstGeom>
        </p:spPr>
      </p:pic>
      <p:pic>
        <p:nvPicPr>
          <p:cNvPr id="20" name="Picture 19">
            <a:extLst>
              <a:ext uri="{FF2B5EF4-FFF2-40B4-BE49-F238E27FC236}">
                <a16:creationId xmlns:a16="http://schemas.microsoft.com/office/drawing/2014/main" id="{7F55E1D2-C0CE-4583-8B38-AF63BA8C736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271567" y="24544999"/>
            <a:ext cx="7867650" cy="962025"/>
          </a:xfrm>
          <a:prstGeom prst="rect">
            <a:avLst/>
          </a:prstGeom>
        </p:spPr>
      </p:pic>
      <p:pic>
        <p:nvPicPr>
          <p:cNvPr id="23" name="Picture 22">
            <a:extLst>
              <a:ext uri="{FF2B5EF4-FFF2-40B4-BE49-F238E27FC236}">
                <a16:creationId xmlns:a16="http://schemas.microsoft.com/office/drawing/2014/main" id="{57CB8F0B-114D-4F7D-82E5-D08252523A1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24933" y="1576388"/>
            <a:ext cx="7200900" cy="172402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25"/>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313502" tIns="156751" rIns="313502" bIns="156751" numCol="1" anchor="ctr" anchorCtr="0" compatLnSpc="1">
        <a:prstTxWarp prst="textNoShape">
          <a:avLst/>
        </a:prstTxWarp>
      </a:bodyPr>
      <a:lstStyle>
        <a:defPPr marL="0" marR="0" indent="0" algn="ctr" defTabSz="3135313" rtl="0" eaLnBrk="1" fontAlgn="base" latinLnBrk="0" hangingPunct="1">
          <a:lnSpc>
            <a:spcPct val="100000"/>
          </a:lnSpc>
          <a:spcBef>
            <a:spcPct val="20000"/>
          </a:spcBef>
          <a:spcAft>
            <a:spcPct val="0"/>
          </a:spcAft>
          <a:buClrTx/>
          <a:buSzTx/>
          <a:buFontTx/>
          <a:buNone/>
          <a:tabLst/>
          <a:defRPr kumimoji="0" lang="en-CA"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313502" tIns="156751" rIns="313502" bIns="156751" numCol="1" anchor="ctr" anchorCtr="0" compatLnSpc="1">
        <a:prstTxWarp prst="textNoShape">
          <a:avLst/>
        </a:prstTxWarp>
      </a:bodyPr>
      <a:lstStyle>
        <a:defPPr marL="0" marR="0" indent="0" algn="ctr" defTabSz="3135313" rtl="0" eaLnBrk="1" fontAlgn="base" latinLnBrk="0" hangingPunct="1">
          <a:lnSpc>
            <a:spcPct val="100000"/>
          </a:lnSpc>
          <a:spcBef>
            <a:spcPct val="20000"/>
          </a:spcBef>
          <a:spcAft>
            <a:spcPct val="0"/>
          </a:spcAft>
          <a:buClrTx/>
          <a:buSzTx/>
          <a:buFontTx/>
          <a:buNone/>
          <a:tabLst/>
          <a:defRPr kumimoji="0" lang="en-CA" sz="3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22131</TotalTime>
  <Words>890</Words>
  <Application>Microsoft Office PowerPoint</Application>
  <PresentationFormat>Custom</PresentationFormat>
  <Paragraphs>147</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PySC2 Reinforcement Learning</vt:lpstr>
    </vt:vector>
  </TitlesOfParts>
  <Company>University of Texas - Pan American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Zen Faulkes</dc:creator>
  <cp:lastModifiedBy>Marissa</cp:lastModifiedBy>
  <cp:revision>366</cp:revision>
  <dcterms:created xsi:type="dcterms:W3CDTF">2006-08-02T17:42:57Z</dcterms:created>
  <dcterms:modified xsi:type="dcterms:W3CDTF">2019-05-02T17:51:37Z</dcterms:modified>
</cp:coreProperties>
</file>