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43891200" cy="32918400"/>
  <p:notesSz cx="6858000" cy="9144000"/>
  <p:embeddedFontLst>
    <p:embeddedFont>
      <p:font typeface="Gill Sans" panose="020B0502020104020203" pitchFamily="34" charset="-79"/>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p:scale>
          <a:sx n="40" d="100"/>
          <a:sy n="40" d="100"/>
        </p:scale>
        <p:origin x="-12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25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25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25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25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25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25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25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258"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25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25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25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25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25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25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25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258"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25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25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25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25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25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25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25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258"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ster">
  <p:cSld name="Poster">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1158240" y="685860"/>
            <a:ext cx="30175200" cy="297174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1158240" y="4093905"/>
            <a:ext cx="30174411" cy="646331"/>
          </a:xfrm>
          <a:prstGeom prst="rect">
            <a:avLst/>
          </a:prstGeom>
          <a:noFill/>
          <a:ln>
            <a:noFill/>
          </a:ln>
        </p:spPr>
        <p:txBody>
          <a:bodyPr spcFirstLastPara="1" wrap="square" lIns="91425" tIns="45700" rIns="91425" bIns="45700" anchor="ctr" anchorCtr="0"/>
          <a:lstStyle>
            <a:lvl1pPr marL="457200" lvl="0" indent="-228600" algn="l">
              <a:lnSpc>
                <a:spcPct val="100000"/>
              </a:lnSpc>
              <a:spcBef>
                <a:spcPts val="0"/>
              </a:spcBef>
              <a:spcAft>
                <a:spcPts val="0"/>
              </a:spcAft>
              <a:buSzPts val="3600"/>
              <a:buNone/>
              <a:defRPr sz="3600">
                <a:solidFill>
                  <a:srgbClr val="BFBFBF"/>
                </a:solidFill>
              </a:defRPr>
            </a:lvl1pPr>
            <a:lvl2pPr marL="914400" lvl="1" indent="-228600" algn="l">
              <a:lnSpc>
                <a:spcPct val="100000"/>
              </a:lnSpc>
              <a:spcBef>
                <a:spcPts val="0"/>
              </a:spcBef>
              <a:spcAft>
                <a:spcPts val="0"/>
              </a:spcAft>
              <a:buSzPts val="2400"/>
              <a:buNone/>
              <a:defRPr sz="2400">
                <a:solidFill>
                  <a:schemeClr val="lt1"/>
                </a:solidFill>
              </a:defRPr>
            </a:lvl2pPr>
            <a:lvl3pPr marL="1371600" lvl="2" indent="-228600" algn="l">
              <a:lnSpc>
                <a:spcPct val="100000"/>
              </a:lnSpc>
              <a:spcBef>
                <a:spcPts val="0"/>
              </a:spcBef>
              <a:spcAft>
                <a:spcPts val="0"/>
              </a:spcAft>
              <a:buSzPts val="2400"/>
              <a:buNone/>
              <a:defRPr sz="2400">
                <a:solidFill>
                  <a:schemeClr val="lt1"/>
                </a:solidFill>
              </a:defRPr>
            </a:lvl3pPr>
            <a:lvl4pPr marL="1828800" lvl="3" indent="-228600" algn="l">
              <a:lnSpc>
                <a:spcPct val="100000"/>
              </a:lnSpc>
              <a:spcBef>
                <a:spcPts val="0"/>
              </a:spcBef>
              <a:spcAft>
                <a:spcPts val="0"/>
              </a:spcAft>
              <a:buSzPts val="2400"/>
              <a:buNone/>
              <a:defRPr sz="2400">
                <a:solidFill>
                  <a:schemeClr val="lt1"/>
                </a:solidFill>
              </a:defRPr>
            </a:lvl4pPr>
            <a:lvl5pPr marL="2286000" lvl="4" indent="-228600" algn="l">
              <a:lnSpc>
                <a:spcPct val="100000"/>
              </a:lnSpc>
              <a:spcBef>
                <a:spcPts val="0"/>
              </a:spcBef>
              <a:spcAft>
                <a:spcPts val="0"/>
              </a:spcAft>
              <a:buSzPts val="2400"/>
              <a:buNone/>
              <a:defRPr sz="2400">
                <a:solidFill>
                  <a:schemeClr val="lt1"/>
                </a:solidFill>
              </a:defRPr>
            </a:lvl5pPr>
            <a:lvl6pPr marL="2743200" lvl="5" indent="-228600" algn="l">
              <a:lnSpc>
                <a:spcPct val="100000"/>
              </a:lnSpc>
              <a:spcBef>
                <a:spcPts val="0"/>
              </a:spcBef>
              <a:spcAft>
                <a:spcPts val="0"/>
              </a:spcAft>
              <a:buSzPts val="2400"/>
              <a:buNone/>
              <a:defRPr sz="2400">
                <a:solidFill>
                  <a:schemeClr val="lt1"/>
                </a:solidFill>
              </a:defRPr>
            </a:lvl6pPr>
            <a:lvl7pPr marL="3200400" lvl="6" indent="-228600" algn="l">
              <a:lnSpc>
                <a:spcPct val="100000"/>
              </a:lnSpc>
              <a:spcBef>
                <a:spcPts val="0"/>
              </a:spcBef>
              <a:spcAft>
                <a:spcPts val="0"/>
              </a:spcAft>
              <a:buSzPts val="2400"/>
              <a:buNone/>
              <a:defRPr sz="2400">
                <a:solidFill>
                  <a:schemeClr val="lt1"/>
                </a:solidFill>
              </a:defRPr>
            </a:lvl7pPr>
            <a:lvl8pPr marL="3657600" lvl="7" indent="-228600" algn="l">
              <a:lnSpc>
                <a:spcPct val="100000"/>
              </a:lnSpc>
              <a:spcBef>
                <a:spcPts val="0"/>
              </a:spcBef>
              <a:spcAft>
                <a:spcPts val="0"/>
              </a:spcAft>
              <a:buSzPts val="2400"/>
              <a:buNone/>
              <a:defRPr sz="2400">
                <a:solidFill>
                  <a:schemeClr val="lt1"/>
                </a:solidFill>
              </a:defRPr>
            </a:lvl8pPr>
            <a:lvl9pPr marL="4114800" lvl="8" indent="-228600" algn="l">
              <a:lnSpc>
                <a:spcPct val="100000"/>
              </a:lnSpc>
              <a:spcBef>
                <a:spcPts val="0"/>
              </a:spcBef>
              <a:spcAft>
                <a:spcPts val="0"/>
              </a:spcAft>
              <a:buSzPts val="2400"/>
              <a:buNone/>
              <a:defRPr sz="2400">
                <a:solidFill>
                  <a:schemeClr val="lt1"/>
                </a:solidFill>
              </a:defRPr>
            </a:lvl9pPr>
          </a:lstStyle>
          <a:p>
            <a:endParaRPr/>
          </a:p>
        </p:txBody>
      </p:sp>
      <p:sp>
        <p:nvSpPr>
          <p:cNvPr id="21" name="Google Shape;21;p2"/>
          <p:cNvSpPr txBox="1">
            <a:spLocks noGrp="1"/>
          </p:cNvSpPr>
          <p:nvPr>
            <p:ph type="body" idx="2"/>
          </p:nvPr>
        </p:nvSpPr>
        <p:spPr>
          <a:xfrm>
            <a:off x="1143000" y="5669280"/>
            <a:ext cx="12801600" cy="128016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22" name="Google Shape;22;p2"/>
          <p:cNvSpPr txBox="1">
            <a:spLocks noGrp="1"/>
          </p:cNvSpPr>
          <p:nvPr>
            <p:ph type="body" idx="3"/>
          </p:nvPr>
        </p:nvSpPr>
        <p:spPr>
          <a:xfrm>
            <a:off x="1143000" y="7114032"/>
            <a:ext cx="12801600" cy="2732574"/>
          </a:xfrm>
          <a:prstGeom prst="rect">
            <a:avLst/>
          </a:prstGeom>
          <a:solidFill>
            <a:srgbClr val="E7E7E7"/>
          </a:solidFill>
          <a:ln>
            <a:noFill/>
          </a:ln>
        </p:spPr>
        <p:txBody>
          <a:bodyPr spcFirstLastPara="1" wrap="square" lIns="365750" tIns="45700" rIns="365750" bIns="45700" anchor="ctr" anchorCtr="0"/>
          <a:lstStyle>
            <a:lvl1pPr marL="457200" lvl="0" indent="-228600" algn="l">
              <a:lnSpc>
                <a:spcPct val="100000"/>
              </a:lnSpc>
              <a:spcBef>
                <a:spcPts val="1200"/>
              </a:spcBef>
              <a:spcAft>
                <a:spcPts val="0"/>
              </a:spcAft>
              <a:buSzPts val="4400"/>
              <a:buFont typeface="Arial"/>
              <a:buNone/>
              <a:defRPr sz="4400"/>
            </a:lvl1pPr>
            <a:lvl2pPr marL="914400" lvl="1" indent="-508000" algn="l">
              <a:lnSpc>
                <a:spcPct val="100000"/>
              </a:lnSpc>
              <a:spcBef>
                <a:spcPts val="1200"/>
              </a:spcBef>
              <a:spcAft>
                <a:spcPts val="0"/>
              </a:spcAft>
              <a:buSzPts val="4400"/>
              <a:buFont typeface="Arial"/>
              <a:buChar char="•"/>
              <a:defRPr sz="4400"/>
            </a:lvl2pPr>
            <a:lvl3pPr marL="1371600" lvl="2" indent="-508000" algn="l">
              <a:lnSpc>
                <a:spcPct val="100000"/>
              </a:lnSpc>
              <a:spcBef>
                <a:spcPts val="1200"/>
              </a:spcBef>
              <a:spcAft>
                <a:spcPts val="0"/>
              </a:spcAft>
              <a:buSzPts val="4400"/>
              <a:buFont typeface="Arial"/>
              <a:buChar char="•"/>
              <a:defRPr sz="4400"/>
            </a:lvl3pPr>
            <a:lvl4pPr marL="1828800" lvl="3" indent="-228600" algn="l">
              <a:lnSpc>
                <a:spcPct val="100000"/>
              </a:lnSpc>
              <a:spcBef>
                <a:spcPts val="1200"/>
              </a:spcBef>
              <a:spcAft>
                <a:spcPts val="0"/>
              </a:spcAft>
              <a:buSzPts val="4400"/>
              <a:buNone/>
              <a:defRPr sz="4400"/>
            </a:lvl4pPr>
            <a:lvl5pPr marL="2286000" lvl="4" indent="-228600" algn="l">
              <a:lnSpc>
                <a:spcPct val="100000"/>
              </a:lnSpc>
              <a:spcBef>
                <a:spcPts val="1200"/>
              </a:spcBef>
              <a:spcAft>
                <a:spcPts val="0"/>
              </a:spcAft>
              <a:buSzPts val="4400"/>
              <a:buNone/>
              <a:defRPr sz="4400"/>
            </a:lvl5pPr>
            <a:lvl6pPr marL="2743200" lvl="5" indent="-228600" algn="l">
              <a:lnSpc>
                <a:spcPct val="100000"/>
              </a:lnSpc>
              <a:spcBef>
                <a:spcPts val="1200"/>
              </a:spcBef>
              <a:spcAft>
                <a:spcPts val="0"/>
              </a:spcAft>
              <a:buSzPts val="4400"/>
              <a:buNone/>
              <a:defRPr sz="4400"/>
            </a:lvl6pPr>
            <a:lvl7pPr marL="3200400" lvl="6" indent="-228600" algn="l">
              <a:lnSpc>
                <a:spcPct val="100000"/>
              </a:lnSpc>
              <a:spcBef>
                <a:spcPts val="1200"/>
              </a:spcBef>
              <a:spcAft>
                <a:spcPts val="0"/>
              </a:spcAft>
              <a:buSzPts val="4400"/>
              <a:buNone/>
              <a:defRPr sz="4400"/>
            </a:lvl7pPr>
            <a:lvl8pPr marL="3657600" lvl="7" indent="-228600" algn="l">
              <a:lnSpc>
                <a:spcPct val="100000"/>
              </a:lnSpc>
              <a:spcBef>
                <a:spcPts val="1200"/>
              </a:spcBef>
              <a:spcAft>
                <a:spcPts val="0"/>
              </a:spcAft>
              <a:buSzPts val="4400"/>
              <a:buNone/>
              <a:defRPr sz="4400"/>
            </a:lvl8pPr>
            <a:lvl9pPr marL="4114800" lvl="8" indent="-228600" algn="l">
              <a:lnSpc>
                <a:spcPct val="100000"/>
              </a:lnSpc>
              <a:spcBef>
                <a:spcPts val="1200"/>
              </a:spcBef>
              <a:spcAft>
                <a:spcPts val="0"/>
              </a:spcAft>
              <a:buSzPts val="4400"/>
              <a:buNone/>
              <a:defRPr sz="4400"/>
            </a:lvl9pPr>
          </a:lstStyle>
          <a:p>
            <a:endParaRPr/>
          </a:p>
        </p:txBody>
      </p:sp>
      <p:sp>
        <p:nvSpPr>
          <p:cNvPr id="23" name="Google Shape;23;p2"/>
          <p:cNvSpPr txBox="1">
            <a:spLocks noGrp="1"/>
          </p:cNvSpPr>
          <p:nvPr>
            <p:ph type="body" idx="4"/>
          </p:nvPr>
        </p:nvSpPr>
        <p:spPr>
          <a:xfrm>
            <a:off x="1143000" y="10497312"/>
            <a:ext cx="12801600" cy="128016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24" name="Google Shape;24;p2"/>
          <p:cNvSpPr txBox="1">
            <a:spLocks noGrp="1"/>
          </p:cNvSpPr>
          <p:nvPr>
            <p:ph type="body" idx="5"/>
          </p:nvPr>
        </p:nvSpPr>
        <p:spPr>
          <a:xfrm>
            <a:off x="1143000" y="11868912"/>
            <a:ext cx="12801600" cy="2807506"/>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25" name="Google Shape;25;p2"/>
          <p:cNvSpPr txBox="1">
            <a:spLocks noGrp="1"/>
          </p:cNvSpPr>
          <p:nvPr>
            <p:ph type="body" idx="6"/>
          </p:nvPr>
        </p:nvSpPr>
        <p:spPr>
          <a:xfrm>
            <a:off x="1143000" y="14950441"/>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26" name="Google Shape;26;p2"/>
          <p:cNvSpPr txBox="1">
            <a:spLocks noGrp="1"/>
          </p:cNvSpPr>
          <p:nvPr>
            <p:ph type="body" idx="7"/>
          </p:nvPr>
        </p:nvSpPr>
        <p:spPr>
          <a:xfrm>
            <a:off x="1143000" y="16440913"/>
            <a:ext cx="12801600" cy="6027461"/>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27" name="Google Shape;27;p2"/>
          <p:cNvSpPr txBox="1">
            <a:spLocks noGrp="1"/>
          </p:cNvSpPr>
          <p:nvPr>
            <p:ph type="body" idx="8"/>
          </p:nvPr>
        </p:nvSpPr>
        <p:spPr>
          <a:xfrm>
            <a:off x="1143000" y="22887431"/>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28" name="Google Shape;28;p2"/>
          <p:cNvSpPr txBox="1">
            <a:spLocks noGrp="1"/>
          </p:cNvSpPr>
          <p:nvPr>
            <p:ph type="body" idx="9"/>
          </p:nvPr>
        </p:nvSpPr>
        <p:spPr>
          <a:xfrm>
            <a:off x="1143000" y="24332184"/>
            <a:ext cx="12801600" cy="7296912"/>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29" name="Google Shape;29;p2"/>
          <p:cNvSpPr txBox="1">
            <a:spLocks noGrp="1"/>
          </p:cNvSpPr>
          <p:nvPr>
            <p:ph type="body" idx="13"/>
          </p:nvPr>
        </p:nvSpPr>
        <p:spPr>
          <a:xfrm>
            <a:off x="15544800" y="5669280"/>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30" name="Google Shape;30;p2"/>
          <p:cNvSpPr txBox="1">
            <a:spLocks noGrp="1"/>
          </p:cNvSpPr>
          <p:nvPr>
            <p:ph type="body" idx="14"/>
          </p:nvPr>
        </p:nvSpPr>
        <p:spPr>
          <a:xfrm>
            <a:off x="15544800" y="7114032"/>
            <a:ext cx="12801600" cy="6795556"/>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31" name="Google Shape;31;p2"/>
          <p:cNvSpPr txBox="1">
            <a:spLocks noGrp="1"/>
          </p:cNvSpPr>
          <p:nvPr>
            <p:ph type="body" idx="15"/>
          </p:nvPr>
        </p:nvSpPr>
        <p:spPr>
          <a:xfrm>
            <a:off x="15544800" y="14328648"/>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32" name="Google Shape;32;p2"/>
          <p:cNvSpPr txBox="1">
            <a:spLocks noGrp="1"/>
          </p:cNvSpPr>
          <p:nvPr>
            <p:ph type="body" idx="16"/>
          </p:nvPr>
        </p:nvSpPr>
        <p:spPr>
          <a:xfrm>
            <a:off x="15544800" y="15773398"/>
            <a:ext cx="12801600" cy="6694973"/>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33" name="Google Shape;33;p2"/>
          <p:cNvSpPr txBox="1">
            <a:spLocks noGrp="1"/>
          </p:cNvSpPr>
          <p:nvPr>
            <p:ph type="body" idx="17"/>
          </p:nvPr>
        </p:nvSpPr>
        <p:spPr>
          <a:xfrm>
            <a:off x="15544800" y="22887431"/>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34" name="Google Shape;34;p2"/>
          <p:cNvSpPr txBox="1">
            <a:spLocks noGrp="1"/>
          </p:cNvSpPr>
          <p:nvPr>
            <p:ph type="body" idx="18"/>
          </p:nvPr>
        </p:nvSpPr>
        <p:spPr>
          <a:xfrm>
            <a:off x="15544800" y="24332184"/>
            <a:ext cx="12801600" cy="7296912"/>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35" name="Google Shape;35;p2"/>
          <p:cNvSpPr txBox="1">
            <a:spLocks noGrp="1"/>
          </p:cNvSpPr>
          <p:nvPr>
            <p:ph type="body" idx="19"/>
          </p:nvPr>
        </p:nvSpPr>
        <p:spPr>
          <a:xfrm>
            <a:off x="29900881" y="5669280"/>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36" name="Google Shape;36;p2"/>
          <p:cNvSpPr txBox="1">
            <a:spLocks noGrp="1"/>
          </p:cNvSpPr>
          <p:nvPr>
            <p:ph type="body" idx="20"/>
          </p:nvPr>
        </p:nvSpPr>
        <p:spPr>
          <a:xfrm>
            <a:off x="29900881" y="7114032"/>
            <a:ext cx="12801600" cy="7315200"/>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37" name="Google Shape;37;p2"/>
          <p:cNvSpPr txBox="1">
            <a:spLocks noGrp="1"/>
          </p:cNvSpPr>
          <p:nvPr>
            <p:ph type="body" idx="21"/>
          </p:nvPr>
        </p:nvSpPr>
        <p:spPr>
          <a:xfrm>
            <a:off x="29900881" y="14914834"/>
            <a:ext cx="12801600" cy="4538610"/>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38" name="Google Shape;38;p2"/>
          <p:cNvSpPr txBox="1">
            <a:spLocks noGrp="1"/>
          </p:cNvSpPr>
          <p:nvPr>
            <p:ph type="body" idx="22"/>
          </p:nvPr>
        </p:nvSpPr>
        <p:spPr>
          <a:xfrm>
            <a:off x="29900881" y="19767595"/>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39" name="Google Shape;39;p2"/>
          <p:cNvSpPr txBox="1">
            <a:spLocks noGrp="1"/>
          </p:cNvSpPr>
          <p:nvPr>
            <p:ph type="body" idx="23"/>
          </p:nvPr>
        </p:nvSpPr>
        <p:spPr>
          <a:xfrm>
            <a:off x="29900881" y="21212348"/>
            <a:ext cx="12801600" cy="4344786"/>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40" name="Google Shape;40;p2"/>
          <p:cNvSpPr txBox="1">
            <a:spLocks noGrp="1"/>
          </p:cNvSpPr>
          <p:nvPr>
            <p:ph type="body" idx="24"/>
          </p:nvPr>
        </p:nvSpPr>
        <p:spPr>
          <a:xfrm>
            <a:off x="29900881" y="25722072"/>
            <a:ext cx="12801600" cy="1219200"/>
          </a:xfrm>
          <a:prstGeom prst="rect">
            <a:avLst/>
          </a:prstGeom>
          <a:gradFill>
            <a:gsLst>
              <a:gs pos="0">
                <a:srgbClr val="595959"/>
              </a:gs>
              <a:gs pos="90000">
                <a:srgbClr val="595959"/>
              </a:gs>
              <a:gs pos="91000">
                <a:schemeClr val="accent1"/>
              </a:gs>
              <a:gs pos="100000">
                <a:schemeClr val="accent1"/>
              </a:gs>
            </a:gsLst>
            <a:lin ang="5400000" scaled="0"/>
          </a:gradFill>
          <a:ln>
            <a:noFill/>
          </a:ln>
        </p:spPr>
        <p:txBody>
          <a:bodyPr spcFirstLastPara="1" wrap="square" lIns="365750" tIns="45700" rIns="91425" bIns="45700" anchor="ctr" anchorCtr="0"/>
          <a:lstStyle>
            <a:lvl1pPr marL="457200" lvl="0" indent="-228600" algn="ctr">
              <a:lnSpc>
                <a:spcPct val="100000"/>
              </a:lnSpc>
              <a:spcBef>
                <a:spcPts val="0"/>
              </a:spcBef>
              <a:spcAft>
                <a:spcPts val="0"/>
              </a:spcAft>
              <a:buSzPts val="5400"/>
              <a:buNone/>
              <a:defRPr sz="5400" cap="none">
                <a:solidFill>
                  <a:schemeClr val="lt1"/>
                </a:solidFill>
                <a:latin typeface="Arial"/>
                <a:ea typeface="Arial"/>
                <a:cs typeface="Arial"/>
                <a:sym typeface="Arial"/>
              </a:defRPr>
            </a:lvl1pPr>
            <a:lvl2pPr marL="914400" lvl="1"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2pPr>
            <a:lvl3pPr marL="1371600" lvl="2"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3pPr>
            <a:lvl4pPr marL="1828800" lvl="3"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4pPr>
            <a:lvl5pPr marL="2286000" lvl="4"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5pPr>
            <a:lvl6pPr marL="2743200" lvl="5"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6pPr>
            <a:lvl7pPr marL="3200400" lvl="6"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7pPr>
            <a:lvl8pPr marL="3657600" lvl="7"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8pPr>
            <a:lvl9pPr marL="4114800" lvl="8" indent="-228600" algn="l">
              <a:lnSpc>
                <a:spcPct val="100000"/>
              </a:lnSpc>
              <a:spcBef>
                <a:spcPts val="0"/>
              </a:spcBef>
              <a:spcAft>
                <a:spcPts val="0"/>
              </a:spcAft>
              <a:buSzPts val="6000"/>
              <a:buNone/>
              <a:defRPr sz="6000" cap="none">
                <a:solidFill>
                  <a:schemeClr val="lt1"/>
                </a:solidFill>
                <a:latin typeface="Arial"/>
                <a:ea typeface="Arial"/>
                <a:cs typeface="Arial"/>
                <a:sym typeface="Arial"/>
              </a:defRPr>
            </a:lvl9pPr>
          </a:lstStyle>
          <a:p>
            <a:endParaRPr/>
          </a:p>
        </p:txBody>
      </p:sp>
      <p:sp>
        <p:nvSpPr>
          <p:cNvPr id="41" name="Google Shape;41;p2"/>
          <p:cNvSpPr txBox="1">
            <a:spLocks noGrp="1"/>
          </p:cNvSpPr>
          <p:nvPr>
            <p:ph type="body" idx="25"/>
          </p:nvPr>
        </p:nvSpPr>
        <p:spPr>
          <a:xfrm>
            <a:off x="29900881" y="27166825"/>
            <a:ext cx="12801600" cy="4462272"/>
          </a:xfrm>
          <a:prstGeom prst="rect">
            <a:avLst/>
          </a:prstGeom>
          <a:noFill/>
          <a:ln>
            <a:noFill/>
          </a:ln>
        </p:spPr>
        <p:txBody>
          <a:bodyPr spcFirstLastPara="1" wrap="square" lIns="91425" tIns="182875" rIns="91425" bIns="45700" anchor="t" anchorCtr="0"/>
          <a:lstStyle>
            <a:lvl1pPr marL="457200" lvl="0" indent="-431800" algn="l">
              <a:lnSpc>
                <a:spcPct val="100000"/>
              </a:lnSpc>
              <a:spcBef>
                <a:spcPts val="1200"/>
              </a:spcBef>
              <a:spcAft>
                <a:spcPts val="0"/>
              </a:spcAft>
              <a:buSzPts val="3200"/>
              <a:buChar char="•"/>
              <a:defRPr sz="3200"/>
            </a:lvl1pPr>
            <a:lvl2pPr marL="914400" lvl="1" indent="-406400" algn="l">
              <a:lnSpc>
                <a:spcPct val="100000"/>
              </a:lnSpc>
              <a:spcBef>
                <a:spcPts val="1200"/>
              </a:spcBef>
              <a:spcAft>
                <a:spcPts val="0"/>
              </a:spcAft>
              <a:buSzPts val="2800"/>
              <a:buChar char="•"/>
              <a:defRPr sz="2800"/>
            </a:lvl2pPr>
            <a:lvl3pPr marL="1371600" lvl="2" indent="-406400" algn="l">
              <a:lnSpc>
                <a:spcPct val="100000"/>
              </a:lnSpc>
              <a:spcBef>
                <a:spcPts val="1200"/>
              </a:spcBef>
              <a:spcAft>
                <a:spcPts val="0"/>
              </a:spcAft>
              <a:buSzPts val="2800"/>
              <a:buChar char="•"/>
              <a:defRPr sz="2800"/>
            </a:lvl3pPr>
            <a:lvl4pPr marL="1828800" lvl="3" indent="-406400" algn="l">
              <a:lnSpc>
                <a:spcPct val="100000"/>
              </a:lnSpc>
              <a:spcBef>
                <a:spcPts val="1200"/>
              </a:spcBef>
              <a:spcAft>
                <a:spcPts val="0"/>
              </a:spcAft>
              <a:buSzPts val="2800"/>
              <a:buChar char="•"/>
              <a:defRPr sz="2800"/>
            </a:lvl4pPr>
            <a:lvl5pPr marL="2286000" lvl="4" indent="-406400" algn="l">
              <a:lnSpc>
                <a:spcPct val="100000"/>
              </a:lnSpc>
              <a:spcBef>
                <a:spcPts val="1200"/>
              </a:spcBef>
              <a:spcAft>
                <a:spcPts val="0"/>
              </a:spcAft>
              <a:buSzPts val="2800"/>
              <a:buChar char="•"/>
              <a:defRPr sz="2800"/>
            </a:lvl5pPr>
            <a:lvl6pPr marL="2743200" lvl="5" indent="-406400" algn="l">
              <a:lnSpc>
                <a:spcPct val="100000"/>
              </a:lnSpc>
              <a:spcBef>
                <a:spcPts val="1200"/>
              </a:spcBef>
              <a:spcAft>
                <a:spcPts val="0"/>
              </a:spcAft>
              <a:buSzPts val="2800"/>
              <a:buChar char="•"/>
              <a:defRPr sz="2800"/>
            </a:lvl6pPr>
            <a:lvl7pPr marL="3200400" lvl="6" indent="-406400" algn="l">
              <a:lnSpc>
                <a:spcPct val="100000"/>
              </a:lnSpc>
              <a:spcBef>
                <a:spcPts val="1200"/>
              </a:spcBef>
              <a:spcAft>
                <a:spcPts val="0"/>
              </a:spcAft>
              <a:buSzPts val="2800"/>
              <a:buChar char="•"/>
              <a:defRPr sz="2800"/>
            </a:lvl7pPr>
            <a:lvl8pPr marL="3657600" lvl="7" indent="-406400" algn="l">
              <a:lnSpc>
                <a:spcPct val="100000"/>
              </a:lnSpc>
              <a:spcBef>
                <a:spcPts val="1200"/>
              </a:spcBef>
              <a:spcAft>
                <a:spcPts val="0"/>
              </a:spcAft>
              <a:buSzPts val="2800"/>
              <a:buChar char="•"/>
              <a:defRPr sz="2800"/>
            </a:lvl8pPr>
            <a:lvl9pPr marL="4114800" lvl="8" indent="-406400" algn="l">
              <a:lnSpc>
                <a:spcPct val="100000"/>
              </a:lnSpc>
              <a:spcBef>
                <a:spcPts val="1200"/>
              </a:spcBef>
              <a:spcAft>
                <a:spcPts val="0"/>
              </a:spcAft>
              <a:buSzPts val="2800"/>
              <a:buChar char="•"/>
              <a:defRPr sz="2800"/>
            </a:lvl9pPr>
          </a:lstStyle>
          <a:p>
            <a:endParaRPr/>
          </a:p>
        </p:txBody>
      </p:sp>
      <p:sp>
        <p:nvSpPr>
          <p:cNvPr id="42" name="Google Shape;42;p2"/>
          <p:cNvSpPr txBox="1">
            <a:spLocks noGrp="1"/>
          </p:cNvSpPr>
          <p:nvPr>
            <p:ph type="dt" idx="10"/>
          </p:nvPr>
        </p:nvSpPr>
        <p:spPr>
          <a:xfrm>
            <a:off x="1143000" y="32114697"/>
            <a:ext cx="9875520" cy="4572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
          <p:cNvSpPr txBox="1">
            <a:spLocks noGrp="1"/>
          </p:cNvSpPr>
          <p:nvPr>
            <p:ph type="ftr" idx="11"/>
          </p:nvPr>
        </p:nvSpPr>
        <p:spPr>
          <a:xfrm>
            <a:off x="11018520" y="32114697"/>
            <a:ext cx="21854160" cy="457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
          <p:cNvSpPr txBox="1">
            <a:spLocks noGrp="1"/>
          </p:cNvSpPr>
          <p:nvPr>
            <p:ph type="sldNum" idx="12"/>
          </p:nvPr>
        </p:nvSpPr>
        <p:spPr>
          <a:xfrm>
            <a:off x="32872681" y="32114697"/>
            <a:ext cx="9875520" cy="4572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
          <p:cNvSpPr>
            <a:spLocks noGrp="1"/>
          </p:cNvSpPr>
          <p:nvPr>
            <p:ph type="pic" idx="26"/>
          </p:nvPr>
        </p:nvSpPr>
        <p:spPr>
          <a:xfrm>
            <a:off x="32270700" y="0"/>
            <a:ext cx="11620500" cy="3842445"/>
          </a:xfrm>
          <a:prstGeom prst="rect">
            <a:avLst/>
          </a:prstGeom>
          <a:noFill/>
          <a:ln>
            <a:noFill/>
          </a:ln>
        </p:spPr>
        <p:txBody>
          <a:bodyPr spcFirstLastPara="1" wrap="square" lIns="91425" tIns="457200" rIns="91425" bIns="45700" anchor="t" anchorCtr="0"/>
          <a:lstStyle>
            <a:lvl1pPr marR="0" lvl="0" algn="ctr" rtl="0">
              <a:lnSpc>
                <a:spcPct val="100000"/>
              </a:lnSpc>
              <a:spcBef>
                <a:spcPts val="1200"/>
              </a:spcBef>
              <a:spcAft>
                <a:spcPts val="0"/>
              </a:spcAft>
              <a:buClr>
                <a:srgbClr val="A5A5A5"/>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5pPr>
            <a:lvl6pPr marR="0" lvl="5"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6pPr>
            <a:lvl7pPr marR="0" lvl="6"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8pPr>
            <a:lvl9pPr marR="0" lvl="8"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9168">
          <p15:clr>
            <a:srgbClr val="A4A3A4"/>
          </p15:clr>
        </p15:guide>
        <p15:guide id="2" pos="18480">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43891199" cy="502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1158240" y="685860"/>
            <a:ext cx="30175200" cy="297174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11500"/>
              <a:buFont typeface="Arial"/>
              <a:buNone/>
              <a:defRPr sz="115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158240" y="6019800"/>
            <a:ext cx="41589961" cy="23629622"/>
          </a:xfrm>
          <a:prstGeom prst="rect">
            <a:avLst/>
          </a:prstGeom>
          <a:noFill/>
          <a:ln>
            <a:noFill/>
          </a:ln>
        </p:spPr>
        <p:txBody>
          <a:bodyPr spcFirstLastPara="1" wrap="square" lIns="91425" tIns="45700" rIns="91425" bIns="45700" anchor="t" anchorCtr="0"/>
          <a:lstStyle>
            <a:lvl1pPr marL="457200" marR="0" lvl="0" indent="-406400" algn="l" rtl="0">
              <a:lnSpc>
                <a:spcPct val="100000"/>
              </a:lnSpc>
              <a:spcBef>
                <a:spcPts val="1200"/>
              </a:spcBef>
              <a:spcAft>
                <a:spcPts val="0"/>
              </a:spcAft>
              <a:buClr>
                <a:srgbClr val="A5A5A5"/>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1200"/>
              </a:spcBef>
              <a:spcAft>
                <a:spcPts val="0"/>
              </a:spcAft>
              <a:buClr>
                <a:srgbClr val="A5A5A5"/>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1143000" y="32114697"/>
            <a:ext cx="9875520" cy="457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725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25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25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25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25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25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25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258"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1018520" y="32114697"/>
            <a:ext cx="21854160" cy="457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7258"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258"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258"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258"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258"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258"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258"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258"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32872681" y="32114697"/>
            <a:ext cx="9875520" cy="457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
          <p:cNvSpPr/>
          <p:nvPr/>
        </p:nvSpPr>
        <p:spPr>
          <a:xfrm>
            <a:off x="0" y="3886200"/>
            <a:ext cx="43891199" cy="1143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lt1"/>
              </a:solidFill>
              <a:latin typeface="Arial"/>
              <a:ea typeface="Arial"/>
              <a:cs typeface="Arial"/>
              <a:sym typeface="Arial"/>
            </a:endParaRPr>
          </a:p>
        </p:txBody>
      </p:sp>
      <p:cxnSp>
        <p:nvCxnSpPr>
          <p:cNvPr id="17" name="Google Shape;17;p1"/>
          <p:cNvCxnSpPr/>
          <p:nvPr/>
        </p:nvCxnSpPr>
        <p:spPr>
          <a:xfrm>
            <a:off x="0" y="3886200"/>
            <a:ext cx="43891199" cy="0"/>
          </a:xfrm>
          <a:prstGeom prst="straightConnector1">
            <a:avLst/>
          </a:prstGeom>
          <a:noFill/>
          <a:ln w="114300" cap="flat" cmpd="sng">
            <a:solidFill>
              <a:schemeClr val="accen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sp>
        <p:nvSpPr>
          <p:cNvPr id="51" name="Google Shape;51;p3"/>
          <p:cNvSpPr/>
          <p:nvPr/>
        </p:nvSpPr>
        <p:spPr>
          <a:xfrm>
            <a:off x="18847800" y="25621375"/>
            <a:ext cx="24705300" cy="4954500"/>
          </a:xfrm>
          <a:prstGeom prst="rect">
            <a:avLst/>
          </a:prstGeom>
          <a:noFill/>
          <a:ln w="177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52" name="Google Shape;52;p3"/>
          <p:cNvSpPr/>
          <p:nvPr/>
        </p:nvSpPr>
        <p:spPr>
          <a:xfrm>
            <a:off x="723900" y="5188250"/>
            <a:ext cx="17678400" cy="7131300"/>
          </a:xfrm>
          <a:prstGeom prst="rect">
            <a:avLst/>
          </a:prstGeom>
          <a:noFill/>
          <a:ln w="177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53" name="Google Shape;53;p3"/>
          <p:cNvSpPr/>
          <p:nvPr/>
        </p:nvSpPr>
        <p:spPr>
          <a:xfrm>
            <a:off x="740225" y="18146250"/>
            <a:ext cx="17678400" cy="12429900"/>
          </a:xfrm>
          <a:prstGeom prst="rect">
            <a:avLst/>
          </a:prstGeom>
          <a:noFill/>
          <a:ln w="177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54" name="Google Shape;54;p3"/>
          <p:cNvSpPr/>
          <p:nvPr/>
        </p:nvSpPr>
        <p:spPr>
          <a:xfrm>
            <a:off x="18847900" y="5204750"/>
            <a:ext cx="24705300" cy="12368700"/>
          </a:xfrm>
          <a:prstGeom prst="rect">
            <a:avLst/>
          </a:prstGeom>
          <a:noFill/>
          <a:ln w="177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55" name="Google Shape;55;p3"/>
          <p:cNvSpPr/>
          <p:nvPr/>
        </p:nvSpPr>
        <p:spPr>
          <a:xfrm>
            <a:off x="0" y="0"/>
            <a:ext cx="43891199" cy="4740236"/>
          </a:xfrm>
          <a:prstGeom prst="rect">
            <a:avLst/>
          </a:prstGeom>
          <a:solidFill>
            <a:srgbClr val="A313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56" name="Google Shape;56;p3"/>
          <p:cNvSpPr txBox="1">
            <a:spLocks noGrp="1"/>
          </p:cNvSpPr>
          <p:nvPr>
            <p:ph type="title"/>
          </p:nvPr>
        </p:nvSpPr>
        <p:spPr>
          <a:xfrm>
            <a:off x="1158240" y="685860"/>
            <a:ext cx="30175200" cy="297174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0350"/>
              <a:buFont typeface="Arial"/>
              <a:buNone/>
            </a:pPr>
            <a:r>
              <a:rPr lang="en-US" sz="10350" dirty="0"/>
              <a:t>Using Machine Learning to Analyze Serial Killer Patterns</a:t>
            </a:r>
            <a:endParaRPr dirty="0"/>
          </a:p>
        </p:txBody>
      </p:sp>
      <p:sp>
        <p:nvSpPr>
          <p:cNvPr id="57" name="Google Shape;57;p3"/>
          <p:cNvSpPr txBox="1">
            <a:spLocks noGrp="1"/>
          </p:cNvSpPr>
          <p:nvPr>
            <p:ph type="body" idx="1"/>
          </p:nvPr>
        </p:nvSpPr>
        <p:spPr>
          <a:xfrm>
            <a:off x="1158640" y="3793605"/>
            <a:ext cx="30174300" cy="646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a:t>Mason Garza, Fernando Martinez</a:t>
            </a:r>
            <a:endParaRPr/>
          </a:p>
          <a:p>
            <a:pPr marL="0" lvl="0" indent="0" algn="l" rtl="0">
              <a:lnSpc>
                <a:spcPct val="100000"/>
              </a:lnSpc>
              <a:spcBef>
                <a:spcPts val="0"/>
              </a:spcBef>
              <a:spcAft>
                <a:spcPts val="0"/>
              </a:spcAft>
              <a:buSzPts val="3600"/>
              <a:buNone/>
            </a:pPr>
            <a:r>
              <a:rPr lang="en-US"/>
              <a:t>University of Texas at Rio Grande Valley | Department of Computer Science</a:t>
            </a:r>
            <a:endParaRPr/>
          </a:p>
        </p:txBody>
      </p:sp>
      <p:sp>
        <p:nvSpPr>
          <p:cNvPr id="58" name="Google Shape;58;p3"/>
          <p:cNvSpPr txBox="1">
            <a:spLocks noGrp="1"/>
          </p:cNvSpPr>
          <p:nvPr>
            <p:ph type="body" idx="6"/>
          </p:nvPr>
        </p:nvSpPr>
        <p:spPr>
          <a:xfrm>
            <a:off x="1143000" y="5593080"/>
            <a:ext cx="16840200" cy="1219200"/>
          </a:xfrm>
          <a:prstGeom prst="rect">
            <a:avLst/>
          </a:prstGeom>
          <a:gradFill>
            <a:gsLst>
              <a:gs pos="0">
                <a:srgbClr val="7F7F7F"/>
              </a:gs>
              <a:gs pos="62000">
                <a:srgbClr val="595959"/>
              </a:gs>
              <a:gs pos="87000">
                <a:srgbClr val="3F3F3F"/>
              </a:gs>
              <a:gs pos="100000">
                <a:srgbClr val="C00000"/>
              </a:gs>
            </a:gsLst>
            <a:lin ang="0" scaled="0"/>
          </a:gradFill>
          <a:ln>
            <a:noFill/>
          </a:ln>
        </p:spPr>
        <p:txBody>
          <a:bodyPr spcFirstLastPara="1" wrap="square" lIns="365750" tIns="45700" rIns="91425" bIns="45700" anchor="ctr" anchorCtr="0">
            <a:noAutofit/>
          </a:bodyPr>
          <a:lstStyle/>
          <a:p>
            <a:pPr marL="0" lvl="0" indent="0" algn="ctr" rtl="0">
              <a:lnSpc>
                <a:spcPct val="100000"/>
              </a:lnSpc>
              <a:spcBef>
                <a:spcPts val="0"/>
              </a:spcBef>
              <a:spcAft>
                <a:spcPts val="0"/>
              </a:spcAft>
              <a:buSzPts val="5400"/>
              <a:buNone/>
            </a:pPr>
            <a:r>
              <a:rPr lang="en-US"/>
              <a:t>ABSTRACT</a:t>
            </a:r>
            <a:endParaRPr/>
          </a:p>
        </p:txBody>
      </p:sp>
      <p:sp>
        <p:nvSpPr>
          <p:cNvPr id="59" name="Google Shape;59;p3"/>
          <p:cNvSpPr txBox="1">
            <a:spLocks noGrp="1"/>
          </p:cNvSpPr>
          <p:nvPr>
            <p:ph type="body" idx="15"/>
          </p:nvPr>
        </p:nvSpPr>
        <p:spPr>
          <a:xfrm>
            <a:off x="1225923" y="18563152"/>
            <a:ext cx="16840200" cy="1219200"/>
          </a:xfrm>
          <a:prstGeom prst="rect">
            <a:avLst/>
          </a:prstGeom>
          <a:gradFill>
            <a:gsLst>
              <a:gs pos="0">
                <a:srgbClr val="595959"/>
              </a:gs>
              <a:gs pos="62000">
                <a:srgbClr val="595959"/>
              </a:gs>
              <a:gs pos="87000">
                <a:srgbClr val="3F3F3F"/>
              </a:gs>
              <a:gs pos="100000">
                <a:srgbClr val="C00000"/>
              </a:gs>
            </a:gsLst>
            <a:lin ang="0" scaled="0"/>
          </a:gradFill>
          <a:ln>
            <a:noFill/>
          </a:ln>
        </p:spPr>
        <p:txBody>
          <a:bodyPr spcFirstLastPara="1" wrap="square" lIns="365750" tIns="45700" rIns="91425" bIns="45700" anchor="ctr" anchorCtr="0">
            <a:noAutofit/>
          </a:bodyPr>
          <a:lstStyle/>
          <a:p>
            <a:pPr marL="0" lvl="0" indent="0" algn="ctr" rtl="0">
              <a:lnSpc>
                <a:spcPct val="100000"/>
              </a:lnSpc>
              <a:spcBef>
                <a:spcPts val="0"/>
              </a:spcBef>
              <a:spcAft>
                <a:spcPts val="0"/>
              </a:spcAft>
              <a:buSzPts val="5400"/>
              <a:buNone/>
            </a:pPr>
            <a:r>
              <a:rPr lang="en-US"/>
              <a:t>EXPERIMENT</a:t>
            </a:r>
            <a:endParaRPr/>
          </a:p>
        </p:txBody>
      </p:sp>
      <p:sp>
        <p:nvSpPr>
          <p:cNvPr id="60" name="Google Shape;60;p3"/>
          <p:cNvSpPr txBox="1">
            <a:spLocks noGrp="1"/>
          </p:cNvSpPr>
          <p:nvPr>
            <p:ph type="body" idx="19"/>
          </p:nvPr>
        </p:nvSpPr>
        <p:spPr>
          <a:xfrm>
            <a:off x="19774502" y="5593105"/>
            <a:ext cx="22326600" cy="1219200"/>
          </a:xfrm>
          <a:prstGeom prst="rect">
            <a:avLst/>
          </a:prstGeom>
          <a:gradFill>
            <a:gsLst>
              <a:gs pos="0">
                <a:srgbClr val="595959"/>
              </a:gs>
              <a:gs pos="62000">
                <a:srgbClr val="595959"/>
              </a:gs>
              <a:gs pos="87000">
                <a:srgbClr val="3F3F3F"/>
              </a:gs>
              <a:gs pos="100000">
                <a:srgbClr val="C00000"/>
              </a:gs>
            </a:gsLst>
            <a:lin ang="0" scaled="0"/>
          </a:gradFill>
          <a:ln>
            <a:noFill/>
          </a:ln>
        </p:spPr>
        <p:txBody>
          <a:bodyPr spcFirstLastPara="1" wrap="square" lIns="365750" tIns="45700" rIns="91425" bIns="45700" anchor="ctr" anchorCtr="0">
            <a:noAutofit/>
          </a:bodyPr>
          <a:lstStyle/>
          <a:p>
            <a:pPr marL="0" lvl="0" indent="0" algn="ctr" rtl="0">
              <a:lnSpc>
                <a:spcPct val="100000"/>
              </a:lnSpc>
              <a:spcBef>
                <a:spcPts val="0"/>
              </a:spcBef>
              <a:spcAft>
                <a:spcPts val="0"/>
              </a:spcAft>
              <a:buSzPts val="5400"/>
              <a:buNone/>
            </a:pPr>
            <a:r>
              <a:rPr lang="en-US"/>
              <a:t>RESULTS AND ANALYSIS</a:t>
            </a:r>
            <a:endParaRPr/>
          </a:p>
        </p:txBody>
      </p:sp>
      <p:sp>
        <p:nvSpPr>
          <p:cNvPr id="61" name="Google Shape;61;p3"/>
          <p:cNvSpPr txBox="1">
            <a:spLocks noGrp="1"/>
          </p:cNvSpPr>
          <p:nvPr>
            <p:ph type="body" idx="21"/>
          </p:nvPr>
        </p:nvSpPr>
        <p:spPr>
          <a:xfrm>
            <a:off x="19633250" y="6891625"/>
            <a:ext cx="23514600" cy="10533000"/>
          </a:xfrm>
          <a:prstGeom prst="rect">
            <a:avLst/>
          </a:prstGeom>
          <a:noFill/>
          <a:ln>
            <a:noFill/>
          </a:ln>
        </p:spPr>
        <p:txBody>
          <a:bodyPr spcFirstLastPara="1" wrap="square" lIns="91425" tIns="182875" rIns="91425" bIns="45700" anchor="t" anchorCtr="0">
            <a:noAutofit/>
          </a:bodyPr>
          <a:lstStyle/>
          <a:p>
            <a:pPr marL="0" lvl="0" indent="0" algn="l" rtl="0">
              <a:lnSpc>
                <a:spcPct val="100000"/>
              </a:lnSpc>
              <a:spcBef>
                <a:spcPts val="0"/>
              </a:spcBef>
              <a:spcAft>
                <a:spcPts val="0"/>
              </a:spcAft>
              <a:buNone/>
            </a:pPr>
            <a:r>
              <a:rPr lang="en-US" u="sng" dirty="0"/>
              <a:t>Results</a:t>
            </a:r>
            <a:endParaRPr u="sng" dirty="0"/>
          </a:p>
          <a:p>
            <a:pPr marL="457200" lvl="0" indent="-342900" algn="l" rtl="0">
              <a:lnSpc>
                <a:spcPct val="100000"/>
              </a:lnSpc>
              <a:spcBef>
                <a:spcPts val="0"/>
              </a:spcBef>
              <a:spcAft>
                <a:spcPts val="0"/>
              </a:spcAft>
              <a:buClr>
                <a:srgbClr val="A31323"/>
              </a:buClr>
              <a:buSzPts val="3000"/>
              <a:buChar char="●"/>
            </a:pPr>
            <a:r>
              <a:rPr lang="en-US" dirty="0"/>
              <a:t>Motive</a:t>
            </a:r>
            <a:endParaRPr dirty="0"/>
          </a:p>
          <a:p>
            <a:pPr marL="1097280" lvl="1" indent="-469900" algn="l" rtl="0">
              <a:lnSpc>
                <a:spcPct val="100000"/>
              </a:lnSpc>
              <a:spcBef>
                <a:spcPts val="0"/>
              </a:spcBef>
              <a:spcAft>
                <a:spcPts val="0"/>
              </a:spcAft>
              <a:buClr>
                <a:srgbClr val="A31323"/>
              </a:buClr>
              <a:buSzPts val="3000"/>
              <a:buChar char="○"/>
            </a:pPr>
            <a:r>
              <a:rPr lang="en-US" dirty="0"/>
              <a:t>11 class: Attention, Enjoyment, Anger, Mental Illness, etc.</a:t>
            </a:r>
            <a:endParaRPr dirty="0"/>
          </a:p>
          <a:p>
            <a:pPr marL="1097280" lvl="1" indent="-469900" algn="l" rtl="0">
              <a:lnSpc>
                <a:spcPct val="100000"/>
              </a:lnSpc>
              <a:spcBef>
                <a:spcPts val="0"/>
              </a:spcBef>
              <a:spcAft>
                <a:spcPts val="0"/>
              </a:spcAft>
              <a:buClr>
                <a:srgbClr val="A31323"/>
              </a:buClr>
              <a:buSzPts val="3000"/>
              <a:buChar char="○"/>
            </a:pPr>
            <a:r>
              <a:rPr lang="en-US" dirty="0"/>
              <a:t>Binary class: Enjoyment and Other</a:t>
            </a:r>
            <a:endParaRPr dirty="0"/>
          </a:p>
          <a:p>
            <a:pPr marL="1097280" lvl="1" indent="-469900" algn="l" rtl="0">
              <a:lnSpc>
                <a:spcPct val="100000"/>
              </a:lnSpc>
              <a:spcBef>
                <a:spcPts val="0"/>
              </a:spcBef>
              <a:spcAft>
                <a:spcPts val="0"/>
              </a:spcAft>
              <a:buClr>
                <a:srgbClr val="A31323"/>
              </a:buClr>
              <a:buSzPts val="3000"/>
              <a:buChar char="○"/>
            </a:pPr>
            <a:r>
              <a:rPr lang="en-US" dirty="0"/>
              <a:t>Accuracy: 11 class model had 64.6%, Binary Class had 81.6% [Fig. 8]</a:t>
            </a:r>
            <a:endParaRPr dirty="0"/>
          </a:p>
          <a:p>
            <a:pPr marL="457200" lvl="0" indent="-342900" algn="l" rtl="0">
              <a:lnSpc>
                <a:spcPct val="100000"/>
              </a:lnSpc>
              <a:spcBef>
                <a:spcPts val="0"/>
              </a:spcBef>
              <a:spcAft>
                <a:spcPts val="0"/>
              </a:spcAft>
              <a:buClr>
                <a:srgbClr val="A31323"/>
              </a:buClr>
              <a:buSzPts val="3000"/>
              <a:buChar char="●"/>
            </a:pPr>
            <a:r>
              <a:rPr lang="en-US" dirty="0"/>
              <a:t>Number of Victims</a:t>
            </a:r>
            <a:endParaRPr dirty="0"/>
          </a:p>
          <a:p>
            <a:pPr marL="1097280" lvl="1" indent="-469900" algn="l" rtl="0">
              <a:lnSpc>
                <a:spcPct val="100000"/>
              </a:lnSpc>
              <a:spcBef>
                <a:spcPts val="0"/>
              </a:spcBef>
              <a:spcAft>
                <a:spcPts val="0"/>
              </a:spcAft>
              <a:buClr>
                <a:srgbClr val="A31323"/>
              </a:buClr>
              <a:buSzPts val="3000"/>
              <a:buChar char="○"/>
            </a:pPr>
            <a:r>
              <a:rPr lang="en-US" dirty="0"/>
              <a:t>Range: 2 - 49</a:t>
            </a:r>
            <a:endParaRPr dirty="0"/>
          </a:p>
          <a:p>
            <a:pPr marL="1097280" lvl="1" indent="-469900" algn="l" rtl="0">
              <a:lnSpc>
                <a:spcPct val="100000"/>
              </a:lnSpc>
              <a:spcBef>
                <a:spcPts val="0"/>
              </a:spcBef>
              <a:spcAft>
                <a:spcPts val="0"/>
              </a:spcAft>
              <a:buClr>
                <a:srgbClr val="A31323"/>
              </a:buClr>
              <a:buSzPts val="3000"/>
              <a:buChar char="○"/>
            </a:pPr>
            <a:r>
              <a:rPr lang="en-US" dirty="0"/>
              <a:t>Average: 5</a:t>
            </a:r>
            <a:endParaRPr dirty="0"/>
          </a:p>
          <a:p>
            <a:pPr marL="1097280" lvl="1" indent="-469900" algn="l" rtl="0">
              <a:lnSpc>
                <a:spcPct val="100000"/>
              </a:lnSpc>
              <a:spcBef>
                <a:spcPts val="0"/>
              </a:spcBef>
              <a:spcAft>
                <a:spcPts val="0"/>
              </a:spcAft>
              <a:buClr>
                <a:srgbClr val="A31323"/>
              </a:buClr>
              <a:buSzPts val="3000"/>
              <a:buChar char="○"/>
            </a:pPr>
            <a:r>
              <a:rPr lang="en-US" dirty="0"/>
              <a:t>Accuracy: 4.7 victim error</a:t>
            </a:r>
            <a:endParaRPr dirty="0"/>
          </a:p>
          <a:p>
            <a:pPr marL="457200" lvl="0" indent="-342900" algn="l" rtl="0">
              <a:lnSpc>
                <a:spcPct val="100000"/>
              </a:lnSpc>
              <a:spcBef>
                <a:spcPts val="0"/>
              </a:spcBef>
              <a:spcAft>
                <a:spcPts val="0"/>
              </a:spcAft>
              <a:buClr>
                <a:srgbClr val="A31323"/>
              </a:buClr>
              <a:buSzPts val="3000"/>
              <a:buChar char="●"/>
            </a:pPr>
            <a:r>
              <a:rPr lang="en-US" dirty="0"/>
              <a:t>Serial Killers’ Sex</a:t>
            </a:r>
            <a:endParaRPr dirty="0"/>
          </a:p>
          <a:p>
            <a:pPr marL="1097280" lvl="1" indent="-469900" algn="l" rtl="0">
              <a:lnSpc>
                <a:spcPct val="100000"/>
              </a:lnSpc>
              <a:spcBef>
                <a:spcPts val="0"/>
              </a:spcBef>
              <a:spcAft>
                <a:spcPts val="0"/>
              </a:spcAft>
              <a:buClr>
                <a:srgbClr val="A31323"/>
              </a:buClr>
              <a:buSzPts val="3000"/>
              <a:buChar char="○"/>
            </a:pPr>
            <a:r>
              <a:rPr lang="en-US" dirty="0"/>
              <a:t>Predominantly Male</a:t>
            </a:r>
            <a:endParaRPr dirty="0"/>
          </a:p>
          <a:p>
            <a:pPr marL="1097280" lvl="1" indent="-469900" algn="l" rtl="0">
              <a:lnSpc>
                <a:spcPct val="100000"/>
              </a:lnSpc>
              <a:spcBef>
                <a:spcPts val="0"/>
              </a:spcBef>
              <a:spcAft>
                <a:spcPts val="0"/>
              </a:spcAft>
              <a:buClr>
                <a:srgbClr val="A31323"/>
              </a:buClr>
              <a:buSzPts val="3000"/>
              <a:buChar char="○"/>
            </a:pPr>
            <a:r>
              <a:rPr lang="en-US" dirty="0"/>
              <a:t>Accuracy: 92.1% [Fig. 7]</a:t>
            </a:r>
            <a:endParaRPr dirty="0"/>
          </a:p>
          <a:p>
            <a:pPr marL="0" lvl="0" indent="0" algn="l" rtl="0">
              <a:lnSpc>
                <a:spcPct val="100000"/>
              </a:lnSpc>
              <a:spcBef>
                <a:spcPts val="0"/>
              </a:spcBef>
              <a:spcAft>
                <a:spcPts val="0"/>
              </a:spcAft>
              <a:buNone/>
            </a:pPr>
            <a:endParaRPr u="sng" dirty="0"/>
          </a:p>
          <a:p>
            <a:pPr marL="0" lvl="0" indent="0" algn="l" rtl="0">
              <a:lnSpc>
                <a:spcPct val="100000"/>
              </a:lnSpc>
              <a:spcBef>
                <a:spcPts val="0"/>
              </a:spcBef>
              <a:spcAft>
                <a:spcPts val="0"/>
              </a:spcAft>
              <a:buNone/>
            </a:pPr>
            <a:r>
              <a:rPr lang="en-US" u="sng" dirty="0"/>
              <a:t>Analysis</a:t>
            </a:r>
            <a:endParaRPr u="sng" dirty="0"/>
          </a:p>
          <a:p>
            <a:pPr marL="0" lvl="0" indent="0" algn="l" rtl="0">
              <a:lnSpc>
                <a:spcPct val="100000"/>
              </a:lnSpc>
              <a:spcBef>
                <a:spcPts val="0"/>
              </a:spcBef>
              <a:spcAft>
                <a:spcPts val="0"/>
              </a:spcAft>
              <a:buNone/>
            </a:pPr>
            <a:r>
              <a:rPr lang="en-US" sz="3000" dirty="0"/>
              <a:t>With random forest, by summing the changes in error when a split is made in the trees, we can estimate the importance of a predictor (PI).</a:t>
            </a:r>
            <a:endParaRPr sz="3000" dirty="0"/>
          </a:p>
          <a:p>
            <a:pPr marL="457200" lvl="0" indent="-419100" algn="l" rtl="0">
              <a:lnSpc>
                <a:spcPct val="100000"/>
              </a:lnSpc>
              <a:spcBef>
                <a:spcPts val="0"/>
              </a:spcBef>
              <a:spcAft>
                <a:spcPts val="0"/>
              </a:spcAft>
              <a:buClr>
                <a:srgbClr val="A31323"/>
              </a:buClr>
              <a:buSzPts val="3000"/>
              <a:buChar char="●"/>
            </a:pPr>
            <a:r>
              <a:rPr lang="en-US" sz="3000" dirty="0"/>
              <a:t>The features with the greatest PI</a:t>
            </a:r>
            <a:endParaRPr sz="3000" dirty="0"/>
          </a:p>
          <a:p>
            <a:pPr marL="914400" lvl="1" indent="-419100" algn="l" rtl="0">
              <a:lnSpc>
                <a:spcPct val="100000"/>
              </a:lnSpc>
              <a:spcBef>
                <a:spcPts val="0"/>
              </a:spcBef>
              <a:spcAft>
                <a:spcPts val="0"/>
              </a:spcAft>
              <a:buClr>
                <a:srgbClr val="A31323"/>
              </a:buClr>
              <a:buSzPts val="3000"/>
              <a:buChar char="○"/>
            </a:pPr>
            <a:r>
              <a:rPr lang="en-US" sz="3000" dirty="0"/>
              <a:t>Binary Motive: Whether or not the killer raped [Fig. 4]</a:t>
            </a:r>
            <a:endParaRPr sz="3000" dirty="0"/>
          </a:p>
          <a:p>
            <a:pPr marL="914400" lvl="1" indent="-419100" algn="l" rtl="0">
              <a:lnSpc>
                <a:spcPct val="100000"/>
              </a:lnSpc>
              <a:spcBef>
                <a:spcPts val="0"/>
              </a:spcBef>
              <a:spcAft>
                <a:spcPts val="0"/>
              </a:spcAft>
              <a:buClr>
                <a:srgbClr val="A31323"/>
              </a:buClr>
              <a:buSzPts val="3000"/>
              <a:buChar char="○"/>
            </a:pPr>
            <a:r>
              <a:rPr lang="en-US" sz="3000" dirty="0"/>
              <a:t>Victims: The year of the first kill, and secondarily the presence of a possession trophy [Fig. 5]</a:t>
            </a:r>
            <a:endParaRPr sz="3000" dirty="0"/>
          </a:p>
          <a:p>
            <a:pPr marL="914400" lvl="1" indent="-419100" algn="l" rtl="0">
              <a:lnSpc>
                <a:spcPct val="100000"/>
              </a:lnSpc>
              <a:spcBef>
                <a:spcPts val="0"/>
              </a:spcBef>
              <a:spcAft>
                <a:spcPts val="0"/>
              </a:spcAft>
              <a:buClr>
                <a:srgbClr val="A31323"/>
              </a:buClr>
              <a:buSzPts val="3000"/>
              <a:buChar char="○"/>
            </a:pPr>
            <a:r>
              <a:rPr lang="en-US" sz="3000" dirty="0"/>
              <a:t>Serial Killers’ Sex:  The birth year of the killer, although this model has more predictors of significance [Fig. 6]</a:t>
            </a:r>
            <a:endParaRPr sz="3000" dirty="0"/>
          </a:p>
          <a:p>
            <a:pPr marL="0" lvl="0" indent="0" algn="l" rtl="0">
              <a:lnSpc>
                <a:spcPct val="100000"/>
              </a:lnSpc>
              <a:spcBef>
                <a:spcPts val="0"/>
              </a:spcBef>
              <a:spcAft>
                <a:spcPts val="0"/>
              </a:spcAft>
              <a:buNone/>
            </a:pPr>
            <a:r>
              <a:rPr lang="en-US" sz="3000" dirty="0"/>
              <a:t>We had older models which were more accurate, but when we conducted an analysis of the models, we found that certain features were too unfairly related. E.g. the White Male feature was originally included in the Sex model. We prepared new models which eliminated these features.</a:t>
            </a:r>
            <a:endParaRPr sz="3000" dirty="0"/>
          </a:p>
        </p:txBody>
      </p:sp>
      <p:sp>
        <p:nvSpPr>
          <p:cNvPr id="62" name="Google Shape;62;p3"/>
          <p:cNvSpPr/>
          <p:nvPr/>
        </p:nvSpPr>
        <p:spPr>
          <a:xfrm>
            <a:off x="18847800" y="17857450"/>
            <a:ext cx="24705300" cy="7417200"/>
          </a:xfrm>
          <a:prstGeom prst="rect">
            <a:avLst/>
          </a:prstGeom>
          <a:noFill/>
          <a:ln w="177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64" name="Google Shape;64;p3"/>
          <p:cNvSpPr txBox="1">
            <a:spLocks noGrp="1"/>
          </p:cNvSpPr>
          <p:nvPr>
            <p:ph type="body" idx="7"/>
          </p:nvPr>
        </p:nvSpPr>
        <p:spPr>
          <a:xfrm>
            <a:off x="1143000" y="6812275"/>
            <a:ext cx="16840200" cy="5334900"/>
          </a:xfrm>
          <a:prstGeom prst="rect">
            <a:avLst/>
          </a:prstGeom>
          <a:noFill/>
          <a:ln>
            <a:noFill/>
          </a:ln>
        </p:spPr>
        <p:txBody>
          <a:bodyPr spcFirstLastPara="1" wrap="square" lIns="91425" tIns="182875" rIns="91425" bIns="45700" anchor="t" anchorCtr="0">
            <a:noAutofit/>
          </a:bodyPr>
          <a:lstStyle/>
          <a:p>
            <a:pPr marL="457200" lvl="0" indent="-419100" algn="l" rtl="0">
              <a:lnSpc>
                <a:spcPct val="100000"/>
              </a:lnSpc>
              <a:spcBef>
                <a:spcPts val="0"/>
              </a:spcBef>
              <a:spcAft>
                <a:spcPts val="0"/>
              </a:spcAft>
              <a:buClr>
                <a:srgbClr val="A31323"/>
              </a:buClr>
              <a:buSzPts val="3000"/>
              <a:buChar char="●"/>
            </a:pPr>
            <a:r>
              <a:rPr lang="en-US" sz="3000" dirty="0"/>
              <a:t>Motivated by the Ted Bundy tapes, we wanted to apply machine learning data analysis to analyze serial killers, and find potential patterns.</a:t>
            </a:r>
            <a:endParaRPr sz="3000" dirty="0"/>
          </a:p>
          <a:p>
            <a:pPr marL="457200" lvl="0" indent="0" algn="l" rtl="0">
              <a:lnSpc>
                <a:spcPct val="100000"/>
              </a:lnSpc>
              <a:spcBef>
                <a:spcPts val="0"/>
              </a:spcBef>
              <a:spcAft>
                <a:spcPts val="0"/>
              </a:spcAft>
              <a:buNone/>
            </a:pPr>
            <a:endParaRPr sz="3000" dirty="0"/>
          </a:p>
          <a:p>
            <a:pPr marL="457200" lvl="0" indent="-419100" algn="l" rtl="0">
              <a:lnSpc>
                <a:spcPct val="100000"/>
              </a:lnSpc>
              <a:spcBef>
                <a:spcPts val="0"/>
              </a:spcBef>
              <a:spcAft>
                <a:spcPts val="0"/>
              </a:spcAft>
              <a:buClr>
                <a:srgbClr val="A31323"/>
              </a:buClr>
              <a:buSzPts val="3000"/>
              <a:buChar char="●"/>
            </a:pPr>
            <a:r>
              <a:rPr lang="en-US" sz="3000"/>
              <a:t>We gathered data from a large private database, the FGCU/Radford Serial Killer database, and tried to find predictive algorithms for the following.</a:t>
            </a:r>
            <a:endParaRPr sz="3000"/>
          </a:p>
          <a:p>
            <a:pPr marL="914400" lvl="1" indent="-419100" algn="l" rtl="0">
              <a:lnSpc>
                <a:spcPct val="100000"/>
              </a:lnSpc>
              <a:spcBef>
                <a:spcPts val="0"/>
              </a:spcBef>
              <a:spcAft>
                <a:spcPts val="0"/>
              </a:spcAft>
              <a:buClr>
                <a:srgbClr val="A31323"/>
              </a:buClr>
              <a:buSzPts val="3000"/>
              <a:buChar char="○"/>
            </a:pPr>
            <a:r>
              <a:rPr lang="en-US" sz="3000" dirty="0"/>
              <a:t> Motivation</a:t>
            </a:r>
            <a:endParaRPr sz="3000" dirty="0"/>
          </a:p>
          <a:p>
            <a:pPr marL="914400" lvl="1" indent="-419100" algn="l" rtl="0">
              <a:lnSpc>
                <a:spcPct val="100000"/>
              </a:lnSpc>
              <a:spcBef>
                <a:spcPts val="0"/>
              </a:spcBef>
              <a:spcAft>
                <a:spcPts val="0"/>
              </a:spcAft>
              <a:buClr>
                <a:srgbClr val="A31323"/>
              </a:buClr>
              <a:buSzPts val="3000"/>
              <a:buChar char="○"/>
            </a:pPr>
            <a:r>
              <a:rPr lang="en-US" sz="3000" dirty="0"/>
              <a:t>Number of Victims</a:t>
            </a:r>
            <a:endParaRPr sz="3000" dirty="0"/>
          </a:p>
          <a:p>
            <a:pPr marL="914400" lvl="1" indent="-419100" algn="l" rtl="0">
              <a:lnSpc>
                <a:spcPct val="100000"/>
              </a:lnSpc>
              <a:spcBef>
                <a:spcPts val="0"/>
              </a:spcBef>
              <a:spcAft>
                <a:spcPts val="0"/>
              </a:spcAft>
              <a:buClr>
                <a:srgbClr val="A31323"/>
              </a:buClr>
              <a:buSzPts val="3000"/>
              <a:buChar char="○"/>
            </a:pPr>
            <a:r>
              <a:rPr lang="en-US" sz="3000" dirty="0"/>
              <a:t>Serial Killers’ Sex</a:t>
            </a:r>
            <a:endParaRPr sz="3000" dirty="0"/>
          </a:p>
          <a:p>
            <a:pPr marL="457200" lvl="0" indent="0" algn="l" rtl="0">
              <a:lnSpc>
                <a:spcPct val="100000"/>
              </a:lnSpc>
              <a:spcBef>
                <a:spcPts val="0"/>
              </a:spcBef>
              <a:spcAft>
                <a:spcPts val="0"/>
              </a:spcAft>
              <a:buNone/>
            </a:pPr>
            <a:endParaRPr sz="3000" dirty="0"/>
          </a:p>
          <a:p>
            <a:pPr marL="457200" lvl="0" indent="-419100" algn="l" rtl="0">
              <a:lnSpc>
                <a:spcPct val="100000"/>
              </a:lnSpc>
              <a:spcBef>
                <a:spcPts val="0"/>
              </a:spcBef>
              <a:spcAft>
                <a:spcPts val="0"/>
              </a:spcAft>
              <a:buClr>
                <a:srgbClr val="A31323"/>
              </a:buClr>
              <a:buSzPts val="3000"/>
              <a:buChar char="●"/>
            </a:pPr>
            <a:r>
              <a:rPr lang="en-US" sz="3000" dirty="0"/>
              <a:t>We then conducted an analysis  of the models produced by these algorithms in order to gain insight on how these feature were predicted.</a:t>
            </a:r>
            <a:endParaRPr sz="3000" dirty="0"/>
          </a:p>
        </p:txBody>
      </p:sp>
      <p:sp>
        <p:nvSpPr>
          <p:cNvPr id="65" name="Google Shape;65;p3"/>
          <p:cNvSpPr txBox="1">
            <a:spLocks noGrp="1"/>
          </p:cNvSpPr>
          <p:nvPr>
            <p:ph type="body" idx="22"/>
          </p:nvPr>
        </p:nvSpPr>
        <p:spPr>
          <a:xfrm>
            <a:off x="19774502" y="18236623"/>
            <a:ext cx="22326600" cy="1219200"/>
          </a:xfrm>
          <a:prstGeom prst="rect">
            <a:avLst/>
          </a:prstGeom>
          <a:gradFill>
            <a:gsLst>
              <a:gs pos="0">
                <a:srgbClr val="595959"/>
              </a:gs>
              <a:gs pos="62000">
                <a:srgbClr val="595959"/>
              </a:gs>
              <a:gs pos="87000">
                <a:srgbClr val="3F3F3F"/>
              </a:gs>
              <a:gs pos="100000">
                <a:srgbClr val="C00000"/>
              </a:gs>
            </a:gsLst>
            <a:lin ang="0" scaled="0"/>
          </a:gradFill>
          <a:ln>
            <a:noFill/>
          </a:ln>
        </p:spPr>
        <p:txBody>
          <a:bodyPr spcFirstLastPara="1" wrap="square" lIns="365750" tIns="45700" rIns="91425" bIns="45700" anchor="ctr" anchorCtr="0">
            <a:noAutofit/>
          </a:bodyPr>
          <a:lstStyle/>
          <a:p>
            <a:pPr marL="0" lvl="0" indent="0" algn="ctr" rtl="0">
              <a:lnSpc>
                <a:spcPct val="100000"/>
              </a:lnSpc>
              <a:spcBef>
                <a:spcPts val="0"/>
              </a:spcBef>
              <a:spcAft>
                <a:spcPts val="0"/>
              </a:spcAft>
              <a:buSzPts val="5400"/>
              <a:buNone/>
            </a:pPr>
            <a:r>
              <a:rPr lang="en-US"/>
              <a:t>CONCLUSION</a:t>
            </a:r>
            <a:endParaRPr/>
          </a:p>
        </p:txBody>
      </p:sp>
      <p:sp>
        <p:nvSpPr>
          <p:cNvPr id="66" name="Google Shape;66;p3"/>
          <p:cNvSpPr txBox="1">
            <a:spLocks noGrp="1"/>
          </p:cNvSpPr>
          <p:nvPr>
            <p:ph type="body" idx="23"/>
          </p:nvPr>
        </p:nvSpPr>
        <p:spPr>
          <a:xfrm>
            <a:off x="19633250" y="19738375"/>
            <a:ext cx="22467900" cy="5221500"/>
          </a:xfrm>
          <a:prstGeom prst="rect">
            <a:avLst/>
          </a:prstGeom>
          <a:noFill/>
          <a:ln>
            <a:noFill/>
          </a:ln>
        </p:spPr>
        <p:txBody>
          <a:bodyPr spcFirstLastPara="1" wrap="square" lIns="91425" tIns="182875" rIns="91425" bIns="45700" anchor="t" anchorCtr="0">
            <a:noAutofit/>
          </a:bodyPr>
          <a:lstStyle/>
          <a:p>
            <a:pPr marL="457200" lvl="0" indent="-419100" algn="l" rtl="0">
              <a:lnSpc>
                <a:spcPct val="150000"/>
              </a:lnSpc>
              <a:spcBef>
                <a:spcPts val="0"/>
              </a:spcBef>
              <a:spcAft>
                <a:spcPts val="0"/>
              </a:spcAft>
              <a:buClr>
                <a:srgbClr val="980000"/>
              </a:buClr>
              <a:buSzPts val="3000"/>
              <a:buChar char="●"/>
            </a:pPr>
            <a:r>
              <a:rPr lang="en-US" sz="3000">
                <a:solidFill>
                  <a:srgbClr val="000000"/>
                </a:solidFill>
              </a:rPr>
              <a:t>We can predict whether a serial killer will kill for enjoyment or for another motive with an 81.6% accuracy.</a:t>
            </a:r>
            <a:endParaRPr sz="3000">
              <a:solidFill>
                <a:srgbClr val="000000"/>
              </a:solidFill>
            </a:endParaRPr>
          </a:p>
          <a:p>
            <a:pPr marL="914400" lvl="1" indent="-419100" algn="l" rtl="0">
              <a:lnSpc>
                <a:spcPct val="150000"/>
              </a:lnSpc>
              <a:spcBef>
                <a:spcPts val="0"/>
              </a:spcBef>
              <a:spcAft>
                <a:spcPts val="0"/>
              </a:spcAft>
              <a:buClr>
                <a:srgbClr val="A31323"/>
              </a:buClr>
              <a:buSzPts val="3000"/>
              <a:buChar char="○"/>
            </a:pPr>
            <a:r>
              <a:rPr lang="en-US" sz="3000">
                <a:solidFill>
                  <a:srgbClr val="000000"/>
                </a:solidFill>
              </a:rPr>
              <a:t>We can predict any motive with 64.6% accuracy.</a:t>
            </a:r>
            <a:endParaRPr sz="3000">
              <a:solidFill>
                <a:srgbClr val="000000"/>
              </a:solidFill>
            </a:endParaRPr>
          </a:p>
          <a:p>
            <a:pPr marL="914400" lvl="1" indent="-419100" algn="l" rtl="0">
              <a:lnSpc>
                <a:spcPct val="150000"/>
              </a:lnSpc>
              <a:spcBef>
                <a:spcPts val="0"/>
              </a:spcBef>
              <a:spcAft>
                <a:spcPts val="0"/>
              </a:spcAft>
              <a:buClr>
                <a:srgbClr val="A31323"/>
              </a:buClr>
              <a:buSzPts val="3000"/>
              <a:buChar char="○"/>
            </a:pPr>
            <a:r>
              <a:rPr lang="en-US" sz="3000"/>
              <a:t>Binary Classification model for Motive tends to weigh “Rape” and the sex of the victims greatly.</a:t>
            </a:r>
            <a:endParaRPr sz="3000">
              <a:solidFill>
                <a:srgbClr val="000000"/>
              </a:solidFill>
            </a:endParaRPr>
          </a:p>
          <a:p>
            <a:pPr marL="457200" lvl="0" indent="-419100" algn="l" rtl="0">
              <a:lnSpc>
                <a:spcPct val="150000"/>
              </a:lnSpc>
              <a:spcBef>
                <a:spcPts val="0"/>
              </a:spcBef>
              <a:spcAft>
                <a:spcPts val="0"/>
              </a:spcAft>
              <a:buClr>
                <a:srgbClr val="980000"/>
              </a:buClr>
              <a:buSzPts val="3000"/>
              <a:buChar char="●"/>
            </a:pPr>
            <a:r>
              <a:rPr lang="en-US" sz="3000">
                <a:solidFill>
                  <a:srgbClr val="000000"/>
                </a:solidFill>
              </a:rPr>
              <a:t>We were able predict the number of victims with an error of &lt;5 victims.</a:t>
            </a:r>
            <a:endParaRPr sz="3000">
              <a:solidFill>
                <a:srgbClr val="000000"/>
              </a:solidFill>
            </a:endParaRPr>
          </a:p>
          <a:p>
            <a:pPr marL="914400" lvl="1" indent="-419100" algn="l" rtl="0">
              <a:lnSpc>
                <a:spcPct val="150000"/>
              </a:lnSpc>
              <a:spcBef>
                <a:spcPts val="0"/>
              </a:spcBef>
              <a:spcAft>
                <a:spcPts val="0"/>
              </a:spcAft>
              <a:buClr>
                <a:srgbClr val="A31323"/>
              </a:buClr>
              <a:buSzPts val="3000"/>
              <a:buChar char="○"/>
            </a:pPr>
            <a:r>
              <a:rPr lang="en-US" sz="3000"/>
              <a:t>Our model for predicting number of victims weighs the year and whether or not the killer kept possession trophies highly.</a:t>
            </a:r>
            <a:endParaRPr sz="3000">
              <a:solidFill>
                <a:srgbClr val="000000"/>
              </a:solidFill>
            </a:endParaRPr>
          </a:p>
          <a:p>
            <a:pPr marL="457200" lvl="0" indent="-419100" algn="l" rtl="0">
              <a:lnSpc>
                <a:spcPct val="150000"/>
              </a:lnSpc>
              <a:spcBef>
                <a:spcPts val="0"/>
              </a:spcBef>
              <a:spcAft>
                <a:spcPts val="0"/>
              </a:spcAft>
              <a:buClr>
                <a:srgbClr val="980000"/>
              </a:buClr>
              <a:buSzPts val="3000"/>
              <a:buChar char="●"/>
            </a:pPr>
            <a:r>
              <a:rPr lang="en-US" sz="3000">
                <a:solidFill>
                  <a:srgbClr val="000000"/>
                </a:solidFill>
              </a:rPr>
              <a:t>We were able predict the sex of the serial killers’ with 92.1% accuracy.</a:t>
            </a:r>
            <a:endParaRPr sz="3000">
              <a:solidFill>
                <a:srgbClr val="000000"/>
              </a:solidFill>
            </a:endParaRPr>
          </a:p>
          <a:p>
            <a:pPr marL="914400" lvl="1" indent="-419100" algn="l" rtl="0">
              <a:lnSpc>
                <a:spcPct val="150000"/>
              </a:lnSpc>
              <a:spcBef>
                <a:spcPts val="0"/>
              </a:spcBef>
              <a:spcAft>
                <a:spcPts val="0"/>
              </a:spcAft>
              <a:buClr>
                <a:srgbClr val="A31323"/>
              </a:buClr>
              <a:buSzPts val="3000"/>
              <a:buChar char="○"/>
            </a:pPr>
            <a:r>
              <a:rPr lang="en-US" sz="3000">
                <a:solidFill>
                  <a:srgbClr val="000000"/>
                </a:solidFill>
              </a:rPr>
              <a:t>Our model for predicting sex considers the time period the serial killer was born it, usually it’s a year in the early 20th century.</a:t>
            </a:r>
            <a:endParaRPr sz="3000">
              <a:solidFill>
                <a:srgbClr val="000000"/>
              </a:solidFill>
            </a:endParaRPr>
          </a:p>
        </p:txBody>
      </p:sp>
      <p:sp>
        <p:nvSpPr>
          <p:cNvPr id="67" name="Google Shape;67;p3"/>
          <p:cNvSpPr txBox="1">
            <a:spLocks noGrp="1"/>
          </p:cNvSpPr>
          <p:nvPr>
            <p:ph type="body" idx="22"/>
          </p:nvPr>
        </p:nvSpPr>
        <p:spPr>
          <a:xfrm>
            <a:off x="20037252" y="25949748"/>
            <a:ext cx="22326600" cy="1219200"/>
          </a:xfrm>
          <a:prstGeom prst="rect">
            <a:avLst/>
          </a:prstGeom>
          <a:gradFill>
            <a:gsLst>
              <a:gs pos="0">
                <a:srgbClr val="595959"/>
              </a:gs>
              <a:gs pos="62000">
                <a:srgbClr val="595959"/>
              </a:gs>
              <a:gs pos="87000">
                <a:srgbClr val="3F3F3F"/>
              </a:gs>
              <a:gs pos="100000">
                <a:srgbClr val="C00000"/>
              </a:gs>
            </a:gsLst>
            <a:lin ang="0" scaled="0"/>
          </a:gradFill>
          <a:ln>
            <a:noFill/>
          </a:ln>
        </p:spPr>
        <p:txBody>
          <a:bodyPr spcFirstLastPara="1" wrap="square" lIns="365750" tIns="45700" rIns="91425" bIns="45700" anchor="ctr" anchorCtr="0">
            <a:noAutofit/>
          </a:bodyPr>
          <a:lstStyle/>
          <a:p>
            <a:pPr marL="0" lvl="0" indent="0" algn="ctr" rtl="0">
              <a:lnSpc>
                <a:spcPct val="100000"/>
              </a:lnSpc>
              <a:spcBef>
                <a:spcPts val="0"/>
              </a:spcBef>
              <a:spcAft>
                <a:spcPts val="0"/>
              </a:spcAft>
              <a:buSzPts val="5400"/>
              <a:buNone/>
            </a:pPr>
            <a:r>
              <a:rPr lang="en-US"/>
              <a:t>FUTURE WORK</a:t>
            </a:r>
            <a:endParaRPr/>
          </a:p>
        </p:txBody>
      </p:sp>
      <p:sp>
        <p:nvSpPr>
          <p:cNvPr id="68" name="Google Shape;68;p3"/>
          <p:cNvSpPr txBox="1"/>
          <p:nvPr/>
        </p:nvSpPr>
        <p:spPr>
          <a:xfrm>
            <a:off x="19774500" y="27519250"/>
            <a:ext cx="22650300" cy="2683200"/>
          </a:xfrm>
          <a:prstGeom prst="rect">
            <a:avLst/>
          </a:prstGeom>
          <a:noFill/>
          <a:ln>
            <a:noFill/>
          </a:ln>
        </p:spPr>
        <p:txBody>
          <a:bodyPr spcFirstLastPara="1" wrap="square" lIns="91425" tIns="91425" rIns="91425" bIns="91425" anchor="t" anchorCtr="0">
            <a:noAutofit/>
          </a:bodyPr>
          <a:lstStyle/>
          <a:p>
            <a:pPr marL="457200" lvl="0" indent="-419100" algn="l" rtl="0">
              <a:lnSpc>
                <a:spcPct val="150000"/>
              </a:lnSpc>
              <a:spcBef>
                <a:spcPts val="0"/>
              </a:spcBef>
              <a:spcAft>
                <a:spcPts val="0"/>
              </a:spcAft>
              <a:buClr>
                <a:srgbClr val="A31323"/>
              </a:buClr>
              <a:buSzPts val="3000"/>
              <a:buChar char="●"/>
            </a:pPr>
            <a:r>
              <a:rPr lang="en-US" sz="3000"/>
              <a:t>Erase serial killers that started killing before 1930, and see the result on serial killers’ sex.</a:t>
            </a:r>
            <a:endParaRPr sz="3000"/>
          </a:p>
          <a:p>
            <a:pPr marL="457200" lvl="0" indent="-419100" algn="l" rtl="0">
              <a:lnSpc>
                <a:spcPct val="150000"/>
              </a:lnSpc>
              <a:spcBef>
                <a:spcPts val="0"/>
              </a:spcBef>
              <a:spcAft>
                <a:spcPts val="0"/>
              </a:spcAft>
              <a:buClr>
                <a:srgbClr val="A31323"/>
              </a:buClr>
              <a:buSzPts val="3000"/>
              <a:buChar char="●"/>
            </a:pPr>
            <a:r>
              <a:rPr lang="en-US" sz="3000"/>
              <a:t>Try different data replacement methods to incorporate more data into the model.</a:t>
            </a:r>
            <a:endParaRPr sz="3000"/>
          </a:p>
          <a:p>
            <a:pPr marL="457200" lvl="0" indent="-419100" algn="l" rtl="0">
              <a:lnSpc>
                <a:spcPct val="150000"/>
              </a:lnSpc>
              <a:spcBef>
                <a:spcPts val="0"/>
              </a:spcBef>
              <a:spcAft>
                <a:spcPts val="0"/>
              </a:spcAft>
              <a:buClr>
                <a:srgbClr val="A31323"/>
              </a:buClr>
              <a:buSzPts val="3000"/>
              <a:buChar char="●"/>
            </a:pPr>
            <a:r>
              <a:rPr lang="en-US" sz="3000"/>
              <a:t>Include a wider variety of data such as textual data, and lists.</a:t>
            </a:r>
            <a:endParaRPr sz="3000"/>
          </a:p>
          <a:p>
            <a:pPr marL="457200" lvl="0" indent="-419100" algn="l" rtl="0">
              <a:lnSpc>
                <a:spcPct val="150000"/>
              </a:lnSpc>
              <a:spcBef>
                <a:spcPts val="0"/>
              </a:spcBef>
              <a:spcAft>
                <a:spcPts val="0"/>
              </a:spcAft>
              <a:buClr>
                <a:srgbClr val="A31323"/>
              </a:buClr>
              <a:buSzPts val="3000"/>
              <a:buChar char="●"/>
            </a:pPr>
            <a:r>
              <a:rPr lang="en-US" sz="3000"/>
              <a:t>Train more models for different features. </a:t>
            </a:r>
            <a:endParaRPr sz="3000"/>
          </a:p>
        </p:txBody>
      </p:sp>
      <p:pic>
        <p:nvPicPr>
          <p:cNvPr id="69" name="Google Shape;69;p3"/>
          <p:cNvPicPr preferRelativeResize="0"/>
          <p:nvPr/>
        </p:nvPicPr>
        <p:blipFill>
          <a:blip r:embed="rId3">
            <a:alphaModFix/>
          </a:blip>
          <a:stretch>
            <a:fillRect/>
          </a:stretch>
        </p:blipFill>
        <p:spPr>
          <a:xfrm>
            <a:off x="35685300" y="31036225"/>
            <a:ext cx="7462500" cy="1645575"/>
          </a:xfrm>
          <a:prstGeom prst="rect">
            <a:avLst/>
          </a:prstGeom>
          <a:noFill/>
          <a:ln>
            <a:noFill/>
          </a:ln>
        </p:spPr>
      </p:pic>
      <p:sp>
        <p:nvSpPr>
          <p:cNvPr id="70" name="Google Shape;70;p3"/>
          <p:cNvSpPr txBox="1"/>
          <p:nvPr/>
        </p:nvSpPr>
        <p:spPr>
          <a:xfrm>
            <a:off x="785325" y="30880150"/>
            <a:ext cx="34217700" cy="16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References: </a:t>
            </a:r>
            <a:endParaRPr sz="3000"/>
          </a:p>
          <a:p>
            <a:pPr marL="0" lvl="0" indent="0" algn="l" rtl="0">
              <a:spcBef>
                <a:spcPts val="0"/>
              </a:spcBef>
              <a:spcAft>
                <a:spcPts val="0"/>
              </a:spcAft>
              <a:buNone/>
            </a:pPr>
            <a:r>
              <a:rPr lang="en-US" sz="3000"/>
              <a:t>[1] </a:t>
            </a:r>
            <a:r>
              <a:rPr lang="en-US" sz="3000">
                <a:latin typeface="Gill Sans"/>
                <a:ea typeface="Gill Sans"/>
                <a:cs typeface="Gill Sans"/>
                <a:sym typeface="Gill Sans"/>
              </a:rPr>
              <a:t>McClendon, Lawrence, and Natarajan Meghanathan. "Using machine learning algorithms to analyze crime data." Machine Learning and Applications: An International Journal (MLAIJ)2.1 (2015): 1-12.</a:t>
            </a:r>
            <a:endParaRPr sz="3000">
              <a:latin typeface="Gill Sans"/>
              <a:ea typeface="Gill Sans"/>
              <a:cs typeface="Gill Sans"/>
              <a:sym typeface="Gill Sans"/>
            </a:endParaRPr>
          </a:p>
          <a:p>
            <a:pPr marL="0" lvl="0" indent="0" algn="l" rtl="0">
              <a:spcBef>
                <a:spcPts val="0"/>
              </a:spcBef>
              <a:spcAft>
                <a:spcPts val="0"/>
              </a:spcAft>
              <a:buNone/>
            </a:pPr>
            <a:r>
              <a:rPr lang="en-US" sz="3000">
                <a:latin typeface="Gill Sans"/>
                <a:ea typeface="Gill Sans"/>
                <a:cs typeface="Gill Sans"/>
                <a:sym typeface="Gill Sans"/>
              </a:rPr>
              <a:t>[2] Kim, Suhong, et al. "Crime Analysis Through Machine Learning." 2018 IEEE 9th Annual Information Technology, Electronics and Mobile Communication Conference (IEMCON). IEEE, 2018.</a:t>
            </a:r>
            <a:endParaRPr sz="3000">
              <a:latin typeface="Gill Sans"/>
              <a:ea typeface="Gill Sans"/>
              <a:cs typeface="Gill Sans"/>
              <a:sym typeface="Gill Sans"/>
            </a:endParaRPr>
          </a:p>
          <a:p>
            <a:pPr marL="0" lvl="0" indent="0" algn="l" rtl="0">
              <a:spcBef>
                <a:spcPts val="0"/>
              </a:spcBef>
              <a:spcAft>
                <a:spcPts val="0"/>
              </a:spcAft>
              <a:buNone/>
            </a:pPr>
            <a:r>
              <a:rPr lang="en-US" sz="3000">
                <a:latin typeface="Gill Sans"/>
                <a:ea typeface="Gill Sans"/>
                <a:cs typeface="Gill Sans"/>
                <a:sym typeface="Gill Sans"/>
              </a:rPr>
              <a:t>[3] Radford FGCU Database</a:t>
            </a:r>
            <a:endParaRPr sz="3000">
              <a:latin typeface="Gill Sans"/>
              <a:ea typeface="Gill Sans"/>
              <a:cs typeface="Gill Sans"/>
              <a:sym typeface="Gill Sans"/>
            </a:endParaRPr>
          </a:p>
        </p:txBody>
      </p:sp>
      <p:sp>
        <p:nvSpPr>
          <p:cNvPr id="71" name="Google Shape;71;p3"/>
          <p:cNvSpPr txBox="1"/>
          <p:nvPr/>
        </p:nvSpPr>
        <p:spPr>
          <a:xfrm>
            <a:off x="1308875" y="20025900"/>
            <a:ext cx="16674300" cy="10307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980000"/>
              </a:buClr>
              <a:buSzPts val="3000"/>
              <a:buChar char="●"/>
            </a:pPr>
            <a:r>
              <a:rPr lang="en-US" sz="3000"/>
              <a:t>Preprocessed the data down to ≤ 60 features and 1125 instances.</a:t>
            </a:r>
            <a:endParaRPr sz="3000"/>
          </a:p>
          <a:p>
            <a:pPr marL="914400" lvl="1" indent="-419100" algn="l" rtl="0">
              <a:lnSpc>
                <a:spcPct val="115000"/>
              </a:lnSpc>
              <a:spcBef>
                <a:spcPts val="0"/>
              </a:spcBef>
              <a:spcAft>
                <a:spcPts val="0"/>
              </a:spcAft>
              <a:buClr>
                <a:srgbClr val="A31323"/>
              </a:buClr>
              <a:buSzPts val="3000"/>
              <a:buChar char="○"/>
            </a:pPr>
            <a:r>
              <a:rPr lang="en-US" sz="3000"/>
              <a:t>Scraped data from multiple csv files, removed non serial killers, and older ones.</a:t>
            </a:r>
            <a:endParaRPr sz="3000"/>
          </a:p>
          <a:p>
            <a:pPr marL="914400" lvl="1" indent="-419100" algn="l" rtl="0">
              <a:lnSpc>
                <a:spcPct val="115000"/>
              </a:lnSpc>
              <a:spcBef>
                <a:spcPts val="0"/>
              </a:spcBef>
              <a:spcAft>
                <a:spcPts val="0"/>
              </a:spcAft>
              <a:buClr>
                <a:srgbClr val="A31323"/>
              </a:buClr>
              <a:buSzPts val="3000"/>
              <a:buChar char="○"/>
            </a:pPr>
            <a:r>
              <a:rPr lang="en-US" sz="3000"/>
              <a:t>Formatted label data</a:t>
            </a:r>
            <a:endParaRPr sz="3000"/>
          </a:p>
          <a:p>
            <a:pPr marL="914400" lvl="1" indent="-419100" algn="l" rtl="0">
              <a:lnSpc>
                <a:spcPct val="115000"/>
              </a:lnSpc>
              <a:spcBef>
                <a:spcPts val="0"/>
              </a:spcBef>
              <a:spcAft>
                <a:spcPts val="0"/>
              </a:spcAft>
              <a:buClr>
                <a:srgbClr val="A31323"/>
              </a:buClr>
              <a:buSzPts val="3000"/>
              <a:buChar char="○"/>
            </a:pPr>
            <a:r>
              <a:rPr lang="en-US" sz="3000"/>
              <a:t>Delete features missing more than 20% of data</a:t>
            </a:r>
            <a:endParaRPr sz="3000"/>
          </a:p>
          <a:p>
            <a:pPr marL="914400" lvl="1" indent="-419100" algn="l" rtl="0">
              <a:lnSpc>
                <a:spcPct val="115000"/>
              </a:lnSpc>
              <a:spcBef>
                <a:spcPts val="0"/>
              </a:spcBef>
              <a:spcAft>
                <a:spcPts val="0"/>
              </a:spcAft>
              <a:buClr>
                <a:srgbClr val="A31323"/>
              </a:buClr>
              <a:buSzPts val="3000"/>
              <a:buChar char="○"/>
            </a:pPr>
            <a:r>
              <a:rPr lang="en-US" sz="3000"/>
              <a:t>Delete instances missing data from remaining features.</a:t>
            </a:r>
            <a:endParaRPr sz="3000"/>
          </a:p>
          <a:p>
            <a:pPr marL="914400" lvl="1" indent="-419100" algn="l" rtl="0">
              <a:lnSpc>
                <a:spcPct val="150000"/>
              </a:lnSpc>
              <a:spcBef>
                <a:spcPts val="0"/>
              </a:spcBef>
              <a:spcAft>
                <a:spcPts val="0"/>
              </a:spcAft>
              <a:buClr>
                <a:srgbClr val="A31323"/>
              </a:buClr>
              <a:buSzPts val="3000"/>
              <a:buChar char="○"/>
            </a:pPr>
            <a:r>
              <a:rPr lang="en-US" sz="3000">
                <a:solidFill>
                  <a:schemeClr val="dk1"/>
                </a:solidFill>
              </a:rPr>
              <a:t>Non numerical data, and lists removed.</a:t>
            </a:r>
            <a:endParaRPr sz="3000">
              <a:solidFill>
                <a:schemeClr val="dk1"/>
              </a:solidFill>
            </a:endParaRPr>
          </a:p>
          <a:p>
            <a:pPr marL="457200" lvl="0" indent="-419100" algn="l" rtl="0">
              <a:lnSpc>
                <a:spcPct val="150000"/>
              </a:lnSpc>
              <a:spcBef>
                <a:spcPts val="0"/>
              </a:spcBef>
              <a:spcAft>
                <a:spcPts val="0"/>
              </a:spcAft>
              <a:buClr>
                <a:srgbClr val="980000"/>
              </a:buClr>
              <a:buSzPts val="3000"/>
              <a:buChar char="●"/>
            </a:pPr>
            <a:r>
              <a:rPr lang="en-US" sz="3000"/>
              <a:t>Motive: 11 Class Model &amp; Binary model [Fig. 1]</a:t>
            </a:r>
            <a:endParaRPr sz="3000"/>
          </a:p>
          <a:p>
            <a:pPr marL="914400" lvl="1" indent="-419100" algn="l" rtl="0">
              <a:lnSpc>
                <a:spcPct val="150000"/>
              </a:lnSpc>
              <a:spcBef>
                <a:spcPts val="0"/>
              </a:spcBef>
              <a:spcAft>
                <a:spcPts val="0"/>
              </a:spcAft>
              <a:buClr>
                <a:srgbClr val="A31323"/>
              </a:buClr>
              <a:buSzPts val="3000"/>
              <a:buChar char="○"/>
            </a:pPr>
            <a:r>
              <a:rPr lang="en-US" sz="3000"/>
              <a:t>Classification Random Forest with Bagging</a:t>
            </a:r>
            <a:endParaRPr sz="3000"/>
          </a:p>
          <a:p>
            <a:pPr marL="914400" lvl="1" indent="-419100" algn="l" rtl="0">
              <a:lnSpc>
                <a:spcPct val="150000"/>
              </a:lnSpc>
              <a:spcBef>
                <a:spcPts val="0"/>
              </a:spcBef>
              <a:spcAft>
                <a:spcPts val="0"/>
              </a:spcAft>
              <a:buClr>
                <a:srgbClr val="A31323"/>
              </a:buClr>
              <a:buSzPts val="3000"/>
              <a:buChar char="○"/>
            </a:pPr>
            <a:r>
              <a:rPr lang="en-US" sz="3000"/>
              <a:t>Error measured with Misclassification Rate</a:t>
            </a:r>
            <a:endParaRPr sz="3000"/>
          </a:p>
          <a:p>
            <a:pPr marL="457200" lvl="0" indent="-419100" algn="l" rtl="0">
              <a:lnSpc>
                <a:spcPct val="150000"/>
              </a:lnSpc>
              <a:spcBef>
                <a:spcPts val="0"/>
              </a:spcBef>
              <a:spcAft>
                <a:spcPts val="0"/>
              </a:spcAft>
              <a:buClr>
                <a:srgbClr val="A31323"/>
              </a:buClr>
              <a:buSzPts val="3000"/>
              <a:buChar char="●"/>
            </a:pPr>
            <a:r>
              <a:rPr lang="en-US" sz="3000"/>
              <a:t>Victim: Number of Victims [Fig. 2] </a:t>
            </a:r>
            <a:endParaRPr sz="3000"/>
          </a:p>
          <a:p>
            <a:pPr marL="914400" lvl="1" indent="-419100" algn="l" rtl="0">
              <a:lnSpc>
                <a:spcPct val="150000"/>
              </a:lnSpc>
              <a:spcBef>
                <a:spcPts val="0"/>
              </a:spcBef>
              <a:spcAft>
                <a:spcPts val="0"/>
              </a:spcAft>
              <a:buClr>
                <a:srgbClr val="A31323"/>
              </a:buClr>
              <a:buSzPts val="3000"/>
              <a:buChar char="○"/>
            </a:pPr>
            <a:r>
              <a:rPr lang="en-US" sz="3000"/>
              <a:t>Regression Random Forests with Bagging</a:t>
            </a:r>
            <a:endParaRPr sz="3000"/>
          </a:p>
          <a:p>
            <a:pPr marL="914400" lvl="1" indent="-419100" algn="l" rtl="0">
              <a:lnSpc>
                <a:spcPct val="150000"/>
              </a:lnSpc>
              <a:spcBef>
                <a:spcPts val="0"/>
              </a:spcBef>
              <a:spcAft>
                <a:spcPts val="0"/>
              </a:spcAft>
              <a:buClr>
                <a:srgbClr val="A31323"/>
              </a:buClr>
              <a:buSzPts val="3000"/>
              <a:buChar char="○"/>
            </a:pPr>
            <a:r>
              <a:rPr lang="en-US" sz="3000"/>
              <a:t>Error measured with Root Mean Squared Error</a:t>
            </a:r>
            <a:endParaRPr sz="3000"/>
          </a:p>
          <a:p>
            <a:pPr marL="457200" lvl="0" indent="-419100" algn="l" rtl="0">
              <a:lnSpc>
                <a:spcPct val="150000"/>
              </a:lnSpc>
              <a:spcBef>
                <a:spcPts val="0"/>
              </a:spcBef>
              <a:spcAft>
                <a:spcPts val="0"/>
              </a:spcAft>
              <a:buClr>
                <a:srgbClr val="A31323"/>
              </a:buClr>
              <a:buSzPts val="3000"/>
              <a:buChar char="●"/>
            </a:pPr>
            <a:r>
              <a:rPr lang="en-US" sz="3000"/>
              <a:t>Serial Killer Sex: Binary [Fig. 3]</a:t>
            </a:r>
            <a:endParaRPr sz="3000"/>
          </a:p>
          <a:p>
            <a:pPr marL="914400" lvl="1" indent="-419100" algn="l" rtl="0">
              <a:lnSpc>
                <a:spcPct val="150000"/>
              </a:lnSpc>
              <a:spcBef>
                <a:spcPts val="0"/>
              </a:spcBef>
              <a:spcAft>
                <a:spcPts val="0"/>
              </a:spcAft>
              <a:buClr>
                <a:srgbClr val="A31323"/>
              </a:buClr>
              <a:buSzPts val="3000"/>
              <a:buChar char="○"/>
            </a:pPr>
            <a:r>
              <a:rPr lang="en-US" sz="3000">
                <a:solidFill>
                  <a:schemeClr val="dk1"/>
                </a:solidFill>
              </a:rPr>
              <a:t>Classification Random Forest with Bagging</a:t>
            </a:r>
            <a:endParaRPr sz="3000">
              <a:solidFill>
                <a:schemeClr val="dk1"/>
              </a:solidFill>
            </a:endParaRPr>
          </a:p>
          <a:p>
            <a:pPr marL="914400" lvl="1" indent="-419100" algn="l" rtl="0">
              <a:lnSpc>
                <a:spcPct val="150000"/>
              </a:lnSpc>
              <a:spcBef>
                <a:spcPts val="0"/>
              </a:spcBef>
              <a:spcAft>
                <a:spcPts val="0"/>
              </a:spcAft>
              <a:buClr>
                <a:srgbClr val="A31323"/>
              </a:buClr>
              <a:buSzPts val="3000"/>
              <a:buChar char="○"/>
            </a:pPr>
            <a:r>
              <a:rPr lang="en-US" sz="3000">
                <a:solidFill>
                  <a:schemeClr val="dk1"/>
                </a:solidFill>
              </a:rPr>
              <a:t>Error measured with Misclassification Rate</a:t>
            </a:r>
            <a:endParaRPr sz="3000">
              <a:solidFill>
                <a:schemeClr val="dk1"/>
              </a:solidFill>
            </a:endParaRPr>
          </a:p>
        </p:txBody>
      </p:sp>
      <p:sp>
        <p:nvSpPr>
          <p:cNvPr id="72" name="Google Shape;72;p3"/>
          <p:cNvSpPr/>
          <p:nvPr/>
        </p:nvSpPr>
        <p:spPr>
          <a:xfrm>
            <a:off x="723900" y="12635950"/>
            <a:ext cx="17678400" cy="5221500"/>
          </a:xfrm>
          <a:prstGeom prst="rect">
            <a:avLst/>
          </a:prstGeom>
          <a:noFill/>
          <a:ln w="1778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0" i="0" u="none" strike="noStrike" cap="none">
              <a:solidFill>
                <a:schemeClr val="lt1"/>
              </a:solidFill>
              <a:latin typeface="Arial"/>
              <a:ea typeface="Arial"/>
              <a:cs typeface="Arial"/>
              <a:sym typeface="Arial"/>
            </a:endParaRPr>
          </a:p>
        </p:txBody>
      </p:sp>
      <p:sp>
        <p:nvSpPr>
          <p:cNvPr id="73" name="Google Shape;73;p3"/>
          <p:cNvSpPr txBox="1">
            <a:spLocks noGrp="1"/>
          </p:cNvSpPr>
          <p:nvPr>
            <p:ph type="body" idx="15"/>
          </p:nvPr>
        </p:nvSpPr>
        <p:spPr>
          <a:xfrm>
            <a:off x="1142998" y="12932514"/>
            <a:ext cx="16840200" cy="1219200"/>
          </a:xfrm>
          <a:prstGeom prst="rect">
            <a:avLst/>
          </a:prstGeom>
          <a:gradFill>
            <a:gsLst>
              <a:gs pos="0">
                <a:srgbClr val="595959"/>
              </a:gs>
              <a:gs pos="62000">
                <a:srgbClr val="595959"/>
              </a:gs>
              <a:gs pos="87000">
                <a:srgbClr val="3F3F3F"/>
              </a:gs>
              <a:gs pos="100000">
                <a:srgbClr val="C00000"/>
              </a:gs>
            </a:gsLst>
            <a:lin ang="0" scaled="0"/>
          </a:gradFill>
          <a:ln>
            <a:noFill/>
          </a:ln>
        </p:spPr>
        <p:txBody>
          <a:bodyPr spcFirstLastPara="1" wrap="square" lIns="365750" tIns="45700" rIns="91425" bIns="45700" anchor="ctr" anchorCtr="0">
            <a:noAutofit/>
          </a:bodyPr>
          <a:lstStyle/>
          <a:p>
            <a:pPr marL="0" lvl="0" indent="0" algn="ctr" rtl="0">
              <a:lnSpc>
                <a:spcPct val="100000"/>
              </a:lnSpc>
              <a:spcBef>
                <a:spcPts val="0"/>
              </a:spcBef>
              <a:spcAft>
                <a:spcPts val="0"/>
              </a:spcAft>
              <a:buSzPts val="5400"/>
              <a:buNone/>
            </a:pPr>
            <a:r>
              <a:rPr lang="en-US"/>
              <a:t>BACKGROUND</a:t>
            </a:r>
            <a:endParaRPr/>
          </a:p>
        </p:txBody>
      </p:sp>
      <p:sp>
        <p:nvSpPr>
          <p:cNvPr id="74" name="Google Shape;74;p3"/>
          <p:cNvSpPr txBox="1"/>
          <p:nvPr/>
        </p:nvSpPr>
        <p:spPr>
          <a:xfrm>
            <a:off x="1200725" y="14396625"/>
            <a:ext cx="16757400" cy="3176700"/>
          </a:xfrm>
          <a:prstGeom prst="rect">
            <a:avLst/>
          </a:prstGeom>
          <a:noFill/>
          <a:ln>
            <a:noFill/>
          </a:ln>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Clr>
                <a:srgbClr val="A31323"/>
              </a:buClr>
              <a:buSzPts val="3000"/>
              <a:buChar char="●"/>
            </a:pPr>
            <a:r>
              <a:rPr lang="en-US" sz="3000"/>
              <a:t>FBI defines serial killing as “a series of two or more murders, committed as separate events, usually, but not always, by one offender acting alone”. Contrasted with Mass Murderers, who kill their victims in one act, and organized criminals who kill for an organization.</a:t>
            </a:r>
            <a:endParaRPr sz="3000"/>
          </a:p>
          <a:p>
            <a:pPr marL="457200" lvl="0" indent="-419100" algn="l" rtl="0">
              <a:lnSpc>
                <a:spcPct val="115000"/>
              </a:lnSpc>
              <a:spcBef>
                <a:spcPts val="0"/>
              </a:spcBef>
              <a:spcAft>
                <a:spcPts val="0"/>
              </a:spcAft>
              <a:buClr>
                <a:srgbClr val="A31323"/>
              </a:buClr>
              <a:buSzPts val="3000"/>
              <a:buChar char="●"/>
            </a:pPr>
            <a:r>
              <a:rPr lang="en-US" sz="3000"/>
              <a:t>The literature on this subject is very limited. There are papers about applying machine learning to general crime data, which we read to inspired our methods.</a:t>
            </a:r>
            <a:endParaRPr sz="3000"/>
          </a:p>
          <a:p>
            <a:pPr marL="457200" lvl="0" indent="-419100" algn="l" rtl="0">
              <a:lnSpc>
                <a:spcPct val="115000"/>
              </a:lnSpc>
              <a:spcBef>
                <a:spcPts val="0"/>
              </a:spcBef>
              <a:spcAft>
                <a:spcPts val="0"/>
              </a:spcAft>
              <a:buClr>
                <a:srgbClr val="A31323"/>
              </a:buClr>
              <a:buSzPts val="3000"/>
              <a:buChar char="●"/>
            </a:pPr>
            <a:r>
              <a:rPr lang="en-US" sz="3000"/>
              <a:t>Database originally included 2870 “serial killer” instances with 179 features.</a:t>
            </a:r>
            <a:endParaRPr sz="3000"/>
          </a:p>
        </p:txBody>
      </p:sp>
      <p:pic>
        <p:nvPicPr>
          <p:cNvPr id="75" name="Google Shape;75;p3"/>
          <p:cNvPicPr preferRelativeResize="0"/>
          <p:nvPr/>
        </p:nvPicPr>
        <p:blipFill>
          <a:blip r:embed="rId4">
            <a:alphaModFix/>
          </a:blip>
          <a:stretch>
            <a:fillRect/>
          </a:stretch>
        </p:blipFill>
        <p:spPr>
          <a:xfrm>
            <a:off x="9737125" y="22780450"/>
            <a:ext cx="4235592" cy="3176700"/>
          </a:xfrm>
          <a:prstGeom prst="rect">
            <a:avLst/>
          </a:prstGeom>
          <a:noFill/>
          <a:ln>
            <a:noFill/>
          </a:ln>
        </p:spPr>
      </p:pic>
      <p:pic>
        <p:nvPicPr>
          <p:cNvPr id="76" name="Google Shape;76;p3"/>
          <p:cNvPicPr preferRelativeResize="0"/>
          <p:nvPr/>
        </p:nvPicPr>
        <p:blipFill>
          <a:blip r:embed="rId5">
            <a:alphaModFix/>
          </a:blip>
          <a:stretch>
            <a:fillRect/>
          </a:stretch>
        </p:blipFill>
        <p:spPr>
          <a:xfrm>
            <a:off x="13747575" y="22780438"/>
            <a:ext cx="4235601" cy="3176724"/>
          </a:xfrm>
          <a:prstGeom prst="rect">
            <a:avLst/>
          </a:prstGeom>
          <a:noFill/>
          <a:ln>
            <a:noFill/>
          </a:ln>
        </p:spPr>
      </p:pic>
      <p:sp>
        <p:nvSpPr>
          <p:cNvPr id="77" name="Google Shape;77;p3"/>
          <p:cNvSpPr txBox="1"/>
          <p:nvPr/>
        </p:nvSpPr>
        <p:spPr>
          <a:xfrm>
            <a:off x="10280671" y="26025950"/>
            <a:ext cx="31485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Figure 1: Motive</a:t>
            </a:r>
            <a:r>
              <a:rPr lang="en-US"/>
              <a:t> </a:t>
            </a:r>
            <a:r>
              <a:rPr lang="en-US" sz="1800"/>
              <a:t>Error</a:t>
            </a:r>
            <a:endParaRPr sz="1800"/>
          </a:p>
        </p:txBody>
      </p:sp>
      <p:sp>
        <p:nvSpPr>
          <p:cNvPr id="78" name="Google Shape;78;p3"/>
          <p:cNvSpPr txBox="1"/>
          <p:nvPr/>
        </p:nvSpPr>
        <p:spPr>
          <a:xfrm>
            <a:off x="13972726" y="26025950"/>
            <a:ext cx="36972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Figure 2: Number of Victims Error</a:t>
            </a:r>
            <a:endParaRPr sz="1800"/>
          </a:p>
        </p:txBody>
      </p:sp>
      <p:sp>
        <p:nvSpPr>
          <p:cNvPr id="79" name="Google Shape;79;p3"/>
          <p:cNvSpPr txBox="1"/>
          <p:nvPr/>
        </p:nvSpPr>
        <p:spPr>
          <a:xfrm>
            <a:off x="12502734" y="29995125"/>
            <a:ext cx="3148500" cy="44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t>Figure 3: Sex Error</a:t>
            </a:r>
            <a:endParaRPr sz="1800"/>
          </a:p>
        </p:txBody>
      </p:sp>
      <p:pic>
        <p:nvPicPr>
          <p:cNvPr id="80" name="Google Shape;80;p3"/>
          <p:cNvPicPr preferRelativeResize="0"/>
          <p:nvPr/>
        </p:nvPicPr>
        <p:blipFill rotWithShape="1">
          <a:blip r:embed="rId6">
            <a:alphaModFix/>
          </a:blip>
          <a:srcRect t="5660" r="6864"/>
          <a:stretch/>
        </p:blipFill>
        <p:spPr>
          <a:xfrm>
            <a:off x="39904550" y="9602211"/>
            <a:ext cx="3399176" cy="3443125"/>
          </a:xfrm>
          <a:prstGeom prst="rect">
            <a:avLst/>
          </a:prstGeom>
          <a:noFill/>
          <a:ln>
            <a:noFill/>
          </a:ln>
        </p:spPr>
      </p:pic>
      <p:pic>
        <p:nvPicPr>
          <p:cNvPr id="81" name="Google Shape;81;p3"/>
          <p:cNvPicPr preferRelativeResize="0"/>
          <p:nvPr/>
        </p:nvPicPr>
        <p:blipFill>
          <a:blip r:embed="rId7">
            <a:alphaModFix/>
          </a:blip>
          <a:stretch>
            <a:fillRect/>
          </a:stretch>
        </p:blipFill>
        <p:spPr>
          <a:xfrm>
            <a:off x="11959175" y="26646588"/>
            <a:ext cx="4235601" cy="3176700"/>
          </a:xfrm>
          <a:prstGeom prst="rect">
            <a:avLst/>
          </a:prstGeom>
          <a:noFill/>
          <a:ln>
            <a:noFill/>
          </a:ln>
        </p:spPr>
      </p:pic>
      <p:pic>
        <p:nvPicPr>
          <p:cNvPr id="82" name="Google Shape;82;p3"/>
          <p:cNvPicPr preferRelativeResize="0"/>
          <p:nvPr/>
        </p:nvPicPr>
        <p:blipFill rotWithShape="1">
          <a:blip r:embed="rId8">
            <a:alphaModFix/>
          </a:blip>
          <a:srcRect t="3446" r="6864"/>
          <a:stretch/>
        </p:blipFill>
        <p:spPr>
          <a:xfrm>
            <a:off x="36697654" y="9569567"/>
            <a:ext cx="3321421" cy="3443126"/>
          </a:xfrm>
          <a:prstGeom prst="rect">
            <a:avLst/>
          </a:prstGeom>
          <a:noFill/>
          <a:ln>
            <a:noFill/>
          </a:ln>
        </p:spPr>
      </p:pic>
      <p:pic>
        <p:nvPicPr>
          <p:cNvPr id="83" name="Google Shape;83;p3"/>
          <p:cNvPicPr preferRelativeResize="0"/>
          <p:nvPr/>
        </p:nvPicPr>
        <p:blipFill rotWithShape="1">
          <a:blip r:embed="rId9">
            <a:alphaModFix/>
          </a:blip>
          <a:srcRect l="6548" r="4955"/>
          <a:stretch/>
        </p:blipFill>
        <p:spPr>
          <a:xfrm>
            <a:off x="24885575" y="9976850"/>
            <a:ext cx="3926650" cy="3327950"/>
          </a:xfrm>
          <a:prstGeom prst="rect">
            <a:avLst/>
          </a:prstGeom>
          <a:noFill/>
          <a:ln>
            <a:noFill/>
          </a:ln>
        </p:spPr>
      </p:pic>
      <p:sp>
        <p:nvSpPr>
          <p:cNvPr id="84" name="Google Shape;84;p3"/>
          <p:cNvSpPr txBox="1"/>
          <p:nvPr/>
        </p:nvSpPr>
        <p:spPr>
          <a:xfrm>
            <a:off x="25274650" y="13050950"/>
            <a:ext cx="33993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Figure 4: PIs for Motive model</a:t>
            </a:r>
            <a:endParaRPr sz="1800"/>
          </a:p>
        </p:txBody>
      </p:sp>
      <p:sp>
        <p:nvSpPr>
          <p:cNvPr id="85" name="Google Shape;85;p3"/>
          <p:cNvSpPr txBox="1"/>
          <p:nvPr/>
        </p:nvSpPr>
        <p:spPr>
          <a:xfrm>
            <a:off x="37129925" y="12855012"/>
            <a:ext cx="31485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Figure 7: Serial Killers’ Sex Confusion Matrix</a:t>
            </a:r>
            <a:endParaRPr sz="1800" dirty="0"/>
          </a:p>
        </p:txBody>
      </p:sp>
      <p:sp>
        <p:nvSpPr>
          <p:cNvPr id="86" name="Google Shape;86;p3"/>
          <p:cNvSpPr txBox="1"/>
          <p:nvPr/>
        </p:nvSpPr>
        <p:spPr>
          <a:xfrm>
            <a:off x="40256975" y="12854983"/>
            <a:ext cx="3148500" cy="6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t>Figure 8: Binary Motive Confusion Matrix</a:t>
            </a:r>
            <a:endParaRPr sz="1800" dirty="0"/>
          </a:p>
        </p:txBody>
      </p:sp>
      <p:pic>
        <p:nvPicPr>
          <p:cNvPr id="87" name="Google Shape;87;p3"/>
          <p:cNvPicPr preferRelativeResize="0"/>
          <p:nvPr/>
        </p:nvPicPr>
        <p:blipFill rotWithShape="1">
          <a:blip r:embed="rId10">
            <a:alphaModFix/>
          </a:blip>
          <a:srcRect l="6786" r="5754"/>
          <a:stretch/>
        </p:blipFill>
        <p:spPr>
          <a:xfrm>
            <a:off x="32778725" y="9976850"/>
            <a:ext cx="3926650" cy="3367288"/>
          </a:xfrm>
          <a:prstGeom prst="rect">
            <a:avLst/>
          </a:prstGeom>
          <a:noFill/>
          <a:ln>
            <a:noFill/>
          </a:ln>
        </p:spPr>
      </p:pic>
      <p:pic>
        <p:nvPicPr>
          <p:cNvPr id="88" name="Google Shape;88;p3"/>
          <p:cNvPicPr preferRelativeResize="0"/>
          <p:nvPr/>
        </p:nvPicPr>
        <p:blipFill rotWithShape="1">
          <a:blip r:embed="rId11">
            <a:alphaModFix/>
          </a:blip>
          <a:srcRect r="7183"/>
          <a:stretch/>
        </p:blipFill>
        <p:spPr>
          <a:xfrm>
            <a:off x="28719174" y="9976850"/>
            <a:ext cx="4118701" cy="3327950"/>
          </a:xfrm>
          <a:prstGeom prst="rect">
            <a:avLst/>
          </a:prstGeom>
          <a:noFill/>
          <a:ln>
            <a:noFill/>
          </a:ln>
        </p:spPr>
      </p:pic>
      <p:sp>
        <p:nvSpPr>
          <p:cNvPr id="89" name="Google Shape;89;p3"/>
          <p:cNvSpPr txBox="1"/>
          <p:nvPr/>
        </p:nvSpPr>
        <p:spPr>
          <a:xfrm>
            <a:off x="29292950" y="13050925"/>
            <a:ext cx="33993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Figure 5: PIs for Victim model</a:t>
            </a:r>
            <a:endParaRPr sz="1800"/>
          </a:p>
        </p:txBody>
      </p:sp>
      <p:sp>
        <p:nvSpPr>
          <p:cNvPr id="90" name="Google Shape;90;p3"/>
          <p:cNvSpPr txBox="1"/>
          <p:nvPr/>
        </p:nvSpPr>
        <p:spPr>
          <a:xfrm>
            <a:off x="33311262" y="13050938"/>
            <a:ext cx="3148500" cy="4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Figure 6: PIs for Sex model</a:t>
            </a:r>
            <a:endParaRPr sz="1800"/>
          </a:p>
        </p:txBody>
      </p:sp>
      <p:sp>
        <p:nvSpPr>
          <p:cNvPr id="3" name="Picture Placeholder 2">
            <a:extLst>
              <a:ext uri="{FF2B5EF4-FFF2-40B4-BE49-F238E27FC236}">
                <a16:creationId xmlns:a16="http://schemas.microsoft.com/office/drawing/2014/main" id="{59C8350D-F1FD-B24A-91B9-4A32DE6ABFC3}"/>
              </a:ext>
            </a:extLst>
          </p:cNvPr>
          <p:cNvSpPr>
            <a:spLocks noGrp="1"/>
          </p:cNvSpPr>
          <p:nvPr>
            <p:ph type="pic" idx="26"/>
          </p:nvPr>
        </p:nvSpPr>
        <p:spPr/>
      </p:sp>
      <p:pic>
        <p:nvPicPr>
          <p:cNvPr id="48" name="Picture Placeholder 10">
            <a:extLst>
              <a:ext uri="{FF2B5EF4-FFF2-40B4-BE49-F238E27FC236}">
                <a16:creationId xmlns:a16="http://schemas.microsoft.com/office/drawing/2014/main" id="{E63B90BC-E943-2B46-9804-B91D710B4AF1}"/>
              </a:ext>
            </a:extLst>
          </p:cNvPr>
          <p:cNvPicPr>
            <a:picLocks noChangeAspect="1"/>
          </p:cNvPicPr>
          <p:nvPr/>
        </p:nvPicPr>
        <p:blipFill>
          <a:blip r:embed="rId12"/>
          <a:srcRect t="33470" b="33470"/>
          <a:stretch>
            <a:fillRect/>
          </a:stretch>
        </p:blipFill>
        <p:spPr>
          <a:xfrm>
            <a:off x="29555559" y="0"/>
            <a:ext cx="14335641" cy="4740236"/>
          </a:xfrm>
          <a:prstGeom prst="rect">
            <a:avLst/>
          </a:prstGeo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pic>
    </p:spTree>
  </p:cSld>
  <p:clrMapOvr>
    <a:masterClrMapping/>
  </p:clrMapOvr>
</p:sld>
</file>

<file path=ppt/theme/theme1.xml><?xml version="1.0" encoding="utf-8"?>
<a:theme xmlns:a="http://schemas.openxmlformats.org/drawingml/2006/main" name="Science Poster">
  <a:themeElements>
    <a:clrScheme name="Science Poster">
      <a:dk1>
        <a:srgbClr val="000000"/>
      </a:dk1>
      <a:lt1>
        <a:srgbClr val="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cience Poster">
      <a:dk1>
        <a:srgbClr val="000000"/>
      </a:dk1>
      <a:lt1>
        <a:srgbClr val="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877</Words>
  <Application>Microsoft Macintosh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Gill Sans</vt:lpstr>
      <vt:lpstr>Arial</vt:lpstr>
      <vt:lpstr>Science Poster</vt:lpstr>
      <vt:lpstr>Using Machine Learning to Analyze Serial Killer Patterns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Machine Learning to Analyze Serial Killer Patterns</dc:title>
  <cp:lastModifiedBy>Maria Garza</cp:lastModifiedBy>
  <cp:revision>2</cp:revision>
  <dcterms:modified xsi:type="dcterms:W3CDTF">2019-05-06T15:33:21Z</dcterms:modified>
</cp:coreProperties>
</file>